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67" r:id="rId5"/>
    <p:sldId id="259" r:id="rId6"/>
    <p:sldId id="264" r:id="rId7"/>
    <p:sldId id="262" r:id="rId8"/>
    <p:sldId id="260" r:id="rId9"/>
    <p:sldId id="268" r:id="rId10"/>
    <p:sldId id="261" r:id="rId11"/>
    <p:sldId id="265" r:id="rId12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664E00"/>
    <a:srgbClr val="987400"/>
    <a:srgbClr val="A88000"/>
    <a:srgbClr val="866600"/>
    <a:srgbClr val="B48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9" autoAdjust="0"/>
  </p:normalViewPr>
  <p:slideViewPr>
    <p:cSldViewPr>
      <p:cViewPr>
        <p:scale>
          <a:sx n="75" d="100"/>
          <a:sy n="75" d="100"/>
        </p:scale>
        <p:origin x="-1008" y="-51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19FA59-895B-466B-A18E-EE70ABCDFF6D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30611B8-6150-420E-B45B-D027DCF4B8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E2092-95A7-4354-A04A-6F425339FF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73CF-D4F5-4220-946A-1BDDBB084024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0DA0E-CC3D-44DF-A61A-609C6588BA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7443-7378-4DF1-87DC-D4A2B6AB87CA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4BDA-D4E1-473C-995D-BC0F2E3FD0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33B4-4A68-42FF-8B50-B514CE0A5C8D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B0F7-BA0A-4149-9A67-6CFB396251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817563"/>
            <a:ext cx="4027487" cy="44780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17563"/>
            <a:ext cx="4027488" cy="44780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123D-0091-47C8-9A11-60C45345D36C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5A50-9E1D-4E56-A8D8-BDA55CA3BA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96574"/>
            <a:ext cx="2051050" cy="51990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4" y="96574"/>
            <a:ext cx="6003925" cy="51990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B042-C2EB-405A-868E-3A56E0F52A97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DDD7-7417-48D3-B710-04598193CE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8185-2778-4D67-8B58-83C2460D3FBD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8F5B-FD64-4D86-9931-3887CC20C8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32D3-734D-40E6-9C68-1FBBF002A4B2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85F7-9382-4159-A7D7-EFD267E97D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A707-2319-4E18-A19C-0E057B96EB41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4897-1C8F-4747-A6E5-A48A33E66C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969E-64BC-49F2-9725-2360FBABF353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9201-C035-4769-ABE9-12C3AA69A7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E44C-986E-4CB3-A30F-60B61654382C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CA56-2501-4910-9F8C-82512605C9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A9909-FB95-49A3-9E4A-FBBDE54618B3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DDFC-3B1E-4294-821B-38430E0BE8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84A44D-4EDB-4606-9539-4DE8851B3DC4}" type="datetimeFigureOut">
              <a:rPr lang="zh-CN" altLang="en-US"/>
              <a:pPr>
                <a:defRPr/>
              </a:pPr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CB62B3-5A67-4275-BEF7-626E068219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/>
          <a:ea typeface="微软雅黑"/>
          <a:cs typeface="微软雅黑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/>
          <a:ea typeface="微软雅黑"/>
          <a:cs typeface="微软雅黑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/>
          <a:ea typeface="微软雅黑"/>
          <a:cs typeface="微软雅黑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/>
          <a:ea typeface="微软雅黑"/>
          <a:cs typeface="微软雅黑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/>
          <a:ea typeface="微软雅黑"/>
          <a:cs typeface="微软雅黑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/>
          <a:ea typeface="微软雅黑"/>
          <a:cs typeface="微软雅黑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/>
          <a:ea typeface="微软雅黑"/>
          <a:cs typeface="微软雅黑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/>
          <a:ea typeface="微软雅黑"/>
          <a:cs typeface="微软雅黑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微软雅黑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-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6838"/>
            <a:ext cx="82073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标题文本样式：微软雅黑</a:t>
            </a:r>
            <a:r>
              <a:rPr lang="en-US" altLang="zh-CN" smtClean="0"/>
              <a:t>/28</a:t>
            </a:r>
            <a:r>
              <a:rPr lang="zh-CN" altLang="en-US" smtClean="0"/>
              <a:t>号  </a:t>
            </a:r>
            <a:r>
              <a:rPr lang="en-US" altLang="zh-CN" smtClean="0"/>
              <a:t>Arial/28pt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17563"/>
            <a:ext cx="820737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第一级内容文本样式：微软雅黑</a:t>
            </a:r>
            <a:r>
              <a:rPr lang="en-US" altLang="zh-CN" smtClean="0"/>
              <a:t>/20</a:t>
            </a:r>
            <a:r>
              <a:rPr lang="zh-CN" altLang="en-US" smtClean="0"/>
              <a:t>号  </a:t>
            </a:r>
            <a:r>
              <a:rPr lang="en-US" altLang="zh-CN" smtClean="0"/>
              <a:t>Arial/20pt</a:t>
            </a:r>
          </a:p>
          <a:p>
            <a:pPr lvl="1"/>
            <a:r>
              <a:rPr lang="zh-CN" altLang="en-US" smtClean="0"/>
              <a:t>第二级内容文本样式：微软雅黑</a:t>
            </a:r>
            <a:r>
              <a:rPr lang="en-US" altLang="zh-CN" smtClean="0"/>
              <a:t>/18</a:t>
            </a:r>
            <a:r>
              <a:rPr lang="zh-CN" altLang="en-US" smtClean="0"/>
              <a:t>号  </a:t>
            </a:r>
            <a:r>
              <a:rPr lang="en-US" altLang="zh-CN" smtClean="0"/>
              <a:t>Arial/18pt</a:t>
            </a:r>
          </a:p>
          <a:p>
            <a:pPr lvl="2"/>
            <a:r>
              <a:rPr lang="zh-CN" altLang="en-US" smtClean="0"/>
              <a:t>第三级内容文本样式：微软雅黑</a:t>
            </a:r>
            <a:r>
              <a:rPr lang="en-US" altLang="zh-CN" smtClean="0"/>
              <a:t>/16</a:t>
            </a:r>
            <a:r>
              <a:rPr lang="zh-CN" altLang="en-US" smtClean="0"/>
              <a:t>号  </a:t>
            </a:r>
            <a:r>
              <a:rPr lang="en-US" altLang="zh-CN" smtClean="0"/>
              <a:t>Arial/16pt</a:t>
            </a:r>
          </a:p>
          <a:p>
            <a:pPr lvl="3"/>
            <a:r>
              <a:rPr lang="zh-CN" altLang="en-US" smtClean="0"/>
              <a:t>第四级内容文本样式：微软雅黑</a:t>
            </a:r>
            <a:r>
              <a:rPr lang="en-US" altLang="zh-CN" smtClean="0"/>
              <a:t>/14</a:t>
            </a:r>
            <a:r>
              <a:rPr lang="zh-CN" altLang="en-US" smtClean="0"/>
              <a:t>号  </a:t>
            </a:r>
            <a:r>
              <a:rPr lang="en-US" altLang="zh-CN" smtClean="0"/>
              <a:t>Arial/14pt</a:t>
            </a:r>
          </a:p>
          <a:p>
            <a:pPr lvl="4"/>
            <a:r>
              <a:rPr lang="zh-CN" altLang="en-US" smtClean="0"/>
              <a:t>第五级内容文本样式：微软雅黑</a:t>
            </a:r>
            <a:r>
              <a:rPr lang="en-US" altLang="zh-CN" smtClean="0"/>
              <a:t>/12</a:t>
            </a:r>
            <a:r>
              <a:rPr lang="zh-CN" altLang="en-US" smtClean="0"/>
              <a:t>号  </a:t>
            </a:r>
            <a:r>
              <a:rPr lang="en-US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微软雅黑" pitchFamily="34" charset="-122"/>
          <a:cs typeface="宋体" pitchFamily="2" charset="-122"/>
        </a:defRPr>
      </a:lvl9pPr>
    </p:titleStyle>
    <p:bodyStyle>
      <a:lvl1pPr marL="180975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462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415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0764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5336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29908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448050" indent="-184150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157413" y="1992313"/>
            <a:ext cx="612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9150" y="2857500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Title: 51PPT</a:t>
            </a: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模板网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30513" y="199231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科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538538" y="1992313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生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46563" y="1992313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毕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54588" y="1992313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业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662613" y="1992313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答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370638" y="1992313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辩</a:t>
            </a: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2157413" y="1995488"/>
            <a:ext cx="612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</a:t>
            </a:r>
          </a:p>
        </p:txBody>
      </p:sp>
      <p:sp>
        <p:nvSpPr>
          <p:cNvPr id="26634" name="矩形 20"/>
          <p:cNvSpPr>
            <a:spLocks noChangeArrowheads="1"/>
          </p:cNvSpPr>
          <p:nvPr/>
        </p:nvSpPr>
        <p:spPr bwMode="auto">
          <a:xfrm>
            <a:off x="2830513" y="1995488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科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6635" name="矩形 21"/>
          <p:cNvSpPr>
            <a:spLocks noChangeArrowheads="1"/>
          </p:cNvSpPr>
          <p:nvPr/>
        </p:nvSpPr>
        <p:spPr bwMode="auto">
          <a:xfrm>
            <a:off x="3538538" y="1995488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生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6636" name="矩形 22"/>
          <p:cNvSpPr>
            <a:spLocks noChangeArrowheads="1"/>
          </p:cNvSpPr>
          <p:nvPr/>
        </p:nvSpPr>
        <p:spPr bwMode="auto">
          <a:xfrm>
            <a:off x="4246563" y="1995488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毕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6637" name="矩形 23"/>
          <p:cNvSpPr>
            <a:spLocks noChangeArrowheads="1"/>
          </p:cNvSpPr>
          <p:nvPr/>
        </p:nvSpPr>
        <p:spPr bwMode="auto">
          <a:xfrm>
            <a:off x="4954588" y="1995488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业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6638" name="矩形 24"/>
          <p:cNvSpPr>
            <a:spLocks noChangeArrowheads="1"/>
          </p:cNvSpPr>
          <p:nvPr/>
        </p:nvSpPr>
        <p:spPr bwMode="auto">
          <a:xfrm>
            <a:off x="5662613" y="1995488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答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26639" name="矩形 25"/>
          <p:cNvSpPr>
            <a:spLocks noChangeArrowheads="1"/>
          </p:cNvSpPr>
          <p:nvPr/>
        </p:nvSpPr>
        <p:spPr bwMode="auto">
          <a:xfrm>
            <a:off x="6370638" y="1995488"/>
            <a:ext cx="646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辩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981450" y="3332163"/>
            <a:ext cx="1360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jellylover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527175" y="4318000"/>
            <a:ext cx="348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hlinkClick r:id="rId2"/>
              </a:rPr>
              <a:t>www.51pptmoban.com</a:t>
            </a:r>
            <a:r>
              <a:rPr lang="en-US" altLang="zh-CN"/>
              <a:t> 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65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4700000">
                                      <p:cBhvr>
                                        <p:cTn id="6" dur="5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"/>
                            </p:stCondLst>
                            <p:childTnLst>
                              <p:par>
                                <p:cTn id="8" presetID="8" presetClass="emph" presetSubtype="0" decel="6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9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decel="60000" fill="hold" grpId="2" nodeType="withEffect">
                                  <p:stCondLst>
                                    <p:cond delay="350"/>
                                  </p:stCondLst>
                                  <p:childTnLst>
                                    <p:animRot by="-6600000">
                                      <p:cBhvr>
                                        <p:cTn id="11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decel="60000" fill="hold" grpId="3" nodeType="withEffect">
                                  <p:stCondLst>
                                    <p:cond delay="650"/>
                                  </p:stCondLst>
                                  <p:childTnLst>
                                    <p:animRot by="6000000">
                                      <p:cBhvr>
                                        <p:cTn id="13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4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94444E-6 4.27746E-6 L 1.94444E-6 0.60277 " pathEditMode="relative" rAng="0" ptsTypes="AA">
                                      <p:cBhvr>
                                        <p:cTn id="15" dur="5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2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5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accel="65333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Rot by="14700000">
                                      <p:cBhvr>
                                        <p:cTn id="20" dur="6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decel="60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Rot by="-7200000">
                                      <p:cBhvr>
                                        <p:cTn id="22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decel="60000" fill="hold" grpId="2" nodeType="withEffect">
                                  <p:stCondLst>
                                    <p:cond delay="950"/>
                                  </p:stCondLst>
                                  <p:childTnLst>
                                    <p:animRot by="6600000">
                                      <p:cBhvr>
                                        <p:cTn id="24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8" presetClass="emph" presetSubtype="0" decel="6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2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27746E-6 L 1.94444E-6 0.60277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2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accel="65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700000">
                                      <p:cBhvr>
                                        <p:cTn id="34" dur="6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decel="60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Rot by="-7200000">
                                      <p:cBhvr>
                                        <p:cTn id="36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decel="60000" fill="hold" grpId="2" nodeType="withEffect">
                                  <p:stCondLst>
                                    <p:cond delay="950"/>
                                  </p:stCondLst>
                                  <p:childTnLst>
                                    <p:animRot by="6600000">
                                      <p:cBhvr>
                                        <p:cTn id="38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50"/>
                            </p:stCondLst>
                            <p:childTnLst>
                              <p:par>
                                <p:cTn id="40" presetID="8" presetClass="emph" presetSubtype="0" decel="6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41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27746E-6 L 1.94444E-6 0.60277 " pathEditMode="relative" rAng="0" ptsTypes="AA">
                                      <p:cBhvr>
                                        <p:cTn id="43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2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accel="65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700000">
                                      <p:cBhvr>
                                        <p:cTn id="48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decel="60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Rot by="-7200000">
                                      <p:cBhvr>
                                        <p:cTn id="50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decel="60000" fill="hold" grpId="2" nodeType="withEffect">
                                  <p:stCondLst>
                                    <p:cond delay="950"/>
                                  </p:stCondLst>
                                  <p:childTnLst>
                                    <p:animRot by="6600000">
                                      <p:cBhvr>
                                        <p:cTn id="5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50"/>
                            </p:stCondLst>
                            <p:childTnLst>
                              <p:par>
                                <p:cTn id="54" presetID="8" presetClass="emph" presetSubtype="0" decel="6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55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27746E-6 L 1.94444E-6 0.60277 " pathEditMode="relative" rAng="0" ptsTypes="AA">
                                      <p:cBhvr>
                                        <p:cTn id="5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2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mph" presetSubtype="0" accel="65333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Rot by="-14700000">
                                      <p:cBhvr>
                                        <p:cTn id="62" dur="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decel="6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Rot by="7200000">
                                      <p:cBhvr>
                                        <p:cTn id="64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decel="6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600000">
                                      <p:cBhvr>
                                        <p:cTn id="66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decel="60000" fill="hold" grpId="3" nodeType="withEffect">
                                  <p:stCondLst>
                                    <p:cond delay="350"/>
                                  </p:stCondLst>
                                  <p:childTnLst>
                                    <p:animRot by="6000000">
                                      <p:cBhvr>
                                        <p:cTn id="68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4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1.94444E-6 4.27746E-6 L 1.94444E-6 0.6027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2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5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accel="65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700000">
                                      <p:cBhvr>
                                        <p:cTn id="75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decel="60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Rot by="-7200000">
                                      <p:cBhvr>
                                        <p:cTn id="7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decel="60000" fill="hold" grpId="2" nodeType="withEffect">
                                  <p:stCondLst>
                                    <p:cond delay="950"/>
                                  </p:stCondLst>
                                  <p:childTnLst>
                                    <p:animRot by="6600000">
                                      <p:cBhvr>
                                        <p:cTn id="79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8" presetClass="emph" presetSubtype="0" decel="6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8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27746E-6 L 1.94444E-6 0.60277 " pathEditMode="relative" rAng="0" ptsTypes="AA">
                                      <p:cBhvr>
                                        <p:cTn id="8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2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mph" presetSubtype="0" accel="65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700000">
                                      <p:cBhvr>
                                        <p:cTn id="89" dur="6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decel="60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Rot by="-7200000">
                                      <p:cBhvr>
                                        <p:cTn id="91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decel="60000" fill="hold" grpId="2" nodeType="withEffect">
                                  <p:stCondLst>
                                    <p:cond delay="950"/>
                                  </p:stCondLst>
                                  <p:childTnLst>
                                    <p:animRot by="6600000">
                                      <p:cBhvr>
                                        <p:cTn id="9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8" presetClass="emph" presetSubtype="0" decel="6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96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27746E-6 L 1.94444E-6 0.60277 " pathEditMode="relative" rAng="0" ptsTypes="AA">
                                      <p:cBhvr>
                                        <p:cTn id="9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2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mph" presetSubtype="0" accel="65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700000">
                                      <p:cBhvr>
                                        <p:cTn id="103" dur="6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decel="60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Rot by="-7200000">
                                      <p:cBhvr>
                                        <p:cTn id="105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decel="60000" fill="hold" grpId="2" nodeType="withEffect">
                                  <p:stCondLst>
                                    <p:cond delay="950"/>
                                  </p:stCondLst>
                                  <p:childTnLst>
                                    <p:animRot by="6600000">
                                      <p:cBhvr>
                                        <p:cTn id="107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350"/>
                            </p:stCondLst>
                            <p:childTnLst>
                              <p:par>
                                <p:cTn id="109" presetID="8" presetClass="emph" presetSubtype="0" decel="6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110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27746E-6 L 1.94444E-6 0.60277 " pathEditMode="relative" rAng="0" ptsTypes="AA">
                                      <p:cBhvr>
                                        <p:cTn id="112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2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50"/>
                            </p:stCondLst>
                            <p:childTnLst>
                              <p:par>
                                <p:cTn id="1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18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2.22222E-6 L 0 0.36305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3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900000">
                                      <p:cBhvr>
                                        <p:cTn id="12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36194 L 0.37795 0.36028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  <p:bldP spid="17" grpId="4"/>
      <p:bldP spid="17" grpId="5"/>
      <p:bldP spid="18" grpId="0"/>
      <p:bldP spid="18" grpId="1"/>
      <p:bldP spid="18" grpId="2"/>
      <p:bldP spid="18" grpId="3"/>
      <p:bldP spid="6" grpId="0"/>
      <p:bldP spid="6" grpId="1"/>
      <p:bldP spid="6" grpId="2"/>
      <p:bldP spid="6" grpId="3"/>
      <p:bldP spid="6" grpId="4"/>
      <p:bldP spid="6" grpId="5"/>
      <p:bldP spid="8" grpId="0"/>
      <p:bldP spid="8" grpId="1"/>
      <p:bldP spid="8" grpId="2"/>
      <p:bldP spid="8" grpId="3"/>
      <p:bldP spid="8" grpId="4"/>
      <p:bldP spid="8" grpId="5"/>
      <p:bldP spid="10" grpId="0"/>
      <p:bldP spid="10" grpId="1"/>
      <p:bldP spid="10" grpId="2"/>
      <p:bldP spid="10" grpId="3"/>
      <p:bldP spid="10" grpId="4"/>
      <p:bldP spid="10" grpId="5"/>
      <p:bldP spid="12" grpId="0"/>
      <p:bldP spid="12" grpId="1"/>
      <p:bldP spid="12" grpId="2"/>
      <p:bldP spid="12" grpId="3"/>
      <p:bldP spid="12" grpId="4"/>
      <p:bldP spid="12" grpId="5"/>
      <p:bldP spid="14" grpId="0"/>
      <p:bldP spid="14" grpId="1"/>
      <p:bldP spid="14" grpId="2"/>
      <p:bldP spid="14" grpId="3"/>
      <p:bldP spid="14" grpId="4"/>
      <p:bldP spid="14" grpId="5"/>
      <p:bldP spid="16" grpId="0"/>
      <p:bldP spid="16" grpId="1"/>
      <p:bldP spid="16" grpId="2"/>
      <p:bldP spid="16" grpId="3"/>
      <p:bldP spid="16" grpId="4"/>
      <p:bldP spid="16" grpId="5"/>
      <p:bldP spid="27" grpId="0"/>
      <p:bldP spid="27" grpId="1"/>
      <p:bldP spid="27" grpId="2"/>
      <p:bldP spid="27" grpId="3"/>
      <p:bldP spid="27" grpId="4"/>
      <p:bldP spid="27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49913" y="-741363"/>
            <a:ext cx="28575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07100" y="-741363"/>
            <a:ext cx="71438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05550" y="-741363"/>
            <a:ext cx="142875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519863" y="-741363"/>
            <a:ext cx="21431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64350" y="-741363"/>
            <a:ext cx="71438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649913" y="2259013"/>
            <a:ext cx="285750" cy="366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10275" y="2259013"/>
            <a:ext cx="71438" cy="366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07138" y="2259013"/>
            <a:ext cx="142875" cy="366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21450" y="2259013"/>
            <a:ext cx="214313" cy="366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67525" y="2259013"/>
            <a:ext cx="71438" cy="366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72100" y="1804988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C000"/>
                </a:solidFill>
                <a:latin typeface="黑体" pitchFamily="49" charset="-122"/>
                <a:ea typeface="黑体" pitchFamily="49" charset="-122"/>
              </a:rPr>
              <a:t>谢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64263" y="2012950"/>
            <a:ext cx="1000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C000"/>
                </a:solidFill>
                <a:latin typeface="黑体" pitchFamily="49" charset="-122"/>
                <a:ea typeface="黑体" pitchFamily="49" charset="-122"/>
              </a:rPr>
              <a:t>谢</a:t>
            </a:r>
          </a:p>
        </p:txBody>
      </p:sp>
      <p:sp>
        <p:nvSpPr>
          <p:cNvPr id="18" name="矩形 17"/>
          <p:cNvSpPr/>
          <p:nvPr/>
        </p:nvSpPr>
        <p:spPr>
          <a:xfrm>
            <a:off x="5649913" y="-741363"/>
            <a:ext cx="285750" cy="264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007100" y="-741363"/>
            <a:ext cx="71438" cy="264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305550" y="-741363"/>
            <a:ext cx="142875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519863" y="-741363"/>
            <a:ext cx="214312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864350" y="-741363"/>
            <a:ext cx="71438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34468" y="1131590"/>
            <a:ext cx="2349500" cy="25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" presetClass="exit" presetSubtype="4" accel="5000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1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5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400"/>
                            </p:stCondLst>
                            <p:childTnLst>
                              <p:par>
                                <p:cTn id="9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2500313" y="4905375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Title: 51PPT</a:t>
            </a:r>
            <a:r>
              <a:rPr lang="zh-CN" alt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模板网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-69850" y="5160963"/>
            <a:ext cx="3349625" cy="0"/>
          </a:xfrm>
          <a:prstGeom prst="line">
            <a:avLst/>
          </a:prstGeom>
          <a:ln w="31750">
            <a:solidFill>
              <a:srgbClr val="FFC000"/>
            </a:solidFill>
            <a:prstDash val="soli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889625" y="5160963"/>
            <a:ext cx="3349625" cy="0"/>
          </a:xfrm>
          <a:prstGeom prst="line">
            <a:avLst/>
          </a:prstGeom>
          <a:ln w="31750">
            <a:solidFill>
              <a:srgbClr val="FFC000"/>
            </a:solidFill>
            <a:prstDash val="solid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979613" y="3001963"/>
            <a:ext cx="1300162" cy="2159000"/>
          </a:xfrm>
          <a:prstGeom prst="line">
            <a:avLst/>
          </a:prstGeom>
          <a:ln w="57150">
            <a:solidFill>
              <a:srgbClr val="FFC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979613" y="1201738"/>
            <a:ext cx="1008062" cy="1800225"/>
          </a:xfrm>
          <a:prstGeom prst="line">
            <a:avLst/>
          </a:prstGeom>
          <a:ln w="5715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987675" y="1201738"/>
            <a:ext cx="2736850" cy="215900"/>
          </a:xfrm>
          <a:prstGeom prst="line">
            <a:avLst/>
          </a:prstGeom>
          <a:ln w="5715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724525" y="1417638"/>
            <a:ext cx="1223963" cy="2160587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5889625" y="3578225"/>
            <a:ext cx="1058863" cy="1582738"/>
          </a:xfrm>
          <a:prstGeom prst="line">
            <a:avLst/>
          </a:prstGeom>
          <a:ln w="57150">
            <a:solidFill>
              <a:srgbClr val="FFC000"/>
            </a:solidFill>
            <a:headEnd type="non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190875" y="505936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292350" y="454025"/>
            <a:ext cx="1390650" cy="144303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模型建立</a:t>
            </a:r>
          </a:p>
        </p:txBody>
      </p:sp>
      <p:sp>
        <p:nvSpPr>
          <p:cNvPr id="45" name="椭圆 44"/>
          <p:cNvSpPr/>
          <p:nvPr/>
        </p:nvSpPr>
        <p:spPr>
          <a:xfrm>
            <a:off x="4619625" y="284163"/>
            <a:ext cx="2209800" cy="21955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实证验证模型</a:t>
            </a:r>
          </a:p>
        </p:txBody>
      </p:sp>
      <p:sp>
        <p:nvSpPr>
          <p:cNvPr id="46" name="椭圆 45"/>
          <p:cNvSpPr/>
          <p:nvPr/>
        </p:nvSpPr>
        <p:spPr>
          <a:xfrm>
            <a:off x="6299200" y="2884488"/>
            <a:ext cx="1252538" cy="130016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结论局限</a:t>
            </a:r>
          </a:p>
        </p:txBody>
      </p:sp>
      <p:sp>
        <p:nvSpPr>
          <p:cNvPr id="43" name="椭圆 42"/>
          <p:cNvSpPr/>
          <p:nvPr/>
        </p:nvSpPr>
        <p:spPr>
          <a:xfrm>
            <a:off x="1173163" y="2281238"/>
            <a:ext cx="1527175" cy="158432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文献综述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63698 0.004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0" y="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14427 -0.3788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-18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27 -0.37889 L -0.03402 -0.6938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15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2 -0.69389 L 0.26528 -0.6561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1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28 -0.65611 L 0.39914 -0.2908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18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14 -0.2775 L 0.28091 -0.00028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13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91 -0.00084 L 0.69046 -0.00084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3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3" grpId="0" animBg="1"/>
      <p:bldP spid="4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808413" y="1849438"/>
            <a:ext cx="1527175" cy="158432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文献综述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-69850" y="5160963"/>
            <a:ext cx="1041400" cy="0"/>
          </a:xfrm>
          <a:prstGeom prst="line">
            <a:avLst/>
          </a:prstGeom>
          <a:ln w="31750">
            <a:solidFill>
              <a:srgbClr val="FFC000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971550" y="2641600"/>
            <a:ext cx="1800225" cy="2519363"/>
          </a:xfrm>
          <a:prstGeom prst="line">
            <a:avLst/>
          </a:prstGeom>
          <a:ln w="31750">
            <a:solidFill>
              <a:srgbClr val="FFC000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71775" y="2641600"/>
            <a:ext cx="1008063" cy="9525"/>
          </a:xfrm>
          <a:prstGeom prst="line">
            <a:avLst/>
          </a:prstGeom>
          <a:ln w="31750">
            <a:solidFill>
              <a:srgbClr val="FFC000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314950" y="2651125"/>
            <a:ext cx="1417638" cy="7938"/>
          </a:xfrm>
          <a:prstGeom prst="line">
            <a:avLst/>
          </a:prstGeom>
          <a:ln w="31750">
            <a:solidFill>
              <a:srgbClr val="FFC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732588" y="2659063"/>
            <a:ext cx="935037" cy="2501900"/>
          </a:xfrm>
          <a:prstGeom prst="line">
            <a:avLst/>
          </a:prstGeom>
          <a:ln w="31750">
            <a:solidFill>
              <a:srgbClr val="FFC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667625" y="5160963"/>
            <a:ext cx="1584325" cy="0"/>
          </a:xfrm>
          <a:prstGeom prst="line">
            <a:avLst/>
          </a:prstGeom>
          <a:ln w="31750">
            <a:solidFill>
              <a:srgbClr val="FFC000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0" y="505936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63076E-6 L 0.09444 -0.00083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-0.00083 L 0.29132 -0.44169 " pathEditMode="relative" rAng="0" ptsTypes="AA">
                                      <p:cBhvr>
                                        <p:cTn id="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2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32 -0.44169 L 0.40156 -0.44169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5 -0.44169 C 0.39513 -0.45141 0.39757 -0.46113 0.39878 -0.47084 C 0.4 -0.48139 0.39843 -0.49361 0.40208 -0.50249 C 0.40555 -0.51166 0.41041 -0.51582 0.41527 -0.52359 C 0.41736 -0.5347 0.41979 -0.53498 0.42517 -0.54219 C 0.43072 -0.54913 0.43541 -0.55802 0.4401 -0.56635 C 0.44375 -0.57218 0.44288 -0.57634 0.44843 -0.5794 C 0.45225 -0.58106 0.45625 -0.58134 0.46007 -0.58217 C 0.46736 -0.58606 0.47447 -0.58883 0.48159 -0.59244 C 0.50243 -0.58939 0.50052 -0.58661 0.51805 -0.57662 C 0.5217 -0.57468 0.52604 -0.5744 0.52968 -0.57134 C 0.53784 -0.56496 0.53177 -0.56829 0.53802 -0.56079 C 0.54132 -0.55691 0.54809 -0.55025 0.54809 -0.54997 C 0.5526 -0.5397 0.55538 -0.52887 0.55972 -0.51832 C 0.56145 -0.50666 0.56267 -0.49555 0.56788 -0.48667 C 0.57135 -0.47084 0.57465 -0.45585 0.57465 -0.43892 " pathEditMode="relative" rAng="0" ptsTypes="fffffffffffffffA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7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465 -0.43892 L 0.72447 -0.44169 " pathEditMode="relative" rAng="0" ptsTypes="AA">
                                      <p:cBhvr>
                                        <p:cTn id="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447 -0.44169 L 0.82673 -0.00083 " pathEditMode="relative" rAng="0" ptsTypes="AA">
                                      <p:cBhvr>
                                        <p:cTn id="2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673 -0.00083 L 1.00798 -0.00083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rot="19165155">
            <a:off x="-847725" y="319088"/>
            <a:ext cx="3600450" cy="71913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品牌资产</a:t>
            </a: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56425" y="-1768475"/>
            <a:ext cx="1930400" cy="1457325"/>
            <a:chOff x="6955884" y="-1669310"/>
            <a:chExt cx="1930400" cy="1457150"/>
          </a:xfrm>
        </p:grpSpPr>
        <p:sp>
          <p:nvSpPr>
            <p:cNvPr id="21" name="椭圆​​ 24"/>
            <p:cNvSpPr/>
            <p:nvPr/>
          </p:nvSpPr>
          <p:spPr>
            <a:xfrm>
              <a:off x="7179722" y="-939148"/>
              <a:ext cx="219075" cy="219049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​​ 25"/>
            <p:cNvSpPr/>
            <p:nvPr/>
          </p:nvSpPr>
          <p:spPr>
            <a:xfrm>
              <a:off x="8464009" y="-939148"/>
              <a:ext cx="217488" cy="219049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圆角矩形​​ 26"/>
            <p:cNvSpPr/>
            <p:nvPr/>
          </p:nvSpPr>
          <p:spPr>
            <a:xfrm>
              <a:off x="6955884" y="-807402"/>
              <a:ext cx="1930400" cy="595242"/>
            </a:xfrm>
            <a:prstGeom prst="roundRect">
              <a:avLst>
                <a:gd name="adj" fmla="val 1033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755" name="TextBox 23"/>
            <p:cNvSpPr txBox="1">
              <a:spLocks noChangeArrowheads="1"/>
            </p:cNvSpPr>
            <p:nvPr/>
          </p:nvSpPr>
          <p:spPr bwMode="auto">
            <a:xfrm>
              <a:off x="7020272" y="-735648"/>
              <a:ext cx="1845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Firm-based</a:t>
              </a:r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9" name="直接连接符​​ 22"/>
            <p:cNvCxnSpPr>
              <a:stCxn id="21" idx="0"/>
            </p:cNvCxnSpPr>
            <p:nvPr/>
          </p:nvCxnSpPr>
          <p:spPr>
            <a:xfrm flipV="1">
              <a:off x="7289259" y="-1669310"/>
              <a:ext cx="9525" cy="7301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​​ 23"/>
            <p:cNvCxnSpPr>
              <a:stCxn id="22" idx="0"/>
            </p:cNvCxnSpPr>
            <p:nvPr/>
          </p:nvCxnSpPr>
          <p:spPr>
            <a:xfrm flipV="1">
              <a:off x="8573547" y="-1669310"/>
              <a:ext cx="3175" cy="7301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/>
          <p:cNvCxnSpPr/>
          <p:nvPr/>
        </p:nvCxnSpPr>
        <p:spPr>
          <a:xfrm>
            <a:off x="-107950" y="5159375"/>
            <a:ext cx="9396413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燕尾形 36"/>
          <p:cNvSpPr/>
          <p:nvPr/>
        </p:nvSpPr>
        <p:spPr bwMode="auto">
          <a:xfrm>
            <a:off x="900113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燕尾形 37"/>
          <p:cNvSpPr/>
          <p:nvPr/>
        </p:nvSpPr>
        <p:spPr bwMode="auto">
          <a:xfrm>
            <a:off x="2892425" y="4906963"/>
            <a:ext cx="1439863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燕尾形 38"/>
          <p:cNvSpPr/>
          <p:nvPr/>
        </p:nvSpPr>
        <p:spPr bwMode="auto">
          <a:xfrm>
            <a:off x="4884738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燕尾形 39"/>
          <p:cNvSpPr/>
          <p:nvPr/>
        </p:nvSpPr>
        <p:spPr bwMode="auto">
          <a:xfrm>
            <a:off x="6875463" y="4906963"/>
            <a:ext cx="1441450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燕尾形 40"/>
          <p:cNvSpPr/>
          <p:nvPr/>
        </p:nvSpPr>
        <p:spPr bwMode="auto">
          <a:xfrm>
            <a:off x="906463" y="4886325"/>
            <a:ext cx="1439862" cy="5048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9" name="矩形 41"/>
          <p:cNvSpPr>
            <a:spLocks noChangeArrowheads="1"/>
          </p:cNvSpPr>
          <p:nvPr/>
        </p:nvSpPr>
        <p:spPr bwMode="auto">
          <a:xfrm>
            <a:off x="3160713" y="501015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模型建立</a:t>
            </a:r>
          </a:p>
        </p:txBody>
      </p:sp>
      <p:sp>
        <p:nvSpPr>
          <p:cNvPr id="30730" name="矩形 42"/>
          <p:cNvSpPr>
            <a:spLocks noChangeArrowheads="1"/>
          </p:cNvSpPr>
          <p:nvPr/>
        </p:nvSpPr>
        <p:spPr bwMode="auto">
          <a:xfrm>
            <a:off x="5153025" y="501015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实证研究</a:t>
            </a:r>
          </a:p>
        </p:txBody>
      </p:sp>
      <p:sp>
        <p:nvSpPr>
          <p:cNvPr id="30731" name="矩形 43"/>
          <p:cNvSpPr>
            <a:spLocks noChangeArrowheads="1"/>
          </p:cNvSpPr>
          <p:nvPr/>
        </p:nvSpPr>
        <p:spPr bwMode="auto">
          <a:xfrm>
            <a:off x="7145338" y="5005388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结论局限</a:t>
            </a:r>
          </a:p>
        </p:txBody>
      </p:sp>
      <p:sp>
        <p:nvSpPr>
          <p:cNvPr id="30732" name="矩形 44"/>
          <p:cNvSpPr>
            <a:spLocks noChangeArrowheads="1"/>
          </p:cNvSpPr>
          <p:nvPr/>
        </p:nvSpPr>
        <p:spPr bwMode="auto">
          <a:xfrm>
            <a:off x="1168400" y="4972050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文献综述</a:t>
            </a:r>
          </a:p>
        </p:txBody>
      </p:sp>
      <p:sp>
        <p:nvSpPr>
          <p:cNvPr id="46" name="椭圆 45"/>
          <p:cNvSpPr/>
          <p:nvPr/>
        </p:nvSpPr>
        <p:spPr>
          <a:xfrm>
            <a:off x="0" y="505936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84213" y="1906588"/>
            <a:ext cx="1511300" cy="1511300"/>
            <a:chOff x="684213" y="1906652"/>
            <a:chExt cx="1511300" cy="1511300"/>
          </a:xfrm>
        </p:grpSpPr>
        <p:sp>
          <p:nvSpPr>
            <p:cNvPr id="34" name="椭圆​​ 2"/>
            <p:cNvSpPr/>
            <p:nvPr/>
          </p:nvSpPr>
          <p:spPr>
            <a:xfrm>
              <a:off x="684213" y="1906652"/>
              <a:ext cx="1511300" cy="151130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751" name="矩形​​ 11"/>
            <p:cNvSpPr>
              <a:spLocks noChangeArrowheads="1"/>
            </p:cNvSpPr>
            <p:nvPr/>
          </p:nvSpPr>
          <p:spPr bwMode="auto">
            <a:xfrm>
              <a:off x="723426" y="2459102"/>
              <a:ext cx="14312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Firm-based</a:t>
              </a:r>
              <a:endPara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3725863" y="1916113"/>
            <a:ext cx="1944687" cy="1943100"/>
            <a:chOff x="3725863" y="1916177"/>
            <a:chExt cx="1944687" cy="1943100"/>
          </a:xfrm>
        </p:grpSpPr>
        <p:sp>
          <p:nvSpPr>
            <p:cNvPr id="47" name="椭圆​​ 3"/>
            <p:cNvSpPr/>
            <p:nvPr/>
          </p:nvSpPr>
          <p:spPr>
            <a:xfrm>
              <a:off x="3725863" y="1916177"/>
              <a:ext cx="1944687" cy="19431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749" name="矩形​​ 12"/>
            <p:cNvSpPr>
              <a:spLocks noChangeArrowheads="1"/>
            </p:cNvSpPr>
            <p:nvPr/>
          </p:nvSpPr>
          <p:spPr bwMode="auto">
            <a:xfrm>
              <a:off x="3845060" y="2694052"/>
              <a:ext cx="17459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Brand Equity</a:t>
              </a:r>
              <a:endParaRPr lang="zh-CN" altLang="en-US" sz="2000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7019925" y="1906588"/>
            <a:ext cx="1512888" cy="1511300"/>
            <a:chOff x="7019925" y="1906652"/>
            <a:chExt cx="1512888" cy="1511300"/>
          </a:xfrm>
        </p:grpSpPr>
        <p:sp>
          <p:nvSpPr>
            <p:cNvPr id="48" name="椭圆​​ 4"/>
            <p:cNvSpPr/>
            <p:nvPr/>
          </p:nvSpPr>
          <p:spPr>
            <a:xfrm>
              <a:off x="7019925" y="1906652"/>
              <a:ext cx="1512888" cy="151130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747" name="矩形​​ 13"/>
            <p:cNvSpPr>
              <a:spLocks noChangeArrowheads="1"/>
            </p:cNvSpPr>
            <p:nvPr/>
          </p:nvSpPr>
          <p:spPr bwMode="auto">
            <a:xfrm>
              <a:off x="7105685" y="2353444"/>
              <a:ext cx="13985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Consumer-</a:t>
              </a:r>
            </a:p>
            <a:p>
              <a:pPr algn="ctr"/>
              <a:r>
                <a:rPr lang="en-US" altLang="zh-CN"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based</a:t>
              </a:r>
              <a:endParaRPr lang="zh-CN" altLang="en-US"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</p:grpSp>
      <p:cxnSp>
        <p:nvCxnSpPr>
          <p:cNvPr id="5" name="直接连接符 4"/>
          <p:cNvCxnSpPr>
            <a:stCxn id="34" idx="6"/>
            <a:endCxn id="47" idx="2"/>
          </p:cNvCxnSpPr>
          <p:nvPr/>
        </p:nvCxnSpPr>
        <p:spPr>
          <a:xfrm>
            <a:off x="2195513" y="2662238"/>
            <a:ext cx="1530350" cy="225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endCxn id="48" idx="2"/>
          </p:cNvCxnSpPr>
          <p:nvPr/>
        </p:nvCxnSpPr>
        <p:spPr>
          <a:xfrm flipV="1">
            <a:off x="5705475" y="2662238"/>
            <a:ext cx="1314450" cy="2984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6907213" y="-1768475"/>
            <a:ext cx="2057400" cy="1457325"/>
            <a:chOff x="6913226" y="-1669310"/>
            <a:chExt cx="2057294" cy="1457150"/>
          </a:xfrm>
        </p:grpSpPr>
        <p:sp>
          <p:nvSpPr>
            <p:cNvPr id="60" name="椭圆​​ 24"/>
            <p:cNvSpPr/>
            <p:nvPr/>
          </p:nvSpPr>
          <p:spPr>
            <a:xfrm>
              <a:off x="7179912" y="-939148"/>
              <a:ext cx="219064" cy="219049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椭圆​​ 25"/>
            <p:cNvSpPr/>
            <p:nvPr/>
          </p:nvSpPr>
          <p:spPr>
            <a:xfrm>
              <a:off x="8464133" y="-939148"/>
              <a:ext cx="217477" cy="219049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圆角矩形​​ 26"/>
            <p:cNvSpPr/>
            <p:nvPr/>
          </p:nvSpPr>
          <p:spPr>
            <a:xfrm>
              <a:off x="6956086" y="-807402"/>
              <a:ext cx="1930301" cy="595242"/>
            </a:xfrm>
            <a:prstGeom prst="roundRect">
              <a:avLst>
                <a:gd name="adj" fmla="val 1033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743" name="TextBox 62"/>
            <p:cNvSpPr txBox="1">
              <a:spLocks noChangeArrowheads="1"/>
            </p:cNvSpPr>
            <p:nvPr/>
          </p:nvSpPr>
          <p:spPr bwMode="auto">
            <a:xfrm>
              <a:off x="6913226" y="-716598"/>
              <a:ext cx="20572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Consumer-based</a:t>
              </a:r>
              <a:endPara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64" name="直接连接符​​ 22"/>
            <p:cNvCxnSpPr>
              <a:stCxn id="60" idx="0"/>
            </p:cNvCxnSpPr>
            <p:nvPr/>
          </p:nvCxnSpPr>
          <p:spPr>
            <a:xfrm flipV="1">
              <a:off x="7289444" y="-1669310"/>
              <a:ext cx="9525" cy="7301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​​ 23"/>
            <p:cNvCxnSpPr>
              <a:stCxn id="61" idx="0"/>
            </p:cNvCxnSpPr>
            <p:nvPr/>
          </p:nvCxnSpPr>
          <p:spPr>
            <a:xfrm flipV="1">
              <a:off x="8572078" y="-1669310"/>
              <a:ext cx="4763" cy="7301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7083 -0.00084 " pathEditMode="relative" rAng="0" ptsTypes="AA">
                                      <p:cBhvr>
                                        <p:cTn id="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00084 L 0.07083 -0.6813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6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3" dur="1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6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16163" y="2078038"/>
            <a:ext cx="3551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Add Explanation Here</a:t>
            </a:r>
            <a:endParaRPr lang="zh-CN" altLang="en-US" sz="24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 rot="2700000">
            <a:off x="6353175" y="539750"/>
            <a:ext cx="3600451" cy="72072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产品伤害危机</a:t>
            </a: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1204913" y="-1766888"/>
            <a:ext cx="1930400" cy="1457325"/>
            <a:chOff x="6955884" y="-1669310"/>
            <a:chExt cx="1930400" cy="1457150"/>
          </a:xfrm>
        </p:grpSpPr>
        <p:sp>
          <p:nvSpPr>
            <p:cNvPr id="21" name="椭圆​​ 24"/>
            <p:cNvSpPr/>
            <p:nvPr/>
          </p:nvSpPr>
          <p:spPr>
            <a:xfrm>
              <a:off x="7179721" y="-939148"/>
              <a:ext cx="219075" cy="219049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​​ 25"/>
            <p:cNvSpPr/>
            <p:nvPr/>
          </p:nvSpPr>
          <p:spPr>
            <a:xfrm>
              <a:off x="8464009" y="-939148"/>
              <a:ext cx="217487" cy="219049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圆角矩形​​ 26"/>
            <p:cNvSpPr/>
            <p:nvPr/>
          </p:nvSpPr>
          <p:spPr>
            <a:xfrm>
              <a:off x="6955884" y="-807401"/>
              <a:ext cx="1930400" cy="595241"/>
            </a:xfrm>
            <a:prstGeom prst="roundRect">
              <a:avLst>
                <a:gd name="adj" fmla="val 1033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762" name="TextBox 23"/>
            <p:cNvSpPr txBox="1">
              <a:spLocks noChangeArrowheads="1"/>
            </p:cNvSpPr>
            <p:nvPr/>
          </p:nvSpPr>
          <p:spPr bwMode="auto">
            <a:xfrm>
              <a:off x="7069483" y="-735648"/>
              <a:ext cx="17753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Main Point</a:t>
              </a:r>
              <a:endParaRPr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9" name="直接连接符​​ 22"/>
            <p:cNvCxnSpPr>
              <a:stCxn id="21" idx="0"/>
            </p:cNvCxnSpPr>
            <p:nvPr/>
          </p:nvCxnSpPr>
          <p:spPr>
            <a:xfrm flipV="1">
              <a:off x="7289259" y="-1669310"/>
              <a:ext cx="9525" cy="7301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​​ 23"/>
            <p:cNvCxnSpPr>
              <a:stCxn id="22" idx="0"/>
            </p:cNvCxnSpPr>
            <p:nvPr/>
          </p:nvCxnSpPr>
          <p:spPr>
            <a:xfrm flipV="1">
              <a:off x="8573546" y="-1669310"/>
              <a:ext cx="3175" cy="73016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接连接符 35"/>
          <p:cNvCxnSpPr/>
          <p:nvPr/>
        </p:nvCxnSpPr>
        <p:spPr>
          <a:xfrm>
            <a:off x="-107950" y="5159375"/>
            <a:ext cx="9396413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燕尾形 36"/>
          <p:cNvSpPr/>
          <p:nvPr/>
        </p:nvSpPr>
        <p:spPr bwMode="auto">
          <a:xfrm>
            <a:off x="900113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燕尾形 37"/>
          <p:cNvSpPr/>
          <p:nvPr/>
        </p:nvSpPr>
        <p:spPr bwMode="auto">
          <a:xfrm>
            <a:off x="2892425" y="4906963"/>
            <a:ext cx="1439863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燕尾形 38"/>
          <p:cNvSpPr/>
          <p:nvPr/>
        </p:nvSpPr>
        <p:spPr bwMode="auto">
          <a:xfrm>
            <a:off x="4884738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燕尾形 39"/>
          <p:cNvSpPr/>
          <p:nvPr/>
        </p:nvSpPr>
        <p:spPr bwMode="auto">
          <a:xfrm>
            <a:off x="6875463" y="4906963"/>
            <a:ext cx="1441450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燕尾形 40"/>
          <p:cNvSpPr/>
          <p:nvPr/>
        </p:nvSpPr>
        <p:spPr bwMode="auto">
          <a:xfrm>
            <a:off x="906463" y="4886325"/>
            <a:ext cx="1439862" cy="5048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54" name="矩形 41"/>
          <p:cNvSpPr>
            <a:spLocks noChangeArrowheads="1"/>
          </p:cNvSpPr>
          <p:nvPr/>
        </p:nvSpPr>
        <p:spPr bwMode="auto">
          <a:xfrm>
            <a:off x="3160713" y="501015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模型建立</a:t>
            </a:r>
          </a:p>
        </p:txBody>
      </p:sp>
      <p:sp>
        <p:nvSpPr>
          <p:cNvPr id="31755" name="矩形 42"/>
          <p:cNvSpPr>
            <a:spLocks noChangeArrowheads="1"/>
          </p:cNvSpPr>
          <p:nvPr/>
        </p:nvSpPr>
        <p:spPr bwMode="auto">
          <a:xfrm>
            <a:off x="5153025" y="501015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实证研究</a:t>
            </a:r>
          </a:p>
        </p:txBody>
      </p:sp>
      <p:sp>
        <p:nvSpPr>
          <p:cNvPr id="31756" name="矩形 43"/>
          <p:cNvSpPr>
            <a:spLocks noChangeArrowheads="1"/>
          </p:cNvSpPr>
          <p:nvPr/>
        </p:nvSpPr>
        <p:spPr bwMode="auto">
          <a:xfrm>
            <a:off x="7145338" y="5005388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结论局限</a:t>
            </a:r>
          </a:p>
        </p:txBody>
      </p:sp>
      <p:sp>
        <p:nvSpPr>
          <p:cNvPr id="31757" name="矩形 44"/>
          <p:cNvSpPr>
            <a:spLocks noChangeArrowheads="1"/>
          </p:cNvSpPr>
          <p:nvPr/>
        </p:nvSpPr>
        <p:spPr bwMode="auto">
          <a:xfrm>
            <a:off x="1168400" y="4972050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文献综述</a:t>
            </a:r>
          </a:p>
        </p:txBody>
      </p:sp>
      <p:sp>
        <p:nvSpPr>
          <p:cNvPr id="25" name="椭圆 24"/>
          <p:cNvSpPr/>
          <p:nvPr/>
        </p:nvSpPr>
        <p:spPr>
          <a:xfrm>
            <a:off x="8605838" y="506571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1.38889E-6 -0.556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7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-2.22222E-6 L 0.38541 -2.22222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3" grpId="1" animBg="1"/>
      <p:bldP spid="13" grpId="2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/>
          <p:cNvCxnSpPr/>
          <p:nvPr/>
        </p:nvCxnSpPr>
        <p:spPr>
          <a:xfrm>
            <a:off x="-107950" y="5159375"/>
            <a:ext cx="9396413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燕尾形 49"/>
          <p:cNvSpPr/>
          <p:nvPr/>
        </p:nvSpPr>
        <p:spPr bwMode="auto">
          <a:xfrm>
            <a:off x="900113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燕尾形 51"/>
          <p:cNvSpPr/>
          <p:nvPr/>
        </p:nvSpPr>
        <p:spPr bwMode="auto">
          <a:xfrm>
            <a:off x="2892425" y="4906963"/>
            <a:ext cx="1439863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燕尾形 52"/>
          <p:cNvSpPr/>
          <p:nvPr/>
        </p:nvSpPr>
        <p:spPr bwMode="auto">
          <a:xfrm>
            <a:off x="4884738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燕尾形 53"/>
          <p:cNvSpPr/>
          <p:nvPr/>
        </p:nvSpPr>
        <p:spPr bwMode="auto">
          <a:xfrm>
            <a:off x="6875463" y="4906963"/>
            <a:ext cx="1441450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燕尾形 54"/>
          <p:cNvSpPr/>
          <p:nvPr/>
        </p:nvSpPr>
        <p:spPr bwMode="auto">
          <a:xfrm>
            <a:off x="906463" y="4886325"/>
            <a:ext cx="1439862" cy="5048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88" y="2444750"/>
            <a:ext cx="4967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Arial" charset="0"/>
              </a:rPr>
              <a:t>Add Explanation Here</a:t>
            </a:r>
          </a:p>
        </p:txBody>
      </p:sp>
      <p:sp>
        <p:nvSpPr>
          <p:cNvPr id="32776" name="矩形 57"/>
          <p:cNvSpPr>
            <a:spLocks noChangeArrowheads="1"/>
          </p:cNvSpPr>
          <p:nvPr/>
        </p:nvSpPr>
        <p:spPr bwMode="auto">
          <a:xfrm>
            <a:off x="3160713" y="501015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模型建立</a:t>
            </a:r>
          </a:p>
        </p:txBody>
      </p:sp>
      <p:sp>
        <p:nvSpPr>
          <p:cNvPr id="32777" name="矩形 59"/>
          <p:cNvSpPr>
            <a:spLocks noChangeArrowheads="1"/>
          </p:cNvSpPr>
          <p:nvPr/>
        </p:nvSpPr>
        <p:spPr bwMode="auto">
          <a:xfrm>
            <a:off x="5153025" y="501015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实证研究</a:t>
            </a:r>
          </a:p>
        </p:txBody>
      </p:sp>
      <p:sp>
        <p:nvSpPr>
          <p:cNvPr id="32778" name="矩形 61"/>
          <p:cNvSpPr>
            <a:spLocks noChangeArrowheads="1"/>
          </p:cNvSpPr>
          <p:nvPr/>
        </p:nvSpPr>
        <p:spPr bwMode="auto">
          <a:xfrm>
            <a:off x="7145338" y="5005388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结论局限</a:t>
            </a:r>
          </a:p>
        </p:txBody>
      </p:sp>
      <p:sp>
        <p:nvSpPr>
          <p:cNvPr id="32779" name="矩形 63"/>
          <p:cNvSpPr>
            <a:spLocks noChangeArrowheads="1"/>
          </p:cNvSpPr>
          <p:nvPr/>
        </p:nvSpPr>
        <p:spPr bwMode="auto">
          <a:xfrm>
            <a:off x="1168400" y="4972050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文献综述</a:t>
            </a:r>
          </a:p>
        </p:txBody>
      </p:sp>
      <p:sp>
        <p:nvSpPr>
          <p:cNvPr id="13" name="矩形 12"/>
          <p:cNvSpPr/>
          <p:nvPr/>
        </p:nvSpPr>
        <p:spPr>
          <a:xfrm>
            <a:off x="-107950" y="534988"/>
            <a:ext cx="4708525" cy="71913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产品伤害危机对品牌资产的影响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26024 -0.00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93646 0.0044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23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" grpId="0"/>
      <p:bldP spid="4" grpId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/>
          <p:cNvCxnSpPr/>
          <p:nvPr/>
        </p:nvCxnSpPr>
        <p:spPr>
          <a:xfrm>
            <a:off x="-107950" y="5159375"/>
            <a:ext cx="9396413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燕尾形 49"/>
          <p:cNvSpPr/>
          <p:nvPr/>
        </p:nvSpPr>
        <p:spPr bwMode="auto">
          <a:xfrm>
            <a:off x="900113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燕尾形 51"/>
          <p:cNvSpPr/>
          <p:nvPr/>
        </p:nvSpPr>
        <p:spPr bwMode="auto">
          <a:xfrm>
            <a:off x="2892425" y="4906963"/>
            <a:ext cx="1439863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燕尾形 52"/>
          <p:cNvSpPr/>
          <p:nvPr/>
        </p:nvSpPr>
        <p:spPr bwMode="auto">
          <a:xfrm>
            <a:off x="4884738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燕尾形 53"/>
          <p:cNvSpPr/>
          <p:nvPr/>
        </p:nvSpPr>
        <p:spPr bwMode="auto">
          <a:xfrm>
            <a:off x="6875463" y="4906963"/>
            <a:ext cx="1441450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798" name="TextBox 3"/>
          <p:cNvSpPr txBox="1">
            <a:spLocks noChangeArrowheads="1"/>
          </p:cNvSpPr>
          <p:nvPr/>
        </p:nvSpPr>
        <p:spPr bwMode="auto">
          <a:xfrm>
            <a:off x="2124075" y="1963738"/>
            <a:ext cx="496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cs typeface="Arial" charset="0"/>
              </a:rPr>
              <a:t>Add Explanation Here</a:t>
            </a:r>
          </a:p>
        </p:txBody>
      </p:sp>
      <p:sp>
        <p:nvSpPr>
          <p:cNvPr id="33799" name="矩形 59"/>
          <p:cNvSpPr>
            <a:spLocks noChangeArrowheads="1"/>
          </p:cNvSpPr>
          <p:nvPr/>
        </p:nvSpPr>
        <p:spPr bwMode="auto">
          <a:xfrm>
            <a:off x="5153025" y="501015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实证研究</a:t>
            </a:r>
          </a:p>
        </p:txBody>
      </p:sp>
      <p:sp>
        <p:nvSpPr>
          <p:cNvPr id="33800" name="矩形 61"/>
          <p:cNvSpPr>
            <a:spLocks noChangeArrowheads="1"/>
          </p:cNvSpPr>
          <p:nvPr/>
        </p:nvSpPr>
        <p:spPr bwMode="auto">
          <a:xfrm>
            <a:off x="7145338" y="5005388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结论局限</a:t>
            </a:r>
          </a:p>
        </p:txBody>
      </p:sp>
      <p:sp>
        <p:nvSpPr>
          <p:cNvPr id="33801" name="矩形 63"/>
          <p:cNvSpPr>
            <a:spLocks noChangeArrowheads="1"/>
          </p:cNvSpPr>
          <p:nvPr/>
        </p:nvSpPr>
        <p:spPr bwMode="auto">
          <a:xfrm>
            <a:off x="1168400" y="4972050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文献综述</a:t>
            </a:r>
          </a:p>
        </p:txBody>
      </p:sp>
      <p:sp>
        <p:nvSpPr>
          <p:cNvPr id="15" name="燕尾形 14"/>
          <p:cNvSpPr/>
          <p:nvPr/>
        </p:nvSpPr>
        <p:spPr bwMode="auto">
          <a:xfrm>
            <a:off x="-1476375" y="4886325"/>
            <a:ext cx="1439862" cy="5048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803" name="矩形 57"/>
          <p:cNvSpPr>
            <a:spLocks noChangeArrowheads="1"/>
          </p:cNvSpPr>
          <p:nvPr/>
        </p:nvSpPr>
        <p:spPr bwMode="auto">
          <a:xfrm>
            <a:off x="3160713" y="501015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模型建立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47517 0.004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/>
          <p:cNvCxnSpPr/>
          <p:nvPr/>
        </p:nvCxnSpPr>
        <p:spPr>
          <a:xfrm>
            <a:off x="-107950" y="5159375"/>
            <a:ext cx="9396413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燕尾形 49"/>
          <p:cNvSpPr/>
          <p:nvPr/>
        </p:nvSpPr>
        <p:spPr bwMode="auto">
          <a:xfrm>
            <a:off x="900113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燕尾形 51"/>
          <p:cNvSpPr/>
          <p:nvPr/>
        </p:nvSpPr>
        <p:spPr bwMode="auto">
          <a:xfrm>
            <a:off x="2892425" y="4906963"/>
            <a:ext cx="1439863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燕尾形 52"/>
          <p:cNvSpPr/>
          <p:nvPr/>
        </p:nvSpPr>
        <p:spPr bwMode="auto">
          <a:xfrm>
            <a:off x="4884738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燕尾形 53"/>
          <p:cNvSpPr/>
          <p:nvPr/>
        </p:nvSpPr>
        <p:spPr bwMode="auto">
          <a:xfrm>
            <a:off x="6875463" y="4906963"/>
            <a:ext cx="1441450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燕尾形 54"/>
          <p:cNvSpPr/>
          <p:nvPr/>
        </p:nvSpPr>
        <p:spPr bwMode="auto">
          <a:xfrm>
            <a:off x="2890838" y="4886325"/>
            <a:ext cx="1439862" cy="5048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23" name="TextBox 3"/>
          <p:cNvSpPr txBox="1">
            <a:spLocks noChangeArrowheads="1"/>
          </p:cNvSpPr>
          <p:nvPr/>
        </p:nvSpPr>
        <p:spPr bwMode="auto">
          <a:xfrm>
            <a:off x="2087563" y="1920875"/>
            <a:ext cx="496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Arial" charset="0"/>
              </a:rPr>
              <a:t>Add Explanation Here</a:t>
            </a:r>
          </a:p>
        </p:txBody>
      </p:sp>
      <p:sp>
        <p:nvSpPr>
          <p:cNvPr id="34824" name="矩形 57"/>
          <p:cNvSpPr>
            <a:spLocks noChangeArrowheads="1"/>
          </p:cNvSpPr>
          <p:nvPr/>
        </p:nvSpPr>
        <p:spPr bwMode="auto">
          <a:xfrm>
            <a:off x="3160713" y="501015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模型建立</a:t>
            </a:r>
          </a:p>
        </p:txBody>
      </p:sp>
      <p:sp>
        <p:nvSpPr>
          <p:cNvPr id="34825" name="矩形 59"/>
          <p:cNvSpPr>
            <a:spLocks noChangeArrowheads="1"/>
          </p:cNvSpPr>
          <p:nvPr/>
        </p:nvSpPr>
        <p:spPr bwMode="auto">
          <a:xfrm>
            <a:off x="5153025" y="501015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实证研究</a:t>
            </a:r>
          </a:p>
        </p:txBody>
      </p:sp>
      <p:sp>
        <p:nvSpPr>
          <p:cNvPr id="34826" name="矩形 61"/>
          <p:cNvSpPr>
            <a:spLocks noChangeArrowheads="1"/>
          </p:cNvSpPr>
          <p:nvPr/>
        </p:nvSpPr>
        <p:spPr bwMode="auto">
          <a:xfrm>
            <a:off x="7145338" y="5005388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结论局限</a:t>
            </a:r>
          </a:p>
        </p:txBody>
      </p:sp>
      <p:sp>
        <p:nvSpPr>
          <p:cNvPr id="34827" name="矩形 63"/>
          <p:cNvSpPr>
            <a:spLocks noChangeArrowheads="1"/>
          </p:cNvSpPr>
          <p:nvPr/>
        </p:nvSpPr>
        <p:spPr bwMode="auto">
          <a:xfrm>
            <a:off x="1168400" y="4972050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文献综述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21597 -0.000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/>
          <p:cNvCxnSpPr/>
          <p:nvPr/>
        </p:nvCxnSpPr>
        <p:spPr>
          <a:xfrm>
            <a:off x="-107950" y="5159375"/>
            <a:ext cx="9396413" cy="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燕尾形 49"/>
          <p:cNvSpPr/>
          <p:nvPr/>
        </p:nvSpPr>
        <p:spPr bwMode="auto">
          <a:xfrm>
            <a:off x="900113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燕尾形 51"/>
          <p:cNvSpPr/>
          <p:nvPr/>
        </p:nvSpPr>
        <p:spPr bwMode="auto">
          <a:xfrm>
            <a:off x="2892425" y="4906963"/>
            <a:ext cx="1439863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燕尾形 52"/>
          <p:cNvSpPr/>
          <p:nvPr/>
        </p:nvSpPr>
        <p:spPr bwMode="auto">
          <a:xfrm>
            <a:off x="4884738" y="4906963"/>
            <a:ext cx="1439862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燕尾形 53"/>
          <p:cNvSpPr/>
          <p:nvPr/>
        </p:nvSpPr>
        <p:spPr bwMode="auto">
          <a:xfrm>
            <a:off x="6875463" y="4906963"/>
            <a:ext cx="1441450" cy="504825"/>
          </a:xfrm>
          <a:prstGeom prst="chevron">
            <a:avLst/>
          </a:prstGeom>
          <a:solidFill>
            <a:srgbClr val="66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燕尾形 54"/>
          <p:cNvSpPr/>
          <p:nvPr/>
        </p:nvSpPr>
        <p:spPr bwMode="auto">
          <a:xfrm>
            <a:off x="4884738" y="4886325"/>
            <a:ext cx="1441450" cy="5048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47" name="TextBox 3"/>
          <p:cNvSpPr txBox="1">
            <a:spLocks noChangeArrowheads="1"/>
          </p:cNvSpPr>
          <p:nvPr/>
        </p:nvSpPr>
        <p:spPr bwMode="auto">
          <a:xfrm>
            <a:off x="2087563" y="1920875"/>
            <a:ext cx="496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Arial" charset="0"/>
              </a:rPr>
              <a:t>jellylover PPT</a:t>
            </a:r>
            <a:endParaRPr lang="zh-CN" altLang="en-US" sz="2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848" name="矩形 57"/>
          <p:cNvSpPr>
            <a:spLocks noChangeArrowheads="1"/>
          </p:cNvSpPr>
          <p:nvPr/>
        </p:nvSpPr>
        <p:spPr bwMode="auto">
          <a:xfrm>
            <a:off x="3160713" y="5010150"/>
            <a:ext cx="90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模型建立</a:t>
            </a:r>
          </a:p>
        </p:txBody>
      </p:sp>
      <p:sp>
        <p:nvSpPr>
          <p:cNvPr id="35849" name="矩形 59"/>
          <p:cNvSpPr>
            <a:spLocks noChangeArrowheads="1"/>
          </p:cNvSpPr>
          <p:nvPr/>
        </p:nvSpPr>
        <p:spPr bwMode="auto">
          <a:xfrm>
            <a:off x="5153025" y="501015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实证研究</a:t>
            </a:r>
          </a:p>
        </p:txBody>
      </p:sp>
      <p:sp>
        <p:nvSpPr>
          <p:cNvPr id="35850" name="矩形 61"/>
          <p:cNvSpPr>
            <a:spLocks noChangeArrowheads="1"/>
          </p:cNvSpPr>
          <p:nvPr/>
        </p:nvSpPr>
        <p:spPr bwMode="auto">
          <a:xfrm>
            <a:off x="7145338" y="5005388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结论局限</a:t>
            </a:r>
          </a:p>
        </p:txBody>
      </p:sp>
      <p:sp>
        <p:nvSpPr>
          <p:cNvPr id="35851" name="矩形 63"/>
          <p:cNvSpPr>
            <a:spLocks noChangeArrowheads="1"/>
          </p:cNvSpPr>
          <p:nvPr/>
        </p:nvSpPr>
        <p:spPr bwMode="auto">
          <a:xfrm>
            <a:off x="1168400" y="4972050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文献综述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21597 -0.000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微笑PPT - 小A">
  <a:themeElements>
    <a:clrScheme name="微笑PPT - 小A 1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E2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EEAAAA"/>
      </a:accent5>
      <a:accent6>
        <a:srgbClr val="B90000"/>
      </a:accent6>
      <a:hlink>
        <a:srgbClr val="800000"/>
      </a:hlink>
      <a:folHlink>
        <a:srgbClr val="FFCC00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198</Words>
  <Application>Microsoft Office PowerPoint</Application>
  <PresentationFormat>On-screen Show (16:10)</PresentationFormat>
  <Paragraphs>65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微软雅黑</vt:lpstr>
      <vt:lpstr>Calibri</vt:lpstr>
      <vt:lpstr>Wingdings</vt:lpstr>
      <vt:lpstr>Times New Roman</vt:lpstr>
      <vt:lpstr>Arial Unicode MS</vt:lpstr>
      <vt:lpstr>黑体</vt:lpstr>
      <vt:lpstr>Office 主题​​</vt:lpstr>
      <vt:lpstr>微笑PPT - 小A</vt:lpstr>
      <vt:lpstr>微笑PPT - 小A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锐得PPT论坛</dc:creator>
  <cp:lastModifiedBy>pc</cp:lastModifiedBy>
  <cp:revision>99</cp:revision>
  <dcterms:created xsi:type="dcterms:W3CDTF">2011-02-15T16:08:31Z</dcterms:created>
  <dcterms:modified xsi:type="dcterms:W3CDTF">2012-05-31T11:42:23Z</dcterms:modified>
</cp:coreProperties>
</file>