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4" r:id="rId1"/>
    <p:sldMasterId id="2147483784" r:id="rId2"/>
  </p:sldMasterIdLst>
  <p:notesMasterIdLst>
    <p:notesMasterId r:id="rId120"/>
  </p:notesMasterIdLst>
  <p:handoutMasterIdLst>
    <p:handoutMasterId r:id="rId121"/>
  </p:handoutMasterIdLst>
  <p:sldIdLst>
    <p:sldId id="319" r:id="rId3"/>
    <p:sldId id="320" r:id="rId4"/>
    <p:sldId id="413" r:id="rId5"/>
    <p:sldId id="373" r:id="rId6"/>
    <p:sldId id="324" r:id="rId7"/>
    <p:sldId id="325" r:id="rId8"/>
    <p:sldId id="411" r:id="rId9"/>
    <p:sldId id="375" r:id="rId10"/>
    <p:sldId id="372" r:id="rId11"/>
    <p:sldId id="381" r:id="rId12"/>
    <p:sldId id="378" r:id="rId13"/>
    <p:sldId id="377" r:id="rId14"/>
    <p:sldId id="332" r:id="rId15"/>
    <p:sldId id="379" r:id="rId16"/>
    <p:sldId id="334" r:id="rId17"/>
    <p:sldId id="380" r:id="rId18"/>
    <p:sldId id="382" r:id="rId19"/>
    <p:sldId id="383" r:id="rId20"/>
    <p:sldId id="384" r:id="rId21"/>
    <p:sldId id="385" r:id="rId22"/>
    <p:sldId id="386" r:id="rId23"/>
    <p:sldId id="387" r:id="rId24"/>
    <p:sldId id="388" r:id="rId25"/>
    <p:sldId id="389" r:id="rId26"/>
    <p:sldId id="412" r:id="rId27"/>
    <p:sldId id="391" r:id="rId28"/>
    <p:sldId id="392" r:id="rId29"/>
    <p:sldId id="393" r:id="rId30"/>
    <p:sldId id="394" r:id="rId31"/>
    <p:sldId id="395" r:id="rId32"/>
    <p:sldId id="396" r:id="rId33"/>
    <p:sldId id="397" r:id="rId34"/>
    <p:sldId id="398" r:id="rId35"/>
    <p:sldId id="399" r:id="rId36"/>
    <p:sldId id="400" r:id="rId37"/>
    <p:sldId id="410" r:id="rId38"/>
    <p:sldId id="402" r:id="rId39"/>
    <p:sldId id="403" r:id="rId40"/>
    <p:sldId id="404" r:id="rId41"/>
    <p:sldId id="405" r:id="rId42"/>
    <p:sldId id="406" r:id="rId43"/>
    <p:sldId id="407" r:id="rId44"/>
    <p:sldId id="408" r:id="rId45"/>
    <p:sldId id="409" r:id="rId46"/>
    <p:sldId id="424" r:id="rId47"/>
    <p:sldId id="414" r:id="rId48"/>
    <p:sldId id="415" r:id="rId49"/>
    <p:sldId id="416" r:id="rId50"/>
    <p:sldId id="417" r:id="rId51"/>
    <p:sldId id="418" r:id="rId52"/>
    <p:sldId id="419" r:id="rId53"/>
    <p:sldId id="420" r:id="rId54"/>
    <p:sldId id="427" r:id="rId55"/>
    <p:sldId id="430" r:id="rId56"/>
    <p:sldId id="431" r:id="rId57"/>
    <p:sldId id="432" r:id="rId58"/>
    <p:sldId id="433" r:id="rId59"/>
    <p:sldId id="434" r:id="rId60"/>
    <p:sldId id="435" r:id="rId61"/>
    <p:sldId id="436" r:id="rId62"/>
    <p:sldId id="437" r:id="rId63"/>
    <p:sldId id="438" r:id="rId64"/>
    <p:sldId id="439" r:id="rId65"/>
    <p:sldId id="440" r:id="rId66"/>
    <p:sldId id="441" r:id="rId67"/>
    <p:sldId id="442" r:id="rId68"/>
    <p:sldId id="443" r:id="rId69"/>
    <p:sldId id="444" r:id="rId70"/>
    <p:sldId id="445" r:id="rId71"/>
    <p:sldId id="446" r:id="rId72"/>
    <p:sldId id="447" r:id="rId73"/>
    <p:sldId id="448" r:id="rId74"/>
    <p:sldId id="449" r:id="rId75"/>
    <p:sldId id="450" r:id="rId76"/>
    <p:sldId id="451" r:id="rId77"/>
    <p:sldId id="452" r:id="rId78"/>
    <p:sldId id="453" r:id="rId79"/>
    <p:sldId id="454" r:id="rId80"/>
    <p:sldId id="455" r:id="rId81"/>
    <p:sldId id="456" r:id="rId82"/>
    <p:sldId id="457" r:id="rId83"/>
    <p:sldId id="458" r:id="rId84"/>
    <p:sldId id="459" r:id="rId85"/>
    <p:sldId id="460" r:id="rId86"/>
    <p:sldId id="461" r:id="rId87"/>
    <p:sldId id="462"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477" r:id="rId103"/>
    <p:sldId id="478" r:id="rId104"/>
    <p:sldId id="479" r:id="rId105"/>
    <p:sldId id="480" r:id="rId106"/>
    <p:sldId id="481" r:id="rId107"/>
    <p:sldId id="482" r:id="rId108"/>
    <p:sldId id="483" r:id="rId109"/>
    <p:sldId id="484" r:id="rId110"/>
    <p:sldId id="485" r:id="rId111"/>
    <p:sldId id="486" r:id="rId112"/>
    <p:sldId id="487" r:id="rId113"/>
    <p:sldId id="488" r:id="rId114"/>
    <p:sldId id="489" r:id="rId115"/>
    <p:sldId id="421" r:id="rId116"/>
    <p:sldId id="422" r:id="rId117"/>
    <p:sldId id="423" r:id="rId118"/>
    <p:sldId id="271" r:id="rId119"/>
  </p:sldIdLst>
  <p:sldSz cx="12188825" cy="6858000"/>
  <p:notesSz cx="6858000" cy="9144000"/>
  <p:defaultTextStyle>
    <a:defPPr>
      <a:defRPr lang="en-US"/>
    </a:defPPr>
    <a:lvl1pPr algn="l" defTabSz="912813" rtl="0" fontAlgn="base">
      <a:spcBef>
        <a:spcPct val="0"/>
      </a:spcBef>
      <a:spcAft>
        <a:spcPct val="0"/>
      </a:spcAft>
      <a:defRPr kern="1200">
        <a:solidFill>
          <a:schemeClr val="tx1"/>
        </a:solidFill>
        <a:latin typeface="Arial" charset="0"/>
        <a:ea typeface="宋体" charset="-122"/>
        <a:cs typeface="+mn-cs"/>
      </a:defRPr>
    </a:lvl1pPr>
    <a:lvl2pPr marL="455613" indent="1588" algn="l" defTabSz="912813" rtl="0" fontAlgn="base">
      <a:spcBef>
        <a:spcPct val="0"/>
      </a:spcBef>
      <a:spcAft>
        <a:spcPct val="0"/>
      </a:spcAft>
      <a:defRPr kern="1200">
        <a:solidFill>
          <a:schemeClr val="tx1"/>
        </a:solidFill>
        <a:latin typeface="Arial" charset="0"/>
        <a:ea typeface="宋体" charset="-122"/>
        <a:cs typeface="+mn-cs"/>
      </a:defRPr>
    </a:lvl2pPr>
    <a:lvl3pPr marL="912813" indent="1588" algn="l" defTabSz="912813" rtl="0" fontAlgn="base">
      <a:spcBef>
        <a:spcPct val="0"/>
      </a:spcBef>
      <a:spcAft>
        <a:spcPct val="0"/>
      </a:spcAft>
      <a:defRPr kern="1200">
        <a:solidFill>
          <a:schemeClr val="tx1"/>
        </a:solidFill>
        <a:latin typeface="Arial" charset="0"/>
        <a:ea typeface="宋体" charset="-122"/>
        <a:cs typeface="+mn-cs"/>
      </a:defRPr>
    </a:lvl3pPr>
    <a:lvl4pPr marL="1370013" indent="1588" algn="l" defTabSz="912813" rtl="0" fontAlgn="base">
      <a:spcBef>
        <a:spcPct val="0"/>
      </a:spcBef>
      <a:spcAft>
        <a:spcPct val="0"/>
      </a:spcAft>
      <a:defRPr kern="1200">
        <a:solidFill>
          <a:schemeClr val="tx1"/>
        </a:solidFill>
        <a:latin typeface="Arial" charset="0"/>
        <a:ea typeface="宋体" charset="-122"/>
        <a:cs typeface="+mn-cs"/>
      </a:defRPr>
    </a:lvl4pPr>
    <a:lvl5pPr marL="1827213" indent="1588" algn="l" defTabSz="912813"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gusto Valdez"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4" autoAdjust="0"/>
    <p:restoredTop sz="94660"/>
  </p:normalViewPr>
  <p:slideViewPr>
    <p:cSldViewPr>
      <p:cViewPr varScale="1">
        <p:scale>
          <a:sx n="71" d="100"/>
          <a:sy n="71" d="100"/>
        </p:scale>
        <p:origin x="-570" y="-78"/>
      </p:cViewPr>
      <p:guideLst>
        <p:guide orient="horz" pos="917"/>
        <p:guide orient="horz" pos="1204"/>
        <p:guide orient="horz" pos="144"/>
        <p:guide orient="horz" pos="1491"/>
        <p:guide pos="3839"/>
        <p:guide pos="613"/>
        <p:guide pos="325"/>
        <p:guide pos="7353"/>
        <p:guide pos="1189"/>
        <p:guide pos="7065"/>
      </p:guideLst>
    </p:cSldViewPr>
  </p:slideViewPr>
  <p:notesTextViewPr>
    <p:cViewPr>
      <p:scale>
        <a:sx n="1" d="1"/>
        <a:sy n="1" d="1"/>
      </p:scale>
      <p:origin x="0" y="0"/>
    </p:cViewPr>
  </p:notesTextViewPr>
  <p:sorterViewPr>
    <p:cViewPr>
      <p:scale>
        <a:sx n="50" d="100"/>
        <a:sy n="50" d="100"/>
      </p:scale>
      <p:origin x="0" y="0"/>
    </p:cViewPr>
  </p:sorterViewPr>
  <p:gridSpacing cx="77716063" cy="77716063"/>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3" fontAlgn="auto">
              <a:spcBef>
                <a:spcPts val="0"/>
              </a:spcBef>
              <a:spcAft>
                <a:spcPts val="0"/>
              </a:spcAft>
              <a:defRPr sz="1200" dirty="0" err="1" smtClean="0">
                <a:latin typeface="Segoe UI" pitchFamily="34" charset="0"/>
                <a:ea typeface="+mn-ea"/>
              </a:defRPr>
            </a:lvl1pPr>
          </a:lstStyle>
          <a:p>
            <a:pPr>
              <a:defRPr/>
            </a:pPr>
            <a:r>
              <a:rPr lang="en-US"/>
              <a:t>TechEd</a:t>
            </a:r>
            <a:r>
              <a:rPr lang="en-US"/>
              <a:t> 2011</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3" fontAlgn="auto">
              <a:spcBef>
                <a:spcPts val="0"/>
              </a:spcBef>
              <a:spcAft>
                <a:spcPts val="0"/>
              </a:spcAft>
              <a:defRPr sz="1200" smtClean="0">
                <a:latin typeface="Segoe UI" pitchFamily="34" charset="0"/>
                <a:ea typeface="+mn-ea"/>
              </a:defRPr>
            </a:lvl1pPr>
          </a:lstStyle>
          <a:p>
            <a:pPr>
              <a:defRPr/>
            </a:pPr>
            <a:fld id="{2BDE8FD8-3584-47CB-957B-131488142EFA}" type="datetimeFigureOut">
              <a:rPr lang="en-US"/>
              <a:pPr>
                <a:defRPr/>
              </a:pPr>
              <a:t>6/4/2012</a:t>
            </a:fld>
            <a:endParaRPr lang="en-US" dirty="0"/>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defTabSz="914363" fontAlgn="auto">
              <a:spcBef>
                <a:spcPts val="0"/>
              </a:spcBef>
              <a:spcAft>
                <a:spcPts val="0"/>
              </a:spcAft>
              <a:defRPr sz="500" dirty="0" smtClean="0">
                <a:solidFill>
                  <a:srgbClr val="000000"/>
                </a:solidFill>
                <a:latin typeface="Segoe UI" pitchFamily="34" charset="0"/>
                <a:ea typeface="+mn-ea"/>
              </a:defRPr>
            </a:lvl1pPr>
          </a:lstStyle>
          <a:p>
            <a:pPr>
              <a:defRPr/>
            </a:pPr>
            <a:r>
              <a:rPr lang="en-US"/>
              <a:t>© 2011 Microsoft Corporation. All rights reserved. Microsoft, Windows, Windows Vista and other product names are or may be registered trademarks and/or trademarks in the U.S. and/or other countries.</a:t>
            </a:r>
          </a:p>
          <a:p>
            <a:pPr>
              <a:defRPr/>
            </a:pPr>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400" y="8685213"/>
            <a:ext cx="608013" cy="457200"/>
          </a:xfrm>
          <a:prstGeom prst="rect">
            <a:avLst/>
          </a:prstGeom>
        </p:spPr>
        <p:txBody>
          <a:bodyPr vert="horz" lIns="91440" tIns="45720" rIns="91440" bIns="45720" rtlCol="0" anchor="b"/>
          <a:lstStyle>
            <a:lvl1pPr algn="r" defTabSz="914363" fontAlgn="auto">
              <a:spcBef>
                <a:spcPts val="0"/>
              </a:spcBef>
              <a:spcAft>
                <a:spcPts val="0"/>
              </a:spcAft>
              <a:defRPr sz="1200" smtClean="0">
                <a:latin typeface="Segoe UI" pitchFamily="34" charset="0"/>
                <a:ea typeface="+mn-ea"/>
              </a:defRPr>
            </a:lvl1pPr>
          </a:lstStyle>
          <a:p>
            <a:pPr>
              <a:defRPr/>
            </a:pPr>
            <a:fld id="{1E8A62D6-1380-4CF3-BD47-1744BF6BBCF6}" type="slidenum">
              <a:rPr lang="en-US"/>
              <a:pPr>
                <a:defRPr/>
              </a:pPr>
              <a:t>‹#›</a:t>
            </a:fld>
            <a:endParaRPr lang="en-US" dirty="0"/>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3" fontAlgn="auto">
              <a:spcBef>
                <a:spcPts val="0"/>
              </a:spcBef>
              <a:spcAft>
                <a:spcPts val="0"/>
              </a:spcAft>
              <a:defRPr sz="1200" dirty="0" err="1" smtClean="0">
                <a:latin typeface="Segoe UI" pitchFamily="34" charset="0"/>
                <a:ea typeface="+mn-ea"/>
              </a:defRPr>
            </a:lvl1pPr>
          </a:lstStyle>
          <a:p>
            <a:pPr>
              <a:defRPr/>
            </a:pPr>
            <a:r>
              <a:rPr lang="en-US"/>
              <a:t>TechEd</a:t>
            </a:r>
            <a:r>
              <a:rPr lang="en-US"/>
              <a:t> 2011</a:t>
            </a: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3" fontAlgn="auto">
              <a:spcBef>
                <a:spcPts val="0"/>
              </a:spcBef>
              <a:spcAft>
                <a:spcPts val="0"/>
              </a:spcAft>
              <a:defRPr sz="1200" smtClean="0">
                <a:latin typeface="Segoe UI" pitchFamily="34" charset="0"/>
                <a:ea typeface="+mn-ea"/>
              </a:defRPr>
            </a:lvl1pPr>
          </a:lstStyle>
          <a:p>
            <a:pPr>
              <a:defRPr/>
            </a:pPr>
            <a:fld id="{230B8EF0-0356-48DF-BFA9-DC20551661C1}" type="datetimeFigureOut">
              <a:rPr lang="en-US"/>
              <a:pPr>
                <a:defRPr/>
              </a:pPr>
              <a:t>6/4/2012</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defTabSz="914363" fontAlgn="auto">
              <a:spcBef>
                <a:spcPts val="0"/>
              </a:spcBef>
              <a:spcAft>
                <a:spcPts val="0"/>
              </a:spcAft>
              <a:defRPr sz="500" dirty="0" smtClean="0">
                <a:solidFill>
                  <a:srgbClr val="000000"/>
                </a:solidFill>
                <a:latin typeface="Segoe UI" pitchFamily="34" charset="0"/>
                <a:ea typeface="+mn-ea"/>
              </a:defRPr>
            </a:lvl1pPr>
          </a:lstStyle>
          <a:p>
            <a:pPr>
              <a:defRPr/>
            </a:pPr>
            <a:r>
              <a:rPr lang="en-US"/>
              <a:t>© 2011 Microsoft Corporation. All rights reserved. Microsoft, Windows, Windows Vista and other product names are or may be registered trademarks and/or trademarks in the U.S. and/or other countries.</a:t>
            </a:r>
          </a:p>
          <a:p>
            <a:pPr>
              <a:defRPr/>
            </a:pPr>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200" y="8685213"/>
            <a:ext cx="684213" cy="457200"/>
          </a:xfrm>
          <a:prstGeom prst="rect">
            <a:avLst/>
          </a:prstGeom>
        </p:spPr>
        <p:txBody>
          <a:bodyPr vert="horz" lIns="91440" tIns="45720" rIns="91440" bIns="45720" rtlCol="0" anchor="b"/>
          <a:lstStyle>
            <a:lvl1pPr algn="r" defTabSz="914363" fontAlgn="auto">
              <a:spcBef>
                <a:spcPts val="0"/>
              </a:spcBef>
              <a:spcAft>
                <a:spcPts val="0"/>
              </a:spcAft>
              <a:defRPr sz="1200" smtClean="0">
                <a:latin typeface="Segoe UI" pitchFamily="34" charset="0"/>
                <a:ea typeface="+mn-ea"/>
              </a:defRPr>
            </a:lvl1pPr>
          </a:lstStyle>
          <a:p>
            <a:pPr>
              <a:defRPr/>
            </a:pPr>
            <a:fld id="{BDE69CEB-9D19-414D-9837-8F9DD64F1D51}" type="slidenum">
              <a:rPr lang="en-US"/>
              <a:pPr>
                <a:defRPr/>
              </a:pPr>
              <a:t>‹#›</a:t>
            </a:fld>
            <a:endParaRPr lang="en-US" dirty="0"/>
          </a:p>
        </p:txBody>
      </p:sp>
    </p:spTree>
  </p:cSld>
  <p:clrMap bg1="lt1" tx1="dk1" bg2="lt2" tx2="dk2" accent1="accent1" accent2="accent2" accent3="accent3" accent4="accent4" accent5="accent5" accent6="accent6" hlink="hlink" folHlink="folHlink"/>
  <p:hf/>
  <p:notesStyle>
    <a:lvl1pPr algn="l" defTabSz="912813" rtl="0" fontAlgn="base">
      <a:lnSpc>
        <a:spcPct val="90000"/>
      </a:lnSpc>
      <a:spcBef>
        <a:spcPct val="30000"/>
      </a:spcBef>
      <a:spcAft>
        <a:spcPts val="338"/>
      </a:spcAft>
      <a:defRPr sz="900" kern="1200">
        <a:solidFill>
          <a:schemeClr val="tx1"/>
        </a:solidFill>
        <a:latin typeface="Segoe UI" pitchFamily="34" charset="0"/>
        <a:ea typeface="+mn-ea"/>
        <a:cs typeface="+mn-cs"/>
      </a:defRPr>
    </a:lvl1pPr>
    <a:lvl2pPr marL="212725" indent="-104775" algn="l" defTabSz="912813" rtl="0" fontAlgn="base">
      <a:lnSpc>
        <a:spcPct val="90000"/>
      </a:lnSpc>
      <a:spcBef>
        <a:spcPct val="30000"/>
      </a:spcBef>
      <a:spcAft>
        <a:spcPts val="338"/>
      </a:spcAft>
      <a:buFont typeface="Arial" charset="0"/>
      <a:buChar char="•"/>
      <a:defRPr sz="900" kern="1200">
        <a:solidFill>
          <a:schemeClr val="tx1"/>
        </a:solidFill>
        <a:latin typeface="Segoe UI" pitchFamily="34" charset="0"/>
        <a:ea typeface="+mn-ea"/>
        <a:cs typeface="+mn-cs"/>
      </a:defRPr>
    </a:lvl2pPr>
    <a:lvl3pPr marL="327025" indent="-114300" algn="l" defTabSz="912813" rtl="0" fontAlgn="base">
      <a:lnSpc>
        <a:spcPct val="90000"/>
      </a:lnSpc>
      <a:spcBef>
        <a:spcPct val="30000"/>
      </a:spcBef>
      <a:spcAft>
        <a:spcPts val="338"/>
      </a:spcAft>
      <a:buFont typeface="Arial" charset="0"/>
      <a:buChar char="•"/>
      <a:defRPr sz="900" kern="1200">
        <a:solidFill>
          <a:schemeClr val="tx1"/>
        </a:solidFill>
        <a:latin typeface="Segoe UI" pitchFamily="34" charset="0"/>
        <a:ea typeface="+mn-ea"/>
        <a:cs typeface="+mn-cs"/>
      </a:defRPr>
    </a:lvl3pPr>
    <a:lvl4pPr marL="482600" indent="-146050" algn="l" defTabSz="912813" rtl="0" fontAlgn="base">
      <a:lnSpc>
        <a:spcPct val="90000"/>
      </a:lnSpc>
      <a:spcBef>
        <a:spcPct val="30000"/>
      </a:spcBef>
      <a:spcAft>
        <a:spcPts val="338"/>
      </a:spcAft>
      <a:buFont typeface="Arial" charset="0"/>
      <a:buChar char="•"/>
      <a:defRPr sz="900" kern="1200">
        <a:solidFill>
          <a:schemeClr val="tx1"/>
        </a:solidFill>
        <a:latin typeface="Segoe UI" pitchFamily="34" charset="0"/>
        <a:ea typeface="+mn-ea"/>
        <a:cs typeface="+mn-cs"/>
      </a:defRPr>
    </a:lvl4pPr>
    <a:lvl5pPr marL="614363" indent="-114300" algn="l" defTabSz="912813" rtl="0" fontAlgn="base">
      <a:lnSpc>
        <a:spcPct val="90000"/>
      </a:lnSpc>
      <a:spcBef>
        <a:spcPct val="30000"/>
      </a:spcBef>
      <a:spcAft>
        <a:spcPts val="338"/>
      </a:spcAft>
      <a:buFont typeface="Arial"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2662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7E21EA2B-1323-454D-A56F-676CC9EADAC5}" type="datetime1">
              <a:rPr lang="en-US" altLang="zh-CN"/>
              <a:pPr defTabSz="912813" fontAlgn="base">
                <a:spcBef>
                  <a:spcPct val="0"/>
                </a:spcBef>
                <a:spcAft>
                  <a:spcPct val="0"/>
                </a:spcAft>
              </a:pPr>
              <a:t>6/4/2012</a:t>
            </a:fld>
            <a:endParaRPr lang="en-US" altLang="zh-CN"/>
          </a:p>
        </p:txBody>
      </p:sp>
      <p:sp>
        <p:nvSpPr>
          <p:cNvPr id="2662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26629"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D3E48C56-9E80-46E0-9AD5-623AE1B447D9}" type="slidenum">
              <a:rPr lang="en-US" altLang="zh-CN"/>
              <a:pPr defTabSz="912813" fontAlgn="base">
                <a:spcBef>
                  <a:spcPct val="0"/>
                </a:spcBef>
                <a:spcAft>
                  <a:spcPct val="0"/>
                </a:spcAft>
              </a:pPr>
              <a:t>1</a:t>
            </a:fld>
            <a:endParaRPr lang="en-US" altLang="zh-CN"/>
          </a:p>
        </p:txBody>
      </p:sp>
      <p:sp>
        <p:nvSpPr>
          <p:cNvPr id="26630"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lnSpc>
                <a:spcPct val="100000"/>
              </a:lnSpc>
              <a:spcBef>
                <a:spcPct val="0"/>
              </a:spcBef>
              <a:spcAft>
                <a:spcPct val="0"/>
              </a:spcAft>
            </a:pPr>
            <a:endParaRPr lang="en-US" altLang="zh-CN" smtClean="0">
              <a:solidFill>
                <a:srgbClr val="000000"/>
              </a:solidFill>
              <a:latin typeface="Calibri" pitchFamily="34" charset="0"/>
            </a:endParaRPr>
          </a:p>
        </p:txBody>
      </p:sp>
      <p:sp>
        <p:nvSpPr>
          <p:cNvPr id="52227"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52228"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66140E6C-F9F9-420B-AE95-A531ACDB9FBB}" type="datetime1">
              <a:rPr lang="en-US" altLang="zh-CN"/>
              <a:pPr defTabSz="912813" fontAlgn="base">
                <a:spcBef>
                  <a:spcPct val="0"/>
                </a:spcBef>
                <a:spcAft>
                  <a:spcPct val="0"/>
                </a:spcAft>
              </a:pPr>
              <a:t>6/4/2012</a:t>
            </a:fld>
            <a:endParaRPr lang="en-US" altLang="zh-CN"/>
          </a:p>
        </p:txBody>
      </p:sp>
      <p:sp>
        <p:nvSpPr>
          <p:cNvPr id="52229"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52230"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7552077-C6CE-46BB-B9EF-3EBD4BF5C3A2}" type="slidenum">
              <a:rPr lang="en-US" altLang="zh-CN"/>
              <a:pPr defTabSz="912813" fontAlgn="base">
                <a:spcBef>
                  <a:spcPct val="0"/>
                </a:spcBef>
                <a:spcAft>
                  <a:spcPct val="0"/>
                </a:spcAft>
              </a:pPr>
              <a:t>17</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lnSpc>
                <a:spcPct val="100000"/>
              </a:lnSpc>
              <a:spcBef>
                <a:spcPct val="0"/>
              </a:spcBef>
              <a:spcAft>
                <a:spcPct val="0"/>
              </a:spcAft>
            </a:pPr>
            <a:endParaRPr lang="en-US" altLang="zh-CN" smtClean="0">
              <a:solidFill>
                <a:srgbClr val="000000"/>
              </a:solidFill>
              <a:latin typeface="Calibri" pitchFamily="34" charset="0"/>
            </a:endParaRPr>
          </a:p>
        </p:txBody>
      </p:sp>
      <p:sp>
        <p:nvSpPr>
          <p:cNvPr id="54275"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5427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4A582288-5727-428B-99FC-11F24000E76F}" type="datetime1">
              <a:rPr lang="en-US" altLang="zh-CN"/>
              <a:pPr defTabSz="912813" fontAlgn="base">
                <a:spcBef>
                  <a:spcPct val="0"/>
                </a:spcBef>
                <a:spcAft>
                  <a:spcPct val="0"/>
                </a:spcAft>
              </a:pPr>
              <a:t>6/4/2012</a:t>
            </a:fld>
            <a:endParaRPr lang="en-US" altLang="zh-CN"/>
          </a:p>
        </p:txBody>
      </p:sp>
      <p:sp>
        <p:nvSpPr>
          <p:cNvPr id="54277"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54278"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C48B694-F2D4-424F-98F1-D41134A5103E}" type="slidenum">
              <a:rPr lang="en-US" altLang="zh-CN"/>
              <a:pPr defTabSz="912813" fontAlgn="base">
                <a:spcBef>
                  <a:spcPct val="0"/>
                </a:spcBef>
                <a:spcAft>
                  <a:spcPct val="0"/>
                </a:spcAft>
              </a:pPr>
              <a:t>18</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57347"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57348"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AE821407-D021-40C9-A0F4-2DFCD788B011}" type="datetime1">
              <a:rPr lang="en-US" altLang="zh-CN"/>
              <a:pPr defTabSz="912813" fontAlgn="base">
                <a:spcBef>
                  <a:spcPct val="0"/>
                </a:spcBef>
                <a:spcAft>
                  <a:spcPct val="0"/>
                </a:spcAft>
              </a:pPr>
              <a:t>6/4/2012</a:t>
            </a:fld>
            <a:endParaRPr lang="en-US" altLang="zh-CN"/>
          </a:p>
        </p:txBody>
      </p:sp>
      <p:sp>
        <p:nvSpPr>
          <p:cNvPr id="57349"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57350"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AA9F192-C291-4697-A848-DB26ACEFFBB0}" type="slidenum">
              <a:rPr lang="en-US" altLang="zh-CN"/>
              <a:pPr defTabSz="912813" fontAlgn="base">
                <a:spcBef>
                  <a:spcPct val="0"/>
                </a:spcBef>
                <a:spcAft>
                  <a:spcPct val="0"/>
                </a:spcAft>
              </a:pPr>
              <a:t>20</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59395"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5939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B45B48E9-CD30-4D1F-99DF-8C8401761EC7}" type="datetime1">
              <a:rPr lang="en-US" altLang="zh-CN"/>
              <a:pPr defTabSz="912813" fontAlgn="base">
                <a:spcBef>
                  <a:spcPct val="0"/>
                </a:spcBef>
                <a:spcAft>
                  <a:spcPct val="0"/>
                </a:spcAft>
              </a:pPr>
              <a:t>6/4/2012</a:t>
            </a:fld>
            <a:endParaRPr lang="en-US" altLang="zh-CN"/>
          </a:p>
        </p:txBody>
      </p:sp>
      <p:sp>
        <p:nvSpPr>
          <p:cNvPr id="59397"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59398"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70D022B2-39CF-4D31-99EF-781AFBD7DC41}" type="slidenum">
              <a:rPr lang="en-US" altLang="zh-CN"/>
              <a:pPr defTabSz="912813" fontAlgn="base">
                <a:spcBef>
                  <a:spcPct val="0"/>
                </a:spcBef>
                <a:spcAft>
                  <a:spcPct val="0"/>
                </a:spcAft>
              </a:pPr>
              <a:t>21</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lnSpc>
                <a:spcPct val="100000"/>
              </a:lnSpc>
              <a:spcBef>
                <a:spcPct val="0"/>
              </a:spcBef>
              <a:spcAft>
                <a:spcPct val="0"/>
              </a:spcAft>
            </a:pPr>
            <a:endParaRPr lang="en-US" altLang="zh-CN" smtClean="0">
              <a:solidFill>
                <a:srgbClr val="000000"/>
              </a:solidFill>
              <a:latin typeface="Calibri" pitchFamily="34" charset="0"/>
            </a:endParaRPr>
          </a:p>
        </p:txBody>
      </p:sp>
      <p:sp>
        <p:nvSpPr>
          <p:cNvPr id="6144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6144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B8C17F70-D769-471B-9081-4480C19E09A4}" type="datetime1">
              <a:rPr lang="en-US" altLang="zh-CN"/>
              <a:pPr defTabSz="912813" fontAlgn="base">
                <a:spcBef>
                  <a:spcPct val="0"/>
                </a:spcBef>
                <a:spcAft>
                  <a:spcPct val="0"/>
                </a:spcAft>
              </a:pPr>
              <a:t>6/4/2012</a:t>
            </a:fld>
            <a:endParaRPr lang="en-US" altLang="zh-CN"/>
          </a:p>
        </p:txBody>
      </p:sp>
      <p:sp>
        <p:nvSpPr>
          <p:cNvPr id="6144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6144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2943153D-F6C3-431A-8A72-BB7733362F31}" type="slidenum">
              <a:rPr lang="en-US" altLang="zh-CN"/>
              <a:pPr defTabSz="912813" fontAlgn="base">
                <a:spcBef>
                  <a:spcPct val="0"/>
                </a:spcBef>
                <a:spcAft>
                  <a:spcPct val="0"/>
                </a:spcAft>
              </a:pPr>
              <a:t>22</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I’m excited to say that in Mango, we’re adding a new set of features that should bridge a lot of these gaps for both the app developer and game developer.  We’re exposing a mechanism to allow you to use XNA Graphics capabilities within Silverlight applications.</a:t>
            </a:r>
          </a:p>
          <a:p>
            <a:pPr>
              <a:spcBef>
                <a:spcPct val="0"/>
              </a:spcBef>
            </a:pPr>
            <a:endParaRPr lang="en-US" altLang="zh-CN" smtClean="0"/>
          </a:p>
          <a:p>
            <a:pPr>
              <a:spcBef>
                <a:spcPct val="0"/>
              </a:spcBef>
            </a:pPr>
            <a:r>
              <a:rPr lang="en-US" altLang="zh-CN" smtClean="0"/>
              <a:t>Silverlight application model to render graphics using the XNA Graphics API</a:t>
            </a:r>
          </a:p>
        </p:txBody>
      </p:sp>
      <p:sp>
        <p:nvSpPr>
          <p:cNvPr id="64515"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AE53A842-812A-4C39-B0D6-F52960D8FBED}" type="datetime1">
              <a:rPr lang="en-US" altLang="zh-CN"/>
              <a:pPr defTabSz="912813" fontAlgn="base">
                <a:spcBef>
                  <a:spcPct val="0"/>
                </a:spcBef>
                <a:spcAft>
                  <a:spcPct val="0"/>
                </a:spcAft>
              </a:pPr>
              <a:t>6/4/2012</a:t>
            </a:fld>
            <a:endParaRPr lang="en-US" altLang="zh-CN"/>
          </a:p>
        </p:txBody>
      </p:sp>
      <p:sp>
        <p:nvSpPr>
          <p:cNvPr id="64516"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64517"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818A990-242E-4633-ADD9-BE92601ED0F4}" type="slidenum">
              <a:rPr lang="en-US" altLang="zh-CN"/>
              <a:pPr defTabSz="912813" fontAlgn="base">
                <a:spcBef>
                  <a:spcPct val="0"/>
                </a:spcBef>
                <a:spcAft>
                  <a:spcPct val="0"/>
                </a:spcAft>
              </a:pPr>
              <a:t>24</a:t>
            </a:fld>
            <a:endParaRPr lang="en-US" altLang="zh-CN"/>
          </a:p>
        </p:txBody>
      </p:sp>
      <p:sp>
        <p:nvSpPr>
          <p:cNvPr id="64518"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6656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6656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54746F8A-00E7-4615-93A0-DEBC2E920BA5}" type="datetime1">
              <a:rPr lang="en-US" altLang="zh-CN"/>
              <a:pPr defTabSz="912813" fontAlgn="base">
                <a:spcBef>
                  <a:spcPct val="0"/>
                </a:spcBef>
                <a:spcAft>
                  <a:spcPct val="0"/>
                </a:spcAft>
              </a:pPr>
              <a:t>6/4/2012</a:t>
            </a:fld>
            <a:endParaRPr lang="en-US" altLang="zh-CN"/>
          </a:p>
        </p:txBody>
      </p:sp>
      <p:sp>
        <p:nvSpPr>
          <p:cNvPr id="6656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6656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EB61CB4-E1EB-4DFD-8640-9E671756400E}" type="slidenum">
              <a:rPr lang="en-US" altLang="zh-CN"/>
              <a:pPr defTabSz="912813" fontAlgn="base">
                <a:spcBef>
                  <a:spcPct val="0"/>
                </a:spcBef>
                <a:spcAft>
                  <a:spcPct val="0"/>
                </a:spcAft>
              </a:pPr>
              <a:t>25</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68611"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776BE837-B954-4568-B430-0DF815EF567B}" type="datetime1">
              <a:rPr lang="en-US" altLang="zh-CN"/>
              <a:pPr defTabSz="912813" fontAlgn="base">
                <a:spcBef>
                  <a:spcPct val="0"/>
                </a:spcBef>
                <a:spcAft>
                  <a:spcPct val="0"/>
                </a:spcAft>
              </a:pPr>
              <a:t>6/4/2012</a:t>
            </a:fld>
            <a:endParaRPr lang="en-US" altLang="zh-CN"/>
          </a:p>
        </p:txBody>
      </p:sp>
      <p:sp>
        <p:nvSpPr>
          <p:cNvPr id="68612"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68613"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2AFBA4F2-3489-47E3-9709-670A5F1273BE}" type="slidenum">
              <a:rPr lang="en-US" altLang="zh-CN"/>
              <a:pPr defTabSz="912813" fontAlgn="base">
                <a:spcBef>
                  <a:spcPct val="0"/>
                </a:spcBef>
                <a:spcAft>
                  <a:spcPct val="0"/>
                </a:spcAft>
              </a:pPr>
              <a:t>26</a:t>
            </a:fld>
            <a:endParaRPr lang="en-US" altLang="zh-CN"/>
          </a:p>
        </p:txBody>
      </p:sp>
      <p:sp>
        <p:nvSpPr>
          <p:cNvPr id="68614"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lnSpc>
                <a:spcPct val="100000"/>
              </a:lnSpc>
              <a:spcBef>
                <a:spcPct val="0"/>
              </a:spcBef>
              <a:spcAft>
                <a:spcPct val="0"/>
              </a:spcAft>
            </a:pPr>
            <a:endParaRPr lang="en-US" altLang="zh-CN" smtClean="0">
              <a:solidFill>
                <a:srgbClr val="000000"/>
              </a:solidFill>
              <a:latin typeface="Calibri" pitchFamily="34" charset="0"/>
            </a:endParaRPr>
          </a:p>
        </p:txBody>
      </p:sp>
      <p:sp>
        <p:nvSpPr>
          <p:cNvPr id="7065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7066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C72AF1FD-CDAF-468C-B42C-5F330F0C52B8}" type="datetime1">
              <a:rPr lang="en-US" altLang="zh-CN"/>
              <a:pPr defTabSz="912813" fontAlgn="base">
                <a:spcBef>
                  <a:spcPct val="0"/>
                </a:spcBef>
                <a:spcAft>
                  <a:spcPct val="0"/>
                </a:spcAft>
              </a:pPr>
              <a:t>6/4/2012</a:t>
            </a:fld>
            <a:endParaRPr lang="en-US" altLang="zh-CN"/>
          </a:p>
        </p:txBody>
      </p:sp>
      <p:sp>
        <p:nvSpPr>
          <p:cNvPr id="7066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7066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38D84AF-3915-4841-8A0F-CAF64B57E267}" type="slidenum">
              <a:rPr lang="en-US" altLang="zh-CN"/>
              <a:pPr defTabSz="912813" fontAlgn="base">
                <a:spcBef>
                  <a:spcPct val="0"/>
                </a:spcBef>
                <a:spcAft>
                  <a:spcPct val="0"/>
                </a:spcAft>
              </a:pPr>
              <a:t>27</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lnSpc>
                <a:spcPct val="100000"/>
              </a:lnSpc>
              <a:spcBef>
                <a:spcPct val="0"/>
              </a:spcBef>
              <a:spcAft>
                <a:spcPct val="0"/>
              </a:spcAft>
            </a:pPr>
            <a:endParaRPr lang="en-US" altLang="zh-CN" smtClean="0">
              <a:solidFill>
                <a:srgbClr val="000000"/>
              </a:solidFill>
              <a:latin typeface="Calibri" pitchFamily="34" charset="0"/>
            </a:endParaRPr>
          </a:p>
        </p:txBody>
      </p:sp>
      <p:sp>
        <p:nvSpPr>
          <p:cNvPr id="73731"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7373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400B7176-C470-4511-AE9D-79ACC296971F}" type="datetime1">
              <a:rPr lang="en-US" altLang="zh-CN"/>
              <a:pPr defTabSz="912813" fontAlgn="base">
                <a:spcBef>
                  <a:spcPct val="0"/>
                </a:spcBef>
                <a:spcAft>
                  <a:spcPct val="0"/>
                </a:spcAft>
              </a:pPr>
              <a:t>6/4/2012</a:t>
            </a:fld>
            <a:endParaRPr lang="en-US" altLang="zh-CN"/>
          </a:p>
        </p:txBody>
      </p:sp>
      <p:sp>
        <p:nvSpPr>
          <p:cNvPr id="73733"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73734"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D56102E-F635-4718-9557-1AF0260A860F}" type="slidenum">
              <a:rPr lang="en-US" altLang="zh-CN"/>
              <a:pPr defTabSz="912813" fontAlgn="base">
                <a:spcBef>
                  <a:spcPct val="0"/>
                </a:spcBef>
                <a:spcAft>
                  <a:spcPct val="0"/>
                </a:spcAft>
              </a:pPr>
              <a:t>29</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28675"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4AE94A6B-A743-4F94-AB83-DDC12DD36A65}" type="datetime1">
              <a:rPr lang="en-US" altLang="zh-CN"/>
              <a:pPr defTabSz="912813" fontAlgn="base">
                <a:spcBef>
                  <a:spcPct val="0"/>
                </a:spcBef>
                <a:spcAft>
                  <a:spcPct val="0"/>
                </a:spcAft>
              </a:pPr>
              <a:t>6/4/2012</a:t>
            </a:fld>
            <a:endParaRPr lang="en-US" altLang="zh-CN"/>
          </a:p>
        </p:txBody>
      </p:sp>
      <p:sp>
        <p:nvSpPr>
          <p:cNvPr id="28676"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28677"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8792602-5A82-44C6-BAF4-AAC32135140F}" type="slidenum">
              <a:rPr lang="en-US" altLang="zh-CN"/>
              <a:pPr defTabSz="912813" fontAlgn="base">
                <a:spcBef>
                  <a:spcPct val="0"/>
                </a:spcBef>
                <a:spcAft>
                  <a:spcPct val="0"/>
                </a:spcAft>
              </a:pPr>
              <a:t>2</a:t>
            </a:fld>
            <a:endParaRPr lang="en-US" altLang="zh-CN"/>
          </a:p>
        </p:txBody>
      </p:sp>
      <p:sp>
        <p:nvSpPr>
          <p:cNvPr id="28678"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7577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
        <p:nvSpPr>
          <p:cNvPr id="7578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56DE5577-8FFD-446A-8CE5-80A9CAAC676F}" type="datetime1">
              <a:rPr lang="en-US" altLang="zh-CN"/>
              <a:pPr defTabSz="912813" fontAlgn="base">
                <a:spcBef>
                  <a:spcPct val="0"/>
                </a:spcBef>
                <a:spcAft>
                  <a:spcPct val="0"/>
                </a:spcAft>
              </a:pPr>
              <a:t>6/4/2012</a:t>
            </a:fld>
            <a:endParaRPr lang="en-US" altLang="zh-CN"/>
          </a:p>
        </p:txBody>
      </p:sp>
      <p:sp>
        <p:nvSpPr>
          <p:cNvPr id="7578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7578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8B0BA7A-DBAB-4D4A-B5CF-0F92B66772A2}" type="slidenum">
              <a:rPr lang="en-US" altLang="zh-CN"/>
              <a:pPr defTabSz="912813" fontAlgn="base">
                <a:spcBef>
                  <a:spcPct val="0"/>
                </a:spcBef>
                <a:spcAft>
                  <a:spcPct val="0"/>
                </a:spcAft>
              </a:pPr>
              <a:t>30</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77827"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77828"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4371414E-78D6-438E-B6C2-E4C6F65DDFDC}" type="datetime1">
              <a:rPr lang="en-US" altLang="zh-CN"/>
              <a:pPr defTabSz="912813" fontAlgn="base">
                <a:spcBef>
                  <a:spcPct val="0"/>
                </a:spcBef>
                <a:spcAft>
                  <a:spcPct val="0"/>
                </a:spcAft>
              </a:pPr>
              <a:t>6/4/2012</a:t>
            </a:fld>
            <a:endParaRPr lang="en-US" altLang="zh-CN"/>
          </a:p>
        </p:txBody>
      </p:sp>
      <p:sp>
        <p:nvSpPr>
          <p:cNvPr id="77829"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77830"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17AADC1-A688-41F1-9A2A-F41EC20D65A1}" type="slidenum">
              <a:rPr lang="en-US" altLang="zh-CN"/>
              <a:pPr defTabSz="912813" fontAlgn="base">
                <a:spcBef>
                  <a:spcPct val="0"/>
                </a:spcBef>
                <a:spcAft>
                  <a:spcPct val="0"/>
                </a:spcAft>
              </a:pPr>
              <a:t>31</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79875"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7987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F12E6AC1-8F86-4711-A277-EE3C6025705B}" type="datetime1">
              <a:rPr lang="en-US" altLang="zh-CN"/>
              <a:pPr defTabSz="912813" fontAlgn="base">
                <a:spcBef>
                  <a:spcPct val="0"/>
                </a:spcBef>
                <a:spcAft>
                  <a:spcPct val="0"/>
                </a:spcAft>
              </a:pPr>
              <a:t>6/4/2012</a:t>
            </a:fld>
            <a:endParaRPr lang="en-US" altLang="zh-CN"/>
          </a:p>
        </p:txBody>
      </p:sp>
      <p:sp>
        <p:nvSpPr>
          <p:cNvPr id="79877"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79878"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38CE597-F9EA-4EAC-9D2A-653D050421F9}" type="slidenum">
              <a:rPr lang="en-US" altLang="zh-CN"/>
              <a:pPr defTabSz="912813" fontAlgn="base">
                <a:spcBef>
                  <a:spcPct val="0"/>
                </a:spcBef>
                <a:spcAft>
                  <a:spcPct val="0"/>
                </a:spcAft>
              </a:pPr>
              <a:t>32</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81923"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43B9C68F-1F3E-4D9F-B589-B5EE97CD5905}" type="datetime1">
              <a:rPr lang="en-US" altLang="zh-CN"/>
              <a:pPr defTabSz="912813" fontAlgn="base">
                <a:spcBef>
                  <a:spcPct val="0"/>
                </a:spcBef>
                <a:spcAft>
                  <a:spcPct val="0"/>
                </a:spcAft>
              </a:pPr>
              <a:t>6/4/2012</a:t>
            </a:fld>
            <a:endParaRPr lang="en-US" altLang="zh-CN"/>
          </a:p>
        </p:txBody>
      </p:sp>
      <p:sp>
        <p:nvSpPr>
          <p:cNvPr id="81924"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81925"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A1DD3A9-86C1-4341-AB56-A3FE35979270}" type="slidenum">
              <a:rPr lang="en-US" altLang="zh-CN"/>
              <a:pPr defTabSz="912813" fontAlgn="base">
                <a:spcBef>
                  <a:spcPct val="0"/>
                </a:spcBef>
                <a:spcAft>
                  <a:spcPct val="0"/>
                </a:spcAft>
              </a:pPr>
              <a:t>33</a:t>
            </a:fld>
            <a:endParaRPr lang="en-US" altLang="zh-CN"/>
          </a:p>
        </p:txBody>
      </p:sp>
      <p:sp>
        <p:nvSpPr>
          <p:cNvPr id="81926"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lnSpc>
                <a:spcPct val="100000"/>
              </a:lnSpc>
              <a:spcBef>
                <a:spcPct val="0"/>
              </a:spcBef>
              <a:spcAft>
                <a:spcPct val="0"/>
              </a:spcAft>
            </a:pPr>
            <a:endParaRPr lang="en-US" altLang="zh-CN" smtClean="0">
              <a:solidFill>
                <a:srgbClr val="000000"/>
              </a:solidFill>
              <a:latin typeface="Calibri" pitchFamily="34" charset="0"/>
            </a:endParaRPr>
          </a:p>
        </p:txBody>
      </p:sp>
      <p:sp>
        <p:nvSpPr>
          <p:cNvPr id="83971"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8397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A42ABD0B-1CC9-4FB8-AA8D-5B93113F0160}" type="datetime1">
              <a:rPr lang="en-US" altLang="zh-CN"/>
              <a:pPr defTabSz="912813" fontAlgn="base">
                <a:spcBef>
                  <a:spcPct val="0"/>
                </a:spcBef>
                <a:spcAft>
                  <a:spcPct val="0"/>
                </a:spcAft>
              </a:pPr>
              <a:t>6/4/2012</a:t>
            </a:fld>
            <a:endParaRPr lang="en-US" altLang="zh-CN"/>
          </a:p>
        </p:txBody>
      </p:sp>
      <p:sp>
        <p:nvSpPr>
          <p:cNvPr id="83973"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83974"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C78ABB3-BF38-4475-B642-6EA98CEF1B65}" type="slidenum">
              <a:rPr lang="en-US" altLang="zh-CN"/>
              <a:pPr defTabSz="912813" fontAlgn="base">
                <a:spcBef>
                  <a:spcPct val="0"/>
                </a:spcBef>
                <a:spcAft>
                  <a:spcPct val="0"/>
                </a:spcAft>
              </a:pPr>
              <a:t>34</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8704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8704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291AC644-E23D-4ECC-A562-CD7CE9F8D30B}" type="datetime1">
              <a:rPr lang="en-US" altLang="zh-CN"/>
              <a:pPr defTabSz="912813" fontAlgn="base">
                <a:spcBef>
                  <a:spcPct val="0"/>
                </a:spcBef>
                <a:spcAft>
                  <a:spcPct val="0"/>
                </a:spcAft>
              </a:pPr>
              <a:t>6/4/2012</a:t>
            </a:fld>
            <a:endParaRPr lang="en-US" altLang="zh-CN"/>
          </a:p>
        </p:txBody>
      </p:sp>
      <p:sp>
        <p:nvSpPr>
          <p:cNvPr id="8704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8704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E627065-41C1-4532-98E0-38A7DB0F04E8}" type="slidenum">
              <a:rPr lang="en-US" altLang="zh-CN"/>
              <a:pPr defTabSz="912813" fontAlgn="base">
                <a:spcBef>
                  <a:spcPct val="0"/>
                </a:spcBef>
                <a:spcAft>
                  <a:spcPct val="0"/>
                </a:spcAft>
              </a:pPr>
              <a:t>36</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lnSpc>
                <a:spcPct val="100000"/>
              </a:lnSpc>
              <a:spcBef>
                <a:spcPct val="0"/>
              </a:spcBef>
              <a:spcAft>
                <a:spcPct val="0"/>
              </a:spcAft>
            </a:pPr>
            <a:endParaRPr lang="en-US" altLang="zh-CN" smtClean="0">
              <a:solidFill>
                <a:srgbClr val="000000"/>
              </a:solidFill>
              <a:latin typeface="Calibri" pitchFamily="34" charset="0"/>
            </a:endParaRPr>
          </a:p>
        </p:txBody>
      </p:sp>
      <p:sp>
        <p:nvSpPr>
          <p:cNvPr id="9113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MIX 11</a:t>
            </a:r>
          </a:p>
        </p:txBody>
      </p:sp>
      <p:sp>
        <p:nvSpPr>
          <p:cNvPr id="9114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EB6D691B-AE25-4BC4-B797-9CFDEC7EF1C8}" type="datetime1">
              <a:rPr lang="en-US" altLang="zh-CN"/>
              <a:pPr defTabSz="912813" fontAlgn="base">
                <a:spcBef>
                  <a:spcPct val="0"/>
                </a:spcBef>
                <a:spcAft>
                  <a:spcPct val="0"/>
                </a:spcAft>
              </a:pPr>
              <a:t>6/4/2012</a:t>
            </a:fld>
            <a:endParaRPr lang="en-US" altLang="zh-CN"/>
          </a:p>
        </p:txBody>
      </p:sp>
      <p:sp>
        <p:nvSpPr>
          <p:cNvPr id="9114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altLang="zh-CN"/>
            </a:br>
            <a:r>
              <a:rPr lang="en-US" altLang="zh-CN"/>
              <a:t>MICROSOFT MAKES NO WARRANTIES, EXPRESS, IMPLIED OR STATUTORY, AS TO THE INFORMATION IN THIS PRESENTATION.</a:t>
            </a:r>
          </a:p>
        </p:txBody>
      </p:sp>
      <p:sp>
        <p:nvSpPr>
          <p:cNvPr id="9114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907DEFBC-5A1C-44F9-AB1C-B19C3DB1A93D}" type="slidenum">
              <a:rPr lang="en-US" altLang="zh-CN"/>
              <a:pPr defTabSz="912813" fontAlgn="base">
                <a:spcBef>
                  <a:spcPct val="0"/>
                </a:spcBef>
                <a:spcAft>
                  <a:spcPct val="0"/>
                </a:spcAft>
              </a:pPr>
              <a:t>39</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2B9FD76-0740-448F-B1D9-B4CC89D375C0}" type="slidenum">
              <a:rPr lang="en-US" altLang="zh-CN"/>
              <a:pPr defTabSz="912813" fontAlgn="base">
                <a:spcBef>
                  <a:spcPct val="0"/>
                </a:spcBef>
                <a:spcAft>
                  <a:spcPct val="0"/>
                </a:spcAft>
              </a:pPr>
              <a:t>46</a:t>
            </a:fld>
            <a:endParaRPr lang="en-US" altLang="zh-CN"/>
          </a:p>
        </p:txBody>
      </p:sp>
      <p:sp>
        <p:nvSpPr>
          <p:cNvPr id="99332"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 Ed North America 2010</a:t>
            </a:r>
          </a:p>
        </p:txBody>
      </p:sp>
      <p:sp>
        <p:nvSpPr>
          <p:cNvPr id="99333"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652F4CF2-31C5-4D3F-B211-A5C7403AD974}" type="datetime8">
              <a:rPr lang="en-US" altLang="zh-CN"/>
              <a:pPr defTabSz="912813" fontAlgn="base">
                <a:spcBef>
                  <a:spcPct val="0"/>
                </a:spcBef>
                <a:spcAft>
                  <a:spcPct val="0"/>
                </a:spcAft>
              </a:pPr>
              <a:t>6/4/2012 9:36 PM</a:t>
            </a:fld>
            <a:endParaRPr lang="en-US" altLang="zh-CN"/>
          </a:p>
        </p:txBody>
      </p:sp>
      <p:sp>
        <p:nvSpPr>
          <p:cNvPr id="9933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solidFill>
                  <a:schemeClr val="tx1"/>
                </a:solidFill>
                <a:latin typeface="Segoe"/>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solidFill>
                  <a:schemeClr val="tx1"/>
                </a:solidFill>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solidFill>
                  <a:schemeClr val="tx1"/>
                </a:solidFill>
                <a:latin typeface="Segoe"/>
              </a:rPr>
            </a:br>
            <a:r>
              <a:rPr lang="en-US" altLang="zh-CN">
                <a:solidFill>
                  <a:schemeClr val="tx1"/>
                </a:solidFill>
                <a:latin typeface="Segoe"/>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Sego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895350">
              <a:lnSpc>
                <a:spcPct val="100000"/>
              </a:lnSpc>
              <a:spcBef>
                <a:spcPct val="0"/>
              </a:spcBef>
              <a:spcAft>
                <a:spcPct val="0"/>
              </a:spcAft>
            </a:pPr>
            <a:endParaRPr lang="en-US" altLang="zh-CN" sz="1600" smtClean="0">
              <a:latin typeface="Segoe Light"/>
              <a:ea typeface="Segoe UI" pitchFamily="34" charset="0"/>
              <a:cs typeface="Zegoe UI SemiLight"/>
            </a:endParaRPr>
          </a:p>
          <a:p>
            <a:pPr defTabSz="895350">
              <a:spcBef>
                <a:spcPct val="0"/>
              </a:spcBef>
            </a:pPr>
            <a:endParaRPr lang="en-US" altLang="zh-CN" sz="1600" smtClean="0">
              <a:latin typeface="Segoe Light"/>
              <a:ea typeface="Segoe UI" pitchFamily="34" charset="0"/>
              <a:cs typeface="Zegoe UI SemiLight"/>
            </a:endParaRPr>
          </a:p>
          <a:p>
            <a:pPr defTabSz="895350">
              <a:lnSpc>
                <a:spcPct val="100000"/>
              </a:lnSpc>
              <a:spcBef>
                <a:spcPct val="0"/>
              </a:spcBef>
              <a:spcAft>
                <a:spcPct val="0"/>
              </a:spcAft>
            </a:pPr>
            <a:endParaRPr lang="en-US" altLang="zh-CN" sz="1600" smtClean="0">
              <a:latin typeface="Segoe Light"/>
              <a:ea typeface="Segoe UI" pitchFamily="34" charset="0"/>
              <a:cs typeface="Zegoe UI SemiLight"/>
            </a:endParaRPr>
          </a:p>
          <a:p>
            <a:pPr defTabSz="895350">
              <a:spcBef>
                <a:spcPct val="0"/>
              </a:spcBef>
            </a:pPr>
            <a:endParaRPr lang="en-US" altLang="zh-CN" smtClean="0">
              <a:cs typeface="Zegoe UI SemiLight"/>
            </a:endParaRPr>
          </a:p>
        </p:txBody>
      </p:sp>
      <p:sp>
        <p:nvSpPr>
          <p:cNvPr id="106499"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392B92DC-1CC4-4F68-A990-17158F63ECD3}" type="datetime1">
              <a:rPr lang="en-US" altLang="zh-CN"/>
              <a:pPr defTabSz="912813" fontAlgn="base">
                <a:spcBef>
                  <a:spcPct val="0"/>
                </a:spcBef>
                <a:spcAft>
                  <a:spcPct val="0"/>
                </a:spcAft>
              </a:pPr>
              <a:t>6/4/2012</a:t>
            </a:fld>
            <a:endParaRPr lang="en-US" altLang="zh-CN"/>
          </a:p>
        </p:txBody>
      </p:sp>
      <p:sp>
        <p:nvSpPr>
          <p:cNvPr id="10650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06501"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8594F10-A2C4-4746-96B6-AA24EE86C19A}" type="slidenum">
              <a:rPr lang="en-US" altLang="zh-CN"/>
              <a:pPr defTabSz="912813" fontAlgn="base">
                <a:spcBef>
                  <a:spcPct val="0"/>
                </a:spcBef>
                <a:spcAft>
                  <a:spcPct val="0"/>
                </a:spcAft>
              </a:pPr>
              <a:t>52</a:t>
            </a:fld>
            <a:endParaRPr lang="en-US" altLang="zh-CN"/>
          </a:p>
        </p:txBody>
      </p:sp>
      <p:sp>
        <p:nvSpPr>
          <p:cNvPr id="106502"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1161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latin typeface="Arial" charset="0"/>
            </a:endParaRPr>
          </a:p>
        </p:txBody>
      </p:sp>
      <p:sp>
        <p:nvSpPr>
          <p:cNvPr id="11162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A013FFE5-CB83-4CAF-BB91-20C1684A196E}" type="datetime8">
              <a:rPr lang="en-US" altLang="zh-CN"/>
              <a:pPr defTabSz="912813" fontAlgn="base">
                <a:spcBef>
                  <a:spcPct val="0"/>
                </a:spcBef>
                <a:spcAft>
                  <a:spcPct val="0"/>
                </a:spcAft>
              </a:pPr>
              <a:t>6/4/2012 9:36 PM</a:t>
            </a:fld>
            <a:endParaRPr lang="en-US" altLang="zh-CN"/>
          </a:p>
        </p:txBody>
      </p:sp>
      <p:sp>
        <p:nvSpPr>
          <p:cNvPr id="11162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2007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Arial" charset="0"/>
            </a:endParaRPr>
          </a:p>
        </p:txBody>
      </p:sp>
      <p:sp>
        <p:nvSpPr>
          <p:cNvPr id="11162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B9BBC1B-38B2-460A-929D-2183AE55402C}" type="slidenum">
              <a:rPr lang="en-US" altLang="zh-CN"/>
              <a:pPr defTabSz="912813" fontAlgn="base">
                <a:spcBef>
                  <a:spcPct val="0"/>
                </a:spcBef>
                <a:spcAft>
                  <a:spcPct val="0"/>
                </a:spcAft>
              </a:pPr>
              <a:t>56</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3072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solidFill>
                <a:srgbClr val="000000"/>
              </a:solidFill>
            </a:endParaRPr>
          </a:p>
        </p:txBody>
      </p:sp>
      <p:sp>
        <p:nvSpPr>
          <p:cNvPr id="3072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6FFE9093-6DDB-4271-9EB8-29C64658DA7D}" type="datetime8">
              <a:rPr lang="en-US" altLang="zh-CN">
                <a:solidFill>
                  <a:srgbClr val="000000"/>
                </a:solidFill>
              </a:rPr>
              <a:pPr defTabSz="912813" fontAlgn="base">
                <a:spcBef>
                  <a:spcPct val="0"/>
                </a:spcBef>
                <a:spcAft>
                  <a:spcPct val="0"/>
                </a:spcAft>
              </a:pPr>
              <a:t>6/4/2012 9:36 PM</a:t>
            </a:fld>
            <a:endParaRPr lang="en-US" altLang="zh-CN">
              <a:solidFill>
                <a:srgbClr val="000000"/>
              </a:solidFill>
            </a:endParaRPr>
          </a:p>
        </p:txBody>
      </p:sp>
      <p:sp>
        <p:nvSpPr>
          <p:cNvPr id="3072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2007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a:p>
            <a:pPr defTabSz="912813" fontAlgn="base">
              <a:spcBef>
                <a:spcPct val="0"/>
              </a:spcBef>
              <a:spcAft>
                <a:spcPct val="0"/>
              </a:spcAft>
            </a:pPr>
            <a:endParaRPr lang="en-US" altLang="zh-CN"/>
          </a:p>
        </p:txBody>
      </p:sp>
      <p:sp>
        <p:nvSpPr>
          <p:cNvPr id="3072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DEC6E06-6F45-4FA2-839E-A61CB049ABA9}" type="slidenum">
              <a:rPr lang="en-US" altLang="zh-CN">
                <a:solidFill>
                  <a:srgbClr val="000000"/>
                </a:solidFill>
              </a:rPr>
              <a:pPr defTabSz="912813" fontAlgn="base">
                <a:spcBef>
                  <a:spcPct val="0"/>
                </a:spcBef>
                <a:spcAft>
                  <a:spcPct val="0"/>
                </a:spcAft>
              </a:pPr>
              <a:t>3</a:t>
            </a:fld>
            <a:endParaRPr lang="en-US" altLang="zh-CN">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1366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CBB0279D-AD40-4010-A984-A9D271470B80}" type="datetime1">
              <a:rPr lang="en-US" altLang="zh-CN"/>
              <a:pPr defTabSz="912813" fontAlgn="base">
                <a:spcBef>
                  <a:spcPct val="0"/>
                </a:spcBef>
                <a:spcAft>
                  <a:spcPct val="0"/>
                </a:spcAft>
              </a:pPr>
              <a:t>6/4/2012</a:t>
            </a:fld>
            <a:endParaRPr lang="en-US" altLang="zh-CN"/>
          </a:p>
        </p:txBody>
      </p:sp>
      <p:sp>
        <p:nvSpPr>
          <p:cNvPr id="11366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p:txBody>
      </p:sp>
      <p:sp>
        <p:nvSpPr>
          <p:cNvPr id="113669"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F5B5E4B-40C3-4066-98B6-DCE9FADAFE6A}" type="slidenum">
              <a:rPr lang="en-US" altLang="zh-CN"/>
              <a:pPr defTabSz="912813" fontAlgn="base">
                <a:spcBef>
                  <a:spcPct val="0"/>
                </a:spcBef>
                <a:spcAft>
                  <a:spcPct val="0"/>
                </a:spcAft>
              </a:pPr>
              <a:t>57</a:t>
            </a:fld>
            <a:endParaRPr lang="en-US" altLang="zh-CN"/>
          </a:p>
        </p:txBody>
      </p:sp>
      <p:sp>
        <p:nvSpPr>
          <p:cNvPr id="113670"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latin typeface="Arial" charset="0"/>
              </a:rPr>
              <a:t>TechEd 2011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15715"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latin typeface="Arial" charset="0"/>
            </a:endParaRPr>
          </a:p>
        </p:txBody>
      </p:sp>
      <p:sp>
        <p:nvSpPr>
          <p:cNvPr id="11571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3D88DAFD-A387-4CBB-BE34-F61221369049}" type="datetime8">
              <a:rPr lang="en-US" altLang="zh-CN"/>
              <a:pPr defTabSz="912813" fontAlgn="base">
                <a:spcBef>
                  <a:spcPct val="0"/>
                </a:spcBef>
                <a:spcAft>
                  <a:spcPct val="0"/>
                </a:spcAft>
              </a:pPr>
              <a:t>6/4/2012 9:36 PM</a:t>
            </a:fld>
            <a:endParaRPr lang="en-US" altLang="zh-CN"/>
          </a:p>
        </p:txBody>
      </p:sp>
      <p:sp>
        <p:nvSpPr>
          <p:cNvPr id="115717"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599E88E-5855-45B9-9492-2DC33B900BD7}" type="slidenum">
              <a:rPr lang="en-US" altLang="zh-CN"/>
              <a:pPr defTabSz="912813" fontAlgn="base">
                <a:spcBef>
                  <a:spcPct val="0"/>
                </a:spcBef>
                <a:spcAft>
                  <a:spcPct val="0"/>
                </a:spcAft>
              </a:pPr>
              <a:t>58</a:t>
            </a:fld>
            <a:endParaRPr lang="en-US" altLang="zh-CN"/>
          </a:p>
        </p:txBody>
      </p:sp>
      <p:sp>
        <p:nvSpPr>
          <p:cNvPr id="11571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1776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latin typeface="Arial" charset="0"/>
            </a:endParaRPr>
          </a:p>
        </p:txBody>
      </p:sp>
      <p:sp>
        <p:nvSpPr>
          <p:cNvPr id="11776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980CC8A5-DBBD-47E3-8B95-CD9553FD2FEA}" type="datetime8">
              <a:rPr lang="en-US" altLang="zh-CN"/>
              <a:pPr defTabSz="912813" fontAlgn="base">
                <a:spcBef>
                  <a:spcPct val="0"/>
                </a:spcBef>
                <a:spcAft>
                  <a:spcPct val="0"/>
                </a:spcAft>
              </a:pPr>
              <a:t>6/4/2012 9:36 PM</a:t>
            </a:fld>
            <a:endParaRPr lang="en-US" altLang="zh-CN"/>
          </a:p>
        </p:txBody>
      </p:sp>
      <p:sp>
        <p:nvSpPr>
          <p:cNvPr id="117765"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9C1478F2-E3B7-40F2-B13B-CC531DE80ED0}" type="slidenum">
              <a:rPr lang="en-US" altLang="zh-CN"/>
              <a:pPr defTabSz="912813" fontAlgn="base">
                <a:spcBef>
                  <a:spcPct val="0"/>
                </a:spcBef>
                <a:spcAft>
                  <a:spcPct val="0"/>
                </a:spcAft>
              </a:pPr>
              <a:t>59</a:t>
            </a:fld>
            <a:endParaRPr lang="en-US" altLang="zh-CN"/>
          </a:p>
        </p:txBody>
      </p:sp>
      <p:sp>
        <p:nvSpPr>
          <p:cNvPr id="117766"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19811"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latin typeface="Arial" charset="0"/>
            </a:endParaRPr>
          </a:p>
        </p:txBody>
      </p:sp>
      <p:sp>
        <p:nvSpPr>
          <p:cNvPr id="11981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632C2DCE-B1A8-4C15-A0F0-2C3EE6535C0D}" type="datetime8">
              <a:rPr lang="en-US" altLang="zh-CN"/>
              <a:pPr defTabSz="912813" fontAlgn="base">
                <a:spcBef>
                  <a:spcPct val="0"/>
                </a:spcBef>
                <a:spcAft>
                  <a:spcPct val="0"/>
                </a:spcAft>
              </a:pPr>
              <a:t>6/4/2012 9:36 PM</a:t>
            </a:fld>
            <a:endParaRPr lang="en-US" altLang="zh-CN"/>
          </a:p>
        </p:txBody>
      </p:sp>
      <p:sp>
        <p:nvSpPr>
          <p:cNvPr id="119813"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7D11AEDA-9514-4E0C-96E7-A781C364175E}" type="slidenum">
              <a:rPr lang="en-US" altLang="zh-CN"/>
              <a:pPr defTabSz="912813" fontAlgn="base">
                <a:spcBef>
                  <a:spcPct val="0"/>
                </a:spcBef>
                <a:spcAft>
                  <a:spcPct val="0"/>
                </a:spcAft>
              </a:pPr>
              <a:t>60</a:t>
            </a:fld>
            <a:endParaRPr lang="en-US" altLang="zh-CN"/>
          </a:p>
        </p:txBody>
      </p:sp>
      <p:sp>
        <p:nvSpPr>
          <p:cNvPr id="11981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22883"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latin typeface="Arial" charset="0"/>
            </a:endParaRPr>
          </a:p>
        </p:txBody>
      </p:sp>
      <p:sp>
        <p:nvSpPr>
          <p:cNvPr id="12288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76E0C241-9AE2-42C6-8677-A11EC6C9BB43}" type="datetime8">
              <a:rPr lang="en-US" altLang="zh-CN"/>
              <a:pPr defTabSz="912813" fontAlgn="base">
                <a:spcBef>
                  <a:spcPct val="0"/>
                </a:spcBef>
                <a:spcAft>
                  <a:spcPct val="0"/>
                </a:spcAft>
              </a:pPr>
              <a:t>6/4/2012 9:36 PM</a:t>
            </a:fld>
            <a:endParaRPr lang="en-US" altLang="zh-CN"/>
          </a:p>
        </p:txBody>
      </p:sp>
      <p:sp>
        <p:nvSpPr>
          <p:cNvPr id="122885"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D8688113-E1D6-40DF-A446-2A50C5895450}" type="slidenum">
              <a:rPr lang="en-US" altLang="zh-CN"/>
              <a:pPr defTabSz="912813" fontAlgn="base">
                <a:spcBef>
                  <a:spcPct val="0"/>
                </a:spcBef>
                <a:spcAft>
                  <a:spcPct val="0"/>
                </a:spcAft>
              </a:pPr>
              <a:t>62</a:t>
            </a:fld>
            <a:endParaRPr lang="en-US" altLang="zh-CN"/>
          </a:p>
        </p:txBody>
      </p:sp>
      <p:sp>
        <p:nvSpPr>
          <p:cNvPr id="122886"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24931"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latin typeface="Arial" charset="0"/>
            </a:endParaRPr>
          </a:p>
        </p:txBody>
      </p:sp>
      <p:sp>
        <p:nvSpPr>
          <p:cNvPr id="12493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D7857668-3402-4DAF-99B5-46F91A6D9021}" type="datetime8">
              <a:rPr lang="en-US" altLang="zh-CN"/>
              <a:pPr defTabSz="912813" fontAlgn="base">
                <a:spcBef>
                  <a:spcPct val="0"/>
                </a:spcBef>
                <a:spcAft>
                  <a:spcPct val="0"/>
                </a:spcAft>
              </a:pPr>
              <a:t>6/4/2012 9:36 PM</a:t>
            </a:fld>
            <a:endParaRPr lang="en-US" altLang="zh-CN"/>
          </a:p>
        </p:txBody>
      </p:sp>
      <p:sp>
        <p:nvSpPr>
          <p:cNvPr id="124933"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9CAEB3E-ABDB-489A-931D-38ABC5F4D460}" type="slidenum">
              <a:rPr lang="en-US" altLang="zh-CN"/>
              <a:pPr defTabSz="912813" fontAlgn="base">
                <a:spcBef>
                  <a:spcPct val="0"/>
                </a:spcBef>
                <a:spcAft>
                  <a:spcPct val="0"/>
                </a:spcAft>
              </a:pPr>
              <a:t>63</a:t>
            </a:fld>
            <a:endParaRPr lang="en-US" altLang="zh-CN"/>
          </a:p>
        </p:txBody>
      </p:sp>
      <p:sp>
        <p:nvSpPr>
          <p:cNvPr id="12493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2697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latin typeface="Arial" charset="0"/>
            </a:endParaRPr>
          </a:p>
        </p:txBody>
      </p:sp>
      <p:sp>
        <p:nvSpPr>
          <p:cNvPr id="12698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C8C2D485-AFF7-40C4-B316-15BEC785A972}" type="datetime8">
              <a:rPr lang="en-US" altLang="zh-CN"/>
              <a:pPr defTabSz="912813" fontAlgn="base">
                <a:spcBef>
                  <a:spcPct val="0"/>
                </a:spcBef>
                <a:spcAft>
                  <a:spcPct val="0"/>
                </a:spcAft>
              </a:pPr>
              <a:t>6/4/2012 9:36 PM</a:t>
            </a:fld>
            <a:endParaRPr lang="en-US" altLang="zh-CN"/>
          </a:p>
        </p:txBody>
      </p:sp>
      <p:sp>
        <p:nvSpPr>
          <p:cNvPr id="126981"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1568F4E-95AA-484C-9640-2ED68C605FBF}" type="slidenum">
              <a:rPr lang="en-US" altLang="zh-CN"/>
              <a:pPr defTabSz="912813" fontAlgn="base">
                <a:spcBef>
                  <a:spcPct val="0"/>
                </a:spcBef>
                <a:spcAft>
                  <a:spcPct val="0"/>
                </a:spcAft>
              </a:pPr>
              <a:t>64</a:t>
            </a:fld>
            <a:endParaRPr lang="en-US" altLang="zh-CN"/>
          </a:p>
        </p:txBody>
      </p:sp>
      <p:sp>
        <p:nvSpPr>
          <p:cNvPr id="126982"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pPr marL="0" lvl="1" indent="-227013" defTabSz="455613">
              <a:spcBef>
                <a:spcPct val="0"/>
              </a:spcBef>
              <a:spcAft>
                <a:spcPct val="0"/>
              </a:spcAft>
              <a:buFont typeface="Arial" charset="0"/>
              <a:buNone/>
            </a:pPr>
            <a:endParaRPr lang="en-US" altLang="zh-CN" smtClean="0"/>
          </a:p>
        </p:txBody>
      </p:sp>
      <p:sp>
        <p:nvSpPr>
          <p:cNvPr id="12902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5EFA35E4-66DD-4DA0-B030-25BBEA0E082F}" type="datetime1">
              <a:rPr lang="en-US" altLang="zh-CN"/>
              <a:pPr defTabSz="912813" fontAlgn="base">
                <a:spcBef>
                  <a:spcPct val="0"/>
                </a:spcBef>
                <a:spcAft>
                  <a:spcPct val="0"/>
                </a:spcAft>
              </a:pPr>
              <a:t>6/4/2012</a:t>
            </a:fld>
            <a:endParaRPr lang="en-US" altLang="zh-CN"/>
          </a:p>
        </p:txBody>
      </p:sp>
      <p:sp>
        <p:nvSpPr>
          <p:cNvPr id="12902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p:txBody>
      </p:sp>
      <p:sp>
        <p:nvSpPr>
          <p:cNvPr id="129029"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3A044080-7036-4716-96F2-3C16476D0940}" type="slidenum">
              <a:rPr lang="en-US" altLang="zh-CN"/>
              <a:pPr defTabSz="912813" fontAlgn="base">
                <a:spcBef>
                  <a:spcPct val="0"/>
                </a:spcBef>
                <a:spcAft>
                  <a:spcPct val="0"/>
                </a:spcAft>
              </a:pPr>
              <a:t>65</a:t>
            </a:fld>
            <a:endParaRPr lang="en-US" altLang="zh-CN"/>
          </a:p>
        </p:txBody>
      </p:sp>
      <p:sp>
        <p:nvSpPr>
          <p:cNvPr id="129030"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latin typeface="Arial" charset="0"/>
              </a:rPr>
              <a:t>TechEd 2011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31075"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latin typeface="Arial" charset="0"/>
            </a:endParaRPr>
          </a:p>
        </p:txBody>
      </p:sp>
      <p:sp>
        <p:nvSpPr>
          <p:cNvPr id="13107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44AAF3C4-EC7B-4590-BFBF-28B0DE48E600}" type="datetime8">
              <a:rPr lang="en-US" altLang="zh-CN"/>
              <a:pPr defTabSz="912813" fontAlgn="base">
                <a:spcBef>
                  <a:spcPct val="0"/>
                </a:spcBef>
                <a:spcAft>
                  <a:spcPct val="0"/>
                </a:spcAft>
              </a:pPr>
              <a:t>6/4/2012 9:36 PM</a:t>
            </a:fld>
            <a:endParaRPr lang="en-US" altLang="zh-CN"/>
          </a:p>
        </p:txBody>
      </p:sp>
      <p:sp>
        <p:nvSpPr>
          <p:cNvPr id="131077"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2007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Arial" charset="0"/>
            </a:endParaRPr>
          </a:p>
        </p:txBody>
      </p:sp>
      <p:sp>
        <p:nvSpPr>
          <p:cNvPr id="131078"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835FC6D-C917-451C-A55F-A10A96B2FC2F}" type="slidenum">
              <a:rPr lang="en-US" altLang="zh-CN"/>
              <a:pPr defTabSz="912813" fontAlgn="base">
                <a:spcBef>
                  <a:spcPct val="0"/>
                </a:spcBef>
                <a:spcAft>
                  <a:spcPct val="0"/>
                </a:spcAft>
              </a:pPr>
              <a:t>66</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66688" indent="-166688">
              <a:lnSpc>
                <a:spcPct val="80000"/>
              </a:lnSpc>
              <a:spcBef>
                <a:spcPct val="0"/>
              </a:spcBef>
              <a:buFontTx/>
              <a:buChar char="•"/>
            </a:pPr>
            <a:endParaRPr lang="en-US" altLang="zh-CN" smtClean="0"/>
          </a:p>
        </p:txBody>
      </p:sp>
      <p:sp>
        <p:nvSpPr>
          <p:cNvPr id="133123"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6324E1DD-24A7-4F19-A5DF-D73999A88CD2}" type="datetime1">
              <a:rPr lang="en-US" altLang="zh-CN"/>
              <a:pPr defTabSz="912813" fontAlgn="base">
                <a:spcBef>
                  <a:spcPct val="0"/>
                </a:spcBef>
                <a:spcAft>
                  <a:spcPct val="0"/>
                </a:spcAft>
              </a:pPr>
              <a:t>6/4/2012</a:t>
            </a:fld>
            <a:endParaRPr lang="en-US" altLang="zh-CN"/>
          </a:p>
        </p:txBody>
      </p:sp>
      <p:sp>
        <p:nvSpPr>
          <p:cNvPr id="133124" name="Slide Number Placeholder 8"/>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05E4347-A11A-4135-8645-F67339B3D079}" type="slidenum">
              <a:rPr lang="en-US" altLang="zh-CN"/>
              <a:pPr defTabSz="912813" fontAlgn="base">
                <a:spcBef>
                  <a:spcPct val="0"/>
                </a:spcBef>
                <a:spcAft>
                  <a:spcPct val="0"/>
                </a:spcAft>
              </a:pPr>
              <a:t>67</a:t>
            </a:fld>
            <a:endParaRPr lang="en-US" altLang="zh-CN"/>
          </a:p>
        </p:txBody>
      </p:sp>
      <p:sp>
        <p:nvSpPr>
          <p:cNvPr id="133125" name="Footer Placeholder 9"/>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p:txBody>
      </p:sp>
      <p:sp>
        <p:nvSpPr>
          <p:cNvPr id="133126"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latin typeface="Arial" charset="0"/>
              </a:rPr>
              <a:t>MGX FY11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70000"/>
              </a:lnSpc>
              <a:spcBef>
                <a:spcPct val="0"/>
              </a:spcBef>
            </a:pPr>
            <a:r>
              <a:rPr lang="en-US" altLang="zh-CN" sz="800" b="1" smtClean="0"/>
              <a:t>Driving the Consumerization of IT trend are:</a:t>
            </a:r>
            <a:endParaRPr lang="en-US" altLang="zh-CN" sz="800" smtClean="0"/>
          </a:p>
          <a:p>
            <a:pPr lvl="1">
              <a:lnSpc>
                <a:spcPct val="70000"/>
              </a:lnSpc>
              <a:spcBef>
                <a:spcPct val="0"/>
              </a:spcBef>
            </a:pPr>
            <a:r>
              <a:rPr lang="en-US" altLang="zh-CN" sz="800" smtClean="0"/>
              <a:t>The growing availability of low-cost, easy-to-use devices</a:t>
            </a:r>
          </a:p>
          <a:p>
            <a:pPr lvl="1">
              <a:lnSpc>
                <a:spcPct val="70000"/>
              </a:lnSpc>
              <a:spcBef>
                <a:spcPct val="0"/>
              </a:spcBef>
            </a:pPr>
            <a:r>
              <a:rPr lang="en-US" altLang="zh-CN" sz="800" smtClean="0"/>
              <a:t>An increasingly ubiquitous, pervasive, and affordable communications infrastructure, which encourages new acquisition and delivery models, especially those that use the web</a:t>
            </a:r>
          </a:p>
          <a:p>
            <a:pPr lvl="1">
              <a:lnSpc>
                <a:spcPct val="70000"/>
              </a:lnSpc>
              <a:spcBef>
                <a:spcPct val="0"/>
              </a:spcBef>
            </a:pPr>
            <a:r>
              <a:rPr lang="en-US" altLang="zh-CN" sz="800" smtClean="0"/>
              <a:t>An explosion of content — information, entertainment, services, and applications</a:t>
            </a:r>
          </a:p>
          <a:p>
            <a:pPr>
              <a:lnSpc>
                <a:spcPct val="70000"/>
              </a:lnSpc>
              <a:spcBef>
                <a:spcPct val="0"/>
              </a:spcBef>
            </a:pPr>
            <a:endParaRPr lang="en-US" altLang="zh-CN" sz="800" smtClean="0"/>
          </a:p>
          <a:p>
            <a:pPr>
              <a:lnSpc>
                <a:spcPct val="70000"/>
              </a:lnSpc>
              <a:spcBef>
                <a:spcPct val="0"/>
              </a:spcBef>
            </a:pPr>
            <a:r>
              <a:rPr lang="en-US" altLang="zh-CN" sz="800" smtClean="0"/>
              <a:t>The combination of these three factors destabilizes the balance of power among enterprises, technology providers, consumers, and governments. It challenges the basic assumptions regarding technology scarcity and the uniqueness long held by enterprise IT organizations. </a:t>
            </a:r>
          </a:p>
          <a:p>
            <a:pPr>
              <a:lnSpc>
                <a:spcPct val="70000"/>
              </a:lnSpc>
              <a:spcBef>
                <a:spcPct val="0"/>
              </a:spcBef>
            </a:pPr>
            <a:endParaRPr lang="en-US" altLang="zh-CN" sz="800" smtClean="0"/>
          </a:p>
          <a:p>
            <a:pPr>
              <a:lnSpc>
                <a:spcPct val="70000"/>
              </a:lnSpc>
              <a:spcBef>
                <a:spcPct val="0"/>
              </a:spcBef>
            </a:pPr>
            <a:r>
              <a:rPr lang="en-US" altLang="zh-CN" sz="800" smtClean="0"/>
              <a:t>As previously mentioned, affordable access to technology and content significantly increases the power of the individual and how he or she chooses to interact with the enterprise as a customer and employee. When combined with the growing importance of global (virtual) communities, these changes are causing significant disruption in the technology (and other) business sectors.</a:t>
            </a:r>
          </a:p>
        </p:txBody>
      </p:sp>
      <p:sp>
        <p:nvSpPr>
          <p:cNvPr id="32771"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F16CFF26-3B89-4110-8C79-92F30C07FFB4}" type="datetime1">
              <a:rPr lang="en-US" altLang="zh-CN"/>
              <a:pPr defTabSz="912813" fontAlgn="base">
                <a:spcBef>
                  <a:spcPct val="0"/>
                </a:spcBef>
                <a:spcAft>
                  <a:spcPct val="0"/>
                </a:spcAft>
              </a:pPr>
              <a:t>6/4/2012</a:t>
            </a:fld>
            <a:endParaRPr lang="en-US" altLang="zh-CN"/>
          </a:p>
        </p:txBody>
      </p:sp>
      <p:sp>
        <p:nvSpPr>
          <p:cNvPr id="32772"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32773"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7A5EAF0-7C67-4893-A620-5A88242BD891}" type="slidenum">
              <a:rPr lang="en-US" altLang="zh-CN"/>
              <a:pPr defTabSz="912813" fontAlgn="base">
                <a:spcBef>
                  <a:spcPct val="0"/>
                </a:spcBef>
                <a:spcAft>
                  <a:spcPct val="0"/>
                </a:spcAft>
              </a:pPr>
              <a:t>4</a:t>
            </a:fld>
            <a:endParaRPr lang="en-US" altLang="zh-CN"/>
          </a:p>
        </p:txBody>
      </p:sp>
      <p:sp>
        <p:nvSpPr>
          <p:cNvPr id="32774"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35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5F89F4D-DF71-4D09-93BB-6D22FADB92A2}" type="slidenum">
              <a:rPr lang="en-US" altLang="zh-CN"/>
              <a:pPr defTabSz="912813" fontAlgn="base">
                <a:spcBef>
                  <a:spcPct val="0"/>
                </a:spcBef>
                <a:spcAft>
                  <a:spcPct val="0"/>
                </a:spcAft>
              </a:pPr>
              <a:t>68</a:t>
            </a:fld>
            <a:endParaRPr lang="en-US" altLang="zh-CN"/>
          </a:p>
        </p:txBody>
      </p:sp>
      <p:sp>
        <p:nvSpPr>
          <p:cNvPr id="135172"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 Ed North America 2010</a:t>
            </a:r>
          </a:p>
        </p:txBody>
      </p:sp>
      <p:sp>
        <p:nvSpPr>
          <p:cNvPr id="135173"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B481D8C9-1098-4987-8978-A31A61233C70}" type="datetime8">
              <a:rPr lang="en-US" altLang="zh-CN"/>
              <a:pPr defTabSz="912813" fontAlgn="base">
                <a:spcBef>
                  <a:spcPct val="0"/>
                </a:spcBef>
                <a:spcAft>
                  <a:spcPct val="0"/>
                </a:spcAft>
              </a:pPr>
              <a:t>6/4/2012 9:36 PM</a:t>
            </a:fld>
            <a:endParaRPr lang="en-US" altLang="zh-CN"/>
          </a:p>
        </p:txBody>
      </p:sp>
      <p:sp>
        <p:nvSpPr>
          <p:cNvPr id="13517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solidFill>
                  <a:schemeClr val="tx1"/>
                </a:solidFill>
                <a:latin typeface="Segoe"/>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solidFill>
                  <a:schemeClr val="tx1"/>
                </a:solidFill>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solidFill>
                  <a:schemeClr val="tx1"/>
                </a:solidFill>
                <a:latin typeface="Segoe"/>
              </a:rPr>
            </a:br>
            <a:r>
              <a:rPr lang="en-US" altLang="zh-CN">
                <a:solidFill>
                  <a:schemeClr val="tx1"/>
                </a:solidFill>
                <a:latin typeface="Segoe"/>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Segoe"/>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42339"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FCF8D953-9EB7-4B61-BD64-658E82533B46}" type="datetime1">
              <a:rPr lang="en-US" altLang="zh-CN"/>
              <a:pPr defTabSz="912813" fontAlgn="base">
                <a:spcBef>
                  <a:spcPct val="0"/>
                </a:spcBef>
                <a:spcAft>
                  <a:spcPct val="0"/>
                </a:spcAft>
              </a:pPr>
              <a:t>6/4/2012</a:t>
            </a:fld>
            <a:endParaRPr lang="en-US" altLang="zh-CN"/>
          </a:p>
        </p:txBody>
      </p:sp>
      <p:sp>
        <p:nvSpPr>
          <p:cNvPr id="14234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42341"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1EAFE43-C718-442E-9D0F-48CEA62E09D5}" type="slidenum">
              <a:rPr lang="en-US" altLang="zh-CN"/>
              <a:pPr defTabSz="912813" fontAlgn="base">
                <a:spcBef>
                  <a:spcPct val="0"/>
                </a:spcBef>
                <a:spcAft>
                  <a:spcPct val="0"/>
                </a:spcAft>
              </a:pPr>
              <a:t>74</a:t>
            </a:fld>
            <a:endParaRPr lang="en-US" altLang="zh-CN"/>
          </a:p>
        </p:txBody>
      </p:sp>
      <p:sp>
        <p:nvSpPr>
          <p:cNvPr id="142342"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44387"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endParaRPr lang="en-US" altLang="zh-CN"/>
          </a:p>
        </p:txBody>
      </p:sp>
      <p:sp>
        <p:nvSpPr>
          <p:cNvPr id="144388"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935C9470-842A-4FC2-B0CA-C0815830CD03}" type="datetime8">
              <a:rPr lang="en-US" altLang="zh-CN"/>
              <a:pPr defTabSz="912813" fontAlgn="base">
                <a:spcBef>
                  <a:spcPct val="0"/>
                </a:spcBef>
                <a:spcAft>
                  <a:spcPct val="0"/>
                </a:spcAft>
              </a:pPr>
              <a:t>6/4/2012 9:36 PM</a:t>
            </a:fld>
            <a:endParaRPr lang="en-US" altLang="zh-CN"/>
          </a:p>
        </p:txBody>
      </p:sp>
      <p:sp>
        <p:nvSpPr>
          <p:cNvPr id="144389"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2007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endParaRPr>
          </a:p>
        </p:txBody>
      </p:sp>
      <p:sp>
        <p:nvSpPr>
          <p:cNvPr id="144390"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164169A-1074-441F-94F4-07BC1F525880}" type="slidenum">
              <a:rPr lang="en-US" altLang="zh-CN"/>
              <a:pPr defTabSz="912813" fontAlgn="base">
                <a:spcBef>
                  <a:spcPct val="0"/>
                </a:spcBef>
                <a:spcAft>
                  <a:spcPct val="0"/>
                </a:spcAft>
              </a:pPr>
              <a:t>75</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p:spPr>
      </p:sp>
      <p:sp>
        <p:nvSpPr>
          <p:cNvPr id="146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46435"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C9B56AF3-338C-4A56-9237-16BCF8EB9EAE}" type="datetime1">
              <a:rPr lang="en-US" altLang="zh-CN"/>
              <a:pPr defTabSz="912813" fontAlgn="base">
                <a:spcBef>
                  <a:spcPct val="0"/>
                </a:spcBef>
                <a:spcAft>
                  <a:spcPct val="0"/>
                </a:spcAft>
              </a:pPr>
              <a:t>6/4/2012</a:t>
            </a:fld>
            <a:endParaRPr lang="en-US" altLang="zh-CN"/>
          </a:p>
        </p:txBody>
      </p:sp>
      <p:sp>
        <p:nvSpPr>
          <p:cNvPr id="146436"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46437"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D6E0F0F-ED39-4FFE-BB05-DE44FE2C8492}" type="slidenum">
              <a:rPr lang="en-US" altLang="zh-CN"/>
              <a:pPr defTabSz="912813" fontAlgn="base">
                <a:spcBef>
                  <a:spcPct val="0"/>
                </a:spcBef>
                <a:spcAft>
                  <a:spcPct val="0"/>
                </a:spcAft>
              </a:pPr>
              <a:t>76</a:t>
            </a:fld>
            <a:endParaRPr lang="en-US" altLang="zh-CN"/>
          </a:p>
        </p:txBody>
      </p:sp>
      <p:sp>
        <p:nvSpPr>
          <p:cNvPr id="146438"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p:spPr>
      </p:sp>
      <p:sp>
        <p:nvSpPr>
          <p:cNvPr id="148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48483"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C03AD577-AD3D-47F9-A049-6ADE7D312BA3}" type="datetime1">
              <a:rPr lang="en-US" altLang="zh-CN"/>
              <a:pPr defTabSz="912813" fontAlgn="base">
                <a:spcBef>
                  <a:spcPct val="0"/>
                </a:spcBef>
                <a:spcAft>
                  <a:spcPct val="0"/>
                </a:spcAft>
              </a:pPr>
              <a:t>6/4/2012</a:t>
            </a:fld>
            <a:endParaRPr lang="en-US" altLang="zh-CN"/>
          </a:p>
        </p:txBody>
      </p:sp>
      <p:sp>
        <p:nvSpPr>
          <p:cNvPr id="148484"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48485"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605D1F0-CC48-4D51-8371-89412DB05B65}" type="slidenum">
              <a:rPr lang="en-US" altLang="zh-CN"/>
              <a:pPr defTabSz="912813" fontAlgn="base">
                <a:spcBef>
                  <a:spcPct val="0"/>
                </a:spcBef>
                <a:spcAft>
                  <a:spcPct val="0"/>
                </a:spcAft>
              </a:pPr>
              <a:t>77</a:t>
            </a:fld>
            <a:endParaRPr lang="en-US" altLang="zh-CN"/>
          </a:p>
        </p:txBody>
      </p:sp>
      <p:sp>
        <p:nvSpPr>
          <p:cNvPr id="148486"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p:spPr>
      </p:sp>
      <p:sp>
        <p:nvSpPr>
          <p:cNvPr id="150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50531"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99F0E231-1CD7-4CAD-A39D-4D550D12AF56}" type="datetime1">
              <a:rPr lang="en-US" altLang="zh-CN"/>
              <a:pPr defTabSz="912813" fontAlgn="base">
                <a:spcBef>
                  <a:spcPct val="0"/>
                </a:spcBef>
                <a:spcAft>
                  <a:spcPct val="0"/>
                </a:spcAft>
              </a:pPr>
              <a:t>6/4/2012</a:t>
            </a:fld>
            <a:endParaRPr lang="en-US" altLang="zh-CN"/>
          </a:p>
        </p:txBody>
      </p:sp>
      <p:sp>
        <p:nvSpPr>
          <p:cNvPr id="150532"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50533"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5D897C0-6771-4D3D-BE75-8B2759DA8047}" type="slidenum">
              <a:rPr lang="en-US" altLang="zh-CN"/>
              <a:pPr defTabSz="912813" fontAlgn="base">
                <a:spcBef>
                  <a:spcPct val="0"/>
                </a:spcBef>
                <a:spcAft>
                  <a:spcPct val="0"/>
                </a:spcAft>
              </a:pPr>
              <a:t>78</a:t>
            </a:fld>
            <a:endParaRPr lang="en-US" altLang="zh-CN"/>
          </a:p>
        </p:txBody>
      </p:sp>
      <p:sp>
        <p:nvSpPr>
          <p:cNvPr id="150534"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p:spPr>
      </p:sp>
      <p:sp>
        <p:nvSpPr>
          <p:cNvPr id="152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52579"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2BA9B6AD-F563-4624-A741-F5E59FD911CD}" type="datetime1">
              <a:rPr lang="en-US" altLang="zh-CN"/>
              <a:pPr defTabSz="912813" fontAlgn="base">
                <a:spcBef>
                  <a:spcPct val="0"/>
                </a:spcBef>
                <a:spcAft>
                  <a:spcPct val="0"/>
                </a:spcAft>
              </a:pPr>
              <a:t>6/4/2012</a:t>
            </a:fld>
            <a:endParaRPr lang="en-US" altLang="zh-CN"/>
          </a:p>
        </p:txBody>
      </p:sp>
      <p:sp>
        <p:nvSpPr>
          <p:cNvPr id="152580"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52581"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DCF1BEB-9BFA-47CE-82BB-B99A554720EC}" type="slidenum">
              <a:rPr lang="en-US" altLang="zh-CN"/>
              <a:pPr defTabSz="912813" fontAlgn="base">
                <a:spcBef>
                  <a:spcPct val="0"/>
                </a:spcBef>
                <a:spcAft>
                  <a:spcPct val="0"/>
                </a:spcAft>
              </a:pPr>
              <a:t>79</a:t>
            </a:fld>
            <a:endParaRPr lang="en-US" altLang="zh-CN"/>
          </a:p>
        </p:txBody>
      </p:sp>
      <p:sp>
        <p:nvSpPr>
          <p:cNvPr id="152582"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p:spPr>
      </p:sp>
      <p:sp>
        <p:nvSpPr>
          <p:cNvPr id="154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54627"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2663322B-AD8E-448D-A635-966E7227E9EF}" type="datetime1">
              <a:rPr lang="en-US" altLang="zh-CN"/>
              <a:pPr defTabSz="912813" fontAlgn="base">
                <a:spcBef>
                  <a:spcPct val="0"/>
                </a:spcBef>
                <a:spcAft>
                  <a:spcPct val="0"/>
                </a:spcAft>
              </a:pPr>
              <a:t>6/4/2012</a:t>
            </a:fld>
            <a:endParaRPr lang="en-US" altLang="zh-CN"/>
          </a:p>
        </p:txBody>
      </p:sp>
      <p:sp>
        <p:nvSpPr>
          <p:cNvPr id="154628"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54629"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7BDA5036-341E-4629-8FCC-285F270182EA}" type="slidenum">
              <a:rPr lang="en-US" altLang="zh-CN"/>
              <a:pPr defTabSz="912813" fontAlgn="base">
                <a:spcBef>
                  <a:spcPct val="0"/>
                </a:spcBef>
                <a:spcAft>
                  <a:spcPct val="0"/>
                </a:spcAft>
              </a:pPr>
              <a:t>80</a:t>
            </a:fld>
            <a:endParaRPr lang="en-US" altLang="zh-CN"/>
          </a:p>
        </p:txBody>
      </p:sp>
      <p:sp>
        <p:nvSpPr>
          <p:cNvPr id="154630"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56675"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9F6AC3BD-AA60-4D34-8B54-ACC58707D66E}" type="datetime1">
              <a:rPr lang="en-US" altLang="zh-CN"/>
              <a:pPr defTabSz="912813" fontAlgn="base">
                <a:spcBef>
                  <a:spcPct val="0"/>
                </a:spcBef>
                <a:spcAft>
                  <a:spcPct val="0"/>
                </a:spcAft>
              </a:pPr>
              <a:t>6/4/2012</a:t>
            </a:fld>
            <a:endParaRPr lang="en-US" altLang="zh-CN"/>
          </a:p>
        </p:txBody>
      </p:sp>
      <p:sp>
        <p:nvSpPr>
          <p:cNvPr id="156676"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56677"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9D8AE53-5FDA-4CDC-95F8-835CA6DF3916}" type="slidenum">
              <a:rPr lang="en-US" altLang="zh-CN"/>
              <a:pPr defTabSz="912813" fontAlgn="base">
                <a:spcBef>
                  <a:spcPct val="0"/>
                </a:spcBef>
                <a:spcAft>
                  <a:spcPct val="0"/>
                </a:spcAft>
              </a:pPr>
              <a:t>81</a:t>
            </a:fld>
            <a:endParaRPr lang="en-US" altLang="zh-CN"/>
          </a:p>
        </p:txBody>
      </p:sp>
      <p:sp>
        <p:nvSpPr>
          <p:cNvPr id="156678"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p:spPr>
      </p:sp>
      <p:sp>
        <p:nvSpPr>
          <p:cNvPr id="158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58723"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DFE4853D-3952-43CB-87DB-88FD88889C48}" type="datetime1">
              <a:rPr lang="en-US" altLang="zh-CN"/>
              <a:pPr defTabSz="912813" fontAlgn="base">
                <a:spcBef>
                  <a:spcPct val="0"/>
                </a:spcBef>
                <a:spcAft>
                  <a:spcPct val="0"/>
                </a:spcAft>
              </a:pPr>
              <a:t>6/4/2012</a:t>
            </a:fld>
            <a:endParaRPr lang="en-US" altLang="zh-CN"/>
          </a:p>
        </p:txBody>
      </p:sp>
      <p:sp>
        <p:nvSpPr>
          <p:cNvPr id="158724"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58725"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F7284A0-C07C-48A2-B313-A1B9AA3F8ED0}" type="slidenum">
              <a:rPr lang="en-US" altLang="zh-CN"/>
              <a:pPr defTabSz="912813" fontAlgn="base">
                <a:spcBef>
                  <a:spcPct val="0"/>
                </a:spcBef>
                <a:spcAft>
                  <a:spcPct val="0"/>
                </a:spcAft>
              </a:pPr>
              <a:t>82</a:t>
            </a:fld>
            <a:endParaRPr lang="en-US" altLang="zh-CN"/>
          </a:p>
        </p:txBody>
      </p:sp>
      <p:sp>
        <p:nvSpPr>
          <p:cNvPr id="158726"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300538"/>
          </a:xfrm>
        </p:spPr>
        <p:txBody>
          <a:bodyPr wrap="square" numCol="1" anchor="t" anchorCtr="0" compatLnSpc="1">
            <a:prstTxWarp prst="textNoShape">
              <a:avLst/>
            </a:prstTxWarp>
          </a:bodyPr>
          <a:lstStyle/>
          <a:p>
            <a:pPr>
              <a:lnSpc>
                <a:spcPct val="80000"/>
              </a:lnSpc>
              <a:spcBef>
                <a:spcPct val="0"/>
              </a:spcBef>
            </a:pPr>
            <a:r>
              <a:rPr lang="en-US" altLang="zh-CN" sz="1200" smtClean="0">
                <a:solidFill>
                  <a:srgbClr val="000000"/>
                </a:solidFill>
              </a:rPr>
              <a:t>So why do you need Windows Phone 7 for your business?</a:t>
            </a:r>
          </a:p>
          <a:p>
            <a:pPr>
              <a:lnSpc>
                <a:spcPct val="80000"/>
              </a:lnSpc>
              <a:spcBef>
                <a:spcPct val="0"/>
              </a:spcBef>
            </a:pPr>
            <a:endParaRPr lang="en-US" altLang="zh-CN" sz="1200" smtClean="0">
              <a:solidFill>
                <a:srgbClr val="000000"/>
              </a:solidFill>
            </a:endParaRPr>
          </a:p>
          <a:p>
            <a:pPr>
              <a:lnSpc>
                <a:spcPct val="80000"/>
              </a:lnSpc>
              <a:spcBef>
                <a:spcPct val="0"/>
              </a:spcBef>
            </a:pPr>
            <a:r>
              <a:rPr lang="en-US" altLang="zh-CN" sz="1200" smtClean="0">
                <a:solidFill>
                  <a:srgbClr val="000000"/>
                </a:solidFill>
              </a:rPr>
              <a:t>From an end-user perspective, Windows Phone 7 provides captivating, productive experiences. It makes accessing, organizing, and managing your work and personal e-mail and calendars more efficient. It also brings together your notes and documents into a central location for easy access and faster response time.</a:t>
            </a:r>
          </a:p>
          <a:p>
            <a:pPr>
              <a:lnSpc>
                <a:spcPct val="80000"/>
              </a:lnSpc>
              <a:spcBef>
                <a:spcPct val="0"/>
              </a:spcBef>
            </a:pPr>
            <a:endParaRPr lang="en-US" altLang="zh-CN" sz="1200" smtClean="0">
              <a:solidFill>
                <a:srgbClr val="000000"/>
              </a:solidFill>
            </a:endParaRPr>
          </a:p>
          <a:p>
            <a:pPr>
              <a:lnSpc>
                <a:spcPct val="80000"/>
              </a:lnSpc>
              <a:spcBef>
                <a:spcPct val="0"/>
              </a:spcBef>
            </a:pPr>
            <a:r>
              <a:rPr lang="en-US" altLang="zh-CN" sz="1200" smtClean="0">
                <a:solidFill>
                  <a:srgbClr val="000000"/>
                </a:solidFill>
              </a:rPr>
              <a:t>From an IT perspective, Windows Phone 7 works well with what you have. Native functionality in Exchange Server means you can extend Outlook to mobile devices without additional licensing, hardware, or installation costs. You can also extend other Microsoft software solutions such as SharePoint and Office to end users. Management and administration is simplified because you can utilize existing IT knowledge. </a:t>
            </a:r>
          </a:p>
          <a:p>
            <a:pPr>
              <a:lnSpc>
                <a:spcPct val="80000"/>
              </a:lnSpc>
              <a:spcBef>
                <a:spcPct val="0"/>
              </a:spcBef>
            </a:pPr>
            <a:endParaRPr lang="en-US" altLang="zh-CN" smtClean="0">
              <a:solidFill>
                <a:srgbClr val="000000"/>
              </a:solidFill>
            </a:endParaRPr>
          </a:p>
          <a:p>
            <a:pPr>
              <a:lnSpc>
                <a:spcPct val="80000"/>
              </a:lnSpc>
              <a:spcBef>
                <a:spcPct val="0"/>
              </a:spcBef>
            </a:pPr>
            <a:r>
              <a:rPr lang="en-US" altLang="zh-CN" sz="1200" smtClean="0">
                <a:solidFill>
                  <a:srgbClr val="000000"/>
                </a:solidFill>
              </a:rPr>
              <a:t>From a security perspective, Windows Phone 7 meets corporate standards, providing Remote Wipe or Remote Lock in case your device is lost or stolen. You can also e</a:t>
            </a:r>
            <a:r>
              <a:rPr lang="en-US" altLang="zh-CN" sz="1200" smtClean="0">
                <a:solidFill>
                  <a:srgbClr val="000000"/>
                </a:solidFill>
                <a:cs typeface="Arial" charset="0"/>
              </a:rPr>
              <a:t>asily restore key information if the phone is lost or replaced by using free, highly secure, automated online backup options for contacts, calendar appointments, and notes.</a:t>
            </a:r>
          </a:p>
          <a:p>
            <a:pPr>
              <a:lnSpc>
                <a:spcPct val="80000"/>
              </a:lnSpc>
              <a:spcBef>
                <a:spcPct val="0"/>
              </a:spcBef>
            </a:pPr>
            <a:endParaRPr lang="en-US" altLang="zh-CN" sz="1200" smtClean="0">
              <a:solidFill>
                <a:srgbClr val="000000"/>
              </a:solidFill>
              <a:cs typeface="Arial" charset="0"/>
            </a:endParaRPr>
          </a:p>
          <a:p>
            <a:pPr marL="0" lvl="1" indent="0">
              <a:lnSpc>
                <a:spcPct val="80000"/>
              </a:lnSpc>
              <a:spcBef>
                <a:spcPts val="1200"/>
              </a:spcBef>
              <a:spcAft>
                <a:spcPts val="300"/>
              </a:spcAft>
              <a:buFont typeface="Arial" charset="0"/>
              <a:buNone/>
            </a:pPr>
            <a:r>
              <a:rPr lang="en-US" altLang="zh-CN" smtClean="0">
                <a:solidFill>
                  <a:srgbClr val="000000"/>
                </a:solidFill>
              </a:rPr>
              <a:t>Finally, from a developer perspective, Windows Phone 7 lets you utilize powerful and familiar tools to design applications across the web, PCs, and mobile devices. You can also develop compelling mobile line-of-business applications that run on Microsoft Silverlight. It’s a great way to unveil the power of Silverlight and mobile line-of-business applications. </a:t>
            </a:r>
          </a:p>
          <a:p>
            <a:pPr marL="0" lvl="1" indent="0">
              <a:lnSpc>
                <a:spcPct val="80000"/>
              </a:lnSpc>
              <a:spcBef>
                <a:spcPts val="1200"/>
              </a:spcBef>
              <a:spcAft>
                <a:spcPts val="300"/>
              </a:spcAft>
              <a:buFont typeface="Arial" charset="0"/>
              <a:buNone/>
            </a:pPr>
            <a:endParaRPr lang="en-US" altLang="zh-CN" smtClean="0">
              <a:solidFill>
                <a:srgbClr val="000000"/>
              </a:solidFill>
            </a:endParaRPr>
          </a:p>
        </p:txBody>
      </p:sp>
      <p:sp>
        <p:nvSpPr>
          <p:cNvPr id="39939"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9DF92E3C-6B42-4F5A-837D-64C48B7FC83B}" type="datetime1">
              <a:rPr lang="en-US" altLang="zh-CN"/>
              <a:pPr defTabSz="912813" fontAlgn="base">
                <a:spcBef>
                  <a:spcPct val="0"/>
                </a:spcBef>
                <a:spcAft>
                  <a:spcPct val="0"/>
                </a:spcAft>
              </a:pPr>
              <a:t>6/4/2012</a:t>
            </a:fld>
            <a:endParaRPr lang="en-US" altLang="zh-CN"/>
          </a:p>
        </p:txBody>
      </p:sp>
      <p:sp>
        <p:nvSpPr>
          <p:cNvPr id="3994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p:txBody>
      </p:sp>
      <p:sp>
        <p:nvSpPr>
          <p:cNvPr id="39941"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78A101AA-0ED0-4E19-8E07-FDD0B85033DA}" type="slidenum">
              <a:rPr lang="en-US" altLang="zh-CN"/>
              <a:pPr defTabSz="912813" fontAlgn="base">
                <a:spcBef>
                  <a:spcPct val="0"/>
                </a:spcBef>
                <a:spcAft>
                  <a:spcPct val="0"/>
                </a:spcAft>
              </a:pPr>
              <a:t>10</a:t>
            </a:fld>
            <a:endParaRPr lang="en-US" altLang="zh-CN"/>
          </a:p>
        </p:txBody>
      </p:sp>
      <p:sp>
        <p:nvSpPr>
          <p:cNvPr id="39942"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latin typeface="Arial" charset="0"/>
              </a:rPr>
              <a:t>TechEd 2011</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60771"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32C441F8-42AD-47A9-8053-B5902703057B}" type="datetime1">
              <a:rPr lang="en-US" altLang="zh-CN"/>
              <a:pPr defTabSz="912813" fontAlgn="base">
                <a:spcBef>
                  <a:spcPct val="0"/>
                </a:spcBef>
                <a:spcAft>
                  <a:spcPct val="0"/>
                </a:spcAft>
              </a:pPr>
              <a:t>6/4/2012</a:t>
            </a:fld>
            <a:endParaRPr lang="en-US" altLang="zh-CN"/>
          </a:p>
        </p:txBody>
      </p:sp>
      <p:sp>
        <p:nvSpPr>
          <p:cNvPr id="160772"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60773"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88247A1-DC6E-4697-B002-A391CC635DEA}" type="slidenum">
              <a:rPr lang="en-US" altLang="zh-CN"/>
              <a:pPr defTabSz="912813" fontAlgn="base">
                <a:spcBef>
                  <a:spcPct val="0"/>
                </a:spcBef>
                <a:spcAft>
                  <a:spcPct val="0"/>
                </a:spcAft>
              </a:pPr>
              <a:t>83</a:t>
            </a:fld>
            <a:endParaRPr lang="en-US" altLang="zh-CN"/>
          </a:p>
        </p:txBody>
      </p:sp>
      <p:sp>
        <p:nvSpPr>
          <p:cNvPr id="160774"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62819"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E6BE5D4E-13D3-47C8-B20E-12E9FC4E8D3F}" type="datetime1">
              <a:rPr lang="en-US" altLang="zh-CN"/>
              <a:pPr defTabSz="912813" fontAlgn="base">
                <a:spcBef>
                  <a:spcPct val="0"/>
                </a:spcBef>
                <a:spcAft>
                  <a:spcPct val="0"/>
                </a:spcAft>
              </a:pPr>
              <a:t>6/4/2012</a:t>
            </a:fld>
            <a:endParaRPr lang="en-US" altLang="zh-CN"/>
          </a:p>
        </p:txBody>
      </p:sp>
      <p:sp>
        <p:nvSpPr>
          <p:cNvPr id="162820"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62821"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40A8817-2115-45AC-8511-27A6F5D952C2}" type="slidenum">
              <a:rPr lang="en-US" altLang="zh-CN"/>
              <a:pPr defTabSz="912813" fontAlgn="base">
                <a:spcBef>
                  <a:spcPct val="0"/>
                </a:spcBef>
                <a:spcAft>
                  <a:spcPct val="0"/>
                </a:spcAft>
              </a:pPr>
              <a:t>84</a:t>
            </a:fld>
            <a:endParaRPr lang="en-US" altLang="zh-CN"/>
          </a:p>
        </p:txBody>
      </p:sp>
      <p:sp>
        <p:nvSpPr>
          <p:cNvPr id="162822"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marL="227013" indent="-227013">
              <a:spcBef>
                <a:spcPct val="0"/>
              </a:spcBef>
              <a:buFontTx/>
              <a:buAutoNum type="arabicPeriod"/>
            </a:pPr>
            <a:endParaRPr lang="en-US" altLang="zh-CN" smtClean="0"/>
          </a:p>
        </p:txBody>
      </p:sp>
      <p:sp>
        <p:nvSpPr>
          <p:cNvPr id="164867"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B6036420-A18A-4E33-A3FD-2DEC4E31D2A6}" type="datetime1">
              <a:rPr lang="en-US" altLang="zh-CN"/>
              <a:pPr defTabSz="912813" fontAlgn="base">
                <a:spcBef>
                  <a:spcPct val="0"/>
                </a:spcBef>
                <a:spcAft>
                  <a:spcPct val="0"/>
                </a:spcAft>
              </a:pPr>
              <a:t>6/4/2012</a:t>
            </a:fld>
            <a:endParaRPr lang="en-US" altLang="zh-CN"/>
          </a:p>
        </p:txBody>
      </p:sp>
      <p:sp>
        <p:nvSpPr>
          <p:cNvPr id="164868"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64869"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4528AB1-25BF-469B-B165-52EDF85115F1}" type="slidenum">
              <a:rPr lang="en-US" altLang="zh-CN"/>
              <a:pPr defTabSz="912813" fontAlgn="base">
                <a:spcBef>
                  <a:spcPct val="0"/>
                </a:spcBef>
                <a:spcAft>
                  <a:spcPct val="0"/>
                </a:spcAft>
              </a:pPr>
              <a:t>85</a:t>
            </a:fld>
            <a:endParaRPr lang="en-US" altLang="zh-CN"/>
          </a:p>
        </p:txBody>
      </p:sp>
      <p:sp>
        <p:nvSpPr>
          <p:cNvPr id="164870"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70000"/>
              </a:lnSpc>
              <a:spcBef>
                <a:spcPct val="0"/>
              </a:spcBef>
            </a:pPr>
            <a:endParaRPr lang="en-US" altLang="zh-CN" sz="700" smtClean="0"/>
          </a:p>
        </p:txBody>
      </p:sp>
      <p:sp>
        <p:nvSpPr>
          <p:cNvPr id="166915"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B3C611FF-C34F-4217-90F4-6A640DFDCDBE}" type="datetime1">
              <a:rPr lang="en-US" altLang="zh-CN"/>
              <a:pPr defTabSz="912813" fontAlgn="base">
                <a:spcBef>
                  <a:spcPct val="0"/>
                </a:spcBef>
                <a:spcAft>
                  <a:spcPct val="0"/>
                </a:spcAft>
              </a:pPr>
              <a:t>6/4/2012</a:t>
            </a:fld>
            <a:endParaRPr lang="en-US" altLang="zh-CN"/>
          </a:p>
        </p:txBody>
      </p:sp>
      <p:sp>
        <p:nvSpPr>
          <p:cNvPr id="166916"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66917"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B30C041-A3C4-4524-B39B-C41FDF04C019}" type="slidenum">
              <a:rPr lang="en-US" altLang="zh-CN"/>
              <a:pPr defTabSz="912813" fontAlgn="base">
                <a:spcBef>
                  <a:spcPct val="0"/>
                </a:spcBef>
                <a:spcAft>
                  <a:spcPct val="0"/>
                </a:spcAft>
              </a:pPr>
              <a:t>86</a:t>
            </a:fld>
            <a:endParaRPr lang="en-US" altLang="zh-CN"/>
          </a:p>
        </p:txBody>
      </p:sp>
      <p:sp>
        <p:nvSpPr>
          <p:cNvPr id="166918"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68963"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D7322F68-0EC3-4F24-B8BF-37EFCC1FABB0}" type="datetime1">
              <a:rPr lang="en-US" altLang="zh-CN"/>
              <a:pPr defTabSz="912813" fontAlgn="base">
                <a:spcBef>
                  <a:spcPct val="0"/>
                </a:spcBef>
                <a:spcAft>
                  <a:spcPct val="0"/>
                </a:spcAft>
              </a:pPr>
              <a:t>6/4/2012</a:t>
            </a:fld>
            <a:endParaRPr lang="en-US" altLang="zh-CN"/>
          </a:p>
        </p:txBody>
      </p:sp>
      <p:sp>
        <p:nvSpPr>
          <p:cNvPr id="168964"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68965"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626ED98-081F-4C0D-8870-48878A4759B1}" type="slidenum">
              <a:rPr lang="en-US" altLang="zh-CN"/>
              <a:pPr defTabSz="912813" fontAlgn="base">
                <a:spcBef>
                  <a:spcPct val="0"/>
                </a:spcBef>
                <a:spcAft>
                  <a:spcPct val="0"/>
                </a:spcAft>
              </a:pPr>
              <a:t>87</a:t>
            </a:fld>
            <a:endParaRPr lang="en-US" altLang="zh-CN"/>
          </a:p>
        </p:txBody>
      </p:sp>
      <p:sp>
        <p:nvSpPr>
          <p:cNvPr id="168966"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p:spPr>
      </p:sp>
      <p:sp>
        <p:nvSpPr>
          <p:cNvPr id="171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71011"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BFD227F9-1DC1-4E22-985F-0F18F3FFA86F}" type="datetime1">
              <a:rPr lang="en-US" altLang="zh-CN"/>
              <a:pPr defTabSz="912813" fontAlgn="base">
                <a:spcBef>
                  <a:spcPct val="0"/>
                </a:spcBef>
                <a:spcAft>
                  <a:spcPct val="0"/>
                </a:spcAft>
              </a:pPr>
              <a:t>6/4/2012</a:t>
            </a:fld>
            <a:endParaRPr lang="en-US" altLang="zh-CN"/>
          </a:p>
        </p:txBody>
      </p:sp>
      <p:sp>
        <p:nvSpPr>
          <p:cNvPr id="171012"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71013"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2117ECFD-F577-4393-B56A-5FCD99EC7624}" type="slidenum">
              <a:rPr lang="en-US" altLang="zh-CN"/>
              <a:pPr defTabSz="912813" fontAlgn="base">
                <a:spcBef>
                  <a:spcPct val="0"/>
                </a:spcBef>
                <a:spcAft>
                  <a:spcPct val="0"/>
                </a:spcAft>
              </a:pPr>
              <a:t>88</a:t>
            </a:fld>
            <a:endParaRPr lang="en-US" altLang="zh-CN"/>
          </a:p>
        </p:txBody>
      </p:sp>
      <p:sp>
        <p:nvSpPr>
          <p:cNvPr id="171014"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73059"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EEC78232-1751-4F56-9B22-7F17A929786E}" type="datetime1">
              <a:rPr lang="en-US" altLang="zh-CN"/>
              <a:pPr defTabSz="912813" fontAlgn="base">
                <a:spcBef>
                  <a:spcPct val="0"/>
                </a:spcBef>
                <a:spcAft>
                  <a:spcPct val="0"/>
                </a:spcAft>
              </a:pPr>
              <a:t>6/4/2012</a:t>
            </a:fld>
            <a:endParaRPr lang="en-US" altLang="zh-CN"/>
          </a:p>
        </p:txBody>
      </p:sp>
      <p:sp>
        <p:nvSpPr>
          <p:cNvPr id="173060"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73061"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29AE293-C0A8-4AAE-A8B1-3D0132FBF3D7}" type="slidenum">
              <a:rPr lang="en-US" altLang="zh-CN"/>
              <a:pPr defTabSz="912813" fontAlgn="base">
                <a:spcBef>
                  <a:spcPct val="0"/>
                </a:spcBef>
                <a:spcAft>
                  <a:spcPct val="0"/>
                </a:spcAft>
              </a:pPr>
              <a:t>89</a:t>
            </a:fld>
            <a:endParaRPr lang="en-US" altLang="zh-CN"/>
          </a:p>
        </p:txBody>
      </p:sp>
      <p:sp>
        <p:nvSpPr>
          <p:cNvPr id="173062"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76131"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207D5562-3F50-4154-A69A-90E2300A58C3}" type="datetime1">
              <a:rPr lang="en-US" altLang="zh-CN"/>
              <a:pPr defTabSz="912813" fontAlgn="base">
                <a:spcBef>
                  <a:spcPct val="0"/>
                </a:spcBef>
                <a:spcAft>
                  <a:spcPct val="0"/>
                </a:spcAft>
              </a:pPr>
              <a:t>6/4/2012</a:t>
            </a:fld>
            <a:endParaRPr lang="en-US" altLang="zh-CN"/>
          </a:p>
        </p:txBody>
      </p:sp>
      <p:sp>
        <p:nvSpPr>
          <p:cNvPr id="176132"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76133"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D66F1F7-273A-4B9B-A5E6-6C4D46EB4461}" type="slidenum">
              <a:rPr lang="en-US" altLang="zh-CN"/>
              <a:pPr defTabSz="912813" fontAlgn="base">
                <a:spcBef>
                  <a:spcPct val="0"/>
                </a:spcBef>
                <a:spcAft>
                  <a:spcPct val="0"/>
                </a:spcAft>
              </a:pPr>
              <a:t>91</a:t>
            </a:fld>
            <a:endParaRPr lang="en-US" altLang="zh-CN"/>
          </a:p>
        </p:txBody>
      </p:sp>
      <p:sp>
        <p:nvSpPr>
          <p:cNvPr id="176134"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79203"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4B2989F6-F51A-4BF1-AC16-023EE5F34A13}" type="datetime1">
              <a:rPr lang="en-US" altLang="zh-CN"/>
              <a:pPr defTabSz="912813" fontAlgn="base">
                <a:spcBef>
                  <a:spcPct val="0"/>
                </a:spcBef>
                <a:spcAft>
                  <a:spcPct val="0"/>
                </a:spcAft>
              </a:pPr>
              <a:t>6/4/2012</a:t>
            </a:fld>
            <a:endParaRPr lang="en-US" altLang="zh-CN"/>
          </a:p>
        </p:txBody>
      </p:sp>
      <p:sp>
        <p:nvSpPr>
          <p:cNvPr id="17920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79205"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3996CDB3-37D4-442A-BCA3-73F7EB2C23DC}" type="slidenum">
              <a:rPr lang="en-US" altLang="zh-CN"/>
              <a:pPr defTabSz="912813" fontAlgn="base">
                <a:spcBef>
                  <a:spcPct val="0"/>
                </a:spcBef>
                <a:spcAft>
                  <a:spcPct val="0"/>
                </a:spcAft>
              </a:pPr>
              <a:t>93</a:t>
            </a:fld>
            <a:endParaRPr lang="en-US" altLang="zh-CN"/>
          </a:p>
        </p:txBody>
      </p:sp>
      <p:sp>
        <p:nvSpPr>
          <p:cNvPr id="179206"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marL="119063" indent="-119063">
              <a:spcBef>
                <a:spcPct val="0"/>
              </a:spcBef>
              <a:buFontTx/>
              <a:buChar char="•"/>
            </a:pPr>
            <a:endParaRPr lang="en-US" altLang="zh-CN" smtClean="0"/>
          </a:p>
        </p:txBody>
      </p:sp>
      <p:sp>
        <p:nvSpPr>
          <p:cNvPr id="181251"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3A2907F2-C53E-4F30-B8FD-E0D2B43A5AD6}" type="datetime1">
              <a:rPr lang="en-US" altLang="zh-CN"/>
              <a:pPr defTabSz="912813" fontAlgn="base">
                <a:spcBef>
                  <a:spcPct val="0"/>
                </a:spcBef>
                <a:spcAft>
                  <a:spcPct val="0"/>
                </a:spcAft>
              </a:pPr>
              <a:t>6/4/2012</a:t>
            </a:fld>
            <a:endParaRPr lang="en-US" altLang="zh-CN"/>
          </a:p>
        </p:txBody>
      </p:sp>
      <p:sp>
        <p:nvSpPr>
          <p:cNvPr id="181252"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81253"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0804F69-0B1E-4A33-A4B3-98BA17C08ADC}" type="slidenum">
              <a:rPr lang="en-US" altLang="zh-CN"/>
              <a:pPr defTabSz="912813" fontAlgn="base">
                <a:spcBef>
                  <a:spcPct val="0"/>
                </a:spcBef>
                <a:spcAft>
                  <a:spcPct val="0"/>
                </a:spcAft>
              </a:pPr>
              <a:t>94</a:t>
            </a:fld>
            <a:endParaRPr lang="en-US" altLang="zh-CN"/>
          </a:p>
        </p:txBody>
      </p:sp>
      <p:sp>
        <p:nvSpPr>
          <p:cNvPr id="181254"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895350">
              <a:lnSpc>
                <a:spcPct val="100000"/>
              </a:lnSpc>
              <a:spcBef>
                <a:spcPct val="0"/>
              </a:spcBef>
              <a:spcAft>
                <a:spcPct val="0"/>
              </a:spcAft>
            </a:pPr>
            <a:endParaRPr lang="en-US" altLang="zh-CN" sz="1600" smtClean="0">
              <a:latin typeface="Arial" charset="0"/>
              <a:ea typeface="Segoe UI" pitchFamily="34" charset="0"/>
              <a:cs typeface="Zegoe UI SemiLight"/>
            </a:endParaRPr>
          </a:p>
          <a:p>
            <a:pPr defTabSz="895350">
              <a:spcBef>
                <a:spcPct val="0"/>
              </a:spcBef>
            </a:pPr>
            <a:endParaRPr lang="en-US" altLang="zh-CN" sz="1600" smtClean="0">
              <a:latin typeface="Arial" charset="0"/>
              <a:ea typeface="Segoe UI" pitchFamily="34" charset="0"/>
              <a:cs typeface="Zegoe UI SemiLight"/>
            </a:endParaRPr>
          </a:p>
          <a:p>
            <a:pPr defTabSz="895350">
              <a:lnSpc>
                <a:spcPct val="100000"/>
              </a:lnSpc>
              <a:spcBef>
                <a:spcPct val="0"/>
              </a:spcBef>
              <a:spcAft>
                <a:spcPct val="0"/>
              </a:spcAft>
            </a:pPr>
            <a:endParaRPr lang="en-US" altLang="zh-CN" sz="1600" smtClean="0">
              <a:latin typeface="Arial" charset="0"/>
              <a:ea typeface="Segoe UI" pitchFamily="34" charset="0"/>
              <a:cs typeface="Zegoe UI SemiLight"/>
            </a:endParaRPr>
          </a:p>
          <a:p>
            <a:pPr defTabSz="895350">
              <a:spcBef>
                <a:spcPct val="0"/>
              </a:spcBef>
            </a:pPr>
            <a:endParaRPr lang="en-US" altLang="zh-CN" smtClean="0">
              <a:cs typeface="Zegoe UI SemiLight"/>
            </a:endParaRPr>
          </a:p>
        </p:txBody>
      </p:sp>
      <p:sp>
        <p:nvSpPr>
          <p:cNvPr id="4198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EADA0890-2774-44A4-9174-19D114E5BD90}" type="datetime1">
              <a:rPr lang="en-US" altLang="zh-CN"/>
              <a:pPr defTabSz="912813" fontAlgn="base">
                <a:spcBef>
                  <a:spcPct val="0"/>
                </a:spcBef>
                <a:spcAft>
                  <a:spcPct val="0"/>
                </a:spcAft>
              </a:pPr>
              <a:t>6/4/2012</a:t>
            </a:fld>
            <a:endParaRPr lang="en-US" altLang="zh-CN"/>
          </a:p>
        </p:txBody>
      </p:sp>
      <p:sp>
        <p:nvSpPr>
          <p:cNvPr id="4198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p:txBody>
      </p:sp>
      <p:sp>
        <p:nvSpPr>
          <p:cNvPr id="41989"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5AEFB43-7AD7-4E40-B6F4-4B45609DA6BD}" type="slidenum">
              <a:rPr lang="en-US" altLang="zh-CN"/>
              <a:pPr defTabSz="912813" fontAlgn="base">
                <a:spcBef>
                  <a:spcPct val="0"/>
                </a:spcBef>
                <a:spcAft>
                  <a:spcPct val="0"/>
                </a:spcAft>
              </a:pPr>
              <a:t>11</a:t>
            </a:fld>
            <a:endParaRPr lang="en-US" altLang="zh-CN"/>
          </a:p>
        </p:txBody>
      </p:sp>
      <p:sp>
        <p:nvSpPr>
          <p:cNvPr id="41990"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latin typeface="Arial" charset="0"/>
              </a:rPr>
              <a:t>TechEd 2011</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8534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C063A2AB-FF2E-4DC8-81D5-CE0324326C2F}" type="datetime1">
              <a:rPr lang="en-US" altLang="zh-CN"/>
              <a:pPr defTabSz="912813" fontAlgn="base">
                <a:spcBef>
                  <a:spcPct val="0"/>
                </a:spcBef>
                <a:spcAft>
                  <a:spcPct val="0"/>
                </a:spcAft>
              </a:pPr>
              <a:t>6/4/2012</a:t>
            </a:fld>
            <a:endParaRPr lang="en-US" altLang="zh-CN"/>
          </a:p>
        </p:txBody>
      </p:sp>
      <p:sp>
        <p:nvSpPr>
          <p:cNvPr id="18534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85349"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4E247B6-5640-439D-903C-FB5301ACBF18}" type="slidenum">
              <a:rPr lang="en-US" altLang="zh-CN"/>
              <a:pPr defTabSz="912813" fontAlgn="base">
                <a:spcBef>
                  <a:spcPct val="0"/>
                </a:spcBef>
                <a:spcAft>
                  <a:spcPct val="0"/>
                </a:spcAft>
              </a:pPr>
              <a:t>97</a:t>
            </a:fld>
            <a:endParaRPr lang="en-US" altLang="zh-CN"/>
          </a:p>
        </p:txBody>
      </p:sp>
      <p:sp>
        <p:nvSpPr>
          <p:cNvPr id="185350"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88419"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AFC52A1B-198E-4593-9BEC-61A4AED3F6DD}" type="datetime1">
              <a:rPr lang="en-US" altLang="zh-CN"/>
              <a:pPr defTabSz="912813" fontAlgn="base">
                <a:spcBef>
                  <a:spcPct val="0"/>
                </a:spcBef>
                <a:spcAft>
                  <a:spcPct val="0"/>
                </a:spcAft>
              </a:pPr>
              <a:t>6/4/2012</a:t>
            </a:fld>
            <a:endParaRPr lang="en-US" altLang="zh-CN"/>
          </a:p>
        </p:txBody>
      </p:sp>
      <p:sp>
        <p:nvSpPr>
          <p:cNvPr id="18842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88421"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9FC65544-994E-44DD-ADC2-BE296CF2C1EC}" type="slidenum">
              <a:rPr lang="en-US" altLang="zh-CN"/>
              <a:pPr defTabSz="912813" fontAlgn="base">
                <a:spcBef>
                  <a:spcPct val="0"/>
                </a:spcBef>
                <a:spcAft>
                  <a:spcPct val="0"/>
                </a:spcAft>
              </a:pPr>
              <a:t>99</a:t>
            </a:fld>
            <a:endParaRPr lang="en-US" altLang="zh-CN"/>
          </a:p>
        </p:txBody>
      </p:sp>
      <p:sp>
        <p:nvSpPr>
          <p:cNvPr id="188422"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93539"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A92D86A1-365A-489E-843B-705003C6A53A}" type="datetime1">
              <a:rPr lang="en-US" altLang="zh-CN"/>
              <a:pPr defTabSz="912813" fontAlgn="base">
                <a:spcBef>
                  <a:spcPct val="0"/>
                </a:spcBef>
                <a:spcAft>
                  <a:spcPct val="0"/>
                </a:spcAft>
              </a:pPr>
              <a:t>6/4/2012</a:t>
            </a:fld>
            <a:endParaRPr lang="en-US" altLang="zh-CN"/>
          </a:p>
        </p:txBody>
      </p:sp>
      <p:sp>
        <p:nvSpPr>
          <p:cNvPr id="193540"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93541"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2EA6D21C-2F3A-4E6F-BA7C-3E66356A9F03}" type="slidenum">
              <a:rPr lang="en-US" altLang="zh-CN"/>
              <a:pPr defTabSz="912813" fontAlgn="base">
                <a:spcBef>
                  <a:spcPct val="0"/>
                </a:spcBef>
                <a:spcAft>
                  <a:spcPct val="0"/>
                </a:spcAft>
              </a:pPr>
              <a:t>103</a:t>
            </a:fld>
            <a:endParaRPr lang="en-US" altLang="zh-CN"/>
          </a:p>
        </p:txBody>
      </p:sp>
      <p:sp>
        <p:nvSpPr>
          <p:cNvPr id="193542"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p:cNvSpPr>
          <p:nvPr>
            <p:ph type="sldImg"/>
          </p:nvPr>
        </p:nvSpPr>
        <p:spPr bwMode="auto">
          <a:noFill/>
          <a:ln>
            <a:solidFill>
              <a:srgbClr val="000000"/>
            </a:solidFill>
            <a:miter lim="800000"/>
            <a:headEnd/>
            <a:tailEnd/>
          </a:ln>
        </p:spPr>
      </p:sp>
      <p:sp>
        <p:nvSpPr>
          <p:cNvPr id="196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96611" name="Date Placeholder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E94DDB73-9C6C-4D23-AA47-CD9D8D2B7990}" type="datetime1">
              <a:rPr lang="en-US" altLang="zh-CN"/>
              <a:pPr defTabSz="912813" fontAlgn="base">
                <a:spcBef>
                  <a:spcPct val="0"/>
                </a:spcBef>
                <a:spcAft>
                  <a:spcPct val="0"/>
                </a:spcAft>
              </a:pPr>
              <a:t>6/4/2012</a:t>
            </a:fld>
            <a:endParaRPr lang="en-US" altLang="zh-CN"/>
          </a:p>
        </p:txBody>
      </p:sp>
      <p:sp>
        <p:nvSpPr>
          <p:cNvPr id="196612"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96613"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5891E7B-BCFD-431E-B236-2FB4CC7EA3C5}" type="slidenum">
              <a:rPr lang="en-US" altLang="zh-CN"/>
              <a:pPr defTabSz="912813" fontAlgn="base">
                <a:spcBef>
                  <a:spcPct val="0"/>
                </a:spcBef>
                <a:spcAft>
                  <a:spcPct val="0"/>
                </a:spcAft>
              </a:pPr>
              <a:t>105</a:t>
            </a:fld>
            <a:endParaRPr lang="en-US" altLang="zh-CN"/>
          </a:p>
        </p:txBody>
      </p:sp>
      <p:sp>
        <p:nvSpPr>
          <p:cNvPr id="196614"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199683"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951EE11D-728F-4F85-BC00-59F091A9EB40}" type="datetime1">
              <a:rPr lang="en-US" altLang="zh-CN"/>
              <a:pPr defTabSz="912813" fontAlgn="base">
                <a:spcBef>
                  <a:spcPct val="0"/>
                </a:spcBef>
                <a:spcAft>
                  <a:spcPct val="0"/>
                </a:spcAft>
              </a:pPr>
              <a:t>6/4/2012</a:t>
            </a:fld>
            <a:endParaRPr lang="en-US" altLang="zh-CN"/>
          </a:p>
        </p:txBody>
      </p:sp>
      <p:sp>
        <p:nvSpPr>
          <p:cNvPr id="199684"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199685"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78809A7-B618-4938-B716-326DBDE13444}" type="slidenum">
              <a:rPr lang="en-US" altLang="zh-CN"/>
              <a:pPr defTabSz="912813" fontAlgn="base">
                <a:spcBef>
                  <a:spcPct val="0"/>
                </a:spcBef>
                <a:spcAft>
                  <a:spcPct val="0"/>
                </a:spcAft>
              </a:pPr>
              <a:t>107</a:t>
            </a:fld>
            <a:endParaRPr lang="en-US" altLang="zh-CN"/>
          </a:p>
        </p:txBody>
      </p:sp>
      <p:sp>
        <p:nvSpPr>
          <p:cNvPr id="199686"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201731"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F0465742-0BF2-4386-8393-06653C5058C9}" type="datetime1">
              <a:rPr lang="en-US" altLang="zh-CN"/>
              <a:pPr defTabSz="912813" fontAlgn="base">
                <a:spcBef>
                  <a:spcPct val="0"/>
                </a:spcBef>
                <a:spcAft>
                  <a:spcPct val="0"/>
                </a:spcAft>
              </a:pPr>
              <a:t>6/4/2012</a:t>
            </a:fld>
            <a:endParaRPr lang="en-US" altLang="zh-CN"/>
          </a:p>
        </p:txBody>
      </p:sp>
      <p:sp>
        <p:nvSpPr>
          <p:cNvPr id="201732"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201733"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927F073C-06B6-4BD5-A641-71DB9C57CEF6}" type="slidenum">
              <a:rPr lang="en-US" altLang="zh-CN"/>
              <a:pPr defTabSz="912813" fontAlgn="base">
                <a:spcBef>
                  <a:spcPct val="0"/>
                </a:spcBef>
                <a:spcAft>
                  <a:spcPct val="0"/>
                </a:spcAft>
              </a:pPr>
              <a:t>108</a:t>
            </a:fld>
            <a:endParaRPr lang="en-US" altLang="zh-CN"/>
          </a:p>
        </p:txBody>
      </p:sp>
      <p:sp>
        <p:nvSpPr>
          <p:cNvPr id="201734"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203779"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9BA27948-EA02-4851-AA18-EFEFE220EBF3}" type="datetime1">
              <a:rPr lang="en-US" altLang="zh-CN"/>
              <a:pPr defTabSz="912813" fontAlgn="base">
                <a:spcBef>
                  <a:spcPct val="0"/>
                </a:spcBef>
                <a:spcAft>
                  <a:spcPct val="0"/>
                </a:spcAft>
              </a:pPr>
              <a:t>6/4/2012</a:t>
            </a:fld>
            <a:endParaRPr lang="en-US" altLang="zh-CN"/>
          </a:p>
        </p:txBody>
      </p:sp>
      <p:sp>
        <p:nvSpPr>
          <p:cNvPr id="20378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203781"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1F382BC-CED0-4D77-8775-1B34EE1F68E2}" type="slidenum">
              <a:rPr lang="en-US" altLang="zh-CN"/>
              <a:pPr defTabSz="912813" fontAlgn="base">
                <a:spcBef>
                  <a:spcPct val="0"/>
                </a:spcBef>
                <a:spcAft>
                  <a:spcPct val="0"/>
                </a:spcAft>
              </a:pPr>
              <a:t>109</a:t>
            </a:fld>
            <a:endParaRPr lang="en-US" altLang="zh-CN"/>
          </a:p>
        </p:txBody>
      </p:sp>
      <p:sp>
        <p:nvSpPr>
          <p:cNvPr id="203782"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E670BAC-2744-4DC5-92BD-F93E5CA3DC3D}" type="slidenum">
              <a:rPr lang="en-US" altLang="zh-CN">
                <a:solidFill>
                  <a:srgbClr val="000000"/>
                </a:solidFill>
              </a:rPr>
              <a:pPr defTabSz="912813" fontAlgn="base">
                <a:spcBef>
                  <a:spcPct val="0"/>
                </a:spcBef>
                <a:spcAft>
                  <a:spcPct val="0"/>
                </a:spcAft>
              </a:pPr>
              <a:t>110</a:t>
            </a:fld>
            <a:endParaRPr lang="en-US" altLang="zh-CN">
              <a:solidFill>
                <a:srgbClr val="000000"/>
              </a:solidFill>
            </a:endParaRPr>
          </a:p>
        </p:txBody>
      </p:sp>
      <p:sp>
        <p:nvSpPr>
          <p:cNvPr id="20582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solidFill>
                  <a:srgbClr val="000000"/>
                </a:solidFill>
              </a:rPr>
              <a:t>Tech Ed North America 2010</a:t>
            </a:r>
          </a:p>
        </p:txBody>
      </p:sp>
      <p:sp>
        <p:nvSpPr>
          <p:cNvPr id="205829"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111A6A6E-5FDA-404F-BCBB-42D474156AE3}" type="datetime8">
              <a:rPr lang="en-US" altLang="zh-CN">
                <a:solidFill>
                  <a:srgbClr val="000000"/>
                </a:solidFill>
              </a:rPr>
              <a:pPr defTabSz="912813" fontAlgn="base">
                <a:spcBef>
                  <a:spcPct val="0"/>
                </a:spcBef>
                <a:spcAft>
                  <a:spcPct val="0"/>
                </a:spcAft>
              </a:pPr>
              <a:t>6/4/2012 9:36 PM</a:t>
            </a:fld>
            <a:endParaRPr lang="en-US" altLang="zh-CN">
              <a:solidFill>
                <a:srgbClr val="000000"/>
              </a:solidFill>
            </a:endParaRPr>
          </a:p>
        </p:txBody>
      </p:sp>
      <p:sp>
        <p:nvSpPr>
          <p:cNvPr id="20583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Segoe"/>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Segoe"/>
              </a:rPr>
            </a:br>
            <a:r>
              <a:rPr lang="en-US" altLang="zh-CN">
                <a:latin typeface="Segoe"/>
              </a:rPr>
              <a:t>MICROSOFT MAKES NO WARRANTIES, EXPRESS, IMPLIED OR STATUTORY, AS TO THE INFORMATION IN THIS PRESENTATION.</a:t>
            </a:r>
          </a:p>
          <a:p>
            <a:pPr defTabSz="912813" fontAlgn="base">
              <a:spcBef>
                <a:spcPct val="0"/>
              </a:spcBef>
              <a:spcAft>
                <a:spcPct val="0"/>
              </a:spcAft>
            </a:pPr>
            <a:endParaRPr lang="en-US" altLang="zh-CN">
              <a:latin typeface="Segoe"/>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p:cNvSpPr>
          <p:nvPr>
            <p:ph type="sldImg"/>
          </p:nvPr>
        </p:nvSpPr>
        <p:spPr bwMode="auto">
          <a:noFill/>
          <a:ln>
            <a:solidFill>
              <a:srgbClr val="000000"/>
            </a:solidFill>
            <a:miter lim="800000"/>
            <a:headEnd/>
            <a:tailEnd/>
          </a:ln>
        </p:spPr>
      </p:sp>
      <p:sp>
        <p:nvSpPr>
          <p:cNvPr id="210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210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BBBDF43-9DE4-43DE-80EA-1E3A90D5B0D1}" type="slidenum">
              <a:rPr lang="en-US" altLang="zh-CN"/>
              <a:pPr defTabSz="912813" fontAlgn="base">
                <a:spcBef>
                  <a:spcPct val="0"/>
                </a:spcBef>
                <a:spcAft>
                  <a:spcPct val="0"/>
                </a:spcAft>
              </a:pPr>
              <a:t>114</a:t>
            </a:fld>
            <a:endParaRPr lang="en-US" altLang="zh-CN"/>
          </a:p>
        </p:txBody>
      </p:sp>
      <p:sp>
        <p:nvSpPr>
          <p:cNvPr id="21094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 Ed North America 2010</a:t>
            </a:r>
          </a:p>
        </p:txBody>
      </p:sp>
      <p:sp>
        <p:nvSpPr>
          <p:cNvPr id="210949"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8F29BEA4-9298-4459-86B3-B07C4E1ABA0B}" type="datetime8">
              <a:rPr lang="en-US" altLang="zh-CN"/>
              <a:pPr defTabSz="912813" fontAlgn="base">
                <a:spcBef>
                  <a:spcPct val="0"/>
                </a:spcBef>
                <a:spcAft>
                  <a:spcPct val="0"/>
                </a:spcAft>
              </a:pPr>
              <a:t>6/4/2012 9:36 PM</a:t>
            </a:fld>
            <a:endParaRPr lang="en-US" altLang="zh-CN"/>
          </a:p>
        </p:txBody>
      </p:sp>
      <p:sp>
        <p:nvSpPr>
          <p:cNvPr id="21095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solidFill>
                  <a:schemeClr val="tx1"/>
                </a:solidFill>
                <a:latin typeface="Segoe"/>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solidFill>
                  <a:schemeClr val="tx1"/>
                </a:solidFill>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solidFill>
                  <a:schemeClr val="tx1"/>
                </a:solidFill>
                <a:latin typeface="Segoe"/>
              </a:rPr>
            </a:br>
            <a:r>
              <a:rPr lang="en-US" altLang="zh-CN">
                <a:solidFill>
                  <a:schemeClr val="tx1"/>
                </a:solidFill>
                <a:latin typeface="Segoe"/>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Segoe"/>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7ACF5223-819D-4B3D-8F73-4E6D4A8EF25C}" type="slidenum">
              <a:rPr lang="en-US" altLang="zh-CN"/>
              <a:pPr defTabSz="912813" fontAlgn="base">
                <a:spcBef>
                  <a:spcPct val="0"/>
                </a:spcBef>
                <a:spcAft>
                  <a:spcPct val="0"/>
                </a:spcAft>
              </a:pPr>
              <a:t>115</a:t>
            </a:fld>
            <a:endParaRPr lang="en-US" altLang="zh-CN"/>
          </a:p>
        </p:txBody>
      </p:sp>
      <p:sp>
        <p:nvSpPr>
          <p:cNvPr id="212996"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 Ed North America 2010</a:t>
            </a:r>
          </a:p>
        </p:txBody>
      </p:sp>
      <p:sp>
        <p:nvSpPr>
          <p:cNvPr id="21299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2EB7112F-191B-4414-BF2C-4C4C6045AACF}" type="datetime8">
              <a:rPr lang="en-US" altLang="zh-CN"/>
              <a:pPr defTabSz="912813" fontAlgn="base">
                <a:spcBef>
                  <a:spcPct val="0"/>
                </a:spcBef>
                <a:spcAft>
                  <a:spcPct val="0"/>
                </a:spcAft>
              </a:pPr>
              <a:t>6/4/2012 9:36 PM</a:t>
            </a:fld>
            <a:endParaRPr lang="en-US" altLang="zh-CN"/>
          </a:p>
        </p:txBody>
      </p:sp>
      <p:sp>
        <p:nvSpPr>
          <p:cNvPr id="21299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solidFill>
                  <a:schemeClr val="tx1"/>
                </a:solidFill>
                <a:latin typeface="Segoe"/>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solidFill>
                  <a:schemeClr val="tx1"/>
                </a:solidFill>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solidFill>
                  <a:schemeClr val="tx1"/>
                </a:solidFill>
                <a:latin typeface="Segoe"/>
              </a:rPr>
            </a:br>
            <a:r>
              <a:rPr lang="en-US" altLang="zh-CN">
                <a:solidFill>
                  <a:schemeClr val="tx1"/>
                </a:solidFill>
                <a:latin typeface="Segoe"/>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Sego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45059"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DF54CA27-28AB-4D6F-A3A6-F2DE48E3EB7D}" type="datetime1">
              <a:rPr lang="en-US" altLang="zh-CN"/>
              <a:pPr defTabSz="912813" fontAlgn="base">
                <a:spcBef>
                  <a:spcPct val="0"/>
                </a:spcBef>
                <a:spcAft>
                  <a:spcPct val="0"/>
                </a:spcAft>
              </a:pPr>
              <a:t>6/4/2012</a:t>
            </a:fld>
            <a:endParaRPr lang="en-US" altLang="zh-CN"/>
          </a:p>
        </p:txBody>
      </p:sp>
      <p:sp>
        <p:nvSpPr>
          <p:cNvPr id="45060"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45061"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12C4053-4745-40F4-A083-A638F1022CE1}" type="slidenum">
              <a:rPr lang="en-US" altLang="zh-CN"/>
              <a:pPr defTabSz="912813" fontAlgn="base">
                <a:spcBef>
                  <a:spcPct val="0"/>
                </a:spcBef>
                <a:spcAft>
                  <a:spcPct val="0"/>
                </a:spcAft>
              </a:pPr>
              <a:t>13</a:t>
            </a:fld>
            <a:endParaRPr lang="en-US" altLang="zh-CN"/>
          </a:p>
        </p:txBody>
      </p:sp>
      <p:sp>
        <p:nvSpPr>
          <p:cNvPr id="45062"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bwMode="auto">
          <a:noFill/>
          <a:ln>
            <a:solidFill>
              <a:srgbClr val="000000"/>
            </a:solidFill>
            <a:miter lim="800000"/>
            <a:headEnd/>
            <a:tailEnd/>
          </a:ln>
        </p:spPr>
      </p:sp>
      <p:sp>
        <p:nvSpPr>
          <p:cNvPr id="215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New for TechEd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TechEd mobile experience this year.</a:t>
            </a:r>
          </a:p>
          <a:p>
            <a:pPr>
              <a:spcBef>
                <a:spcPct val="0"/>
              </a:spcBef>
            </a:pPr>
            <a:endParaRPr lang="en-US" altLang="zh-CN" smtClean="0"/>
          </a:p>
        </p:txBody>
      </p:sp>
      <p:sp>
        <p:nvSpPr>
          <p:cNvPr id="215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C986A60-B31F-43E6-AEBE-AC3389A67D75}" type="slidenum">
              <a:rPr lang="en-US" altLang="zh-CN"/>
              <a:pPr defTabSz="912813" fontAlgn="base">
                <a:spcBef>
                  <a:spcPct val="0"/>
                </a:spcBef>
                <a:spcAft>
                  <a:spcPct val="0"/>
                </a:spcAft>
              </a:pPr>
              <a:t>116</a:t>
            </a:fld>
            <a:endParaRPr lang="en-US" altLang="zh-CN"/>
          </a:p>
        </p:txBody>
      </p:sp>
      <p:sp>
        <p:nvSpPr>
          <p:cNvPr id="215044"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 Ed North America 2010</a:t>
            </a:r>
          </a:p>
        </p:txBody>
      </p:sp>
      <p:sp>
        <p:nvSpPr>
          <p:cNvPr id="215045"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A239CDE4-F9C1-45E3-989D-52C112B44167}" type="datetime8">
              <a:rPr lang="en-US" altLang="zh-CN"/>
              <a:pPr defTabSz="912813" fontAlgn="base">
                <a:spcBef>
                  <a:spcPct val="0"/>
                </a:spcBef>
                <a:spcAft>
                  <a:spcPct val="0"/>
                </a:spcAft>
              </a:pPr>
              <a:t>6/4/2012 9:36 PM</a:t>
            </a:fld>
            <a:endParaRPr lang="en-US" altLang="zh-CN"/>
          </a:p>
        </p:txBody>
      </p:sp>
      <p:sp>
        <p:nvSpPr>
          <p:cNvPr id="215046"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solidFill>
                  <a:schemeClr val="tx1"/>
                </a:solidFill>
                <a:latin typeface="Segoe"/>
              </a:rPr>
              <a:t>© 2010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solidFill>
                  <a:schemeClr val="tx1"/>
                </a:solidFill>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solidFill>
                  <a:schemeClr val="tx1"/>
                </a:solidFill>
                <a:latin typeface="Segoe"/>
              </a:rPr>
            </a:br>
            <a:r>
              <a:rPr lang="en-US" altLang="zh-CN">
                <a:solidFill>
                  <a:schemeClr val="tx1"/>
                </a:solidFill>
                <a:latin typeface="Segoe"/>
              </a:rPr>
              <a:t>MICROSOFT MAKES NO WARRANTIES, EXPRESS, IMPLIED OR STATUTORY, AS TO THE INFORMATION IN THIS PRESENTATION.</a:t>
            </a:r>
          </a:p>
          <a:p>
            <a:pPr defTabSz="912813" fontAlgn="base">
              <a:spcBef>
                <a:spcPct val="0"/>
              </a:spcBef>
              <a:spcAft>
                <a:spcPct val="0"/>
              </a:spcAft>
            </a:pPr>
            <a:endParaRPr lang="en-US" altLang="zh-CN">
              <a:solidFill>
                <a:schemeClr val="tx1"/>
              </a:solidFill>
              <a:latin typeface="Segoe"/>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p:cNvSpPr>
          <p:nvPr>
            <p:ph type="sldImg"/>
          </p:nvPr>
        </p:nvSpPr>
        <p:spPr bwMode="auto">
          <a:noFill/>
          <a:ln>
            <a:solidFill>
              <a:srgbClr val="000000"/>
            </a:solidFill>
            <a:miter lim="800000"/>
            <a:headEnd/>
            <a:tailEnd/>
          </a:ln>
        </p:spPr>
      </p:sp>
      <p:sp>
        <p:nvSpPr>
          <p:cNvPr id="217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smtClean="0"/>
          </a:p>
        </p:txBody>
      </p:sp>
      <p:sp>
        <p:nvSpPr>
          <p:cNvPr id="217091" name="Date Placeholder 7"/>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9D71C112-2AE2-4335-BBB0-3F34B36DA3A3}" type="datetime1">
              <a:rPr lang="en-US" altLang="zh-CN"/>
              <a:pPr defTabSz="912813" fontAlgn="base">
                <a:spcBef>
                  <a:spcPct val="0"/>
                </a:spcBef>
                <a:spcAft>
                  <a:spcPct val="0"/>
                </a:spcAft>
              </a:pPr>
              <a:t>6/4/2012</a:t>
            </a:fld>
            <a:endParaRPr lang="en-US" altLang="zh-CN"/>
          </a:p>
        </p:txBody>
      </p:sp>
      <p:sp>
        <p:nvSpPr>
          <p:cNvPr id="217092"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br>
            <a:r>
              <a:rPr lang="en-US" altLang="zh-CN"/>
              <a:t>MICROSOFT MAKES NO WARRANTIES, EXPRESS, IMPLIED OR STATUTORY, AS TO THE INFORMATION IN THIS PRESENTATION.</a:t>
            </a:r>
          </a:p>
        </p:txBody>
      </p:sp>
      <p:sp>
        <p:nvSpPr>
          <p:cNvPr id="217093" name="Slide Number Placeholder 9"/>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40B5B3F-6E8C-4D71-8D1F-B434AA326E2C}" type="slidenum">
              <a:rPr lang="en-US" altLang="zh-CN"/>
              <a:pPr defTabSz="912813" fontAlgn="base">
                <a:spcBef>
                  <a:spcPct val="0"/>
                </a:spcBef>
                <a:spcAft>
                  <a:spcPct val="0"/>
                </a:spcAft>
              </a:pPr>
              <a:t>117</a:t>
            </a:fld>
            <a:endParaRPr lang="en-US" altLang="zh-CN"/>
          </a:p>
        </p:txBody>
      </p:sp>
      <p:sp>
        <p:nvSpPr>
          <p:cNvPr id="217094" name="Header Placeholder 10"/>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t>TechEd 2011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solidFill>
                  <a:srgbClr val="000000"/>
                </a:solidFill>
              </a:rPr>
              <a:t>Supporting multiple types of phones requires more time and is also a greater security risk. Armando will have to figure out how to give users access to company files and e-mail, and how to keep some control over what’s going on.</a:t>
            </a:r>
          </a:p>
          <a:p>
            <a:pPr>
              <a:spcBef>
                <a:spcPct val="0"/>
              </a:spcBef>
            </a:pPr>
            <a:endParaRPr lang="en-US" altLang="zh-CN" smtClean="0">
              <a:solidFill>
                <a:srgbClr val="000000"/>
              </a:solidFill>
            </a:endParaRPr>
          </a:p>
          <a:p>
            <a:pPr marL="0" lvl="1" indent="-227013">
              <a:spcBef>
                <a:spcPct val="0"/>
              </a:spcBef>
              <a:buFont typeface="Arial" charset="0"/>
              <a:buNone/>
            </a:pPr>
            <a:r>
              <a:rPr lang="en-US" altLang="zh-CN" sz="800" smtClean="0">
                <a:solidFill>
                  <a:srgbClr val="000000"/>
                </a:solidFill>
                <a:ea typeface="Segoe UI" pitchFamily="34" charset="0"/>
                <a:cs typeface="Arial" charset="0"/>
              </a:rPr>
              <a:t>Fortunately, Windows Phone 7 provides a solution to address his concerns, including how to reduce costs.</a:t>
            </a:r>
          </a:p>
          <a:p>
            <a:pPr marL="0" lvl="1" indent="-227013">
              <a:spcBef>
                <a:spcPct val="0"/>
              </a:spcBef>
              <a:buFont typeface="Arial" charset="0"/>
              <a:buNone/>
            </a:pPr>
            <a:endParaRPr lang="en-US" altLang="zh-CN" sz="800" smtClean="0">
              <a:solidFill>
                <a:srgbClr val="000000"/>
              </a:solidFill>
              <a:ea typeface="Segoe UI" pitchFamily="34" charset="0"/>
              <a:cs typeface="Arial" charset="0"/>
            </a:endParaRPr>
          </a:p>
          <a:p>
            <a:pPr marL="0" lvl="1" indent="-227013">
              <a:spcBef>
                <a:spcPct val="0"/>
              </a:spcBef>
              <a:buFont typeface="Arial" charset="0"/>
              <a:buNone/>
            </a:pPr>
            <a:r>
              <a:rPr lang="en-US" altLang="zh-CN" sz="800" smtClean="0">
                <a:solidFill>
                  <a:srgbClr val="000000"/>
                </a:solidFill>
                <a:ea typeface="Segoe UI" pitchFamily="34" charset="0"/>
                <a:cs typeface="Arial" charset="0"/>
              </a:rPr>
              <a:t>With Windows Phone, he can use Exchange Server, which he already relies on for corporate e-mail, and SharePoint Server, which everyone uses for collaboration. Exchange Server gives him best-in-class e-mail and calendar experiences—and it works on premises and within the cloud (</a:t>
            </a:r>
            <a:r>
              <a:rPr lang="en-US" altLang="zh-CN" smtClean="0"/>
              <a:t>for example, the Business Productivity Online Suite [BPOS] )</a:t>
            </a:r>
            <a:r>
              <a:rPr lang="en-US" altLang="zh-CN" sz="800" smtClean="0">
                <a:solidFill>
                  <a:srgbClr val="000000"/>
                </a:solidFill>
              </a:rPr>
              <a:t>. He can use Exchange ActiveSync to directly push e-mail to Windows</a:t>
            </a:r>
            <a:r>
              <a:rPr lang="en-US" altLang="zh-CN" sz="800" baseline="30000" smtClean="0"/>
              <a:t>®</a:t>
            </a:r>
            <a:r>
              <a:rPr lang="en-US" altLang="zh-CN" sz="800" smtClean="0">
                <a:solidFill>
                  <a:srgbClr val="000000"/>
                </a:solidFill>
              </a:rPr>
              <a:t> Phone 7. Mobile users can reach their documents on SharePoint and work with teammates to complete the work seamlessly. His existing resources can also support these new mobile users. There’s no middleware either.  </a:t>
            </a:r>
          </a:p>
          <a:p>
            <a:pPr marL="0" lvl="1" indent="-227013">
              <a:spcBef>
                <a:spcPct val="0"/>
              </a:spcBef>
              <a:buFont typeface="Arial" charset="0"/>
              <a:buNone/>
            </a:pPr>
            <a:endParaRPr lang="en-US" altLang="zh-CN" sz="800" smtClean="0">
              <a:solidFill>
                <a:srgbClr val="000000"/>
              </a:solidFill>
            </a:endParaRPr>
          </a:p>
          <a:p>
            <a:pPr marL="0" lvl="1" indent="-227013">
              <a:spcBef>
                <a:spcPct val="0"/>
              </a:spcBef>
              <a:buFont typeface="Arial" charset="0"/>
              <a:buNone/>
            </a:pPr>
            <a:r>
              <a:rPr lang="en-US" altLang="zh-CN" sz="800" smtClean="0">
                <a:solidFill>
                  <a:srgbClr val="000000"/>
                </a:solidFill>
              </a:rPr>
              <a:t>Exchange ActiveSync also provides him with the tools for managing policy, ensuring consistent compliance across PCs and phones. Armando can use the built-in security features as well as Remote Lock and Remote Wipe to protect the company and allay executive concerns. This way, even if a phone is lost or stolen, the information on it will not be compromised. </a:t>
            </a:r>
          </a:p>
          <a:p>
            <a:pPr marL="0" lvl="1" indent="-227013">
              <a:spcBef>
                <a:spcPct val="0"/>
              </a:spcBef>
              <a:buFont typeface="Arial" charset="0"/>
              <a:buNone/>
            </a:pPr>
            <a:endParaRPr lang="en-US" altLang="zh-CN" smtClean="0">
              <a:solidFill>
                <a:srgbClr val="000000"/>
              </a:solidFill>
            </a:endParaRPr>
          </a:p>
          <a:p>
            <a:pPr marL="0" lvl="1" indent="-227013">
              <a:spcBef>
                <a:spcPct val="0"/>
              </a:spcBef>
              <a:buFont typeface="Arial" charset="0"/>
              <a:buNone/>
            </a:pPr>
            <a:r>
              <a:rPr lang="en-US" altLang="zh-CN" sz="800" smtClean="0">
                <a:solidFill>
                  <a:srgbClr val="000000"/>
                </a:solidFill>
              </a:rPr>
              <a:t>Armando can take advantage of his existing IT knowledge to manage mobile devices and services. In addition, Armando can get more value out of existing software the company already uses. For example, he can extend SharePoint Server to mobile users. This will help improve collaboration and communication between team members in the office. And because he can sync with SharePoint Server, he won’t have to worry about people complaining to him about document versions or general productivity concerns. </a:t>
            </a:r>
          </a:p>
          <a:p>
            <a:pPr marL="0" lvl="1" indent="-227013">
              <a:spcBef>
                <a:spcPct val="0"/>
              </a:spcBef>
              <a:buFont typeface="Arial" charset="0"/>
              <a:buNone/>
            </a:pPr>
            <a:endParaRPr lang="en-US" altLang="zh-CN" sz="800" smtClean="0">
              <a:solidFill>
                <a:srgbClr val="000000"/>
              </a:solidFill>
            </a:endParaRPr>
          </a:p>
          <a:p>
            <a:pPr marL="0" lvl="1" indent="-227013">
              <a:spcBef>
                <a:spcPct val="0"/>
              </a:spcBef>
              <a:buFont typeface="Arial" charset="0"/>
              <a:buNone/>
            </a:pPr>
            <a:r>
              <a:rPr lang="en-US" altLang="zh-CN" sz="800" smtClean="0">
                <a:solidFill>
                  <a:srgbClr val="000000"/>
                </a:solidFill>
              </a:rPr>
              <a:t>And, since he’s working with his existing infrastructure, Armando isn’t spending anything additional on licensing, hardware, or support.</a:t>
            </a:r>
          </a:p>
          <a:p>
            <a:pPr marL="0" lvl="1" indent="-227013">
              <a:spcBef>
                <a:spcPct val="0"/>
              </a:spcBef>
              <a:buFont typeface="Arial" charset="0"/>
              <a:buNone/>
            </a:pPr>
            <a:endParaRPr lang="en-US" altLang="zh-CN" sz="800" smtClean="0">
              <a:solidFill>
                <a:srgbClr val="000000"/>
              </a:solidFill>
            </a:endParaRPr>
          </a:p>
          <a:p>
            <a:pPr marL="0" lvl="1" indent="-227013">
              <a:spcBef>
                <a:spcPct val="0"/>
              </a:spcBef>
              <a:buFont typeface="Arial" charset="0"/>
              <a:buNone/>
            </a:pPr>
            <a:endParaRPr lang="en-US" altLang="zh-CN" sz="800" smtClean="0">
              <a:solidFill>
                <a:srgbClr val="000000"/>
              </a:solidFill>
            </a:endParaRPr>
          </a:p>
          <a:p>
            <a:pPr marL="0" lvl="1" indent="-227013">
              <a:spcBef>
                <a:spcPct val="0"/>
              </a:spcBef>
              <a:buFont typeface="Arial" charset="0"/>
              <a:buNone/>
            </a:pPr>
            <a:r>
              <a:rPr lang="en-US" altLang="zh-CN" sz="800" smtClean="0">
                <a:solidFill>
                  <a:srgbClr val="000000"/>
                </a:solidFill>
              </a:rPr>
              <a:t>Let’s look more closely at how Exchange Server and Windows Phone 7 work well together.</a:t>
            </a:r>
          </a:p>
          <a:p>
            <a:pPr>
              <a:spcBef>
                <a:spcPct val="0"/>
              </a:spcBef>
            </a:pPr>
            <a:endParaRPr lang="en-US" altLang="zh-CN" sz="800" smtClean="0">
              <a:solidFill>
                <a:srgbClr val="000000"/>
              </a:solidFill>
            </a:endParaRPr>
          </a:p>
        </p:txBody>
      </p:sp>
      <p:sp>
        <p:nvSpPr>
          <p:cNvPr id="47107"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641D0D21-E355-4B82-AF84-46DE03251E47}" type="datetime1">
              <a:rPr lang="en-US" altLang="zh-CN"/>
              <a:pPr defTabSz="912813" fontAlgn="base">
                <a:spcBef>
                  <a:spcPct val="0"/>
                </a:spcBef>
                <a:spcAft>
                  <a:spcPct val="0"/>
                </a:spcAft>
              </a:pPr>
              <a:t>6/4/2012</a:t>
            </a:fld>
            <a:endParaRPr lang="en-US" altLang="zh-CN"/>
          </a:p>
        </p:txBody>
      </p:sp>
      <p:sp>
        <p:nvSpPr>
          <p:cNvPr id="47108"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p:txBody>
      </p:sp>
      <p:sp>
        <p:nvSpPr>
          <p:cNvPr id="47109"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98C1B464-8DD2-44B4-AD3E-575691C9B063}" type="slidenum">
              <a:rPr lang="en-US" altLang="zh-CN"/>
              <a:pPr defTabSz="912813" fontAlgn="base">
                <a:spcBef>
                  <a:spcPct val="0"/>
                </a:spcBef>
                <a:spcAft>
                  <a:spcPct val="0"/>
                </a:spcAft>
              </a:pPr>
              <a:t>14</a:t>
            </a:fld>
            <a:endParaRPr lang="en-US" altLang="zh-CN"/>
          </a:p>
        </p:txBody>
      </p:sp>
      <p:sp>
        <p:nvSpPr>
          <p:cNvPr id="47110"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latin typeface="Arial" charset="0"/>
              </a:rPr>
              <a:t>TechEd 2011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marL="0" lvl="1" indent="-227013" defTabSz="455613">
              <a:spcBef>
                <a:spcPct val="0"/>
              </a:spcBef>
              <a:spcAft>
                <a:spcPct val="0"/>
              </a:spcAft>
              <a:buFont typeface="Arial" charset="0"/>
              <a:buNone/>
            </a:pPr>
            <a:r>
              <a:rPr lang="en-US" altLang="zh-CN" smtClean="0">
                <a:solidFill>
                  <a:srgbClr val="000000"/>
                </a:solidFill>
              </a:rPr>
              <a:t>Joe wants the application to be available on PCs, the web, and phones. This will take time if he has to use different development frameworks. It will also be time-consuming if he has to use developer tools he’s not familiar with. </a:t>
            </a:r>
          </a:p>
          <a:p>
            <a:pPr marL="0" lvl="1" indent="-227013" defTabSz="455613">
              <a:spcBef>
                <a:spcPct val="0"/>
              </a:spcBef>
              <a:spcAft>
                <a:spcPct val="0"/>
              </a:spcAft>
              <a:buFont typeface="Arial" charset="0"/>
              <a:buNone/>
            </a:pPr>
            <a:endParaRPr lang="en-US" altLang="zh-CN" smtClean="0">
              <a:solidFill>
                <a:srgbClr val="000000"/>
              </a:solidFill>
            </a:endParaRPr>
          </a:p>
          <a:p>
            <a:pPr marL="0" lvl="1" indent="-227013" defTabSz="455613">
              <a:spcBef>
                <a:spcPct val="0"/>
              </a:spcBef>
              <a:spcAft>
                <a:spcPct val="0"/>
              </a:spcAft>
              <a:buFont typeface="Arial" charset="0"/>
              <a:buNone/>
            </a:pPr>
            <a:r>
              <a:rPr lang="en-US" altLang="zh-CN" smtClean="0">
                <a:solidFill>
                  <a:srgbClr val="000000"/>
                </a:solidFill>
              </a:rPr>
              <a:t>With the Windows Phone 7 Application Platform, Joe can take advantage of Microsoft Silverlight for the mobile version of this application. Best of all, he can use tools he’s familiar with such as the Visual Studio development system and XNA. This will help him do better work. </a:t>
            </a:r>
          </a:p>
          <a:p>
            <a:pPr marL="0" lvl="1" indent="-227013" defTabSz="455613">
              <a:spcBef>
                <a:spcPct val="0"/>
              </a:spcBef>
              <a:spcAft>
                <a:spcPct val="0"/>
              </a:spcAft>
              <a:buFont typeface="Arial" charset="0"/>
              <a:buNone/>
            </a:pPr>
            <a:endParaRPr lang="en-US" altLang="zh-CN" smtClean="0">
              <a:solidFill>
                <a:srgbClr val="000000"/>
              </a:solidFill>
            </a:endParaRPr>
          </a:p>
          <a:p>
            <a:pPr marL="0" lvl="1" indent="-227013" defTabSz="455613">
              <a:spcBef>
                <a:spcPct val="0"/>
              </a:spcBef>
              <a:spcAft>
                <a:spcPct val="0"/>
              </a:spcAft>
              <a:buFont typeface="Arial" charset="0"/>
              <a:buNone/>
            </a:pPr>
            <a:r>
              <a:rPr lang="en-US" altLang="zh-CN" smtClean="0">
                <a:solidFill>
                  <a:srgbClr val="000000"/>
                </a:solidFill>
              </a:rPr>
              <a:t>And thanks to the availability of best-of-breed development tools, Joe’s job is faster and simpler.</a:t>
            </a:r>
          </a:p>
          <a:p>
            <a:pPr marL="0" lvl="1" indent="-227013" defTabSz="455613">
              <a:spcBef>
                <a:spcPct val="0"/>
              </a:spcBef>
              <a:spcAft>
                <a:spcPct val="0"/>
              </a:spcAft>
              <a:buFont typeface="Arial" charset="0"/>
              <a:buNone/>
            </a:pPr>
            <a:endParaRPr lang="en-US" altLang="zh-CN" smtClean="0">
              <a:solidFill>
                <a:srgbClr val="000000"/>
              </a:solidFill>
            </a:endParaRPr>
          </a:p>
          <a:p>
            <a:pPr marL="0" lvl="1" indent="-227013" defTabSz="455613">
              <a:spcBef>
                <a:spcPct val="0"/>
              </a:spcBef>
              <a:spcAft>
                <a:spcPct val="0"/>
              </a:spcAft>
              <a:buFont typeface="Arial" charset="0"/>
              <a:buNone/>
            </a:pPr>
            <a:r>
              <a:rPr lang="en-US" altLang="zh-CN" smtClean="0">
                <a:solidFill>
                  <a:srgbClr val="000000"/>
                </a:solidFill>
              </a:rPr>
              <a:t>Joe can also acquire business-to-customer (B2C) applications from a single marketplace.</a:t>
            </a:r>
          </a:p>
        </p:txBody>
      </p:sp>
      <p:sp>
        <p:nvSpPr>
          <p:cNvPr id="50179"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D6B97C31-0443-4112-BF04-C5CCF7A626F4}" type="datetime1">
              <a:rPr lang="en-US" altLang="zh-CN"/>
              <a:pPr defTabSz="912813" fontAlgn="base">
                <a:spcBef>
                  <a:spcPct val="0"/>
                </a:spcBef>
                <a:spcAft>
                  <a:spcPct val="0"/>
                </a:spcAft>
              </a:pPr>
              <a:t>6/4/2012</a:t>
            </a:fld>
            <a:endParaRPr lang="en-US" altLang="zh-CN"/>
          </a:p>
        </p:txBody>
      </p:sp>
      <p:sp>
        <p:nvSpPr>
          <p:cNvPr id="5018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altLang="zh-CN">
                <a:latin typeface="Arial" charset="0"/>
              </a:rPr>
              <a:t>© 2011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altLang="zh-CN">
                <a:latin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CN">
                <a:latin typeface="Arial" charset="0"/>
              </a:rPr>
            </a:br>
            <a:r>
              <a:rPr lang="en-US" altLang="zh-CN">
                <a:latin typeface="Arial" charset="0"/>
              </a:rPr>
              <a:t>MICROSOFT MAKES NO WARRANTIES, EXPRESS, IMPLIED OR STATUTORY, AS TO THE INFORMATION IN THIS PRESENTATION.</a:t>
            </a:r>
          </a:p>
        </p:txBody>
      </p:sp>
      <p:sp>
        <p:nvSpPr>
          <p:cNvPr id="50181"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C39DFC6-777D-45D0-A842-C22C2DAF0855}" type="slidenum">
              <a:rPr lang="en-US" altLang="zh-CN"/>
              <a:pPr defTabSz="912813" fontAlgn="base">
                <a:spcBef>
                  <a:spcPct val="0"/>
                </a:spcBef>
                <a:spcAft>
                  <a:spcPct val="0"/>
                </a:spcAft>
              </a:pPr>
              <a:t>16</a:t>
            </a:fld>
            <a:endParaRPr lang="en-US" altLang="zh-CN"/>
          </a:p>
        </p:txBody>
      </p:sp>
      <p:sp>
        <p:nvSpPr>
          <p:cNvPr id="50182" name="Header Placeholder 7"/>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altLang="zh-CN">
                <a:latin typeface="Arial" charset="0"/>
              </a:rPr>
              <a:t>TechEd 2011</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7"/>
          <p:cNvSpPr/>
          <p:nvPr userDrawn="1"/>
        </p:nvSpPr>
        <p:spPr bwMode="auto">
          <a:xfrm>
            <a:off x="3621088" y="1644650"/>
            <a:ext cx="1811337"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pic>
        <p:nvPicPr>
          <p:cNvPr id="6" name="Picture 3" descr="E:\Duotone_02.png"/>
          <p:cNvPicPr>
            <a:picLocks noChangeAspect="1" noChangeArrowheads="1"/>
          </p:cNvPicPr>
          <p:nvPr/>
        </p:nvPicPr>
        <p:blipFill>
          <a:blip r:embed="rId3"/>
          <a:srcRect l="37784" r="40613" b="78783"/>
          <a:stretch>
            <a:fillRect/>
          </a:stretch>
        </p:blipFill>
        <p:spPr bwMode="auto">
          <a:xfrm>
            <a:off x="5429250" y="1644650"/>
            <a:ext cx="1028700" cy="568325"/>
          </a:xfrm>
          <a:prstGeom prst="rect">
            <a:avLst/>
          </a:prstGeom>
          <a:noFill/>
          <a:ln w="9525">
            <a:noFill/>
            <a:miter lim="800000"/>
            <a:headEnd/>
            <a:tailEnd/>
          </a:ln>
        </p:spPr>
      </p:pic>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altLang="zh-CN" dirty="0"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ltLang="zh-CN" dirty="0" smtClean="0"/>
              <a:t>Click to edit Master subtitle style</a:t>
            </a:r>
            <a:endParaRPr lang="en-US" dirty="0"/>
          </a:p>
        </p:txBody>
      </p:sp>
      <p:sp>
        <p:nvSpPr>
          <p:cNvPr id="7" name="Text Placeholder 6"/>
          <p:cNvSpPr>
            <a:spLocks noGrp="1"/>
          </p:cNvSpPr>
          <p:nvPr>
            <p:ph type="body" sz="quarter" idx="10"/>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altLang="zh-CN" dirty="0" smtClean="0"/>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3" name="Picture 3" descr="E:\Duotone_02.png"/>
          <p:cNvPicPr>
            <a:picLocks noChangeAspect="1" noChangeArrowheads="1"/>
          </p:cNvPicPr>
          <p:nvPr userDrawn="1"/>
        </p:nvPicPr>
        <p:blipFill>
          <a:blip r:embed="rId2"/>
          <a:srcRect l="4297"/>
          <a:stretch>
            <a:fillRect/>
          </a:stretch>
        </p:blipFill>
        <p:spPr bwMode="auto">
          <a:xfrm>
            <a:off x="0" y="0"/>
            <a:ext cx="11668125" cy="6858000"/>
          </a:xfrm>
          <a:prstGeom prst="rect">
            <a:avLst/>
          </a:prstGeom>
          <a:noFill/>
          <a:ln w="9525">
            <a:noFill/>
            <a:miter lim="800000"/>
            <a:headEnd/>
            <a:tailEnd/>
          </a:ln>
        </p:spPr>
      </p:pic>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548640" tIns="45718" rIns="91436" bIns="45718" anchor="ctr"/>
            <a:lstStyle/>
            <a:p>
              <a:pPr defTabSz="914099">
                <a:defRPr/>
              </a:pPr>
              <a:endParaRPr lang="en-US" sz="2200" b="1" dirty="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extLst>
            </a:blip>
            <a:srcRect t="68897"/>
            <a:stretch/>
          </p:blipFill>
          <p:spPr bwMode="auto">
            <a:xfrm>
              <a:off x="8943772" y="3690298"/>
              <a:ext cx="2589196" cy="744036"/>
            </a:xfrm>
            <a:prstGeom prst="rect">
              <a:avLst/>
            </a:prstGeom>
            <a:noFill/>
            <a:extLst>
              <a:ext uri="{909E8E84-426E-40DD-AFC4-6F175D3DCCD1}"/>
            </a:extLst>
          </p:spPr>
        </p:pic>
      </p:grpSp>
      <p:sp>
        <p:nvSpPr>
          <p:cNvPr id="8" name="TextBox 7"/>
          <p:cNvSpPr txBox="1"/>
          <p:nvPr userDrawn="1"/>
        </p:nvSpPr>
        <p:spPr>
          <a:xfrm>
            <a:off x="169863" y="158750"/>
            <a:ext cx="3117850" cy="2770188"/>
          </a:xfrm>
          <a:prstGeom prst="rect">
            <a:avLst/>
          </a:prstGeom>
          <a:noFill/>
        </p:spPr>
        <p:txBody>
          <a:bodyPr lIns="0" tIns="0" rIns="0" bIns="0">
            <a:spAutoFit/>
          </a:bodyPr>
          <a:lstStyle/>
          <a:p>
            <a:pPr defTabSz="914363" fontAlgn="auto">
              <a:spcBef>
                <a:spcPts val="0"/>
              </a:spcBef>
              <a:spcAft>
                <a:spcPts val="0"/>
              </a:spcAft>
              <a:defRPr/>
            </a:pPr>
            <a:r>
              <a:rPr lang="en-US" sz="3600" b="1" dirty="0">
                <a:solidFill>
                  <a:schemeClr val="bg2">
                    <a:alpha val="99000"/>
                  </a:schemeClr>
                </a:solidFill>
                <a:latin typeface="+mn-lt"/>
                <a:ea typeface="+mn-ea"/>
              </a:rPr>
              <a:t>Scan the Tag </a:t>
            </a:r>
            <a:r>
              <a:rPr lang="en-US" sz="3600" b="1" dirty="0">
                <a:solidFill>
                  <a:schemeClr val="accent1">
                    <a:alpha val="99000"/>
                  </a:schemeClr>
                </a:solidFill>
                <a:latin typeface="+mn-lt"/>
                <a:ea typeface="+mn-ea"/>
              </a:rPr>
              <a:t/>
            </a:r>
            <a:br>
              <a:rPr lang="en-US" sz="3600" b="1" dirty="0">
                <a:solidFill>
                  <a:schemeClr val="accent1">
                    <a:alpha val="99000"/>
                  </a:schemeClr>
                </a:solidFill>
                <a:latin typeface="+mn-lt"/>
                <a:ea typeface="+mn-ea"/>
              </a:rPr>
            </a:br>
            <a:r>
              <a:rPr lang="en-US" sz="3600" dirty="0">
                <a:solidFill>
                  <a:schemeClr val="bg1">
                    <a:lumMod val="50000"/>
                    <a:lumOff val="50000"/>
                    <a:alpha val="99000"/>
                  </a:schemeClr>
                </a:solidFill>
                <a:latin typeface="+mn-lt"/>
                <a:ea typeface="+mn-ea"/>
              </a:rPr>
              <a:t>to evaluate this session now on </a:t>
            </a:r>
            <a:r>
              <a:rPr lang="en-US" sz="3600" b="1" dirty="0" err="1">
                <a:solidFill>
                  <a:schemeClr val="bg2">
                    <a:alpha val="99000"/>
                  </a:schemeClr>
                </a:solidFill>
                <a:latin typeface="+mn-lt"/>
                <a:ea typeface="+mn-ea"/>
              </a:rPr>
              <a:t>myTech•Ed</a:t>
            </a:r>
            <a:r>
              <a:rPr lang="en-US" sz="3600" b="1" dirty="0">
                <a:solidFill>
                  <a:schemeClr val="bg2">
                    <a:alpha val="99000"/>
                  </a:schemeClr>
                </a:solidFill>
                <a:latin typeface="+mn-lt"/>
                <a:ea typeface="+mn-ea"/>
              </a:rPr>
              <a:t> Mobile</a:t>
            </a:r>
            <a:endParaRPr lang="en-US" sz="3600" b="1" dirty="0">
              <a:solidFill>
                <a:srgbClr val="F09A1F"/>
              </a:solidFill>
              <a:latin typeface="+mn-lt"/>
              <a:ea typeface="+mn-ea"/>
            </a:endParaRPr>
          </a:p>
        </p:txBody>
      </p:sp>
      <p:sp>
        <p:nvSpPr>
          <p:cNvPr id="9" name="Isosceles Triangle 8"/>
          <p:cNvSpPr/>
          <p:nvPr userDrawn="1"/>
        </p:nvSpPr>
        <p:spPr bwMode="auto">
          <a:xfrm rot="16200000">
            <a:off x="2982119" y="3004344"/>
            <a:ext cx="4132262" cy="2006600"/>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a:srcRect/>
          <a:stretch>
            <a:fillRect/>
          </a:stretch>
        </p:blipFill>
        <p:spPr bwMode="auto">
          <a:xfrm>
            <a:off x="3146425" y="2770188"/>
            <a:ext cx="1357313" cy="2641600"/>
          </a:xfrm>
          <a:prstGeom prst="rect">
            <a:avLst/>
          </a:prstGeom>
          <a:noFill/>
          <a:effectLst>
            <a:outerShdw blurRad="76200" dir="18900000" sy="23000" kx="-1200000" algn="bl" rotWithShape="0">
              <a:prstClr val="black">
                <a:alpha val="20000"/>
              </a:prstClr>
            </a:outerShdw>
          </a:effectLst>
          <a:extLst>
            <a:ext uri="{909E8E84-426E-40DD-AFC4-6F175D3DCCD1}"/>
          </a:extLst>
        </p:spPr>
      </p:pic>
      <p:pic>
        <p:nvPicPr>
          <p:cNvPr id="11" name="Picture 10"/>
          <p:cNvPicPr>
            <a:picLocks noChangeAspect="1"/>
          </p:cNvPicPr>
          <p:nvPr userDrawn="1"/>
        </p:nvPicPr>
        <p:blipFill>
          <a:blip r:embed="rId5"/>
          <a:srcRect/>
          <a:stretch>
            <a:fillRect/>
          </a:stretch>
        </p:blipFill>
        <p:spPr bwMode="auto">
          <a:xfrm>
            <a:off x="8532813" y="496888"/>
            <a:ext cx="2271712" cy="811212"/>
          </a:xfrm>
          <a:prstGeom prst="rect">
            <a:avLst/>
          </a:prstGeom>
          <a:noFill/>
          <a:ln w="9525">
            <a:noFill/>
            <a:miter lim="800000"/>
            <a:headEnd/>
            <a:tailEnd/>
          </a:ln>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pPr lvl="0"/>
            <a:r>
              <a:rPr lang="en-US" noProof="0" smtClean="0"/>
              <a:t>Click icon to add picture</a:t>
            </a:r>
            <a:endParaRPr lang="en-US" noProof="0"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altLang="zh-CN" dirty="0" smtClean="0"/>
              <a:t>Click to edit Master text styles</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altLang="zh-CN" dirty="0" smtClean="0"/>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altLang="zh-CN" dirty="0" smtClean="0"/>
              <a:t>Click to edit Master text styles</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altLang="zh-CN" dirty="0"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altLang="zh-CN" dirty="0" smtClean="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altLang="zh-CN" dirty="0" smtClean="0"/>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0"/>
            <a:ext cx="11149012" cy="609600"/>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250"/>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04" r:id="rId8"/>
    <p:sldLayoutId id="2147483812" r:id="rId9"/>
    <p:sldLayoutId id="2147483803" r:id="rId10"/>
    <p:sldLayoutId id="2147483802" r:id="rId11"/>
    <p:sldLayoutId id="2147483801" r:id="rId12"/>
    <p:sldLayoutId id="2147483800" r:id="rId13"/>
    <p:sldLayoutId id="2147483799" r:id="rId14"/>
    <p:sldLayoutId id="2147483813" r:id="rId15"/>
    <p:sldLayoutId id="2147483814" r:id="rId16"/>
    <p:sldLayoutId id="2147483815" r:id="rId17"/>
    <p:sldLayoutId id="2147483816" r:id="rId18"/>
    <p:sldLayoutId id="2147483817" r:id="rId19"/>
  </p:sldLayoutIdLst>
  <p:transition>
    <p:fade/>
  </p:transition>
  <p:txStyles>
    <p:titleStyle>
      <a:lvl1pPr algn="l" defTabSz="912813" rtl="0" fontAlgn="base">
        <a:lnSpc>
          <a:spcPct val="90000"/>
        </a:lnSpc>
        <a:spcBef>
          <a:spcPct val="0"/>
        </a:spcBef>
        <a:spcAft>
          <a:spcPct val="0"/>
        </a:spcAft>
        <a:defRPr lang="en-US" sz="4400" kern="1200" spc="-100" dirty="0">
          <a:ln w="3175">
            <a:noFill/>
          </a:ln>
          <a:gradFill flip="none" rotWithShape="1">
            <a:gsLst>
              <a:gs pos="0">
                <a:schemeClr val="tx1"/>
              </a:gs>
              <a:gs pos="86000">
                <a:schemeClr val="tx1"/>
              </a:gs>
            </a:gsLst>
            <a:lin ang="5400000" scaled="0"/>
            <a:tileRect/>
          </a:gradFill>
          <a:latin typeface="+mj-lt"/>
          <a:ea typeface="+mn-ea"/>
          <a:cs typeface="Arial" charset="0"/>
        </a:defRPr>
      </a:lvl1pPr>
      <a:lvl2pPr algn="l" defTabSz="912813" rtl="0" fontAlgn="base">
        <a:lnSpc>
          <a:spcPct val="90000"/>
        </a:lnSpc>
        <a:spcBef>
          <a:spcPct val="0"/>
        </a:spcBef>
        <a:spcAft>
          <a:spcPct val="0"/>
        </a:spcAft>
        <a:defRPr sz="4400">
          <a:solidFill>
            <a:schemeClr val="tx1"/>
          </a:solidFill>
          <a:latin typeface="Arial" charset="0"/>
          <a:cs typeface="Arial" charset="0"/>
        </a:defRPr>
      </a:lvl2pPr>
      <a:lvl3pPr algn="l" defTabSz="912813" rtl="0" fontAlgn="base">
        <a:lnSpc>
          <a:spcPct val="90000"/>
        </a:lnSpc>
        <a:spcBef>
          <a:spcPct val="0"/>
        </a:spcBef>
        <a:spcAft>
          <a:spcPct val="0"/>
        </a:spcAft>
        <a:defRPr sz="4400">
          <a:solidFill>
            <a:schemeClr val="tx1"/>
          </a:solidFill>
          <a:latin typeface="Arial" charset="0"/>
          <a:cs typeface="Arial" charset="0"/>
        </a:defRPr>
      </a:lvl3pPr>
      <a:lvl4pPr algn="l" defTabSz="912813" rtl="0" fontAlgn="base">
        <a:lnSpc>
          <a:spcPct val="90000"/>
        </a:lnSpc>
        <a:spcBef>
          <a:spcPct val="0"/>
        </a:spcBef>
        <a:spcAft>
          <a:spcPct val="0"/>
        </a:spcAft>
        <a:defRPr sz="4400">
          <a:solidFill>
            <a:schemeClr val="tx1"/>
          </a:solidFill>
          <a:latin typeface="Arial" charset="0"/>
          <a:cs typeface="Arial" charset="0"/>
        </a:defRPr>
      </a:lvl4pPr>
      <a:lvl5pPr algn="l" defTabSz="912813" rtl="0" fontAlgn="base">
        <a:lnSpc>
          <a:spcPct val="90000"/>
        </a:lnSpc>
        <a:spcBef>
          <a:spcPct val="0"/>
        </a:spcBef>
        <a:spcAft>
          <a:spcPct val="0"/>
        </a:spcAft>
        <a:defRPr sz="4400">
          <a:solidFill>
            <a:schemeClr val="tx1"/>
          </a:solidFill>
          <a:latin typeface="Arial" charset="0"/>
          <a:cs typeface="Arial" charset="0"/>
        </a:defRPr>
      </a:lvl5pPr>
      <a:lvl6pPr marL="457200" algn="l" defTabSz="912813" rtl="0" fontAlgn="base">
        <a:lnSpc>
          <a:spcPct val="90000"/>
        </a:lnSpc>
        <a:spcBef>
          <a:spcPct val="0"/>
        </a:spcBef>
        <a:spcAft>
          <a:spcPct val="0"/>
        </a:spcAft>
        <a:defRPr sz="4400">
          <a:solidFill>
            <a:schemeClr val="tx1"/>
          </a:solidFill>
          <a:latin typeface="Arial" charset="0"/>
          <a:cs typeface="Arial" charset="0"/>
        </a:defRPr>
      </a:lvl6pPr>
      <a:lvl7pPr marL="914400" algn="l" defTabSz="912813" rtl="0" fontAlgn="base">
        <a:lnSpc>
          <a:spcPct val="90000"/>
        </a:lnSpc>
        <a:spcBef>
          <a:spcPct val="0"/>
        </a:spcBef>
        <a:spcAft>
          <a:spcPct val="0"/>
        </a:spcAft>
        <a:defRPr sz="4400">
          <a:solidFill>
            <a:schemeClr val="tx1"/>
          </a:solidFill>
          <a:latin typeface="Arial" charset="0"/>
          <a:cs typeface="Arial" charset="0"/>
        </a:defRPr>
      </a:lvl7pPr>
      <a:lvl8pPr marL="1371600" algn="l" defTabSz="912813" rtl="0" fontAlgn="base">
        <a:lnSpc>
          <a:spcPct val="90000"/>
        </a:lnSpc>
        <a:spcBef>
          <a:spcPct val="0"/>
        </a:spcBef>
        <a:spcAft>
          <a:spcPct val="0"/>
        </a:spcAft>
        <a:defRPr sz="4400">
          <a:solidFill>
            <a:schemeClr val="tx1"/>
          </a:solidFill>
          <a:latin typeface="Arial" charset="0"/>
          <a:cs typeface="Arial" charset="0"/>
        </a:defRPr>
      </a:lvl8pPr>
      <a:lvl9pPr marL="1828800" algn="l" defTabSz="912813" rtl="0" fontAlgn="base">
        <a:lnSpc>
          <a:spcPct val="90000"/>
        </a:lnSpc>
        <a:spcBef>
          <a:spcPct val="0"/>
        </a:spcBef>
        <a:spcAft>
          <a:spcPct val="0"/>
        </a:spcAft>
        <a:defRPr sz="4400">
          <a:solidFill>
            <a:schemeClr val="tx1"/>
          </a:solidFill>
          <a:latin typeface="Arial" charset="0"/>
          <a:cs typeface="Arial" charset="0"/>
        </a:defRPr>
      </a:lvl9pPr>
    </p:titleStyle>
    <p:bodyStyle>
      <a:lvl1pPr marL="460375" indent="-460375" algn="l" defTabSz="912813" rtl="0" fontAlgn="base">
        <a:lnSpc>
          <a:spcPct val="90000"/>
        </a:lnSpc>
        <a:spcBef>
          <a:spcPct val="20000"/>
        </a:spcBef>
        <a:spcAft>
          <a:spcPct val="0"/>
        </a:spcAft>
        <a:buSzPct val="90000"/>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2813" rtl="0" fontAlgn="base">
        <a:lnSpc>
          <a:spcPct val="90000"/>
        </a:lnSpc>
        <a:spcBef>
          <a:spcPct val="20000"/>
        </a:spcBef>
        <a:spcAft>
          <a:spcPct val="0"/>
        </a:spcAft>
        <a:buSzPct val="90000"/>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2813" rtl="0" fontAlgn="base">
        <a:lnSpc>
          <a:spcPct val="90000"/>
        </a:lnSpc>
        <a:spcBef>
          <a:spcPct val="20000"/>
        </a:spcBef>
        <a:spcAft>
          <a:spcPct val="0"/>
        </a:spcAft>
        <a:buSzPct val="90000"/>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2813" rtl="0" fontAlgn="base">
        <a:lnSpc>
          <a:spcPct val="90000"/>
        </a:lnSpc>
        <a:spcBef>
          <a:spcPct val="20000"/>
        </a:spcBef>
        <a:spcAft>
          <a:spcPct val="0"/>
        </a:spcAft>
        <a:buSzPct val="90000"/>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2813" rtl="0" fontAlgn="base">
        <a:lnSpc>
          <a:spcPct val="90000"/>
        </a:lnSpc>
        <a:spcBef>
          <a:spcPct val="20000"/>
        </a:spcBef>
        <a:spcAft>
          <a:spcPct val="0"/>
        </a:spcAft>
        <a:buSzPct val="90000"/>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0"/>
            <a:ext cx="11149012" cy="609600"/>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905000"/>
            <a:ext cx="11149012" cy="2108200"/>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818" r:id="rId1"/>
  </p:sldLayoutIdLst>
  <p:transition>
    <p:fade/>
  </p:transition>
  <p:txStyles>
    <p:titleStyle>
      <a:lvl1pPr algn="l" defTabSz="912813" rtl="0" fontAlgn="base">
        <a:lnSpc>
          <a:spcPct val="90000"/>
        </a:lnSpc>
        <a:spcBef>
          <a:spcPct val="0"/>
        </a:spcBef>
        <a:spcAft>
          <a:spcPct val="0"/>
        </a:spcAft>
        <a:defRPr lang="en-US" sz="4400" kern="1200" spc="-100" dirty="0">
          <a:ln w="3175">
            <a:noFill/>
          </a:ln>
          <a:solidFill>
            <a:srgbClr val="FFC425"/>
          </a:solidFill>
          <a:latin typeface="+mj-lt"/>
          <a:ea typeface="+mn-ea"/>
          <a:cs typeface="Arial" charset="0"/>
        </a:defRPr>
      </a:lvl1pPr>
      <a:lvl2pPr algn="l" defTabSz="912813" rtl="0" fontAlgn="base">
        <a:lnSpc>
          <a:spcPct val="90000"/>
        </a:lnSpc>
        <a:spcBef>
          <a:spcPct val="0"/>
        </a:spcBef>
        <a:spcAft>
          <a:spcPct val="0"/>
        </a:spcAft>
        <a:defRPr sz="4400">
          <a:solidFill>
            <a:srgbClr val="FFC425"/>
          </a:solidFill>
          <a:latin typeface="Segoe UI" pitchFamily="34" charset="0"/>
          <a:cs typeface="Arial" charset="0"/>
        </a:defRPr>
      </a:lvl2pPr>
      <a:lvl3pPr algn="l" defTabSz="912813" rtl="0" fontAlgn="base">
        <a:lnSpc>
          <a:spcPct val="90000"/>
        </a:lnSpc>
        <a:spcBef>
          <a:spcPct val="0"/>
        </a:spcBef>
        <a:spcAft>
          <a:spcPct val="0"/>
        </a:spcAft>
        <a:defRPr sz="4400">
          <a:solidFill>
            <a:srgbClr val="FFC425"/>
          </a:solidFill>
          <a:latin typeface="Segoe UI" pitchFamily="34" charset="0"/>
          <a:cs typeface="Arial" charset="0"/>
        </a:defRPr>
      </a:lvl3pPr>
      <a:lvl4pPr algn="l" defTabSz="912813" rtl="0" fontAlgn="base">
        <a:lnSpc>
          <a:spcPct val="90000"/>
        </a:lnSpc>
        <a:spcBef>
          <a:spcPct val="0"/>
        </a:spcBef>
        <a:spcAft>
          <a:spcPct val="0"/>
        </a:spcAft>
        <a:defRPr sz="4400">
          <a:solidFill>
            <a:srgbClr val="FFC425"/>
          </a:solidFill>
          <a:latin typeface="Segoe UI" pitchFamily="34" charset="0"/>
          <a:cs typeface="Arial" charset="0"/>
        </a:defRPr>
      </a:lvl4pPr>
      <a:lvl5pPr algn="l" defTabSz="912813" rtl="0" fontAlgn="base">
        <a:lnSpc>
          <a:spcPct val="90000"/>
        </a:lnSpc>
        <a:spcBef>
          <a:spcPct val="0"/>
        </a:spcBef>
        <a:spcAft>
          <a:spcPct val="0"/>
        </a:spcAft>
        <a:defRPr sz="4400">
          <a:solidFill>
            <a:srgbClr val="FFC425"/>
          </a:solidFill>
          <a:latin typeface="Segoe UI" pitchFamily="34" charset="0"/>
          <a:cs typeface="Arial" charset="0"/>
        </a:defRPr>
      </a:lvl5pPr>
      <a:lvl6pPr marL="457200" algn="l" defTabSz="912813" rtl="0" fontAlgn="base">
        <a:lnSpc>
          <a:spcPct val="90000"/>
        </a:lnSpc>
        <a:spcBef>
          <a:spcPct val="0"/>
        </a:spcBef>
        <a:spcAft>
          <a:spcPct val="0"/>
        </a:spcAft>
        <a:defRPr sz="4400">
          <a:solidFill>
            <a:srgbClr val="FFC425"/>
          </a:solidFill>
          <a:latin typeface="Segoe UI" pitchFamily="34" charset="0"/>
          <a:cs typeface="Arial" charset="0"/>
        </a:defRPr>
      </a:lvl6pPr>
      <a:lvl7pPr marL="914400" algn="l" defTabSz="912813" rtl="0" fontAlgn="base">
        <a:lnSpc>
          <a:spcPct val="90000"/>
        </a:lnSpc>
        <a:spcBef>
          <a:spcPct val="0"/>
        </a:spcBef>
        <a:spcAft>
          <a:spcPct val="0"/>
        </a:spcAft>
        <a:defRPr sz="4400">
          <a:solidFill>
            <a:srgbClr val="FFC425"/>
          </a:solidFill>
          <a:latin typeface="Segoe UI" pitchFamily="34" charset="0"/>
          <a:cs typeface="Arial" charset="0"/>
        </a:defRPr>
      </a:lvl7pPr>
      <a:lvl8pPr marL="1371600" algn="l" defTabSz="912813" rtl="0" fontAlgn="base">
        <a:lnSpc>
          <a:spcPct val="90000"/>
        </a:lnSpc>
        <a:spcBef>
          <a:spcPct val="0"/>
        </a:spcBef>
        <a:spcAft>
          <a:spcPct val="0"/>
        </a:spcAft>
        <a:defRPr sz="4400">
          <a:solidFill>
            <a:srgbClr val="FFC425"/>
          </a:solidFill>
          <a:latin typeface="Segoe UI" pitchFamily="34" charset="0"/>
          <a:cs typeface="Arial" charset="0"/>
        </a:defRPr>
      </a:lvl8pPr>
      <a:lvl9pPr marL="1828800" algn="l" defTabSz="912813" rtl="0" fontAlgn="base">
        <a:lnSpc>
          <a:spcPct val="90000"/>
        </a:lnSpc>
        <a:spcBef>
          <a:spcPct val="0"/>
        </a:spcBef>
        <a:spcAft>
          <a:spcPct val="0"/>
        </a:spcAft>
        <a:defRPr sz="4400">
          <a:solidFill>
            <a:srgbClr val="FFC425"/>
          </a:solidFill>
          <a:latin typeface="Segoe UI" pitchFamily="34" charset="0"/>
          <a:cs typeface="Arial" charset="0"/>
        </a:defRPr>
      </a:lvl9pPr>
    </p:titleStyle>
    <p:bodyStyle>
      <a:lvl1pPr algn="l" defTabSz="912813" rtl="0" fontAlgn="base">
        <a:lnSpc>
          <a:spcPct val="90000"/>
        </a:lnSpc>
        <a:spcBef>
          <a:spcPct val="20000"/>
        </a:spcBef>
        <a:spcAft>
          <a:spcPct val="0"/>
        </a:spcAft>
        <a:buFont typeface="Arial" charset="0"/>
        <a:defRPr sz="3000" kern="1200">
          <a:gradFill>
            <a:gsLst>
              <a:gs pos="0">
                <a:srgbClr val="000000"/>
              </a:gs>
              <a:gs pos="86000">
                <a:srgbClr val="000000"/>
              </a:gs>
            </a:gsLst>
            <a:lin ang="5400000" scaled="0"/>
          </a:gradFill>
          <a:latin typeface="Consolas" pitchFamily="49" charset="0"/>
          <a:ea typeface="+mn-ea"/>
          <a:cs typeface="Consolas" pitchFamily="49" charset="0"/>
        </a:defRPr>
      </a:lvl1pPr>
      <a:lvl2pPr marL="384175" indent="-6350" algn="l" defTabSz="912813" rtl="0" fontAlgn="base">
        <a:lnSpc>
          <a:spcPct val="90000"/>
        </a:lnSpc>
        <a:spcBef>
          <a:spcPct val="20000"/>
        </a:spcBef>
        <a:spcAft>
          <a:spcPct val="0"/>
        </a:spcAft>
        <a:buFont typeface="Arial" charset="0"/>
        <a:defRPr sz="2800" kern="1200">
          <a:gradFill>
            <a:gsLst>
              <a:gs pos="0">
                <a:srgbClr val="000000"/>
              </a:gs>
              <a:gs pos="86000">
                <a:srgbClr val="000000"/>
              </a:gs>
            </a:gsLst>
            <a:lin ang="5400000" scaled="0"/>
          </a:gradFill>
          <a:latin typeface="Consolas" pitchFamily="49" charset="0"/>
          <a:ea typeface="+mn-ea"/>
          <a:cs typeface="Consolas" pitchFamily="49" charset="0"/>
        </a:defRPr>
      </a:lvl2pPr>
      <a:lvl3pPr marL="760413" indent="-6350" algn="l" defTabSz="912813" rtl="0" fontAlgn="base">
        <a:lnSpc>
          <a:spcPct val="90000"/>
        </a:lnSpc>
        <a:spcBef>
          <a:spcPct val="20000"/>
        </a:spcBef>
        <a:spcAft>
          <a:spcPct val="0"/>
        </a:spcAft>
        <a:buFont typeface="Arial" charset="0"/>
        <a:defRPr sz="2400" kern="1200">
          <a:gradFill>
            <a:gsLst>
              <a:gs pos="0">
                <a:srgbClr val="000000"/>
              </a:gs>
              <a:gs pos="86000">
                <a:srgbClr val="000000"/>
              </a:gs>
            </a:gsLst>
            <a:lin ang="5400000" scaled="0"/>
          </a:gradFill>
          <a:latin typeface="Consolas" pitchFamily="49" charset="0"/>
          <a:ea typeface="+mn-ea"/>
          <a:cs typeface="Consolas" pitchFamily="49" charset="0"/>
        </a:defRPr>
      </a:lvl3pPr>
      <a:lvl4pPr marL="1093788" indent="6350" algn="l" defTabSz="912813" rtl="0" fontAlgn="base">
        <a:lnSpc>
          <a:spcPct val="90000"/>
        </a:lnSpc>
        <a:spcBef>
          <a:spcPct val="20000"/>
        </a:spcBef>
        <a:spcAft>
          <a:spcPct val="0"/>
        </a:spcAft>
        <a:buFont typeface="Arial" charset="0"/>
        <a:defRPr sz="2400" kern="1200">
          <a:gradFill>
            <a:gsLst>
              <a:gs pos="0">
                <a:srgbClr val="000000"/>
              </a:gs>
              <a:gs pos="86000">
                <a:srgbClr val="000000"/>
              </a:gs>
            </a:gsLst>
            <a:lin ang="5400000" scaled="0"/>
          </a:gradFill>
          <a:latin typeface="Consolas" pitchFamily="49" charset="0"/>
          <a:ea typeface="+mn-ea"/>
          <a:cs typeface="Consolas" pitchFamily="49" charset="0"/>
        </a:defRPr>
      </a:lvl4pPr>
      <a:lvl5pPr marL="1425575" algn="l" defTabSz="912813" rtl="0" fontAlgn="base">
        <a:lnSpc>
          <a:spcPct val="90000"/>
        </a:lnSpc>
        <a:spcBef>
          <a:spcPct val="20000"/>
        </a:spcBef>
        <a:spcAft>
          <a:spcPct val="0"/>
        </a:spcAft>
        <a:buFont typeface="Arial" charset="0"/>
        <a:defRPr sz="240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www.rapidbbs.cn/" TargetMode="External"/><Relationship Id="rId4" Type="http://schemas.openxmlformats.org/officeDocument/2006/relationships/image" Target="../media/image69.jpeg"/></Relationships>
</file>

<file path=ppt/slides/_rels/slide100.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58.png"/><Relationship Id="rId1" Type="http://schemas.openxmlformats.org/officeDocument/2006/relationships/slideLayout" Target="../slideLayouts/slideLayout14.xml"/><Relationship Id="rId6" Type="http://schemas.openxmlformats.org/officeDocument/2006/relationships/image" Target="../media/image173.png"/><Relationship Id="rId11" Type="http://schemas.openxmlformats.org/officeDocument/2006/relationships/hyperlink" Target="http://www.rapidbbs.cn/" TargetMode="External"/><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102.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hyperlink" Target="http://www.rapidbbs.cn/" TargetMode="External"/><Relationship Id="rId5" Type="http://schemas.openxmlformats.org/officeDocument/2006/relationships/image" Target="../media/image179.png"/><Relationship Id="rId4" Type="http://schemas.openxmlformats.org/officeDocument/2006/relationships/image" Target="../media/image178.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0.png"/><Relationship Id="rId1" Type="http://schemas.openxmlformats.org/officeDocument/2006/relationships/slideLayout" Target="../slideLayouts/slideLayout13.xml"/><Relationship Id="rId5" Type="http://schemas.openxmlformats.org/officeDocument/2006/relationships/hyperlink" Target="http://www.rapidbbs.cn/" TargetMode="External"/><Relationship Id="rId4" Type="http://schemas.openxmlformats.org/officeDocument/2006/relationships/image" Target="../media/image181.png"/></Relationships>
</file>

<file path=ppt/slides/_rels/slide105.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2.png"/><Relationship Id="rId7" Type="http://schemas.openxmlformats.org/officeDocument/2006/relationships/image" Target="../media/image185.png"/><Relationship Id="rId12" Type="http://schemas.openxmlformats.org/officeDocument/2006/relationships/hyperlink" Target="http://www.rapidbbs.cn/"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84.png"/><Relationship Id="rId11" Type="http://schemas.openxmlformats.org/officeDocument/2006/relationships/image" Target="../media/image188.png"/><Relationship Id="rId5" Type="http://schemas.openxmlformats.org/officeDocument/2006/relationships/image" Target="../media/image2.png"/><Relationship Id="rId10" Type="http://schemas.openxmlformats.org/officeDocument/2006/relationships/image" Target="../media/image177.png"/><Relationship Id="rId4" Type="http://schemas.openxmlformats.org/officeDocument/2006/relationships/image" Target="../media/image183.png"/><Relationship Id="rId9" Type="http://schemas.openxmlformats.org/officeDocument/2006/relationships/image" Target="../media/image187.png"/></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hyperlink" Target="http://www.rapidbbs.cn/" TargetMode="External"/><Relationship Id="rId2" Type="http://schemas.openxmlformats.org/officeDocument/2006/relationships/image" Target="../media/image158.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08.png"/><Relationship Id="rId4" Type="http://schemas.openxmlformats.org/officeDocument/2006/relationships/image" Target="../media/image107.png"/></Relationships>
</file>

<file path=ppt/slides/_rels/slide107.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hyperlink" Target="http://www.rapidbbs.cn/"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10.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7.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193.png"/><Relationship Id="rId5" Type="http://schemas.openxmlformats.org/officeDocument/2006/relationships/hyperlink" Target="http://www.microsoft.com/learning" TargetMode="External"/><Relationship Id="rId10" Type="http://schemas.openxmlformats.org/officeDocument/2006/relationships/image" Target="../media/image192.emf"/><Relationship Id="rId4" Type="http://schemas.openxmlformats.org/officeDocument/2006/relationships/image" Target="../media/image189.png"/><Relationship Id="rId9" Type="http://schemas.openxmlformats.org/officeDocument/2006/relationships/image" Target="../media/image191.png"/><Relationship Id="rId14" Type="http://schemas.openxmlformats.org/officeDocument/2006/relationships/hyperlink" Target="http://www.rapidbbs.cn/"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5" Type="http://schemas.openxmlformats.org/officeDocument/2006/relationships/hyperlink" Target="http://www.rapidbbs.cn/" TargetMode="External"/><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 Id="rId14" Type="http://schemas.openxmlformats.org/officeDocument/2006/relationships/image" Target="../media/image205.png"/></Relationships>
</file>

<file path=ppt/slides/_rels/slide11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70.xml"/><Relationship Id="rId1" Type="http://schemas.openxmlformats.org/officeDocument/2006/relationships/slideLayout" Target="../slideLayouts/slideLayout17.xml"/><Relationship Id="rId4" Type="http://schemas.openxmlformats.org/officeDocument/2006/relationships/hyperlink" Target="http://www.rapidbbs.cn/"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openxmlformats.org/officeDocument/2006/relationships/hyperlink" Target="http://www.rapidbbs.cn/"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hyperlink" Target="http://www.rapidbbs.c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hyperlink" Target="http://www.rapidbbs.cn/"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www.rapidbbs.cn/" TargetMode="Externa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www.rapidbbs.cn/"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hyperlink" Target="http://www.rapidbbs.cn/" TargetMode="External"/><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hyperlink" Target="http://www.rapidbbs.c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www.rapidbbs.cn/"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4.png"/><Relationship Id="rId7"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81.png"/><Relationship Id="rId4" Type="http://schemas.openxmlformats.org/officeDocument/2006/relationships/image" Target="../media/image94.png"/><Relationship Id="rId9" Type="http://schemas.openxmlformats.org/officeDocument/2006/relationships/hyperlink" Target="http://www.rapidbbs.c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www.rapidbbs.cn/" TargetMode="Externa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wpdev.uservoice.com/" TargetMode="External"/><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50.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www.rapidbbs.cn/" TargetMode="External"/><Relationship Id="rId5" Type="http://schemas.openxmlformats.org/officeDocument/2006/relationships/image" Target="../media/image2.png"/><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hyperlink" Target="http://www.rapidbbs.cn/" TargetMode="External"/><Relationship Id="rId5" Type="http://schemas.openxmlformats.org/officeDocument/2006/relationships/image" Target="../media/image2.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rapidbbs.cn/" TargetMode="External"/><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www.rapidbbs.cn/" TargetMode="External"/><Relationship Id="rId5" Type="http://schemas.openxmlformats.org/officeDocument/2006/relationships/image" Target="../media/image2.png"/><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www.rapidbbs.cn/" TargetMode="External"/><Relationship Id="rId5" Type="http://schemas.openxmlformats.org/officeDocument/2006/relationships/image" Target="../media/image2.pn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hyperlink" Target="http://www.rapidbbs.cn/" TargetMode="External"/><Relationship Id="rId5" Type="http://schemas.openxmlformats.org/officeDocument/2006/relationships/image" Target="../media/image2.png"/><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4.png"/><Relationship Id="rId21" Type="http://schemas.openxmlformats.org/officeDocument/2006/relationships/image" Target="../media/image77.png"/><Relationship Id="rId7" Type="http://schemas.openxmlformats.org/officeDocument/2006/relationships/image" Target="../media/image118.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notesSlide" Target="../notesSlides/notesSlide39.xml"/><Relationship Id="rId16" Type="http://schemas.openxmlformats.org/officeDocument/2006/relationships/image" Target="../media/image126.png"/><Relationship Id="rId20"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117.png"/><Relationship Id="rId11" Type="http://schemas.openxmlformats.org/officeDocument/2006/relationships/image" Target="../media/image121.png"/><Relationship Id="rId5" Type="http://schemas.openxmlformats.org/officeDocument/2006/relationships/image" Target="../media/image116.png"/><Relationship Id="rId15" Type="http://schemas.openxmlformats.org/officeDocument/2006/relationships/image" Target="../media/image125.png"/><Relationship Id="rId23" Type="http://schemas.openxmlformats.org/officeDocument/2006/relationships/hyperlink" Target="http://www.rapidbbs.cn/" TargetMode="External"/><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5.png"/><Relationship Id="rId9" Type="http://schemas.openxmlformats.org/officeDocument/2006/relationships/image" Target="../media/image75.png"/><Relationship Id="rId14" Type="http://schemas.openxmlformats.org/officeDocument/2006/relationships/image" Target="../media/image124.png"/><Relationship Id="rId22"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www.rapidbbs.cn/"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notesSlide" Target="../notesSlides/notesSlide44.xml"/><Relationship Id="rId16"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19" Type="http://schemas.openxmlformats.org/officeDocument/2006/relationships/hyperlink" Target="http://www.rapidbbs.cn/" TargetMode="External"/><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78.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6.png"/><Relationship Id="rId34" Type="http://schemas.openxmlformats.org/officeDocument/2006/relationships/image" Target="../media/image34.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33.pn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32.png"/><Relationship Id="rId37" Type="http://schemas.openxmlformats.org/officeDocument/2006/relationships/hyperlink" Target="http://www.rapidbbs.cn/" TargetMode="External"/><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36.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31.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35.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49.jpeg"/><Relationship Id="rId11" Type="http://schemas.openxmlformats.org/officeDocument/2006/relationships/hyperlink" Target="http://www.rapidbbs.cn/" TargetMode="External"/><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8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2.png"/><Relationship Id="rId7" Type="http://schemas.openxmlformats.org/officeDocument/2006/relationships/image" Target="../media/image156.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55.png"/><Relationship Id="rId11" Type="http://schemas.openxmlformats.org/officeDocument/2006/relationships/hyperlink" Target="http://www.rapidbbs.cn/" TargetMode="External"/><Relationship Id="rId5" Type="http://schemas.openxmlformats.org/officeDocument/2006/relationships/image" Target="../media/image154.png"/><Relationship Id="rId10" Type="http://schemas.openxmlformats.org/officeDocument/2006/relationships/image" Target="../media/image150.png"/><Relationship Id="rId4" Type="http://schemas.openxmlformats.org/officeDocument/2006/relationships/image" Target="../media/image153.png"/><Relationship Id="rId9" Type="http://schemas.openxmlformats.org/officeDocument/2006/relationships/image" Target="../media/image147.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hyperlink" Target="http://www.rapidbbs.cn/" TargetMode="External"/><Relationship Id="rId4" Type="http://schemas.openxmlformats.org/officeDocument/2006/relationships/image" Target="../media/image150.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hyperlink" Target="http://www.rapidbbs.cn/" TargetMode="External"/><Relationship Id="rId4" Type="http://schemas.openxmlformats.org/officeDocument/2006/relationships/hyperlink" Target="http://www.microsoft.com/downloads/en/details.aspx?FamilyID=dfad6c2f-988a-4b09-9e3b-58bfc9ac0447"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hyperlink" Target="http://www.rapidbbs.cn/"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67.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hyperlink" Target="http://www.rapidbbs.cn/" TargetMode="External"/><Relationship Id="rId2" Type="http://schemas.openxmlformats.org/officeDocument/2006/relationships/image" Target="../media/image66.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s>
</file>

<file path=ppt/slides/_rels/slide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hyperlink" Target="http://www.rapidbbs.cn/" TargetMode="External"/></Relationships>
</file>

<file path=ppt/slides/_rels/slide92.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hyperlink" Target="http://www.rapidbbs.cn/"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hyperlink" Target="http://www.rapidbbs.cn/"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95.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8" Type="http://schemas.openxmlformats.org/officeDocument/2006/relationships/hyperlink" Target="http://www.rapidbbs.cn/" TargetMode="External"/><Relationship Id="rId3" Type="http://schemas.openxmlformats.org/officeDocument/2006/relationships/image" Target="../media/image158.png"/><Relationship Id="rId7" Type="http://schemas.openxmlformats.org/officeDocument/2006/relationships/image" Target="../media/image165.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9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3.xml"/><Relationship Id="rId5" Type="http://schemas.openxmlformats.org/officeDocument/2006/relationships/hyperlink" Target="http://www.rapidbbs.cn/" TargetMode="External"/><Relationship Id="rId4" Type="http://schemas.openxmlformats.org/officeDocument/2006/relationships/image" Target="../media/image161.png"/></Relationships>
</file>

<file path=ppt/slides/_rels/slide9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hyperlink" Target="http://www.rapidbbs.cn/" TargetMode="External"/><Relationship Id="rId5" Type="http://schemas.openxmlformats.org/officeDocument/2006/relationships/image" Target="../media/image16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rcRect t="8772" b="6857"/>
          <a:stretch>
            <a:fillRect/>
          </a:stretch>
        </p:blipFill>
        <p:spPr bwMode="auto">
          <a:xfrm>
            <a:off x="0" y="0"/>
            <a:ext cx="12188825" cy="6858000"/>
          </a:xfrm>
          <a:prstGeom prst="rect">
            <a:avLst/>
          </a:prstGeom>
          <a:noFill/>
          <a:ln w="9525">
            <a:noFill/>
            <a:miter lim="800000"/>
            <a:headEnd/>
            <a:tailEnd/>
          </a:ln>
        </p:spPr>
      </p:pic>
      <p:pic>
        <p:nvPicPr>
          <p:cNvPr id="13" name="Picture 12"/>
          <p:cNvPicPr>
            <a:picLocks noChangeAspect="1"/>
          </p:cNvPicPr>
          <p:nvPr/>
        </p:nvPicPr>
        <p:blipFill>
          <a:blip r:embed="rId4"/>
          <a:srcRect t="9004" b="6625"/>
          <a:stretch>
            <a:fillRect/>
          </a:stretch>
        </p:blipFill>
        <p:spPr bwMode="auto">
          <a:xfrm>
            <a:off x="0" y="0"/>
            <a:ext cx="12188825" cy="6858000"/>
          </a:xfrm>
          <a:prstGeom prst="rect">
            <a:avLst/>
          </a:prstGeom>
          <a:noFill/>
          <a:ln w="9525">
            <a:noFill/>
            <a:miter lim="800000"/>
            <a:headEnd/>
            <a:tailEnd/>
          </a:ln>
        </p:spPr>
      </p:pic>
      <p:sp>
        <p:nvSpPr>
          <p:cNvPr id="6" name="Rectangle 5"/>
          <p:cNvSpPr/>
          <p:nvPr/>
        </p:nvSpPr>
        <p:spPr bwMode="auto">
          <a:xfrm>
            <a:off x="-64" y="0"/>
            <a:ext cx="12188889" cy="2362200"/>
          </a:xfrm>
          <a:prstGeom prst="rect">
            <a:avLst/>
          </a:prstGeom>
          <a:gradFill>
            <a:gsLst>
              <a:gs pos="100000">
                <a:srgbClr val="000000">
                  <a:alpha val="0"/>
                </a:srgbClr>
              </a:gs>
              <a:gs pos="0">
                <a:srgbClr val="000000">
                  <a:alpha val="50000"/>
                </a:srgbClr>
              </a:gs>
            </a:gsLst>
            <a:lin ang="5400000" scaled="0"/>
          </a:gradFill>
          <a:ln w="25400" cap="flat" cmpd="sng" algn="ctr">
            <a:noFill/>
            <a:prstDash val="solid"/>
            <a:headEnd type="none" w="med" len="med"/>
            <a:tailEnd type="none" w="med" len="med"/>
          </a:ln>
          <a:effectLst/>
        </p:spPr>
        <p:txBody>
          <a:bodyPr vert="vert270" lIns="91436" tIns="45718" rIns="91436" bIns="45718" anchor="ctr"/>
          <a:lstStyle/>
          <a:p>
            <a:pPr algn="ctr" defTabSz="914363" fontAlgn="auto">
              <a:lnSpc>
                <a:spcPct val="90000"/>
              </a:lnSpc>
              <a:spcBef>
                <a:spcPts val="0"/>
              </a:spcBef>
              <a:spcAft>
                <a:spcPts val="600"/>
              </a:spcAft>
              <a:defRPr/>
            </a:pPr>
            <a:endParaRPr lang="en-US" sz="2400" b="1" kern="0" dirty="0">
              <a:gradFill>
                <a:gsLst>
                  <a:gs pos="0">
                    <a:srgbClr val="FFFFFF"/>
                  </a:gs>
                  <a:gs pos="100000">
                    <a:srgbClr val="FFFFFF"/>
                  </a:gs>
                </a:gsLst>
                <a:lin ang="5400000" scaled="0"/>
              </a:gradFill>
              <a:latin typeface="Arial" pitchFamily="34" charset="0"/>
              <a:ea typeface="Segoe UI" pitchFamily="34" charset="0"/>
              <a:cs typeface="Zegoe UI SemiLight" charset="0"/>
            </a:endParaRPr>
          </a:p>
        </p:txBody>
      </p:sp>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dirty="0" smtClean="0"/>
              <a:t>Why Windows</a:t>
            </a:r>
            <a:r>
              <a:rPr baseline="30000" dirty="0" smtClean="0"/>
              <a:t>®</a:t>
            </a:r>
            <a:r>
              <a:rPr dirty="0" smtClean="0"/>
              <a:t> Phone for Business</a:t>
            </a:r>
            <a:endParaRPr dirty="0"/>
          </a:p>
        </p:txBody>
      </p:sp>
      <p:sp>
        <p:nvSpPr>
          <p:cNvPr id="14" name="Rectangle 13"/>
          <p:cNvSpPr/>
          <p:nvPr/>
        </p:nvSpPr>
        <p:spPr bwMode="auto">
          <a:xfrm>
            <a:off x="1" y="2669173"/>
            <a:ext cx="12188824" cy="2487168"/>
          </a:xfrm>
          <a:prstGeom prst="rect">
            <a:avLst/>
          </a:prstGeom>
          <a:solidFill>
            <a:srgbClr val="4891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48640" tIns="45718" rIns="548640" bIns="45718" anchor="ctr"/>
          <a:lstStyle/>
          <a:p>
            <a:pPr algn="ctr" defTabSz="914400" fontAlgn="auto">
              <a:lnSpc>
                <a:spcPct val="90000"/>
              </a:lnSpc>
              <a:spcBef>
                <a:spcPts val="0"/>
              </a:spcBef>
              <a:spcAft>
                <a:spcPts val="600"/>
              </a:spcAft>
              <a:defRPr/>
            </a:pPr>
            <a:r>
              <a:rPr lang="en-US" sz="3600" dirty="0">
                <a:gradFill>
                  <a:gsLst>
                    <a:gs pos="0">
                      <a:srgbClr val="FFFFFF"/>
                    </a:gs>
                    <a:gs pos="100000">
                      <a:srgbClr val="FFFFFF"/>
                    </a:gs>
                  </a:gsLst>
                  <a:lin ang="5400000" scaled="0"/>
                </a:gradFill>
                <a:latin typeface="+mn-lt"/>
                <a:ea typeface="+mn-ea"/>
              </a:rPr>
              <a:t>Windows Phone is designed for productivity </a:t>
            </a:r>
            <a:r>
              <a:rPr lang="en-US" sz="3600" dirty="0">
                <a:gradFill>
                  <a:gsLst>
                    <a:gs pos="0">
                      <a:srgbClr val="FFFFFF"/>
                    </a:gs>
                    <a:gs pos="100000">
                      <a:srgbClr val="FFFFFF"/>
                    </a:gs>
                  </a:gsLst>
                  <a:lin ang="5400000" scaled="0"/>
                </a:gradFill>
                <a:latin typeface="+mn-lt"/>
                <a:ea typeface="+mn-ea"/>
              </a:rPr>
              <a:t/>
            </a:r>
            <a:br>
              <a:rPr lang="en-US" sz="3600" dirty="0">
                <a:gradFill>
                  <a:gsLst>
                    <a:gs pos="0">
                      <a:srgbClr val="FFFFFF"/>
                    </a:gs>
                    <a:gs pos="100000">
                      <a:srgbClr val="FFFFFF"/>
                    </a:gs>
                  </a:gsLst>
                  <a:lin ang="5400000" scaled="0"/>
                </a:gradFill>
                <a:latin typeface="+mn-lt"/>
                <a:ea typeface="+mn-ea"/>
              </a:rPr>
            </a:br>
            <a:r>
              <a:rPr lang="en-US" sz="3600" dirty="0">
                <a:gradFill>
                  <a:gsLst>
                    <a:gs pos="0">
                      <a:srgbClr val="FFFFFF"/>
                    </a:gs>
                    <a:gs pos="100000">
                      <a:srgbClr val="FFFFFF"/>
                    </a:gs>
                  </a:gsLst>
                  <a:lin ang="5400000" scaled="0"/>
                </a:gradFill>
                <a:latin typeface="+mn-lt"/>
                <a:ea typeface="+mn-ea"/>
              </a:rPr>
              <a:t>right </a:t>
            </a:r>
            <a:r>
              <a:rPr lang="en-US" sz="3600" dirty="0">
                <a:gradFill>
                  <a:gsLst>
                    <a:gs pos="0">
                      <a:srgbClr val="FFFFFF"/>
                    </a:gs>
                    <a:gs pos="100000">
                      <a:srgbClr val="FFFFFF"/>
                    </a:gs>
                  </a:gsLst>
                  <a:lin ang="5400000" scaled="0"/>
                </a:gradFill>
                <a:latin typeface="+mn-lt"/>
                <a:ea typeface="+mn-ea"/>
              </a:rPr>
              <a:t>out of the box</a:t>
            </a:r>
          </a:p>
        </p:txBody>
      </p:sp>
      <p:sp>
        <p:nvSpPr>
          <p:cNvPr id="38920" name="TextBox 6">
            <a:hlinkClick r:id="rId5"/>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par>
                                <p:cTn id="12" presetID="2" presetClass="entr" presetSubtype="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fill="hold"/>
                                        <p:tgtEl>
                                          <p:spTgt spid="12"/>
                                        </p:tgtEl>
                                        <p:attrNameLst>
                                          <p:attrName>ppt_x</p:attrName>
                                        </p:attrNameLst>
                                      </p:cBhvr>
                                      <p:tavLst>
                                        <p:tav tm="0">
                                          <p:val>
                                            <p:strVal val="1+#ppt_w/2"/>
                                          </p:val>
                                        </p:tav>
                                        <p:tav tm="100000">
                                          <p:val>
                                            <p:strVal val="#ppt_x"/>
                                          </p:val>
                                        </p:tav>
                                      </p:tavLst>
                                    </p:anim>
                                    <p:anim calcmode="lin" valueType="num">
                                      <p:cBhvr additive="base">
                                        <p:cTn id="15" dur="75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750"/>
                            </p:stCondLst>
                            <p:childTnLst>
                              <p:par>
                                <p:cTn id="17" presetID="10" presetClass="exit" presetSubtype="0" fill="hold" nodeType="afterEffect">
                                  <p:stCondLst>
                                    <p:cond delay="1000"/>
                                  </p:stCondLst>
                                  <p:childTnLst>
                                    <p:animEffect transition="out" filter="fade">
                                      <p:cBhvr>
                                        <p:cTn id="18" dur="750"/>
                                        <p:tgtEl>
                                          <p:spTgt spid="13"/>
                                        </p:tgtEl>
                                      </p:cBhvr>
                                    </p:animEffect>
                                    <p:set>
                                      <p:cBhvr>
                                        <p:cTn id="19" dur="1" fill="hold">
                                          <p:stCondLst>
                                            <p:cond delay="749"/>
                                          </p:stCondLst>
                                        </p:cTn>
                                        <p:tgtEl>
                                          <p:spTgt spid="13"/>
                                        </p:tgtEl>
                                        <p:attrNameLst>
                                          <p:attrName>style.visibility</p:attrName>
                                        </p:attrNameLst>
                                      </p:cBhvr>
                                      <p:to>
                                        <p:strVal val="hidden"/>
                                      </p:to>
                                    </p:set>
                                  </p:childTnLst>
                                </p:cTn>
                              </p:par>
                              <p:par>
                                <p:cTn id="20" presetID="16" presetClass="entr" presetSubtype="37" fill="hold"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barn(out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1" name="Group 1"/>
          <p:cNvGrpSpPr>
            <a:grpSpLocks/>
          </p:cNvGrpSpPr>
          <p:nvPr/>
        </p:nvGrpSpPr>
        <p:grpSpPr bwMode="auto">
          <a:xfrm>
            <a:off x="4265613" y="1604963"/>
            <a:ext cx="3657600" cy="3657600"/>
            <a:chOff x="4266088" y="1605337"/>
            <a:chExt cx="3656648" cy="3657600"/>
          </a:xfrm>
        </p:grpSpPr>
        <p:sp>
          <p:nvSpPr>
            <p:cNvPr id="11" name="Oval 10"/>
            <p:cNvSpPr/>
            <p:nvPr/>
          </p:nvSpPr>
          <p:spPr>
            <a:xfrm>
              <a:off x="4266088" y="1605337"/>
              <a:ext cx="3656648" cy="3657600"/>
            </a:xfrm>
            <a:prstGeom prst="ellipse">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algn="ctr" defTabSz="914099" fontAlgn="auto">
                <a:lnSpc>
                  <a:spcPct val="90000"/>
                </a:lnSpc>
                <a:spcBef>
                  <a:spcPts val="0"/>
                </a:spcBef>
                <a:spcAft>
                  <a:spcPts val="0"/>
                </a:spcAft>
                <a:defRPr/>
              </a:pPr>
              <a:endParaRPr lang="en-US" sz="2400">
                <a:solidFill>
                  <a:schemeClr val="tx1">
                    <a:alpha val="99000"/>
                  </a:schemeClr>
                </a:solidFill>
              </a:endParaRPr>
            </a:p>
          </p:txBody>
        </p:sp>
        <p:sp>
          <p:nvSpPr>
            <p:cNvPr id="12" name="Chord 11"/>
            <p:cNvSpPr/>
            <p:nvPr/>
          </p:nvSpPr>
          <p:spPr>
            <a:xfrm>
              <a:off x="4266088" y="1605337"/>
              <a:ext cx="3656648" cy="3657600"/>
            </a:xfrm>
            <a:prstGeom prst="chord">
              <a:avLst>
                <a:gd name="adj1" fmla="val 5411322"/>
                <a:gd name="adj2" fmla="val 16200000"/>
              </a:avLst>
            </a:prstGeom>
            <a:solidFill>
              <a:srgbClr val="F09B2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algn="ctr" defTabSz="914099" fontAlgn="auto">
                <a:lnSpc>
                  <a:spcPct val="90000"/>
                </a:lnSpc>
                <a:spcBef>
                  <a:spcPts val="0"/>
                </a:spcBef>
                <a:spcAft>
                  <a:spcPts val="0"/>
                </a:spcAft>
                <a:defRPr/>
              </a:pPr>
              <a:endParaRPr lang="en-US" sz="2400">
                <a:solidFill>
                  <a:schemeClr val="tx1">
                    <a:alpha val="99000"/>
                  </a:schemeClr>
                </a:solidFill>
              </a:endParaRPr>
            </a:p>
          </p:txBody>
        </p:sp>
        <p:sp>
          <p:nvSpPr>
            <p:cNvPr id="13" name="Chord 12"/>
            <p:cNvSpPr/>
            <p:nvPr/>
          </p:nvSpPr>
          <p:spPr>
            <a:xfrm rot="10800000">
              <a:off x="5180250" y="3432549"/>
              <a:ext cx="1828324" cy="1828800"/>
            </a:xfrm>
            <a:prstGeom prst="chord">
              <a:avLst>
                <a:gd name="adj1" fmla="val 5043080"/>
                <a:gd name="adj2" fmla="val 16693154"/>
              </a:avLst>
            </a:prstGeom>
            <a:solidFill>
              <a:srgbClr val="F09B2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algn="ctr" defTabSz="914099" fontAlgn="auto">
                <a:lnSpc>
                  <a:spcPct val="90000"/>
                </a:lnSpc>
                <a:spcBef>
                  <a:spcPts val="0"/>
                </a:spcBef>
                <a:spcAft>
                  <a:spcPts val="0"/>
                </a:spcAft>
                <a:defRPr/>
              </a:pPr>
              <a:endParaRPr lang="en-US" sz="2400">
                <a:solidFill>
                  <a:schemeClr val="tx1">
                    <a:alpha val="99000"/>
                  </a:schemeClr>
                </a:solidFill>
              </a:endParaRPr>
            </a:p>
          </p:txBody>
        </p:sp>
        <p:sp>
          <p:nvSpPr>
            <p:cNvPr id="14" name="Chord 13"/>
            <p:cNvSpPr/>
            <p:nvPr/>
          </p:nvSpPr>
          <p:spPr>
            <a:xfrm>
              <a:off x="5180250" y="1606924"/>
              <a:ext cx="1828324" cy="1828800"/>
            </a:xfrm>
            <a:prstGeom prst="chord">
              <a:avLst>
                <a:gd name="adj1" fmla="val 4997987"/>
                <a:gd name="adj2" fmla="val 16423880"/>
              </a:avLst>
            </a:prstGeom>
            <a:solidFill>
              <a:srgbClr val="6BBD4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algn="ctr" defTabSz="914099" fontAlgn="auto">
                <a:lnSpc>
                  <a:spcPct val="90000"/>
                </a:lnSpc>
                <a:spcBef>
                  <a:spcPts val="0"/>
                </a:spcBef>
                <a:spcAft>
                  <a:spcPts val="0"/>
                </a:spcAft>
                <a:defRPr/>
              </a:pPr>
              <a:endParaRPr lang="en-US" sz="2400">
                <a:solidFill>
                  <a:schemeClr val="tx1">
                    <a:alpha val="99000"/>
                  </a:schemeClr>
                </a:solidFill>
              </a:endParaRPr>
            </a:p>
          </p:txBody>
        </p:sp>
        <p:sp>
          <p:nvSpPr>
            <p:cNvPr id="15" name="TextBox 14"/>
            <p:cNvSpPr txBox="1"/>
            <p:nvPr/>
          </p:nvSpPr>
          <p:spPr>
            <a:xfrm>
              <a:off x="5773812" y="4096857"/>
              <a:ext cx="641201" cy="498598"/>
            </a:xfrm>
            <a:prstGeom prst="rect">
              <a:avLst/>
            </a:prstGeom>
          </p:spPr>
          <p:txBody>
            <a:bodyPr wrap="none" lIns="0" tIns="0" rIns="0" bIns="0">
              <a:spAutoFit/>
            </a:bodyPr>
            <a:lstStyle>
              <a:defPPr>
                <a:defRPr lang="en-US"/>
              </a:defPPr>
              <a:lvl1pPr algn="ctr">
                <a:lnSpc>
                  <a:spcPct val="90000"/>
                </a:lnSpc>
                <a:spcBef>
                  <a:spcPct val="0"/>
                </a:spcBef>
                <a:buNone/>
                <a:defRPr sz="3600" b="0" cap="none" spc="0" baseline="0">
                  <a:ln w="3175">
                    <a:noFill/>
                  </a:ln>
                  <a:gradFill flip="none" rotWithShape="1">
                    <a:gsLst>
                      <a:gs pos="0">
                        <a:schemeClr val="tx1"/>
                      </a:gs>
                      <a:gs pos="86000">
                        <a:schemeClr val="tx1"/>
                      </a:gs>
                    </a:gsLst>
                    <a:lin ang="5400000" scaled="0"/>
                    <a:tileRect/>
                  </a:gradFill>
                  <a:effectLst/>
                  <a:cs typeface="Arial" charset="0"/>
                </a:defRPr>
              </a:lvl1pPr>
            </a:lstStyle>
            <a:p>
              <a:pPr defTabSz="914363" fontAlgn="auto">
                <a:spcAft>
                  <a:spcPts val="0"/>
                </a:spcAft>
                <a:defRPr/>
              </a:pPr>
              <a:r>
                <a:rPr lang="en-US" b="1" dirty="0">
                  <a:effectLst>
                    <a:outerShdw blurRad="190500" algn="ctr" rotWithShape="0">
                      <a:prstClr val="black">
                        <a:alpha val="40000"/>
                      </a:prstClr>
                    </a:outerShdw>
                  </a:effectLst>
                  <a:latin typeface="+mn-lt"/>
                  <a:ea typeface="+mn-ea"/>
                </a:rPr>
                <a:t>UX</a:t>
              </a:r>
            </a:p>
          </p:txBody>
        </p:sp>
        <p:sp>
          <p:nvSpPr>
            <p:cNvPr id="16" name="TextBox 15"/>
            <p:cNvSpPr txBox="1"/>
            <p:nvPr/>
          </p:nvSpPr>
          <p:spPr>
            <a:xfrm>
              <a:off x="5389091" y="2272819"/>
              <a:ext cx="1410643" cy="498598"/>
            </a:xfrm>
            <a:prstGeom prst="rect">
              <a:avLst/>
            </a:prstGeom>
          </p:spPr>
          <p:txBody>
            <a:bodyPr wrap="none" lIns="0" tIns="0" rIns="0" bIns="0">
              <a:spAutoFit/>
            </a:bodyPr>
            <a:lstStyle>
              <a:lvl1pPr>
                <a:lnSpc>
                  <a:spcPct val="90000"/>
                </a:lnSpc>
                <a:spcBef>
                  <a:spcPct val="0"/>
                </a:spcBef>
                <a:buNone/>
                <a:defRPr lang="en-US" sz="4400" b="0" cap="none" spc="-100" baseline="0">
                  <a:ln w="3175">
                    <a:noFill/>
                  </a:ln>
                  <a:gradFill flip="none" rotWithShape="1">
                    <a:gsLst>
                      <a:gs pos="0">
                        <a:schemeClr val="tx1"/>
                      </a:gs>
                      <a:gs pos="86000">
                        <a:schemeClr val="tx1"/>
                      </a:gs>
                    </a:gsLst>
                    <a:lin ang="5400000" scaled="0"/>
                    <a:tileRect/>
                  </a:gradFill>
                  <a:effectLst/>
                  <a:latin typeface="+mj-lt"/>
                  <a:cs typeface="Arial" charset="0"/>
                </a:defRPr>
              </a:lvl1pPr>
            </a:lstStyle>
            <a:p>
              <a:pPr algn="ctr" defTabSz="914363" fontAlgn="auto">
                <a:spcAft>
                  <a:spcPts val="0"/>
                </a:spcAft>
                <a:defRPr/>
              </a:pPr>
              <a:r>
                <a:rPr sz="3600" b="1" spc="0" dirty="0">
                  <a:effectLst>
                    <a:outerShdw blurRad="190500" algn="ctr" rotWithShape="0">
                      <a:prstClr val="black">
                        <a:alpha val="40000"/>
                      </a:prstClr>
                    </a:outerShdw>
                  </a:effectLst>
                  <a:latin typeface="+mn-lt"/>
                  <a:ea typeface="+mn-ea"/>
                </a:rPr>
                <a:t>Health</a:t>
              </a:r>
            </a:p>
          </p:txBody>
        </p:sp>
      </p:grpSp>
      <p:sp>
        <p:nvSpPr>
          <p:cNvPr id="189442" name="TextBox 8">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noChangeArrowheads="1"/>
          </p:cNvPicPr>
          <p:nvPr/>
        </p:nvPicPr>
        <p:blipFill>
          <a:blip r:embed="rId2"/>
          <a:srcRect/>
          <a:stretch>
            <a:fillRect/>
          </a:stretch>
        </p:blipFill>
        <p:spPr bwMode="auto">
          <a:xfrm>
            <a:off x="6937375" y="439738"/>
            <a:ext cx="2967038" cy="5894387"/>
          </a:xfrm>
          <a:prstGeom prst="rect">
            <a:avLst/>
          </a:prstGeom>
          <a:noFill/>
          <a:ln w="9525">
            <a:noFill/>
            <a:miter lim="800000"/>
            <a:headEnd/>
            <a:tailEnd/>
          </a:ln>
        </p:spPr>
      </p:pic>
      <p:pic>
        <p:nvPicPr>
          <p:cNvPr id="1029" name="Picture 5"/>
          <p:cNvPicPr>
            <a:picLocks noChangeAspect="1" noChangeArrowheads="1"/>
          </p:cNvPicPr>
          <p:nvPr/>
        </p:nvPicPr>
        <p:blipFill>
          <a:blip r:embed="rId3"/>
          <a:srcRect/>
          <a:stretch>
            <a:fillRect/>
          </a:stretch>
        </p:blipFill>
        <p:spPr bwMode="auto">
          <a:xfrm>
            <a:off x="7170738" y="1184275"/>
            <a:ext cx="2501900" cy="4159250"/>
          </a:xfrm>
          <a:prstGeom prst="rect">
            <a:avLst/>
          </a:prstGeom>
          <a:noFill/>
          <a:ln w="9525">
            <a:noFill/>
            <a:miter lim="800000"/>
            <a:headEnd/>
            <a:tailEnd/>
          </a:ln>
        </p:spPr>
      </p:pic>
      <p:pic>
        <p:nvPicPr>
          <p:cNvPr id="1031" name="Picture 7"/>
          <p:cNvPicPr>
            <a:picLocks noChangeAspect="1" noChangeArrowheads="1"/>
          </p:cNvPicPr>
          <p:nvPr/>
        </p:nvPicPr>
        <p:blipFill>
          <a:blip r:embed="rId4"/>
          <a:srcRect t="5190"/>
          <a:stretch>
            <a:fillRect/>
          </a:stretch>
        </p:blipFill>
        <p:spPr bwMode="auto">
          <a:xfrm>
            <a:off x="7170738" y="1184275"/>
            <a:ext cx="2501900" cy="4159250"/>
          </a:xfrm>
          <a:prstGeom prst="rect">
            <a:avLst/>
          </a:prstGeom>
          <a:noFill/>
          <a:ln w="9525">
            <a:noFill/>
            <a:miter lim="800000"/>
            <a:headEnd/>
            <a:tailEnd/>
          </a:ln>
        </p:spPr>
      </p:pic>
      <p:pic>
        <p:nvPicPr>
          <p:cNvPr id="1030" name="Picture 6"/>
          <p:cNvPicPr>
            <a:picLocks noChangeAspect="1" noChangeArrowheads="1"/>
          </p:cNvPicPr>
          <p:nvPr/>
        </p:nvPicPr>
        <p:blipFill>
          <a:blip r:embed="rId5"/>
          <a:srcRect/>
          <a:stretch>
            <a:fillRect/>
          </a:stretch>
        </p:blipFill>
        <p:spPr bwMode="auto">
          <a:xfrm>
            <a:off x="7170738" y="1184275"/>
            <a:ext cx="2489200" cy="4159250"/>
          </a:xfrm>
          <a:prstGeom prst="rect">
            <a:avLst/>
          </a:prstGeom>
          <a:noFill/>
          <a:ln w="9525">
            <a:noFill/>
            <a:miter lim="800000"/>
            <a:headEnd/>
            <a:tailEnd/>
          </a:ln>
        </p:spPr>
      </p:pic>
      <p:pic>
        <p:nvPicPr>
          <p:cNvPr id="1033" name="Picture 9"/>
          <p:cNvPicPr>
            <a:picLocks noChangeAspect="1" noChangeArrowheads="1"/>
          </p:cNvPicPr>
          <p:nvPr/>
        </p:nvPicPr>
        <p:blipFill>
          <a:blip r:embed="rId2"/>
          <a:srcRect/>
          <a:stretch>
            <a:fillRect/>
          </a:stretch>
        </p:blipFill>
        <p:spPr bwMode="auto">
          <a:xfrm>
            <a:off x="1852613" y="436563"/>
            <a:ext cx="2967037" cy="5894387"/>
          </a:xfrm>
          <a:prstGeom prst="rect">
            <a:avLst/>
          </a:prstGeom>
          <a:noFill/>
          <a:ln w="9525">
            <a:noFill/>
            <a:miter lim="800000"/>
            <a:headEnd/>
            <a:tailEnd/>
          </a:ln>
        </p:spPr>
      </p:pic>
      <p:pic>
        <p:nvPicPr>
          <p:cNvPr id="1026" name="Picture 2"/>
          <p:cNvPicPr>
            <a:picLocks noChangeAspect="1" noChangeArrowheads="1"/>
          </p:cNvPicPr>
          <p:nvPr/>
        </p:nvPicPr>
        <p:blipFill>
          <a:blip r:embed="rId6"/>
          <a:srcRect/>
          <a:stretch>
            <a:fillRect/>
          </a:stretch>
        </p:blipFill>
        <p:spPr bwMode="auto">
          <a:xfrm>
            <a:off x="2025650" y="1184275"/>
            <a:ext cx="2570163" cy="4197350"/>
          </a:xfrm>
          <a:prstGeom prst="rect">
            <a:avLst/>
          </a:prstGeom>
          <a:noFill/>
          <a:ln w="9525">
            <a:noFill/>
            <a:miter lim="800000"/>
            <a:headEnd/>
            <a:tailEnd/>
          </a:ln>
        </p:spPr>
      </p:pic>
      <p:pic>
        <p:nvPicPr>
          <p:cNvPr id="1028" name="Picture 4"/>
          <p:cNvPicPr>
            <a:picLocks noChangeAspect="1" noChangeArrowheads="1"/>
          </p:cNvPicPr>
          <p:nvPr/>
        </p:nvPicPr>
        <p:blipFill>
          <a:blip r:embed="rId7"/>
          <a:srcRect/>
          <a:stretch>
            <a:fillRect/>
          </a:stretch>
        </p:blipFill>
        <p:spPr bwMode="auto">
          <a:xfrm>
            <a:off x="2025650" y="1184275"/>
            <a:ext cx="2570163" cy="4197350"/>
          </a:xfrm>
          <a:prstGeom prst="rect">
            <a:avLst/>
          </a:prstGeom>
          <a:noFill/>
          <a:ln w="9525">
            <a:noFill/>
            <a:miter lim="800000"/>
            <a:headEnd/>
            <a:tailEnd/>
          </a:ln>
        </p:spPr>
      </p:pic>
      <p:pic>
        <p:nvPicPr>
          <p:cNvPr id="1027" name="Picture 3"/>
          <p:cNvPicPr>
            <a:picLocks noChangeAspect="1" noChangeArrowheads="1"/>
          </p:cNvPicPr>
          <p:nvPr/>
        </p:nvPicPr>
        <p:blipFill>
          <a:blip r:embed="rId8"/>
          <a:srcRect/>
          <a:stretch>
            <a:fillRect/>
          </a:stretch>
        </p:blipFill>
        <p:spPr bwMode="auto">
          <a:xfrm>
            <a:off x="2025650" y="1184275"/>
            <a:ext cx="2608263" cy="4197350"/>
          </a:xfrm>
          <a:prstGeom prst="rect">
            <a:avLst/>
          </a:prstGeom>
          <a:noFill/>
          <a:ln w="9525">
            <a:noFill/>
            <a:miter lim="800000"/>
            <a:headEnd/>
            <a:tailEnd/>
          </a:ln>
        </p:spPr>
      </p:pic>
      <p:pic>
        <p:nvPicPr>
          <p:cNvPr id="23" name="Picture 22"/>
          <p:cNvPicPr>
            <a:picLocks noChangeAspect="1"/>
          </p:cNvPicPr>
          <p:nvPr/>
        </p:nvPicPr>
        <p:blipFill>
          <a:blip r:embed="rId9"/>
          <a:srcRect/>
          <a:stretch>
            <a:fillRect/>
          </a:stretch>
        </p:blipFill>
        <p:spPr bwMode="auto">
          <a:xfrm>
            <a:off x="3776663" y="-322263"/>
            <a:ext cx="4254500" cy="7448551"/>
          </a:xfrm>
          <a:prstGeom prst="rect">
            <a:avLst/>
          </a:prstGeom>
          <a:noFill/>
          <a:ln w="9525">
            <a:noFill/>
            <a:miter lim="800000"/>
            <a:headEnd/>
            <a:tailEnd/>
          </a:ln>
        </p:spPr>
      </p:pic>
      <p:pic>
        <p:nvPicPr>
          <p:cNvPr id="24" name="Picture 4"/>
          <p:cNvPicPr>
            <a:picLocks noChangeAspect="1" noChangeArrowheads="1"/>
          </p:cNvPicPr>
          <p:nvPr/>
        </p:nvPicPr>
        <p:blipFill>
          <a:blip r:embed="rId10"/>
          <a:srcRect r="1666"/>
          <a:stretch>
            <a:fillRect/>
          </a:stretch>
        </p:blipFill>
        <p:spPr bwMode="auto">
          <a:xfrm>
            <a:off x="4681538" y="2578100"/>
            <a:ext cx="979487" cy="977900"/>
          </a:xfrm>
          <a:prstGeom prst="rect">
            <a:avLst/>
          </a:prstGeom>
          <a:noFill/>
          <a:ln w="9525">
            <a:noFill/>
            <a:miter lim="800000"/>
            <a:headEnd/>
            <a:tailEnd/>
          </a:ln>
        </p:spPr>
      </p:pic>
      <p:sp>
        <p:nvSpPr>
          <p:cNvPr id="190475" name="TextBox 11">
            <a:hlinkClick r:id="rId11"/>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par>
                          <p:cTn id="8" fill="hold">
                            <p:stCondLst>
                              <p:cond delay="2000"/>
                            </p:stCondLst>
                            <p:childTnLst>
                              <p:par>
                                <p:cTn id="9" presetID="10" presetClass="exit" presetSubtype="0" fill="hold" nodeType="afterEffect">
                                  <p:stCondLst>
                                    <p:cond delay="1000"/>
                                  </p:stCondLst>
                                  <p:childTnLst>
                                    <p:animEffect transition="out" filter="fade">
                                      <p:cBhvr>
                                        <p:cTn id="10" dur="1000"/>
                                        <p:tgtEl>
                                          <p:spTgt spid="1027"/>
                                        </p:tgtEl>
                                      </p:cBhvr>
                                    </p:animEffect>
                                    <p:set>
                                      <p:cBhvr>
                                        <p:cTn id="11" dur="1" fill="hold">
                                          <p:stCondLst>
                                            <p:cond delay="999"/>
                                          </p:stCondLst>
                                        </p:cTn>
                                        <p:tgtEl>
                                          <p:spTgt spid="1027"/>
                                        </p:tgtEl>
                                        <p:attrNameLst>
                                          <p:attrName>style.visibility</p:attrName>
                                        </p:attrNameLst>
                                      </p:cBhvr>
                                      <p:to>
                                        <p:strVal val="hidden"/>
                                      </p:to>
                                    </p:se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2000"/>
                                        <p:tgtEl>
                                          <p:spTgt spid="1028"/>
                                        </p:tgtEl>
                                      </p:cBhvr>
                                    </p:animEffect>
                                  </p:childTnLst>
                                </p:cTn>
                              </p:par>
                            </p:childTnLst>
                          </p:cTn>
                        </p:par>
                        <p:par>
                          <p:cTn id="16" fill="hold">
                            <p:stCondLst>
                              <p:cond delay="6000"/>
                            </p:stCondLst>
                            <p:childTnLst>
                              <p:par>
                                <p:cTn id="17" presetID="10" presetClass="exit" presetSubtype="0" fill="hold" nodeType="afterEffect">
                                  <p:stCondLst>
                                    <p:cond delay="1000"/>
                                  </p:stCondLst>
                                  <p:childTnLst>
                                    <p:animEffect transition="out" filter="fade">
                                      <p:cBhvr>
                                        <p:cTn id="18" dur="1000"/>
                                        <p:tgtEl>
                                          <p:spTgt spid="1028"/>
                                        </p:tgtEl>
                                      </p:cBhvr>
                                    </p:animEffect>
                                    <p:set>
                                      <p:cBhvr>
                                        <p:cTn id="19" dur="1" fill="hold">
                                          <p:stCondLst>
                                            <p:cond delay="999"/>
                                          </p:stCondLst>
                                        </p:cTn>
                                        <p:tgtEl>
                                          <p:spTgt spid="1028"/>
                                        </p:tgtEl>
                                        <p:attrNameLst>
                                          <p:attrName>style.visibility</p:attrName>
                                        </p:attrNameLst>
                                      </p:cBhvr>
                                      <p:to>
                                        <p:strVal val="hidden"/>
                                      </p:to>
                                    </p:se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2000"/>
                                        <p:tgtEl>
                                          <p:spTgt spid="1030"/>
                                        </p:tgtEl>
                                      </p:cBhvr>
                                    </p:animEffect>
                                  </p:childTnLst>
                                </p:cTn>
                              </p:par>
                            </p:childTnLst>
                          </p:cTn>
                        </p:par>
                        <p:par>
                          <p:cTn id="28" fill="hold">
                            <p:stCondLst>
                              <p:cond delay="12000"/>
                            </p:stCondLst>
                            <p:childTnLst>
                              <p:par>
                                <p:cTn id="29" presetID="10" presetClass="exit" presetSubtype="0" fill="hold" nodeType="afterEffect">
                                  <p:stCondLst>
                                    <p:cond delay="1000"/>
                                  </p:stCondLst>
                                  <p:childTnLst>
                                    <p:animEffect transition="out" filter="fade">
                                      <p:cBhvr>
                                        <p:cTn id="30" dur="1000"/>
                                        <p:tgtEl>
                                          <p:spTgt spid="1030"/>
                                        </p:tgtEl>
                                      </p:cBhvr>
                                    </p:animEffect>
                                    <p:set>
                                      <p:cBhvr>
                                        <p:cTn id="31" dur="1" fill="hold">
                                          <p:stCondLst>
                                            <p:cond delay="999"/>
                                          </p:stCondLst>
                                        </p:cTn>
                                        <p:tgtEl>
                                          <p:spTgt spid="1030"/>
                                        </p:tgtEl>
                                        <p:attrNameLst>
                                          <p:attrName>style.visibility</p:attrName>
                                        </p:attrNameLst>
                                      </p:cBhvr>
                                      <p:to>
                                        <p:strVal val="hidden"/>
                                      </p:to>
                                    </p:se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fade">
                                      <p:cBhvr>
                                        <p:cTn id="35" dur="2000"/>
                                        <p:tgtEl>
                                          <p:spTgt spid="1031"/>
                                        </p:tgtEl>
                                      </p:cBhvr>
                                    </p:animEffect>
                                  </p:childTnLst>
                                </p:cTn>
                              </p:par>
                            </p:childTnLst>
                          </p:cTn>
                        </p:par>
                        <p:par>
                          <p:cTn id="36" fill="hold">
                            <p:stCondLst>
                              <p:cond delay="16000"/>
                            </p:stCondLst>
                            <p:childTnLst>
                              <p:par>
                                <p:cTn id="37" presetID="10" presetClass="exit" presetSubtype="0" fill="hold" nodeType="afterEffect">
                                  <p:stCondLst>
                                    <p:cond delay="1000"/>
                                  </p:stCondLst>
                                  <p:childTnLst>
                                    <p:animEffect transition="out" filter="fade">
                                      <p:cBhvr>
                                        <p:cTn id="38" dur="1000"/>
                                        <p:tgtEl>
                                          <p:spTgt spid="1031"/>
                                        </p:tgtEl>
                                      </p:cBhvr>
                                    </p:animEffect>
                                    <p:set>
                                      <p:cBhvr>
                                        <p:cTn id="39" dur="1" fill="hold">
                                          <p:stCondLst>
                                            <p:cond delay="999"/>
                                          </p:stCondLst>
                                        </p:cTn>
                                        <p:tgtEl>
                                          <p:spTgt spid="1031"/>
                                        </p:tgtEl>
                                        <p:attrNameLst>
                                          <p:attrName>style.visibility</p:attrName>
                                        </p:attrNameLst>
                                      </p:cBhvr>
                                      <p:to>
                                        <p:strVal val="hidden"/>
                                      </p:to>
                                    </p:se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1029"/>
                                        </p:tgtEl>
                                        <p:attrNameLst>
                                          <p:attrName>style.visibility</p:attrName>
                                        </p:attrNameLst>
                                      </p:cBhvr>
                                      <p:to>
                                        <p:strVal val="visible"/>
                                      </p:to>
                                    </p:set>
                                    <p:animEffect transition="in" filter="fade">
                                      <p:cBhvr>
                                        <p:cTn id="43" dur="2000"/>
                                        <p:tgtEl>
                                          <p:spTgt spid="102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nodeType="clickEffect">
                                  <p:stCondLst>
                                    <p:cond delay="0"/>
                                  </p:stCondLst>
                                  <p:childTnLst>
                                    <p:animEffect transition="out" filter="fade">
                                      <p:cBhvr>
                                        <p:cTn id="47" dur="1000"/>
                                        <p:tgtEl>
                                          <p:spTgt spid="1027"/>
                                        </p:tgtEl>
                                      </p:cBhvr>
                                    </p:animEffect>
                                    <p:anim calcmode="lin" valueType="num">
                                      <p:cBhvr>
                                        <p:cTn id="48" dur="1000"/>
                                        <p:tgtEl>
                                          <p:spTgt spid="1027"/>
                                        </p:tgtEl>
                                        <p:attrNameLst>
                                          <p:attrName>ppt_x</p:attrName>
                                        </p:attrNameLst>
                                      </p:cBhvr>
                                      <p:tavLst>
                                        <p:tav tm="0">
                                          <p:val>
                                            <p:strVal val="ppt_x"/>
                                          </p:val>
                                        </p:tav>
                                        <p:tav tm="100000">
                                          <p:val>
                                            <p:strVal val="ppt_x"/>
                                          </p:val>
                                        </p:tav>
                                      </p:tavLst>
                                    </p:anim>
                                    <p:anim calcmode="lin" valueType="num">
                                      <p:cBhvr>
                                        <p:cTn id="49" dur="1000"/>
                                        <p:tgtEl>
                                          <p:spTgt spid="1027"/>
                                        </p:tgtEl>
                                        <p:attrNameLst>
                                          <p:attrName>ppt_y</p:attrName>
                                        </p:attrNameLst>
                                      </p:cBhvr>
                                      <p:tavLst>
                                        <p:tav tm="0">
                                          <p:val>
                                            <p:strVal val="ppt_y"/>
                                          </p:val>
                                        </p:tav>
                                        <p:tav tm="100000">
                                          <p:val>
                                            <p:strVal val="ppt_y+.1"/>
                                          </p:val>
                                        </p:tav>
                                      </p:tavLst>
                                    </p:anim>
                                    <p:set>
                                      <p:cBhvr>
                                        <p:cTn id="50" dur="1" fill="hold">
                                          <p:stCondLst>
                                            <p:cond delay="999"/>
                                          </p:stCondLst>
                                        </p:cTn>
                                        <p:tgtEl>
                                          <p:spTgt spid="1027"/>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1000"/>
                                        <p:tgtEl>
                                          <p:spTgt spid="1028"/>
                                        </p:tgtEl>
                                      </p:cBhvr>
                                    </p:animEffect>
                                    <p:anim calcmode="lin" valueType="num">
                                      <p:cBhvr>
                                        <p:cTn id="53" dur="1000"/>
                                        <p:tgtEl>
                                          <p:spTgt spid="1028"/>
                                        </p:tgtEl>
                                        <p:attrNameLst>
                                          <p:attrName>ppt_x</p:attrName>
                                        </p:attrNameLst>
                                      </p:cBhvr>
                                      <p:tavLst>
                                        <p:tav tm="0">
                                          <p:val>
                                            <p:strVal val="ppt_x"/>
                                          </p:val>
                                        </p:tav>
                                        <p:tav tm="100000">
                                          <p:val>
                                            <p:strVal val="ppt_x"/>
                                          </p:val>
                                        </p:tav>
                                      </p:tavLst>
                                    </p:anim>
                                    <p:anim calcmode="lin" valueType="num">
                                      <p:cBhvr>
                                        <p:cTn id="54" dur="1000"/>
                                        <p:tgtEl>
                                          <p:spTgt spid="1028"/>
                                        </p:tgtEl>
                                        <p:attrNameLst>
                                          <p:attrName>ppt_y</p:attrName>
                                        </p:attrNameLst>
                                      </p:cBhvr>
                                      <p:tavLst>
                                        <p:tav tm="0">
                                          <p:val>
                                            <p:strVal val="ppt_y"/>
                                          </p:val>
                                        </p:tav>
                                        <p:tav tm="100000">
                                          <p:val>
                                            <p:strVal val="ppt_y+.1"/>
                                          </p:val>
                                        </p:tav>
                                      </p:tavLst>
                                    </p:anim>
                                    <p:set>
                                      <p:cBhvr>
                                        <p:cTn id="55" dur="1" fill="hold">
                                          <p:stCondLst>
                                            <p:cond delay="999"/>
                                          </p:stCondLst>
                                        </p:cTn>
                                        <p:tgtEl>
                                          <p:spTgt spid="1028"/>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1026"/>
                                        </p:tgtEl>
                                      </p:cBhvr>
                                    </p:animEffect>
                                    <p:anim calcmode="lin" valueType="num">
                                      <p:cBhvr>
                                        <p:cTn id="58" dur="1000"/>
                                        <p:tgtEl>
                                          <p:spTgt spid="1026"/>
                                        </p:tgtEl>
                                        <p:attrNameLst>
                                          <p:attrName>ppt_x</p:attrName>
                                        </p:attrNameLst>
                                      </p:cBhvr>
                                      <p:tavLst>
                                        <p:tav tm="0">
                                          <p:val>
                                            <p:strVal val="ppt_x"/>
                                          </p:val>
                                        </p:tav>
                                        <p:tav tm="100000">
                                          <p:val>
                                            <p:strVal val="ppt_x"/>
                                          </p:val>
                                        </p:tav>
                                      </p:tavLst>
                                    </p:anim>
                                    <p:anim calcmode="lin" valueType="num">
                                      <p:cBhvr>
                                        <p:cTn id="59" dur="1000"/>
                                        <p:tgtEl>
                                          <p:spTgt spid="1026"/>
                                        </p:tgtEl>
                                        <p:attrNameLst>
                                          <p:attrName>ppt_y</p:attrName>
                                        </p:attrNameLst>
                                      </p:cBhvr>
                                      <p:tavLst>
                                        <p:tav tm="0">
                                          <p:val>
                                            <p:strVal val="ppt_y"/>
                                          </p:val>
                                        </p:tav>
                                        <p:tav tm="100000">
                                          <p:val>
                                            <p:strVal val="ppt_y+.1"/>
                                          </p:val>
                                        </p:tav>
                                      </p:tavLst>
                                    </p:anim>
                                    <p:set>
                                      <p:cBhvr>
                                        <p:cTn id="60" dur="1" fill="hold">
                                          <p:stCondLst>
                                            <p:cond delay="999"/>
                                          </p:stCondLst>
                                        </p:cTn>
                                        <p:tgtEl>
                                          <p:spTgt spid="1026"/>
                                        </p:tgtEl>
                                        <p:attrNameLst>
                                          <p:attrName>style.visibility</p:attrName>
                                        </p:attrNameLst>
                                      </p:cBhvr>
                                      <p:to>
                                        <p:strVal val="hidden"/>
                                      </p:to>
                                    </p:set>
                                  </p:childTnLst>
                                </p:cTn>
                              </p:par>
                              <p:par>
                                <p:cTn id="61" presetID="42" presetClass="exit" presetSubtype="0" fill="hold" nodeType="withEffect">
                                  <p:stCondLst>
                                    <p:cond delay="0"/>
                                  </p:stCondLst>
                                  <p:childTnLst>
                                    <p:animEffect transition="out" filter="fade">
                                      <p:cBhvr>
                                        <p:cTn id="62" dur="1000"/>
                                        <p:tgtEl>
                                          <p:spTgt spid="1030"/>
                                        </p:tgtEl>
                                      </p:cBhvr>
                                    </p:animEffect>
                                    <p:anim calcmode="lin" valueType="num">
                                      <p:cBhvr>
                                        <p:cTn id="63" dur="1000"/>
                                        <p:tgtEl>
                                          <p:spTgt spid="1030"/>
                                        </p:tgtEl>
                                        <p:attrNameLst>
                                          <p:attrName>ppt_x</p:attrName>
                                        </p:attrNameLst>
                                      </p:cBhvr>
                                      <p:tavLst>
                                        <p:tav tm="0">
                                          <p:val>
                                            <p:strVal val="ppt_x"/>
                                          </p:val>
                                        </p:tav>
                                        <p:tav tm="100000">
                                          <p:val>
                                            <p:strVal val="ppt_x"/>
                                          </p:val>
                                        </p:tav>
                                      </p:tavLst>
                                    </p:anim>
                                    <p:anim calcmode="lin" valueType="num">
                                      <p:cBhvr>
                                        <p:cTn id="64" dur="1000"/>
                                        <p:tgtEl>
                                          <p:spTgt spid="1030"/>
                                        </p:tgtEl>
                                        <p:attrNameLst>
                                          <p:attrName>ppt_y</p:attrName>
                                        </p:attrNameLst>
                                      </p:cBhvr>
                                      <p:tavLst>
                                        <p:tav tm="0">
                                          <p:val>
                                            <p:strVal val="ppt_y"/>
                                          </p:val>
                                        </p:tav>
                                        <p:tav tm="100000">
                                          <p:val>
                                            <p:strVal val="ppt_y+.1"/>
                                          </p:val>
                                        </p:tav>
                                      </p:tavLst>
                                    </p:anim>
                                    <p:set>
                                      <p:cBhvr>
                                        <p:cTn id="65" dur="1" fill="hold">
                                          <p:stCondLst>
                                            <p:cond delay="999"/>
                                          </p:stCondLst>
                                        </p:cTn>
                                        <p:tgtEl>
                                          <p:spTgt spid="1030"/>
                                        </p:tgtEl>
                                        <p:attrNameLst>
                                          <p:attrName>style.visibility</p:attrName>
                                        </p:attrNameLst>
                                      </p:cBhvr>
                                      <p:to>
                                        <p:strVal val="hidden"/>
                                      </p:to>
                                    </p:set>
                                  </p:childTnLst>
                                </p:cTn>
                              </p:par>
                              <p:par>
                                <p:cTn id="66" presetID="42" presetClass="exit" presetSubtype="0" fill="hold" nodeType="withEffect">
                                  <p:stCondLst>
                                    <p:cond delay="0"/>
                                  </p:stCondLst>
                                  <p:childTnLst>
                                    <p:animEffect transition="out" filter="fade">
                                      <p:cBhvr>
                                        <p:cTn id="67" dur="1000"/>
                                        <p:tgtEl>
                                          <p:spTgt spid="1031"/>
                                        </p:tgtEl>
                                      </p:cBhvr>
                                    </p:animEffect>
                                    <p:anim calcmode="lin" valueType="num">
                                      <p:cBhvr>
                                        <p:cTn id="68" dur="1000"/>
                                        <p:tgtEl>
                                          <p:spTgt spid="1031"/>
                                        </p:tgtEl>
                                        <p:attrNameLst>
                                          <p:attrName>ppt_x</p:attrName>
                                        </p:attrNameLst>
                                      </p:cBhvr>
                                      <p:tavLst>
                                        <p:tav tm="0">
                                          <p:val>
                                            <p:strVal val="ppt_x"/>
                                          </p:val>
                                        </p:tav>
                                        <p:tav tm="100000">
                                          <p:val>
                                            <p:strVal val="ppt_x"/>
                                          </p:val>
                                        </p:tav>
                                      </p:tavLst>
                                    </p:anim>
                                    <p:anim calcmode="lin" valueType="num">
                                      <p:cBhvr>
                                        <p:cTn id="69" dur="1000"/>
                                        <p:tgtEl>
                                          <p:spTgt spid="1031"/>
                                        </p:tgtEl>
                                        <p:attrNameLst>
                                          <p:attrName>ppt_y</p:attrName>
                                        </p:attrNameLst>
                                      </p:cBhvr>
                                      <p:tavLst>
                                        <p:tav tm="0">
                                          <p:val>
                                            <p:strVal val="ppt_y"/>
                                          </p:val>
                                        </p:tav>
                                        <p:tav tm="100000">
                                          <p:val>
                                            <p:strVal val="ppt_y+.1"/>
                                          </p:val>
                                        </p:tav>
                                      </p:tavLst>
                                    </p:anim>
                                    <p:set>
                                      <p:cBhvr>
                                        <p:cTn id="70" dur="1" fill="hold">
                                          <p:stCondLst>
                                            <p:cond delay="999"/>
                                          </p:stCondLst>
                                        </p:cTn>
                                        <p:tgtEl>
                                          <p:spTgt spid="1031"/>
                                        </p:tgtEl>
                                        <p:attrNameLst>
                                          <p:attrName>style.visibility</p:attrName>
                                        </p:attrNameLst>
                                      </p:cBhvr>
                                      <p:to>
                                        <p:strVal val="hidden"/>
                                      </p:to>
                                    </p:set>
                                  </p:childTnLst>
                                </p:cTn>
                              </p:par>
                              <p:par>
                                <p:cTn id="71" presetID="42" presetClass="exit" presetSubtype="0" fill="hold" nodeType="withEffect">
                                  <p:stCondLst>
                                    <p:cond delay="0"/>
                                  </p:stCondLst>
                                  <p:childTnLst>
                                    <p:animEffect transition="out" filter="fade">
                                      <p:cBhvr>
                                        <p:cTn id="72" dur="1000"/>
                                        <p:tgtEl>
                                          <p:spTgt spid="1029"/>
                                        </p:tgtEl>
                                      </p:cBhvr>
                                    </p:animEffect>
                                    <p:anim calcmode="lin" valueType="num">
                                      <p:cBhvr>
                                        <p:cTn id="73" dur="1000"/>
                                        <p:tgtEl>
                                          <p:spTgt spid="1029"/>
                                        </p:tgtEl>
                                        <p:attrNameLst>
                                          <p:attrName>ppt_x</p:attrName>
                                        </p:attrNameLst>
                                      </p:cBhvr>
                                      <p:tavLst>
                                        <p:tav tm="0">
                                          <p:val>
                                            <p:strVal val="ppt_x"/>
                                          </p:val>
                                        </p:tav>
                                        <p:tav tm="100000">
                                          <p:val>
                                            <p:strVal val="ppt_x"/>
                                          </p:val>
                                        </p:tav>
                                      </p:tavLst>
                                    </p:anim>
                                    <p:anim calcmode="lin" valueType="num">
                                      <p:cBhvr>
                                        <p:cTn id="74" dur="1000"/>
                                        <p:tgtEl>
                                          <p:spTgt spid="1029"/>
                                        </p:tgtEl>
                                        <p:attrNameLst>
                                          <p:attrName>ppt_y</p:attrName>
                                        </p:attrNameLst>
                                      </p:cBhvr>
                                      <p:tavLst>
                                        <p:tav tm="0">
                                          <p:val>
                                            <p:strVal val="ppt_y"/>
                                          </p:val>
                                        </p:tav>
                                        <p:tav tm="100000">
                                          <p:val>
                                            <p:strVal val="ppt_y+.1"/>
                                          </p:val>
                                        </p:tav>
                                      </p:tavLst>
                                    </p:anim>
                                    <p:set>
                                      <p:cBhvr>
                                        <p:cTn id="75" dur="1" fill="hold">
                                          <p:stCondLst>
                                            <p:cond delay="999"/>
                                          </p:stCondLst>
                                        </p:cTn>
                                        <p:tgtEl>
                                          <p:spTgt spid="1029"/>
                                        </p:tgtEl>
                                        <p:attrNameLst>
                                          <p:attrName>style.visibility</p:attrName>
                                        </p:attrNameLst>
                                      </p:cBhvr>
                                      <p:to>
                                        <p:strVal val="hidden"/>
                                      </p:to>
                                    </p:set>
                                  </p:childTnLst>
                                </p:cTn>
                              </p:par>
                              <p:par>
                                <p:cTn id="76" presetID="42" presetClass="exit" presetSubtype="0" fill="hold" nodeType="withEffect">
                                  <p:stCondLst>
                                    <p:cond delay="0"/>
                                  </p:stCondLst>
                                  <p:childTnLst>
                                    <p:animEffect transition="out" filter="fade">
                                      <p:cBhvr>
                                        <p:cTn id="77" dur="1000"/>
                                        <p:tgtEl>
                                          <p:spTgt spid="19"/>
                                        </p:tgtEl>
                                      </p:cBhvr>
                                    </p:animEffect>
                                    <p:anim calcmode="lin" valueType="num">
                                      <p:cBhvr>
                                        <p:cTn id="78" dur="1000"/>
                                        <p:tgtEl>
                                          <p:spTgt spid="19"/>
                                        </p:tgtEl>
                                        <p:attrNameLst>
                                          <p:attrName>ppt_x</p:attrName>
                                        </p:attrNameLst>
                                      </p:cBhvr>
                                      <p:tavLst>
                                        <p:tav tm="0">
                                          <p:val>
                                            <p:strVal val="ppt_x"/>
                                          </p:val>
                                        </p:tav>
                                        <p:tav tm="100000">
                                          <p:val>
                                            <p:strVal val="ppt_x"/>
                                          </p:val>
                                        </p:tav>
                                      </p:tavLst>
                                    </p:anim>
                                    <p:anim calcmode="lin" valueType="num">
                                      <p:cBhvr>
                                        <p:cTn id="79" dur="1000"/>
                                        <p:tgtEl>
                                          <p:spTgt spid="19"/>
                                        </p:tgtEl>
                                        <p:attrNameLst>
                                          <p:attrName>ppt_y</p:attrName>
                                        </p:attrNameLst>
                                      </p:cBhvr>
                                      <p:tavLst>
                                        <p:tav tm="0">
                                          <p:val>
                                            <p:strVal val="ppt_y"/>
                                          </p:val>
                                        </p:tav>
                                        <p:tav tm="100000">
                                          <p:val>
                                            <p:strVal val="ppt_y+.1"/>
                                          </p:val>
                                        </p:tav>
                                      </p:tavLst>
                                    </p:anim>
                                    <p:set>
                                      <p:cBhvr>
                                        <p:cTn id="80" dur="1" fill="hold">
                                          <p:stCondLst>
                                            <p:cond delay="999"/>
                                          </p:stCondLst>
                                        </p:cTn>
                                        <p:tgtEl>
                                          <p:spTgt spid="19"/>
                                        </p:tgtEl>
                                        <p:attrNameLst>
                                          <p:attrName>style.visibility</p:attrName>
                                        </p:attrNameLst>
                                      </p:cBhvr>
                                      <p:to>
                                        <p:strVal val="hidden"/>
                                      </p:to>
                                    </p:set>
                                  </p:childTnLst>
                                </p:cTn>
                              </p:par>
                              <p:par>
                                <p:cTn id="81" presetID="42" presetClass="exit" presetSubtype="0" fill="hold" nodeType="withEffect">
                                  <p:stCondLst>
                                    <p:cond delay="0"/>
                                  </p:stCondLst>
                                  <p:childTnLst>
                                    <p:animEffect transition="out" filter="fade">
                                      <p:cBhvr>
                                        <p:cTn id="82" dur="1000"/>
                                        <p:tgtEl>
                                          <p:spTgt spid="1033"/>
                                        </p:tgtEl>
                                      </p:cBhvr>
                                    </p:animEffect>
                                    <p:anim calcmode="lin" valueType="num">
                                      <p:cBhvr>
                                        <p:cTn id="83" dur="1000"/>
                                        <p:tgtEl>
                                          <p:spTgt spid="1033"/>
                                        </p:tgtEl>
                                        <p:attrNameLst>
                                          <p:attrName>ppt_x</p:attrName>
                                        </p:attrNameLst>
                                      </p:cBhvr>
                                      <p:tavLst>
                                        <p:tav tm="0">
                                          <p:val>
                                            <p:strVal val="ppt_x"/>
                                          </p:val>
                                        </p:tav>
                                        <p:tav tm="100000">
                                          <p:val>
                                            <p:strVal val="ppt_x"/>
                                          </p:val>
                                        </p:tav>
                                      </p:tavLst>
                                    </p:anim>
                                    <p:anim calcmode="lin" valueType="num">
                                      <p:cBhvr>
                                        <p:cTn id="84" dur="1000"/>
                                        <p:tgtEl>
                                          <p:spTgt spid="1033"/>
                                        </p:tgtEl>
                                        <p:attrNameLst>
                                          <p:attrName>ppt_y</p:attrName>
                                        </p:attrNameLst>
                                      </p:cBhvr>
                                      <p:tavLst>
                                        <p:tav tm="0">
                                          <p:val>
                                            <p:strVal val="ppt_y"/>
                                          </p:val>
                                        </p:tav>
                                        <p:tav tm="100000">
                                          <p:val>
                                            <p:strVal val="ppt_y+.1"/>
                                          </p:val>
                                        </p:tav>
                                      </p:tavLst>
                                    </p:anim>
                                    <p:set>
                                      <p:cBhvr>
                                        <p:cTn id="85" dur="1" fill="hold">
                                          <p:stCondLst>
                                            <p:cond delay="999"/>
                                          </p:stCondLst>
                                        </p:cTn>
                                        <p:tgtEl>
                                          <p:spTgt spid="1033"/>
                                        </p:tgtEl>
                                        <p:attrNameLst>
                                          <p:attrName>style.visibility</p:attrName>
                                        </p:attrNameLst>
                                      </p:cBhvr>
                                      <p:to>
                                        <p:strVal val="hidden"/>
                                      </p:to>
                                    </p:set>
                                  </p:childTnLst>
                                </p:cTn>
                              </p:par>
                            </p:childTnLst>
                          </p:cTn>
                        </p:par>
                        <p:par>
                          <p:cTn id="86" fill="hold">
                            <p:stCondLst>
                              <p:cond delay="1000"/>
                            </p:stCondLst>
                            <p:childTnLst>
                              <p:par>
                                <p:cTn id="87" presetID="42" presetClass="entr" presetSubtype="0" fill="hold" nodeType="after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1000"/>
                                        <p:tgtEl>
                                          <p:spTgt spid="24"/>
                                        </p:tgtEl>
                                      </p:cBhvr>
                                    </p:animEffect>
                                    <p:anim calcmode="lin" valueType="num">
                                      <p:cBhvr>
                                        <p:cTn id="90" dur="1000" fill="hold"/>
                                        <p:tgtEl>
                                          <p:spTgt spid="24"/>
                                        </p:tgtEl>
                                        <p:attrNameLst>
                                          <p:attrName>ppt_x</p:attrName>
                                        </p:attrNameLst>
                                      </p:cBhvr>
                                      <p:tavLst>
                                        <p:tav tm="0">
                                          <p:val>
                                            <p:strVal val="#ppt_x"/>
                                          </p:val>
                                        </p:tav>
                                        <p:tav tm="100000">
                                          <p:val>
                                            <p:strVal val="#ppt_x"/>
                                          </p:val>
                                        </p:tav>
                                      </p:tavLst>
                                    </p:anim>
                                    <p:anim calcmode="lin" valueType="num">
                                      <p:cBhvr>
                                        <p:cTn id="91" dur="1000" fill="hold"/>
                                        <p:tgtEl>
                                          <p:spTgt spid="2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1000"/>
                                        <p:tgtEl>
                                          <p:spTgt spid="23"/>
                                        </p:tgtEl>
                                      </p:cBhvr>
                                    </p:animEffect>
                                    <p:anim calcmode="lin" valueType="num">
                                      <p:cBhvr>
                                        <p:cTn id="95" dur="1000" fill="hold"/>
                                        <p:tgtEl>
                                          <p:spTgt spid="23"/>
                                        </p:tgtEl>
                                        <p:attrNameLst>
                                          <p:attrName>ppt_x</p:attrName>
                                        </p:attrNameLst>
                                      </p:cBhvr>
                                      <p:tavLst>
                                        <p:tav tm="0">
                                          <p:val>
                                            <p:strVal val="#ppt_x"/>
                                          </p:val>
                                        </p:tav>
                                        <p:tav tm="100000">
                                          <p:val>
                                            <p:strVal val="#ppt_x"/>
                                          </p:val>
                                        </p:tav>
                                      </p:tavLst>
                                    </p:anim>
                                    <p:anim calcmode="lin" valueType="num">
                                      <p:cBhvr>
                                        <p:cTn id="96" dur="1000" fill="hold"/>
                                        <p:tgtEl>
                                          <p:spTgt spid="23"/>
                                        </p:tgtEl>
                                        <p:attrNameLst>
                                          <p:attrName>ppt_y</p:attrName>
                                        </p:attrNameLst>
                                      </p:cBhvr>
                                      <p:tavLst>
                                        <p:tav tm="0">
                                          <p:val>
                                            <p:strVal val="#ppt_y+.1"/>
                                          </p:val>
                                        </p:tav>
                                        <p:tav tm="100000">
                                          <p:val>
                                            <p:strVal val="#ppt_y"/>
                                          </p:val>
                                        </p:tav>
                                      </p:tavLst>
                                    </p:anim>
                                  </p:childTnLst>
                                </p:cTn>
                              </p:par>
                            </p:childTnLst>
                          </p:cTn>
                        </p:par>
                        <p:par>
                          <p:cTn id="97" fill="hold">
                            <p:stCondLst>
                              <p:cond delay="2000"/>
                            </p:stCondLst>
                            <p:childTnLst>
                              <p:par>
                                <p:cTn id="98" presetID="6" presetClass="emph" presetSubtype="0" fill="hold" nodeType="afterEffect">
                                  <p:stCondLst>
                                    <p:cond delay="0"/>
                                  </p:stCondLst>
                                  <p:childTnLst>
                                    <p:animScale>
                                      <p:cBhvr>
                                        <p:cTn id="99"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9112" y="228600"/>
            <a:ext cx="11149013" cy="609398"/>
          </a:xfrm>
        </p:spPr>
        <p:txBody>
          <a:bodyPr/>
          <a:lstStyle/>
          <a:p>
            <a:pPr defTabSz="914363" fontAlgn="auto">
              <a:spcAft>
                <a:spcPts val="0"/>
              </a:spcAft>
              <a:defRPr/>
            </a:pPr>
            <a:r>
              <a:rPr smtClean="0"/>
              <a:t>Agenda</a:t>
            </a:r>
            <a:endParaRPr dirty="0"/>
          </a:p>
        </p:txBody>
      </p:sp>
      <p:sp>
        <p:nvSpPr>
          <p:cNvPr id="11" name="Rectangle 10"/>
          <p:cNvSpPr/>
          <p:nvPr/>
        </p:nvSpPr>
        <p:spPr bwMode="auto">
          <a:xfrm>
            <a:off x="0" y="1447800"/>
            <a:ext cx="4754563" cy="1096963"/>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defTabSz="914099" fontAlgn="auto">
              <a:lnSpc>
                <a:spcPct val="90000"/>
              </a:lnSpc>
              <a:spcBef>
                <a:spcPts val="0"/>
              </a:spcBef>
              <a:spcAft>
                <a:spcPts val="0"/>
              </a:spcAft>
              <a:defRPr/>
            </a:pPr>
            <a:r>
              <a:rPr lang="en-US" sz="3600" dirty="0">
                <a:solidFill>
                  <a:schemeClr val="tx1">
                    <a:alpha val="99000"/>
                  </a:schemeClr>
                </a:solidFill>
              </a:rPr>
              <a:t>General Information </a:t>
            </a:r>
            <a:r>
              <a:rPr lang="en-US" sz="3600" dirty="0">
                <a:solidFill>
                  <a:schemeClr val="tx1">
                    <a:alpha val="99000"/>
                  </a:schemeClr>
                </a:solidFill>
              </a:rPr>
              <a:t/>
            </a:r>
            <a:br>
              <a:rPr lang="en-US" sz="3600" dirty="0">
                <a:solidFill>
                  <a:schemeClr val="tx1">
                    <a:alpha val="99000"/>
                  </a:schemeClr>
                </a:solidFill>
              </a:rPr>
            </a:br>
            <a:r>
              <a:rPr lang="en-US" sz="3600" dirty="0">
                <a:solidFill>
                  <a:schemeClr val="tx1">
                    <a:alpha val="99000"/>
                  </a:schemeClr>
                </a:solidFill>
              </a:rPr>
              <a:t>for </a:t>
            </a:r>
            <a:r>
              <a:rPr lang="en-US" sz="3600" dirty="0">
                <a:solidFill>
                  <a:schemeClr val="tx1">
                    <a:alpha val="99000"/>
                  </a:schemeClr>
                </a:solidFill>
              </a:rPr>
              <a:t>Push and Tiles</a:t>
            </a:r>
          </a:p>
        </p:txBody>
      </p:sp>
      <p:sp>
        <p:nvSpPr>
          <p:cNvPr id="12" name="Rectangle 11"/>
          <p:cNvSpPr/>
          <p:nvPr/>
        </p:nvSpPr>
        <p:spPr bwMode="auto">
          <a:xfrm>
            <a:off x="5238750" y="1447800"/>
            <a:ext cx="6950075" cy="1096963"/>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3600" dirty="0">
                <a:solidFill>
                  <a:schemeClr val="tx1">
                    <a:alpha val="99000"/>
                  </a:schemeClr>
                </a:solidFill>
              </a:rPr>
              <a:t>New Features</a:t>
            </a:r>
          </a:p>
        </p:txBody>
      </p:sp>
      <p:sp>
        <p:nvSpPr>
          <p:cNvPr id="13" name="Content Placeholder 7"/>
          <p:cNvSpPr txBox="1">
            <a:spLocks/>
          </p:cNvSpPr>
          <p:nvPr/>
        </p:nvSpPr>
        <p:spPr>
          <a:xfrm>
            <a:off x="519112" y="2821316"/>
            <a:ext cx="4206240" cy="2511457"/>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a:t>Experience</a:t>
            </a:r>
          </a:p>
          <a:p>
            <a:pPr fontAlgn="auto">
              <a:spcAft>
                <a:spcPts val="0"/>
              </a:spcAft>
              <a:defRPr/>
            </a:pPr>
            <a:r>
              <a:rPr lang="en-US" dirty="0"/>
              <a:t>Architecture</a:t>
            </a:r>
          </a:p>
          <a:p>
            <a:pPr fontAlgn="auto">
              <a:spcAft>
                <a:spcPts val="0"/>
              </a:spcAft>
              <a:defRPr/>
            </a:pPr>
            <a:r>
              <a:rPr lang="en-US" dirty="0"/>
              <a:t>Scenarios/Popular Applications</a:t>
            </a:r>
          </a:p>
          <a:p>
            <a:pPr fontAlgn="auto">
              <a:spcAft>
                <a:spcPts val="0"/>
              </a:spcAft>
              <a:defRPr/>
            </a:pPr>
            <a:r>
              <a:rPr lang="en-US" dirty="0"/>
              <a:t>What We Heard…</a:t>
            </a:r>
          </a:p>
        </p:txBody>
      </p:sp>
      <p:sp>
        <p:nvSpPr>
          <p:cNvPr id="14" name="Content Placeholder 7"/>
          <p:cNvSpPr txBox="1">
            <a:spLocks/>
          </p:cNvSpPr>
          <p:nvPr/>
        </p:nvSpPr>
        <p:spPr>
          <a:xfrm>
            <a:off x="5239385" y="2821316"/>
            <a:ext cx="6428740" cy="3016210"/>
          </a:xfrm>
          <a:prstGeom prst="rect">
            <a:avLst/>
          </a:prstGeom>
        </p:spPr>
        <p:txBody>
          <a:bodyPr lIns="18288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a:t>New APIs</a:t>
            </a:r>
          </a:p>
          <a:p>
            <a:pPr fontAlgn="auto">
              <a:spcAft>
                <a:spcPts val="0"/>
              </a:spcAft>
              <a:defRPr/>
            </a:pPr>
            <a:r>
              <a:rPr lang="en-US" dirty="0"/>
              <a:t>API Demo</a:t>
            </a:r>
          </a:p>
          <a:p>
            <a:pPr fontAlgn="auto">
              <a:spcAft>
                <a:spcPts val="0"/>
              </a:spcAft>
              <a:defRPr/>
            </a:pPr>
            <a:r>
              <a:rPr lang="en-US" dirty="0"/>
              <a:t>Push Features</a:t>
            </a:r>
          </a:p>
          <a:p>
            <a:pPr lvl="1" fontAlgn="auto">
              <a:spcAft>
                <a:spcPts val="0"/>
              </a:spcAft>
              <a:defRPr/>
            </a:pPr>
            <a:r>
              <a:rPr lang="en-US" dirty="0" smtClean="0"/>
              <a:t>Performance/Efficiency/Reliability</a:t>
            </a:r>
            <a:endParaRPr lang="en-US" dirty="0"/>
          </a:p>
          <a:p>
            <a:pPr lvl="1" fontAlgn="auto">
              <a:spcAft>
                <a:spcPts val="0"/>
              </a:spcAft>
              <a:defRPr/>
            </a:pPr>
            <a:r>
              <a:rPr lang="en-US" dirty="0"/>
              <a:t>Tile/Toast</a:t>
            </a:r>
          </a:p>
          <a:p>
            <a:pPr fontAlgn="auto">
              <a:spcAft>
                <a:spcPts val="0"/>
              </a:spcAft>
              <a:defRPr/>
            </a:pPr>
            <a:r>
              <a:rPr lang="en-US" dirty="0"/>
              <a:t>Push Demo</a:t>
            </a:r>
          </a:p>
        </p:txBody>
      </p:sp>
      <p:sp>
        <p:nvSpPr>
          <p:cNvPr id="191494" name="TextBox 6">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19112" y="228600"/>
            <a:ext cx="11149013" cy="609398"/>
          </a:xfrm>
        </p:spPr>
        <p:txBody>
          <a:bodyPr/>
          <a:lstStyle/>
          <a:p>
            <a:pPr defTabSz="914363" fontAlgn="auto">
              <a:spcAft>
                <a:spcPts val="0"/>
              </a:spcAft>
              <a:defRPr/>
            </a:pPr>
            <a:r>
              <a:rPr smtClean="0"/>
              <a:t>Push Notifications and Live Tiles</a:t>
            </a:r>
            <a:endParaRPr dirty="0"/>
          </a:p>
        </p:txBody>
      </p:sp>
      <p:sp>
        <p:nvSpPr>
          <p:cNvPr id="13" name="Text Placeholder 10"/>
          <p:cNvSpPr txBox="1">
            <a:spLocks/>
          </p:cNvSpPr>
          <p:nvPr/>
        </p:nvSpPr>
        <p:spPr>
          <a:xfrm>
            <a:off x="519112" y="1447799"/>
            <a:ext cx="8723362" cy="1329595"/>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Tx/>
              <a:buNone/>
              <a:defRPr/>
            </a:pPr>
            <a:r>
              <a:rPr lang="en-US" b="1" dirty="0" smtClean="0">
                <a:gradFill>
                  <a:gsLst>
                    <a:gs pos="0">
                      <a:schemeClr val="accent1">
                        <a:lumMod val="60000"/>
                        <a:lumOff val="40000"/>
                      </a:schemeClr>
                    </a:gs>
                    <a:gs pos="86000">
                      <a:schemeClr val="accent1">
                        <a:lumMod val="60000"/>
                        <a:lumOff val="40000"/>
                      </a:schemeClr>
                    </a:gs>
                  </a:gsLst>
                  <a:lin ang="5400000" scaled="0"/>
                </a:gradFill>
              </a:rPr>
              <a:t>Push Notifications</a:t>
            </a:r>
            <a:r>
              <a:rPr lang="en-US" b="1" dirty="0" smtClean="0"/>
              <a:t> </a:t>
            </a:r>
            <a:r>
              <a:rPr lang="en-US" dirty="0" smtClean="0"/>
              <a:t>offer developers a way to send timely information to their applications even when they are not around</a:t>
            </a:r>
          </a:p>
        </p:txBody>
      </p:sp>
      <p:pic>
        <p:nvPicPr>
          <p:cNvPr id="192515" name="Picture 13"/>
          <p:cNvPicPr>
            <a:picLocks noChangeAspect="1"/>
          </p:cNvPicPr>
          <p:nvPr/>
        </p:nvPicPr>
        <p:blipFill>
          <a:blip r:embed="rId4"/>
          <a:srcRect/>
          <a:stretch>
            <a:fillRect/>
          </a:stretch>
        </p:blipFill>
        <p:spPr bwMode="auto">
          <a:xfrm>
            <a:off x="9194800" y="1119188"/>
            <a:ext cx="2832100" cy="4956175"/>
          </a:xfrm>
          <a:prstGeom prst="rect">
            <a:avLst/>
          </a:prstGeom>
          <a:noFill/>
          <a:ln w="9525">
            <a:noFill/>
            <a:miter lim="800000"/>
            <a:headEnd/>
            <a:tailEnd/>
          </a:ln>
        </p:spPr>
      </p:pic>
      <p:sp>
        <p:nvSpPr>
          <p:cNvPr id="15" name="Text Placeholder 10"/>
          <p:cNvSpPr txBox="1">
            <a:spLocks/>
          </p:cNvSpPr>
          <p:nvPr/>
        </p:nvSpPr>
        <p:spPr>
          <a:xfrm>
            <a:off x="519112" y="4441876"/>
            <a:ext cx="8723362" cy="1329595"/>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Tx/>
              <a:buNone/>
              <a:defRPr/>
            </a:pPr>
            <a:r>
              <a:rPr lang="en-US" dirty="0" smtClean="0"/>
              <a:t>Windows Phone has the unique ability to provide the end user </a:t>
            </a:r>
            <a:r>
              <a:rPr lang="en-US" dirty="0" err="1" smtClean="0"/>
              <a:t>glanceable</a:t>
            </a:r>
            <a:r>
              <a:rPr lang="en-US" dirty="0" smtClean="0"/>
              <a:t> access to the information they care most about, via </a:t>
            </a:r>
            <a:r>
              <a:rPr lang="en-US" b="1" dirty="0">
                <a:gradFill>
                  <a:gsLst>
                    <a:gs pos="0">
                      <a:schemeClr val="accent1">
                        <a:lumMod val="60000"/>
                        <a:lumOff val="40000"/>
                      </a:schemeClr>
                    </a:gs>
                    <a:gs pos="86000">
                      <a:schemeClr val="accent1">
                        <a:lumMod val="60000"/>
                        <a:lumOff val="40000"/>
                      </a:schemeClr>
                    </a:gs>
                  </a:gsLst>
                  <a:lin ang="5400000" scaled="0"/>
                </a:gradFill>
              </a:rPr>
              <a:t>Live Tiles </a:t>
            </a:r>
          </a:p>
        </p:txBody>
      </p:sp>
      <p:pic>
        <p:nvPicPr>
          <p:cNvPr id="1027" name="Picture 3" descr="\\SFP\Resources\Microsoft Presentation Resources\DVD_Art_08-10-2010\Artwork_Imagery\Icons - Illustrations\_ WINDOWS VISTA ICONS\Green Plus sign add more.png"/>
          <p:cNvPicPr>
            <a:picLocks noChangeAspect="1" noChangeArrowheads="1"/>
          </p:cNvPicPr>
          <p:nvPr/>
        </p:nvPicPr>
        <p:blipFill>
          <a:blip r:embed="rId5"/>
          <a:srcRect/>
          <a:stretch>
            <a:fillRect/>
          </a:stretch>
        </p:blipFill>
        <p:spPr bwMode="auto">
          <a:xfrm>
            <a:off x="4314825" y="3133725"/>
            <a:ext cx="949325" cy="952500"/>
          </a:xfrm>
          <a:prstGeom prst="rect">
            <a:avLst/>
          </a:prstGeom>
          <a:noFill/>
          <a:ln w="9525">
            <a:noFill/>
            <a:miter lim="800000"/>
            <a:headEnd/>
            <a:tailEnd/>
          </a:ln>
        </p:spPr>
      </p:pic>
      <p:sp>
        <p:nvSpPr>
          <p:cNvPr id="192518" name="TextBox 6">
            <a:hlinkClick r:id="rId6"/>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Push Notification UX Components</a:t>
            </a:r>
            <a:endParaRPr dirty="0"/>
          </a:p>
        </p:txBody>
      </p:sp>
      <p:grpSp>
        <p:nvGrpSpPr>
          <p:cNvPr id="194562" name="Group 1040"/>
          <p:cNvGrpSpPr>
            <a:grpSpLocks/>
          </p:cNvGrpSpPr>
          <p:nvPr/>
        </p:nvGrpSpPr>
        <p:grpSpPr bwMode="auto">
          <a:xfrm>
            <a:off x="6191250" y="1447800"/>
            <a:ext cx="5486400" cy="2011363"/>
            <a:chOff x="1348965" y="4652681"/>
            <a:chExt cx="5510641" cy="2011680"/>
          </a:xfrm>
        </p:grpSpPr>
        <p:sp>
          <p:nvSpPr>
            <p:cNvPr id="81" name="Rectangle 80"/>
            <p:cNvSpPr/>
            <p:nvPr/>
          </p:nvSpPr>
          <p:spPr bwMode="auto">
            <a:xfrm>
              <a:off x="1348965" y="4652681"/>
              <a:ext cx="5510641" cy="2011680"/>
            </a:xfrm>
            <a:prstGeom prst="rect">
              <a:avLst/>
            </a:prstGeom>
            <a:gradFill flip="none" rotWithShape="1">
              <a:gsLst>
                <a:gs pos="0">
                  <a:schemeClr val="bg1">
                    <a:alpha val="60000"/>
                  </a:schemeClr>
                </a:gs>
                <a:gs pos="100000">
                  <a:schemeClr val="bg1">
                    <a:alpha val="40000"/>
                  </a:schemeClr>
                </a:gs>
              </a:gsLst>
              <a:lin ang="5400000" scaled="0"/>
              <a:tileRect/>
            </a:gradFill>
            <a:ln>
              <a:gradFill>
                <a:gsLst>
                  <a:gs pos="0">
                    <a:schemeClr val="tx1">
                      <a:lumMod val="65000"/>
                    </a:schemeClr>
                  </a:gs>
                  <a:gs pos="100000">
                    <a:schemeClr val="tx1">
                      <a:lumMod val="65000"/>
                      <a:alpha val="5000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tIns="1005840" bIns="45718"/>
            <a:lstStyle/>
            <a:p>
              <a:pPr algn="ctr" defTabSz="914099">
                <a:lnSpc>
                  <a:spcPct val="90000"/>
                </a:lnSpc>
                <a:spcBef>
                  <a:spcPts val="1800"/>
                </a:spcBef>
                <a:spcAft>
                  <a:spcPts val="0"/>
                </a:spcAft>
                <a:defRPr/>
              </a:pPr>
              <a:endParaRPr lang="en-US" sz="2800" i="1" dirty="0">
                <a:gradFill>
                  <a:gsLst>
                    <a:gs pos="0">
                      <a:schemeClr val="tx1"/>
                    </a:gs>
                    <a:gs pos="86000">
                      <a:schemeClr val="tx1"/>
                    </a:gs>
                  </a:gsLst>
                  <a:lin ang="5400000" scaled="0"/>
                </a:gradFill>
              </a:endParaRPr>
            </a:p>
          </p:txBody>
        </p:sp>
        <p:grpSp>
          <p:nvGrpSpPr>
            <p:cNvPr id="194595" name="Group 54"/>
            <p:cNvGrpSpPr>
              <a:grpSpLocks/>
            </p:cNvGrpSpPr>
            <p:nvPr/>
          </p:nvGrpSpPr>
          <p:grpSpPr bwMode="auto">
            <a:xfrm>
              <a:off x="1497392" y="4789841"/>
              <a:ext cx="5209082" cy="1737360"/>
              <a:chOff x="6058201" y="1447800"/>
              <a:chExt cx="5209082" cy="1737360"/>
            </a:xfrm>
          </p:grpSpPr>
          <p:pic>
            <p:nvPicPr>
              <p:cNvPr id="194596" name="Picture 3"/>
              <p:cNvPicPr>
                <a:picLocks noChangeAspect="1" noChangeArrowheads="1"/>
              </p:cNvPicPr>
              <p:nvPr/>
            </p:nvPicPr>
            <p:blipFill>
              <a:blip r:embed="rId2"/>
              <a:srcRect/>
              <a:stretch>
                <a:fillRect/>
              </a:stretch>
            </p:blipFill>
            <p:spPr bwMode="auto">
              <a:xfrm>
                <a:off x="8357815" y="1447800"/>
                <a:ext cx="2909468" cy="1737360"/>
              </a:xfrm>
              <a:prstGeom prst="rect">
                <a:avLst/>
              </a:prstGeom>
              <a:noFill/>
              <a:ln w="9525">
                <a:noFill/>
                <a:miter lim="800000"/>
                <a:headEnd/>
                <a:tailEnd/>
              </a:ln>
            </p:spPr>
          </p:pic>
          <p:grpSp>
            <p:nvGrpSpPr>
              <p:cNvPr id="194597" name="Group 16"/>
              <p:cNvGrpSpPr>
                <a:grpSpLocks/>
              </p:cNvGrpSpPr>
              <p:nvPr/>
            </p:nvGrpSpPr>
            <p:grpSpPr bwMode="auto">
              <a:xfrm>
                <a:off x="6058201" y="1579933"/>
                <a:ext cx="2397478" cy="249299"/>
                <a:chOff x="5768817" y="1579933"/>
                <a:chExt cx="2397478" cy="249299"/>
              </a:xfrm>
            </p:grpSpPr>
            <p:cxnSp>
              <p:nvCxnSpPr>
                <p:cNvPr id="7" name="Straight Arrow Connector 6"/>
                <p:cNvCxnSpPr/>
                <p:nvPr/>
              </p:nvCxnSpPr>
              <p:spPr>
                <a:xfrm>
                  <a:off x="7526215" y="1527048"/>
                  <a:ext cx="640080" cy="0"/>
                </a:xfrm>
                <a:prstGeom prst="straightConnector1">
                  <a:avLst/>
                </a:prstGeom>
                <a:ln w="50800">
                  <a:gradFill>
                    <a:gsLst>
                      <a:gs pos="0">
                        <a:srgbClr val="FFC000">
                          <a:alpha val="0"/>
                        </a:srgbClr>
                      </a:gs>
                      <a:gs pos="50000">
                        <a:srgbClr val="FFC000"/>
                      </a:gs>
                    </a:gsLst>
                    <a:lin ang="0" scaled="0"/>
                  </a:gradFill>
                  <a:tailEnd type="triangle" w="med" len="med"/>
                </a:ln>
              </p:spPr>
              <p:style>
                <a:lnRef idx="2">
                  <a:schemeClr val="accent1"/>
                </a:lnRef>
                <a:fillRef idx="0">
                  <a:schemeClr val="accent1"/>
                </a:fillRef>
                <a:effectRef idx="1">
                  <a:schemeClr val="accent1"/>
                </a:effectRef>
                <a:fontRef idx="minor">
                  <a:schemeClr val="tx1"/>
                </a:fontRef>
              </p:style>
            </p:cxnSp>
            <p:sp>
              <p:nvSpPr>
                <p:cNvPr id="23" name="Text Placeholder 2"/>
                <p:cNvSpPr txBox="1">
                  <a:spLocks/>
                </p:cNvSpPr>
                <p:nvPr/>
              </p:nvSpPr>
              <p:spPr>
                <a:xfrm>
                  <a:off x="5768817" y="1579933"/>
                  <a:ext cx="1872372" cy="249299"/>
                </a:xfrm>
                <a:prstGeom prst="rect">
                  <a:avLst/>
                </a:prstGeom>
              </p:spPr>
              <p:txBody>
                <a:bodyPr wrap="none"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fontAlgn="auto">
                    <a:spcAft>
                      <a:spcPts val="0"/>
                    </a:spcAft>
                    <a:buFontTx/>
                    <a:buNone/>
                    <a:defRPr/>
                  </a:pPr>
                  <a:r>
                    <a:rPr lang="en-US" sz="1800" dirty="0" smtClean="0"/>
                    <a:t>Toast notifications</a:t>
                  </a:r>
                </a:p>
              </p:txBody>
            </p:sp>
          </p:grpSp>
          <p:grpSp>
            <p:nvGrpSpPr>
              <p:cNvPr id="194598" name="Group 17"/>
              <p:cNvGrpSpPr>
                <a:grpSpLocks/>
              </p:cNvGrpSpPr>
              <p:nvPr/>
            </p:nvGrpSpPr>
            <p:grpSpPr bwMode="auto">
              <a:xfrm>
                <a:off x="6284866" y="2439020"/>
                <a:ext cx="2170813" cy="249299"/>
                <a:chOff x="5995482" y="2439020"/>
                <a:chExt cx="2170813" cy="249299"/>
              </a:xfrm>
            </p:grpSpPr>
            <p:cxnSp>
              <p:nvCxnSpPr>
                <p:cNvPr id="9" name="Straight Arrow Connector 8"/>
                <p:cNvCxnSpPr/>
                <p:nvPr/>
              </p:nvCxnSpPr>
              <p:spPr>
                <a:xfrm>
                  <a:off x="7526215" y="2386584"/>
                  <a:ext cx="640080" cy="0"/>
                </a:xfrm>
                <a:prstGeom prst="straightConnector1">
                  <a:avLst/>
                </a:prstGeom>
                <a:ln w="50800">
                  <a:gradFill>
                    <a:gsLst>
                      <a:gs pos="0">
                        <a:srgbClr val="FFC000">
                          <a:alpha val="0"/>
                        </a:srgbClr>
                      </a:gs>
                      <a:gs pos="50000">
                        <a:srgbClr val="FFC000"/>
                      </a:gs>
                    </a:gsLst>
                    <a:lin ang="0" scaled="0"/>
                  </a:gradFill>
                  <a:tailEnd type="triangle" w="med" len="med"/>
                </a:ln>
              </p:spPr>
              <p:style>
                <a:lnRef idx="2">
                  <a:schemeClr val="accent1"/>
                </a:lnRef>
                <a:fillRef idx="0">
                  <a:schemeClr val="accent1"/>
                </a:fillRef>
                <a:effectRef idx="1">
                  <a:schemeClr val="accent1"/>
                </a:effectRef>
                <a:fontRef idx="minor">
                  <a:schemeClr val="tx1"/>
                </a:fontRef>
              </p:style>
            </p:cxnSp>
            <p:sp>
              <p:nvSpPr>
                <p:cNvPr id="26" name="Text Placeholder 2"/>
                <p:cNvSpPr txBox="1">
                  <a:spLocks/>
                </p:cNvSpPr>
                <p:nvPr/>
              </p:nvSpPr>
              <p:spPr>
                <a:xfrm>
                  <a:off x="5995482" y="2439020"/>
                  <a:ext cx="1645707" cy="249299"/>
                </a:xfrm>
                <a:prstGeom prst="rect">
                  <a:avLst/>
                </a:prstGeom>
              </p:spPr>
              <p:txBody>
                <a:bodyPr wrap="none"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fontAlgn="auto">
                    <a:spcAft>
                      <a:spcPts val="0"/>
                    </a:spcAft>
                    <a:buFontTx/>
                    <a:buNone/>
                    <a:defRPr/>
                  </a:pPr>
                  <a:r>
                    <a:rPr lang="en-US" sz="1800" dirty="0" smtClean="0"/>
                    <a:t>Tile notifications</a:t>
                  </a:r>
                </a:p>
              </p:txBody>
            </p:sp>
          </p:grpSp>
        </p:grpSp>
      </p:grpSp>
      <p:grpSp>
        <p:nvGrpSpPr>
          <p:cNvPr id="194563" name="Group 2"/>
          <p:cNvGrpSpPr>
            <a:grpSpLocks/>
          </p:cNvGrpSpPr>
          <p:nvPr/>
        </p:nvGrpSpPr>
        <p:grpSpPr bwMode="auto">
          <a:xfrm>
            <a:off x="6191250" y="3760788"/>
            <a:ext cx="5486400" cy="2012950"/>
            <a:chOff x="6191249" y="3761386"/>
            <a:chExt cx="5486400" cy="2011680"/>
          </a:xfrm>
        </p:grpSpPr>
        <p:sp>
          <p:nvSpPr>
            <p:cNvPr id="1036" name="Rectangle 1035"/>
            <p:cNvSpPr/>
            <p:nvPr/>
          </p:nvSpPr>
          <p:spPr bwMode="auto">
            <a:xfrm>
              <a:off x="6191249" y="3761386"/>
              <a:ext cx="5486400" cy="2011680"/>
            </a:xfrm>
            <a:prstGeom prst="rect">
              <a:avLst/>
            </a:prstGeom>
            <a:gradFill flip="none" rotWithShape="1">
              <a:gsLst>
                <a:gs pos="0">
                  <a:schemeClr val="bg1">
                    <a:alpha val="60000"/>
                  </a:schemeClr>
                </a:gs>
                <a:gs pos="100000">
                  <a:schemeClr val="bg1">
                    <a:alpha val="40000"/>
                  </a:schemeClr>
                </a:gs>
              </a:gsLst>
              <a:lin ang="5400000" scaled="0"/>
              <a:tileRect/>
            </a:gradFill>
            <a:ln>
              <a:gradFill>
                <a:gsLst>
                  <a:gs pos="0">
                    <a:schemeClr val="tx1">
                      <a:lumMod val="65000"/>
                    </a:schemeClr>
                  </a:gs>
                  <a:gs pos="100000">
                    <a:schemeClr val="tx1">
                      <a:lumMod val="65000"/>
                      <a:alpha val="5000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tIns="1005840" bIns="45718"/>
            <a:lstStyle/>
            <a:p>
              <a:pPr algn="ctr" defTabSz="914099">
                <a:lnSpc>
                  <a:spcPct val="90000"/>
                </a:lnSpc>
                <a:spcBef>
                  <a:spcPts val="1800"/>
                </a:spcBef>
                <a:spcAft>
                  <a:spcPts val="0"/>
                </a:spcAft>
                <a:defRPr/>
              </a:pPr>
              <a:endParaRPr lang="en-US" sz="2800" i="1" dirty="0">
                <a:gradFill>
                  <a:gsLst>
                    <a:gs pos="0">
                      <a:schemeClr val="tx1"/>
                    </a:gs>
                    <a:gs pos="86000">
                      <a:schemeClr val="tx1"/>
                    </a:gs>
                  </a:gsLst>
                  <a:lin ang="5400000" scaled="0"/>
                </a:gradFill>
              </a:endParaRPr>
            </a:p>
          </p:txBody>
        </p:sp>
        <p:pic>
          <p:nvPicPr>
            <p:cNvPr id="194572" name="Picture 2"/>
            <p:cNvPicPr>
              <a:picLocks noChangeAspect="1" noChangeArrowheads="1"/>
            </p:cNvPicPr>
            <p:nvPr/>
          </p:nvPicPr>
          <p:blipFill>
            <a:blip r:embed="rId4"/>
            <a:srcRect/>
            <a:stretch>
              <a:fillRect/>
            </a:stretch>
          </p:blipFill>
          <p:spPr bwMode="auto">
            <a:xfrm>
              <a:off x="10131268" y="4196354"/>
              <a:ext cx="1015419" cy="1005840"/>
            </a:xfrm>
            <a:prstGeom prst="rect">
              <a:avLst/>
            </a:prstGeom>
            <a:noFill/>
            <a:ln w="9525">
              <a:noFill/>
              <a:miter lim="800000"/>
              <a:headEnd/>
              <a:tailEnd/>
            </a:ln>
          </p:spPr>
        </p:pic>
        <p:sp>
          <p:nvSpPr>
            <p:cNvPr id="54" name="Text Placeholder 2"/>
            <p:cNvSpPr txBox="1">
              <a:spLocks/>
            </p:cNvSpPr>
            <p:nvPr/>
          </p:nvSpPr>
          <p:spPr>
            <a:xfrm>
              <a:off x="6378471" y="3860162"/>
              <a:ext cx="1898020" cy="249299"/>
            </a:xfrm>
            <a:prstGeom prst="rect">
              <a:avLst/>
            </a:prstGeom>
          </p:spPr>
          <p:txBody>
            <a:bodyPr wrap="none"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Tx/>
                <a:buNone/>
                <a:defRPr/>
              </a:pPr>
              <a:r>
                <a:rPr lang="en-US" sz="1800" dirty="0" smtClean="0"/>
                <a:t>Toast notifications:</a:t>
              </a:r>
            </a:p>
          </p:txBody>
        </p:sp>
        <p:grpSp>
          <p:nvGrpSpPr>
            <p:cNvPr id="194574" name="Group 3"/>
            <p:cNvGrpSpPr>
              <a:grpSpLocks/>
            </p:cNvGrpSpPr>
            <p:nvPr/>
          </p:nvGrpSpPr>
          <p:grpSpPr bwMode="auto">
            <a:xfrm>
              <a:off x="6727132" y="4196354"/>
              <a:ext cx="4049006" cy="1477573"/>
              <a:chOff x="6475737" y="4196354"/>
              <a:chExt cx="4049006" cy="1477573"/>
            </a:xfrm>
          </p:grpSpPr>
          <p:grpSp>
            <p:nvGrpSpPr>
              <p:cNvPr id="194575" name="Group 1033"/>
              <p:cNvGrpSpPr>
                <a:grpSpLocks/>
              </p:cNvGrpSpPr>
              <p:nvPr/>
            </p:nvGrpSpPr>
            <p:grpSpPr bwMode="auto">
              <a:xfrm>
                <a:off x="6475737" y="4196354"/>
                <a:ext cx="1005840" cy="1477573"/>
                <a:chOff x="6845977" y="4652681"/>
                <a:chExt cx="1005840" cy="1477573"/>
              </a:xfrm>
            </p:grpSpPr>
            <p:grpSp>
              <p:nvGrpSpPr>
                <p:cNvPr id="194586" name="Group 57"/>
                <p:cNvGrpSpPr>
                  <a:grpSpLocks/>
                </p:cNvGrpSpPr>
                <p:nvPr/>
              </p:nvGrpSpPr>
              <p:grpSpPr bwMode="auto">
                <a:xfrm>
                  <a:off x="6845977" y="4652681"/>
                  <a:ext cx="1005840" cy="1005840"/>
                  <a:chOff x="4129705" y="4875116"/>
                  <a:chExt cx="1005840" cy="1005840"/>
                </a:xfrm>
              </p:grpSpPr>
              <p:sp>
                <p:nvSpPr>
                  <p:cNvPr id="10" name="Rectangle 9"/>
                  <p:cNvSpPr>
                    <a:spLocks noChangeAspect="1"/>
                  </p:cNvSpPr>
                  <p:nvPr/>
                </p:nvSpPr>
                <p:spPr bwMode="auto">
                  <a:xfrm>
                    <a:off x="4130397" y="4874848"/>
                    <a:ext cx="1004888" cy="1005840"/>
                  </a:xfrm>
                  <a:prstGeom prst="rect">
                    <a:avLst/>
                  </a:prstGeom>
                  <a:solidFill>
                    <a:srgbClr val="B2B2B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91436" tIns="45718" rIns="91436" bIns="45718" anchor="ctr"/>
                  <a:lstStyle/>
                  <a:p>
                    <a:pPr algn="ctr" defTabSz="914061">
                      <a:defRPr/>
                    </a:pPr>
                    <a:endParaRPr lang="en-US" sz="2300" dirty="0">
                      <a:gradFill>
                        <a:gsLst>
                          <a:gs pos="0">
                            <a:srgbClr val="FFFFFF"/>
                          </a:gs>
                          <a:gs pos="100000">
                            <a:srgbClr val="FFFFFF"/>
                          </a:gs>
                        </a:gsLst>
                        <a:lin ang="5400000" scaled="0"/>
                      </a:gradFill>
                    </a:endParaRPr>
                  </a:p>
                </p:txBody>
              </p:sp>
              <p:sp>
                <p:nvSpPr>
                  <p:cNvPr id="11" name="Oval 10"/>
                  <p:cNvSpPr/>
                  <p:nvPr/>
                </p:nvSpPr>
                <p:spPr bwMode="auto">
                  <a:xfrm>
                    <a:off x="4759171" y="4944151"/>
                    <a:ext cx="304800" cy="304800"/>
                  </a:xfrm>
                  <a:prstGeom prst="ellipse">
                    <a:avLst/>
                  </a:prstGeom>
                  <a:solidFill>
                    <a:srgbClr val="11111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61">
                      <a:defRPr/>
                    </a:pPr>
                    <a:r>
                      <a:rPr lang="en-US" sz="1600" b="1" dirty="0">
                        <a:gradFill>
                          <a:gsLst>
                            <a:gs pos="0">
                              <a:srgbClr val="FFFFFF"/>
                            </a:gs>
                            <a:gs pos="100000">
                              <a:srgbClr val="FFFFFF"/>
                            </a:gs>
                          </a:gsLst>
                          <a:lin ang="5400000" scaled="0"/>
                        </a:gradFill>
                      </a:rPr>
                      <a:t>7</a:t>
                    </a:r>
                  </a:p>
                </p:txBody>
              </p:sp>
            </p:grpSp>
            <p:grpSp>
              <p:nvGrpSpPr>
                <p:cNvPr id="194587" name="Group 1030"/>
                <p:cNvGrpSpPr>
                  <a:grpSpLocks/>
                </p:cNvGrpSpPr>
                <p:nvPr/>
              </p:nvGrpSpPr>
              <p:grpSpPr bwMode="auto">
                <a:xfrm>
                  <a:off x="7486967" y="5033694"/>
                  <a:ext cx="274320" cy="1096560"/>
                  <a:chOff x="7486967" y="5033694"/>
                  <a:chExt cx="274320" cy="1096560"/>
                </a:xfrm>
              </p:grpSpPr>
              <p:cxnSp>
                <p:nvCxnSpPr>
                  <p:cNvPr id="31" name="Straight Arrow Connector 30"/>
                  <p:cNvCxnSpPr/>
                  <p:nvPr/>
                </p:nvCxnSpPr>
                <p:spPr>
                  <a:xfrm rot="5400000" flipH="1">
                    <a:off x="7124923" y="4857639"/>
                    <a:ext cx="1005840" cy="0"/>
                  </a:xfrm>
                  <a:prstGeom prst="straightConnector1">
                    <a:avLst/>
                  </a:prstGeom>
                  <a:ln w="50800">
                    <a:gradFill>
                      <a:gsLst>
                        <a:gs pos="0">
                          <a:srgbClr val="FFC000">
                            <a:alpha val="0"/>
                          </a:srgbClr>
                        </a:gs>
                        <a:gs pos="50000">
                          <a:srgbClr val="FFC000"/>
                        </a:gs>
                      </a:gsLst>
                      <a:lin ang="0" scaled="0"/>
                    </a:gradFill>
                    <a:tailEnd type="triangle" w="med" len="med"/>
                  </a:ln>
                </p:spPr>
                <p:style>
                  <a:lnRef idx="2">
                    <a:schemeClr val="accent1"/>
                  </a:lnRef>
                  <a:fillRef idx="0">
                    <a:schemeClr val="accent1"/>
                  </a:fillRef>
                  <a:effectRef idx="1">
                    <a:schemeClr val="accent1"/>
                  </a:effectRef>
                  <a:fontRef idx="minor">
                    <a:schemeClr val="tx1"/>
                  </a:fontRef>
                </p:style>
              </p:cxnSp>
              <p:sp>
                <p:nvSpPr>
                  <p:cNvPr id="32" name="Text Placeholder 2"/>
                  <p:cNvSpPr txBox="1">
                    <a:spLocks/>
                  </p:cNvSpPr>
                  <p:nvPr/>
                </p:nvSpPr>
                <p:spPr>
                  <a:xfrm>
                    <a:off x="7486967" y="5880955"/>
                    <a:ext cx="274320" cy="249299"/>
                  </a:xfrm>
                  <a:prstGeom prst="rect">
                    <a:avLst/>
                  </a:prstGeom>
                </p:spPr>
                <p:txBody>
                  <a:bodyPr wrap="none" lIns="0" tIns="0" rIns="0" bIns="0"/>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Tx/>
                      <a:buNone/>
                      <a:defRPr/>
                    </a:pPr>
                    <a:r>
                      <a:rPr lang="en-US" sz="1600" dirty="0" smtClean="0"/>
                      <a:t>Count</a:t>
                    </a:r>
                  </a:p>
                </p:txBody>
              </p:sp>
            </p:grpSp>
          </p:grpSp>
          <p:grpSp>
            <p:nvGrpSpPr>
              <p:cNvPr id="194576" name="Group 1028"/>
              <p:cNvGrpSpPr>
                <a:grpSpLocks/>
              </p:cNvGrpSpPr>
              <p:nvPr/>
            </p:nvGrpSpPr>
            <p:grpSpPr bwMode="auto">
              <a:xfrm>
                <a:off x="10250423" y="4997991"/>
                <a:ext cx="274320" cy="675936"/>
                <a:chOff x="9993209" y="5454318"/>
                <a:chExt cx="274320" cy="675936"/>
              </a:xfrm>
            </p:grpSpPr>
            <p:cxnSp>
              <p:nvCxnSpPr>
                <p:cNvPr id="43" name="Straight Arrow Connector 42"/>
                <p:cNvCxnSpPr/>
                <p:nvPr/>
              </p:nvCxnSpPr>
              <p:spPr>
                <a:xfrm rot="5400000" flipH="1">
                  <a:off x="9837761" y="5278263"/>
                  <a:ext cx="585216" cy="0"/>
                </a:xfrm>
                <a:prstGeom prst="straightConnector1">
                  <a:avLst/>
                </a:prstGeom>
                <a:ln w="50800">
                  <a:gradFill>
                    <a:gsLst>
                      <a:gs pos="0">
                        <a:srgbClr val="FFC000">
                          <a:alpha val="0"/>
                        </a:srgbClr>
                      </a:gs>
                      <a:gs pos="50000">
                        <a:srgbClr val="FFC000"/>
                      </a:gs>
                    </a:gsLst>
                    <a:lin ang="0" scaled="0"/>
                  </a:gradFill>
                  <a:tailEnd type="triangle" w="med" len="med"/>
                </a:ln>
              </p:spPr>
              <p:style>
                <a:lnRef idx="2">
                  <a:schemeClr val="accent1"/>
                </a:lnRef>
                <a:fillRef idx="0">
                  <a:schemeClr val="accent1"/>
                </a:fillRef>
                <a:effectRef idx="1">
                  <a:schemeClr val="accent1"/>
                </a:effectRef>
                <a:fontRef idx="minor">
                  <a:schemeClr val="tx1"/>
                </a:fontRef>
              </p:style>
            </p:cxnSp>
            <p:sp>
              <p:nvSpPr>
                <p:cNvPr id="44" name="Text Placeholder 2"/>
                <p:cNvSpPr txBox="1">
                  <a:spLocks/>
                </p:cNvSpPr>
                <p:nvPr/>
              </p:nvSpPr>
              <p:spPr>
                <a:xfrm>
                  <a:off x="9993209" y="5880955"/>
                  <a:ext cx="274320" cy="249299"/>
                </a:xfrm>
                <a:prstGeom prst="rect">
                  <a:avLst/>
                </a:prstGeom>
              </p:spPr>
              <p:txBody>
                <a:bodyPr wrap="none" lIns="0" tIns="0" rIns="0" bIns="0"/>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Tx/>
                    <a:buNone/>
                    <a:defRPr/>
                  </a:pPr>
                  <a:r>
                    <a:rPr lang="en-US" sz="1600" dirty="0"/>
                    <a:t>Background</a:t>
                  </a:r>
                </a:p>
              </p:txBody>
            </p:sp>
          </p:grpSp>
          <p:grpSp>
            <p:nvGrpSpPr>
              <p:cNvPr id="194577" name="Group 1032"/>
              <p:cNvGrpSpPr>
                <a:grpSpLocks/>
              </p:cNvGrpSpPr>
              <p:nvPr/>
            </p:nvGrpSpPr>
            <p:grpSpPr bwMode="auto">
              <a:xfrm>
                <a:off x="8180265" y="4196354"/>
                <a:ext cx="1005840" cy="1477573"/>
                <a:chOff x="8236778" y="4652681"/>
                <a:chExt cx="1005840" cy="1477573"/>
              </a:xfrm>
            </p:grpSpPr>
            <p:grpSp>
              <p:nvGrpSpPr>
                <p:cNvPr id="194578" name="Group 59"/>
                <p:cNvGrpSpPr>
                  <a:grpSpLocks/>
                </p:cNvGrpSpPr>
                <p:nvPr/>
              </p:nvGrpSpPr>
              <p:grpSpPr bwMode="auto">
                <a:xfrm>
                  <a:off x="8236778" y="4652681"/>
                  <a:ext cx="1005840" cy="1005840"/>
                  <a:chOff x="6573246" y="4875116"/>
                  <a:chExt cx="1005840" cy="1005840"/>
                </a:xfrm>
              </p:grpSpPr>
              <p:sp>
                <p:nvSpPr>
                  <p:cNvPr id="14" name="Rectangle 13"/>
                  <p:cNvSpPr>
                    <a:spLocks noChangeAspect="1"/>
                  </p:cNvSpPr>
                  <p:nvPr/>
                </p:nvSpPr>
                <p:spPr bwMode="auto">
                  <a:xfrm>
                    <a:off x="6572798" y="4874848"/>
                    <a:ext cx="1006475" cy="1005840"/>
                  </a:xfrm>
                  <a:prstGeom prst="rect">
                    <a:avLst/>
                  </a:prstGeom>
                  <a:solidFill>
                    <a:srgbClr val="B2B2B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lIns="91436" tIns="45718" rIns="91436" bIns="45718" anchor="ctr"/>
                  <a:lstStyle/>
                  <a:p>
                    <a:pPr algn="ctr" defTabSz="914061">
                      <a:defRPr/>
                    </a:pPr>
                    <a:endParaRPr lang="en-US" sz="2300" dirty="0">
                      <a:gradFill>
                        <a:gsLst>
                          <a:gs pos="0">
                            <a:srgbClr val="FFFFFF"/>
                          </a:gs>
                          <a:gs pos="100000">
                            <a:srgbClr val="FFFFFF"/>
                          </a:gs>
                        </a:gsLst>
                        <a:lin ang="5400000" scaled="0"/>
                      </a:gradFill>
                    </a:endParaRPr>
                  </a:p>
                </p:txBody>
              </p:sp>
              <p:sp>
                <p:nvSpPr>
                  <p:cNvPr id="12" name="TextBox 11"/>
                  <p:cNvSpPr txBox="1"/>
                  <p:nvPr/>
                </p:nvSpPr>
                <p:spPr>
                  <a:xfrm>
                    <a:off x="6661331" y="5615574"/>
                    <a:ext cx="331566" cy="215444"/>
                  </a:xfrm>
                  <a:prstGeom prst="rect">
                    <a:avLst/>
                  </a:prstGeom>
                  <a:noFill/>
                </p:spPr>
                <p:txBody>
                  <a:bodyPr wrap="none" lIns="0" tIns="0" rIns="0" bIns="0">
                    <a:spAutoFit/>
                  </a:bodyPr>
                  <a:lstStyle/>
                  <a:p>
                    <a:pPr defTabSz="914363" fontAlgn="auto">
                      <a:spcBef>
                        <a:spcPts val="0"/>
                      </a:spcBef>
                      <a:spcAft>
                        <a:spcPts val="0"/>
                      </a:spcAft>
                      <a:defRPr/>
                    </a:pPr>
                    <a:r>
                      <a:rPr lang="en-US" sz="1400" dirty="0">
                        <a:gradFill>
                          <a:gsLst>
                            <a:gs pos="0">
                              <a:srgbClr val="FFFFFF"/>
                            </a:gs>
                            <a:gs pos="50000">
                              <a:srgbClr val="FFFFFF"/>
                            </a:gs>
                          </a:gsLst>
                          <a:lin ang="0" scaled="0"/>
                        </a:gradFill>
                        <a:latin typeface="+mn-lt"/>
                        <a:ea typeface="+mn-ea"/>
                      </a:rPr>
                      <a:t>Title</a:t>
                    </a:r>
                  </a:p>
                </p:txBody>
              </p:sp>
            </p:grpSp>
            <p:grpSp>
              <p:nvGrpSpPr>
                <p:cNvPr id="194579" name="Group 1029"/>
                <p:cNvGrpSpPr>
                  <a:grpSpLocks/>
                </p:cNvGrpSpPr>
                <p:nvPr/>
              </p:nvGrpSpPr>
              <p:grpSpPr bwMode="auto">
                <a:xfrm>
                  <a:off x="8357537" y="5582334"/>
                  <a:ext cx="274320" cy="547920"/>
                  <a:chOff x="8357537" y="5582334"/>
                  <a:chExt cx="274320" cy="547920"/>
                </a:xfrm>
              </p:grpSpPr>
              <p:cxnSp>
                <p:nvCxnSpPr>
                  <p:cNvPr id="40" name="Straight Arrow Connector 39"/>
                  <p:cNvCxnSpPr/>
                  <p:nvPr/>
                </p:nvCxnSpPr>
                <p:spPr>
                  <a:xfrm rot="5400000" flipH="1">
                    <a:off x="8262046" y="5406279"/>
                    <a:ext cx="457200" cy="0"/>
                  </a:xfrm>
                  <a:prstGeom prst="straightConnector1">
                    <a:avLst/>
                  </a:prstGeom>
                  <a:ln w="50800">
                    <a:gradFill>
                      <a:gsLst>
                        <a:gs pos="0">
                          <a:srgbClr val="FFC000">
                            <a:alpha val="0"/>
                          </a:srgbClr>
                        </a:gs>
                        <a:gs pos="50000">
                          <a:srgbClr val="FFC000"/>
                        </a:gs>
                      </a:gsLst>
                      <a:lin ang="0" scaled="0"/>
                    </a:gradFill>
                    <a:tailEnd type="triangle" w="med" len="med"/>
                  </a:ln>
                </p:spPr>
                <p:style>
                  <a:lnRef idx="2">
                    <a:schemeClr val="accent1"/>
                  </a:lnRef>
                  <a:fillRef idx="0">
                    <a:schemeClr val="accent1"/>
                  </a:fillRef>
                  <a:effectRef idx="1">
                    <a:schemeClr val="accent1"/>
                  </a:effectRef>
                  <a:fontRef idx="minor">
                    <a:schemeClr val="tx1"/>
                  </a:fontRef>
                </p:style>
              </p:cxnSp>
              <p:sp>
                <p:nvSpPr>
                  <p:cNvPr id="41" name="Text Placeholder 2"/>
                  <p:cNvSpPr txBox="1">
                    <a:spLocks/>
                  </p:cNvSpPr>
                  <p:nvPr/>
                </p:nvSpPr>
                <p:spPr>
                  <a:xfrm>
                    <a:off x="8357537" y="5880955"/>
                    <a:ext cx="274320" cy="249299"/>
                  </a:xfrm>
                  <a:prstGeom prst="rect">
                    <a:avLst/>
                  </a:prstGeom>
                </p:spPr>
                <p:txBody>
                  <a:bodyPr wrap="none" lIns="0" tIns="0" rIns="0" bIns="0"/>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Tx/>
                      <a:buNone/>
                      <a:defRPr/>
                    </a:pPr>
                    <a:r>
                      <a:rPr lang="en-US" sz="1600" dirty="0"/>
                      <a:t>Title</a:t>
                    </a:r>
                  </a:p>
                </p:txBody>
              </p:sp>
            </p:grpSp>
          </p:grpSp>
        </p:grpSp>
      </p:grpSp>
      <p:sp>
        <p:nvSpPr>
          <p:cNvPr id="85" name="Rectangle 84"/>
          <p:cNvSpPr/>
          <p:nvPr/>
        </p:nvSpPr>
        <p:spPr bwMode="auto">
          <a:xfrm>
            <a:off x="0" y="1444625"/>
            <a:ext cx="5761038" cy="54927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3200" dirty="0">
                <a:solidFill>
                  <a:schemeClr val="tx1">
                    <a:alpha val="99000"/>
                  </a:schemeClr>
                </a:solidFill>
              </a:rPr>
              <a:t>Toast notifications</a:t>
            </a:r>
          </a:p>
        </p:txBody>
      </p:sp>
      <p:sp>
        <p:nvSpPr>
          <p:cNvPr id="87" name="Rectangle 86"/>
          <p:cNvSpPr/>
          <p:nvPr/>
        </p:nvSpPr>
        <p:spPr bwMode="auto">
          <a:xfrm>
            <a:off x="0" y="2357438"/>
            <a:ext cx="5761038" cy="54927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3200" dirty="0">
                <a:solidFill>
                  <a:schemeClr val="tx1">
                    <a:alpha val="99000"/>
                  </a:schemeClr>
                </a:solidFill>
              </a:rPr>
              <a:t>Tile notifications</a:t>
            </a:r>
          </a:p>
        </p:txBody>
      </p:sp>
      <p:sp>
        <p:nvSpPr>
          <p:cNvPr id="88" name="Content Placeholder 7"/>
          <p:cNvSpPr txBox="1">
            <a:spLocks/>
          </p:cNvSpPr>
          <p:nvPr/>
        </p:nvSpPr>
        <p:spPr>
          <a:xfrm>
            <a:off x="519112" y="3094462"/>
            <a:ext cx="5241609" cy="86177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a:t>Default tile pinned to start</a:t>
            </a:r>
          </a:p>
          <a:p>
            <a:pPr marL="400050" indent="-400050" fontAlgn="auto">
              <a:spcAft>
                <a:spcPts val="0"/>
              </a:spcAft>
              <a:defRPr/>
            </a:pPr>
            <a:r>
              <a:rPr lang="en-US" sz="2800" dirty="0"/>
              <a:t>Count, Title, Background</a:t>
            </a:r>
          </a:p>
        </p:txBody>
      </p:sp>
      <p:sp>
        <p:nvSpPr>
          <p:cNvPr id="89" name="Rectangle 88"/>
          <p:cNvSpPr/>
          <p:nvPr/>
        </p:nvSpPr>
        <p:spPr bwMode="auto">
          <a:xfrm>
            <a:off x="0" y="4319588"/>
            <a:ext cx="5761038" cy="54927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3200" dirty="0">
                <a:solidFill>
                  <a:schemeClr val="tx1">
                    <a:alpha val="99000"/>
                  </a:schemeClr>
                </a:solidFill>
              </a:rPr>
              <a:t>Raw notifications</a:t>
            </a:r>
          </a:p>
        </p:txBody>
      </p:sp>
      <p:sp>
        <p:nvSpPr>
          <p:cNvPr id="194568" name="TextBox 38">
            <a:hlinkClick r:id="rId5"/>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ipe(left)">
                                      <p:cBhvr>
                                        <p:cTn id="1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7" grpId="0" animBg="1"/>
      <p:bldP spid="8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smtClean="0"/>
              <a:t>Scenarios/Popular Applications</a:t>
            </a:r>
            <a:endParaRPr dirty="0"/>
          </a:p>
        </p:txBody>
      </p:sp>
      <p:sp>
        <p:nvSpPr>
          <p:cNvPr id="56" name="Rectangle 55"/>
          <p:cNvSpPr>
            <a:spLocks noChangeAspect="1"/>
          </p:cNvSpPr>
          <p:nvPr/>
        </p:nvSpPr>
        <p:spPr bwMode="auto">
          <a:xfrm>
            <a:off x="1523603" y="1415081"/>
            <a:ext cx="9141619" cy="4251960"/>
          </a:xfrm>
          <a:custGeom>
            <a:avLst/>
            <a:gdLst/>
            <a:ahLst/>
            <a:cxnLst/>
            <a:rect l="l" t="t" r="r" b="b"/>
            <a:pathLst>
              <a:path w="12188825" h="5669280">
                <a:moveTo>
                  <a:pt x="6048693" y="0"/>
                </a:moveTo>
                <a:lnTo>
                  <a:pt x="6140133" y="0"/>
                </a:lnTo>
                <a:lnTo>
                  <a:pt x="6140133" y="1858353"/>
                </a:lnTo>
                <a:lnTo>
                  <a:pt x="12188825" y="1858353"/>
                </a:lnTo>
                <a:lnTo>
                  <a:pt x="12188825" y="1949793"/>
                </a:lnTo>
                <a:lnTo>
                  <a:pt x="6140133" y="1949793"/>
                </a:lnTo>
                <a:lnTo>
                  <a:pt x="6140133" y="3718097"/>
                </a:lnTo>
                <a:lnTo>
                  <a:pt x="12188825" y="3718097"/>
                </a:lnTo>
                <a:lnTo>
                  <a:pt x="12188825" y="3809537"/>
                </a:lnTo>
                <a:lnTo>
                  <a:pt x="6140133" y="3809537"/>
                </a:lnTo>
                <a:lnTo>
                  <a:pt x="6140133" y="5669280"/>
                </a:lnTo>
                <a:lnTo>
                  <a:pt x="6048693" y="5669280"/>
                </a:lnTo>
                <a:lnTo>
                  <a:pt x="6048693" y="3809537"/>
                </a:lnTo>
                <a:lnTo>
                  <a:pt x="0" y="3809537"/>
                </a:lnTo>
                <a:lnTo>
                  <a:pt x="0" y="3718097"/>
                </a:lnTo>
                <a:lnTo>
                  <a:pt x="6048693" y="3718097"/>
                </a:lnTo>
                <a:lnTo>
                  <a:pt x="6048693" y="1949793"/>
                </a:lnTo>
                <a:lnTo>
                  <a:pt x="0" y="1949793"/>
                </a:lnTo>
                <a:lnTo>
                  <a:pt x="0" y="1858353"/>
                </a:lnTo>
                <a:lnTo>
                  <a:pt x="6048693" y="1858353"/>
                </a:lnTo>
                <a:close/>
              </a:path>
            </a:pathLst>
          </a:custGeom>
          <a:gradFill flip="none" rotWithShape="1">
            <a:gsLst>
              <a:gs pos="78000">
                <a:srgbClr val="FFFFFF">
                  <a:alpha val="50000"/>
                </a:srgbClr>
              </a:gs>
              <a:gs pos="100000">
                <a:srgbClr val="FFFFFF">
                  <a:alpha val="0"/>
                </a:srgbClr>
              </a:gs>
            </a:gsLst>
            <a:path path="rect">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latin typeface="Segoe Light" pitchFamily="34" charset="0"/>
            </a:endParaRPr>
          </a:p>
        </p:txBody>
      </p:sp>
      <p:pic>
        <p:nvPicPr>
          <p:cNvPr id="36" name="Picture 2"/>
          <p:cNvPicPr>
            <a:picLocks noChangeAspect="1" noChangeArrowheads="1"/>
          </p:cNvPicPr>
          <p:nvPr/>
        </p:nvPicPr>
        <p:blipFill>
          <a:blip r:embed="rId3"/>
          <a:srcRect l="2" t="2" r="1666" b="1666"/>
          <a:stretch>
            <a:fillRect/>
          </a:stretch>
        </p:blipFill>
        <p:spPr bwMode="auto">
          <a:xfrm>
            <a:off x="2357438" y="1600200"/>
            <a:ext cx="1098550" cy="1096963"/>
          </a:xfrm>
          <a:prstGeom prst="rect">
            <a:avLst/>
          </a:prstGeom>
          <a:noFill/>
          <a:ln w="3175">
            <a:solidFill>
              <a:srgbClr val="FFFFFF">
                <a:alpha val="50195"/>
              </a:srgbClr>
            </a:solidFill>
            <a:miter lim="800000"/>
            <a:headEnd/>
            <a:tailEnd/>
          </a:ln>
        </p:spPr>
      </p:pic>
      <p:pic>
        <p:nvPicPr>
          <p:cNvPr id="40" name="Picture 3"/>
          <p:cNvPicPr>
            <a:picLocks noChangeAspect="1" noChangeArrowheads="1"/>
          </p:cNvPicPr>
          <p:nvPr/>
        </p:nvPicPr>
        <p:blipFill>
          <a:blip r:embed="rId4"/>
          <a:srcRect/>
          <a:stretch>
            <a:fillRect/>
          </a:stretch>
        </p:blipFill>
        <p:spPr bwMode="auto">
          <a:xfrm>
            <a:off x="2357438" y="1600200"/>
            <a:ext cx="1098550" cy="1096963"/>
          </a:xfrm>
          <a:prstGeom prst="rect">
            <a:avLst/>
          </a:prstGeom>
          <a:noFill/>
          <a:ln w="3175">
            <a:solidFill>
              <a:srgbClr val="FFFFFF">
                <a:alpha val="50195"/>
              </a:srgbClr>
            </a:solidFill>
            <a:miter lim="800000"/>
            <a:headEnd/>
            <a:tailEnd/>
          </a:ln>
        </p:spPr>
      </p:pic>
      <p:grpSp>
        <p:nvGrpSpPr>
          <p:cNvPr id="10" name="Group 9"/>
          <p:cNvGrpSpPr>
            <a:grpSpLocks/>
          </p:cNvGrpSpPr>
          <p:nvPr/>
        </p:nvGrpSpPr>
        <p:grpSpPr bwMode="auto">
          <a:xfrm>
            <a:off x="3643313" y="1600200"/>
            <a:ext cx="2232025" cy="1057275"/>
            <a:chOff x="519112" y="1447800"/>
            <a:chExt cx="2232682" cy="1056850"/>
          </a:xfrm>
        </p:grpSpPr>
        <p:sp>
          <p:nvSpPr>
            <p:cNvPr id="8" name="Rectangle 7"/>
            <p:cNvSpPr/>
            <p:nvPr/>
          </p:nvSpPr>
          <p:spPr bwMode="auto">
            <a:xfrm>
              <a:off x="519112" y="1889097"/>
              <a:ext cx="2232681" cy="615553"/>
            </a:xfrm>
            <a:prstGeom prst="rect">
              <a:avLst/>
            </a:prstGeom>
          </p:spPr>
          <p:txBody>
            <a:bodyPr lIns="0" tIns="0" rIns="0" bIns="0">
              <a:spAutoFit/>
            </a:bodyPr>
            <a:lstStyle/>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Weather </a:t>
              </a:r>
              <a:r>
                <a:rPr lang="en-US" sz="2000" dirty="0">
                  <a:gradFill>
                    <a:gsLst>
                      <a:gs pos="0">
                        <a:schemeClr val="tx1"/>
                      </a:gs>
                      <a:gs pos="86000">
                        <a:schemeClr val="tx1"/>
                      </a:gs>
                    </a:gsLst>
                    <a:lin ang="5400000" scaled="0"/>
                  </a:gradFill>
                  <a:latin typeface="+mn-lt"/>
                  <a:ea typeface="+mn-ea"/>
                </a:rPr>
                <a:t>Tile</a:t>
              </a:r>
            </a:p>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Warning Toast</a:t>
              </a:r>
            </a:p>
          </p:txBody>
        </p:sp>
        <p:sp>
          <p:nvSpPr>
            <p:cNvPr id="33" name="Rectangle 32"/>
            <p:cNvSpPr/>
            <p:nvPr/>
          </p:nvSpPr>
          <p:spPr bwMode="auto">
            <a:xfrm>
              <a:off x="519113" y="1447800"/>
              <a:ext cx="2232681" cy="332399"/>
            </a:xfrm>
            <a:prstGeom prst="rect">
              <a:avLst/>
            </a:prstGeom>
          </p:spPr>
          <p:txBody>
            <a:bodyPr lIns="0" tIns="0" rIns="0" bIns="0">
              <a:spAutoFit/>
            </a:bodyPr>
            <a:lstStyle/>
            <a:p>
              <a:pPr defTabSz="914363" fontAlgn="auto">
                <a:lnSpc>
                  <a:spcPct val="90000"/>
                </a:lnSpc>
                <a:spcAft>
                  <a:spcPts val="0"/>
                </a:spcAft>
                <a:defRPr/>
              </a:pPr>
              <a:r>
                <a:rPr lang="en-US" sz="2400" b="1" dirty="0">
                  <a:ln w="3175">
                    <a:noFill/>
                  </a:ln>
                  <a:gradFill flip="none" rotWithShape="1">
                    <a:gsLst>
                      <a:gs pos="36000">
                        <a:schemeClr val="tx1"/>
                      </a:gs>
                      <a:gs pos="86000">
                        <a:schemeClr val="tx1"/>
                      </a:gs>
                    </a:gsLst>
                    <a:lin ang="5400000" scaled="0"/>
                    <a:tileRect/>
                  </a:gradFill>
                  <a:latin typeface="+mn-lt"/>
                  <a:ea typeface="+mn-ea"/>
                  <a:cs typeface="Arial" charset="0"/>
                </a:rPr>
                <a:t>Weather </a:t>
              </a:r>
              <a:r>
                <a:rPr lang="en-US" sz="2400" b="1" dirty="0">
                  <a:ln w="3175">
                    <a:noFill/>
                  </a:ln>
                  <a:gradFill flip="none" rotWithShape="1">
                    <a:gsLst>
                      <a:gs pos="36000">
                        <a:schemeClr val="tx1"/>
                      </a:gs>
                      <a:gs pos="86000">
                        <a:schemeClr val="tx1"/>
                      </a:gs>
                    </a:gsLst>
                    <a:lin ang="5400000" scaled="0"/>
                    <a:tileRect/>
                  </a:gradFill>
                  <a:latin typeface="+mn-lt"/>
                  <a:ea typeface="+mn-ea"/>
                  <a:cs typeface="Arial" charset="0"/>
                </a:rPr>
                <a:t>Apps</a:t>
              </a:r>
              <a:endParaRPr lang="en-US" sz="2400" b="1" dirty="0">
                <a:ln w="3175">
                  <a:noFill/>
                </a:ln>
                <a:gradFill flip="none" rotWithShape="1">
                  <a:gsLst>
                    <a:gs pos="36000">
                      <a:schemeClr val="tx1"/>
                    </a:gs>
                    <a:gs pos="86000">
                      <a:schemeClr val="tx1"/>
                    </a:gs>
                  </a:gsLst>
                  <a:lin ang="5400000" scaled="0"/>
                  <a:tileRect/>
                </a:gradFill>
                <a:latin typeface="+mn-lt"/>
                <a:ea typeface="+mn-ea"/>
                <a:cs typeface="Arial" charset="0"/>
              </a:endParaRPr>
            </a:p>
          </p:txBody>
        </p:sp>
      </p:grpSp>
      <p:pic>
        <p:nvPicPr>
          <p:cNvPr id="41" name="Picture 2"/>
          <p:cNvPicPr>
            <a:picLocks noChangeAspect="1" noChangeArrowheads="1"/>
          </p:cNvPicPr>
          <p:nvPr/>
        </p:nvPicPr>
        <p:blipFill>
          <a:blip r:embed="rId6"/>
          <a:srcRect/>
          <a:stretch>
            <a:fillRect/>
          </a:stretch>
        </p:blipFill>
        <p:spPr bwMode="auto">
          <a:xfrm>
            <a:off x="2357438" y="1600200"/>
            <a:ext cx="1098550" cy="1096963"/>
          </a:xfrm>
          <a:prstGeom prst="rect">
            <a:avLst/>
          </a:prstGeom>
          <a:noFill/>
          <a:ln w="3175">
            <a:solidFill>
              <a:srgbClr val="FFFFFF">
                <a:alpha val="50195"/>
              </a:srgbClr>
            </a:solidFill>
            <a:miter lim="800000"/>
            <a:headEnd/>
            <a:tailEnd/>
          </a:ln>
        </p:spPr>
      </p:pic>
      <p:grpSp>
        <p:nvGrpSpPr>
          <p:cNvPr id="9" name="Group 8"/>
          <p:cNvGrpSpPr>
            <a:grpSpLocks/>
          </p:cNvGrpSpPr>
          <p:nvPr/>
        </p:nvGrpSpPr>
        <p:grpSpPr bwMode="auto">
          <a:xfrm>
            <a:off x="3643313" y="2992438"/>
            <a:ext cx="2232025" cy="1057275"/>
            <a:chOff x="8483269" y="1447800"/>
            <a:chExt cx="2232682" cy="1056850"/>
          </a:xfrm>
        </p:grpSpPr>
        <p:sp>
          <p:nvSpPr>
            <p:cNvPr id="47" name="Rectangle 46"/>
            <p:cNvSpPr/>
            <p:nvPr/>
          </p:nvSpPr>
          <p:spPr bwMode="auto">
            <a:xfrm>
              <a:off x="8483269" y="1889097"/>
              <a:ext cx="2232681" cy="615553"/>
            </a:xfrm>
            <a:prstGeom prst="rect">
              <a:avLst/>
            </a:prstGeom>
          </p:spPr>
          <p:txBody>
            <a:bodyPr lIns="0" tIns="0" rIns="0" bIns="0">
              <a:spAutoFit/>
            </a:bodyPr>
            <a:lstStyle/>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Turn Tile</a:t>
              </a:r>
            </a:p>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Move Toast</a:t>
              </a:r>
            </a:p>
          </p:txBody>
        </p:sp>
        <p:sp>
          <p:nvSpPr>
            <p:cNvPr id="48" name="Rectangle 47"/>
            <p:cNvSpPr/>
            <p:nvPr/>
          </p:nvSpPr>
          <p:spPr bwMode="auto">
            <a:xfrm>
              <a:off x="8483270" y="1447800"/>
              <a:ext cx="2232681" cy="332399"/>
            </a:xfrm>
            <a:prstGeom prst="rect">
              <a:avLst/>
            </a:prstGeom>
          </p:spPr>
          <p:txBody>
            <a:bodyPr lIns="0" tIns="0" rIns="0" bIns="0">
              <a:spAutoFit/>
            </a:bodyPr>
            <a:lstStyle/>
            <a:p>
              <a:pPr defTabSz="914363" fontAlgn="auto">
                <a:lnSpc>
                  <a:spcPct val="90000"/>
                </a:lnSpc>
                <a:spcAft>
                  <a:spcPts val="0"/>
                </a:spcAft>
                <a:defRPr/>
              </a:pPr>
              <a:r>
                <a:rPr lang="en-US" sz="2400" b="1" dirty="0">
                  <a:ln w="3175">
                    <a:noFill/>
                  </a:ln>
                  <a:gradFill flip="none" rotWithShape="1">
                    <a:gsLst>
                      <a:gs pos="36000">
                        <a:schemeClr val="tx1"/>
                      </a:gs>
                      <a:gs pos="86000">
                        <a:schemeClr val="tx1"/>
                      </a:gs>
                    </a:gsLst>
                    <a:lin ang="5400000" scaled="0"/>
                    <a:tileRect/>
                  </a:gradFill>
                  <a:latin typeface="+mn-lt"/>
                  <a:ea typeface="+mn-ea"/>
                  <a:cs typeface="Arial" charset="0"/>
                </a:rPr>
                <a:t>Chess by Post</a:t>
              </a:r>
            </a:p>
          </p:txBody>
        </p:sp>
      </p:grpSp>
      <p:pic>
        <p:nvPicPr>
          <p:cNvPr id="69" name="Picture 3"/>
          <p:cNvPicPr>
            <a:picLocks noChangeAspect="1" noChangeArrowheads="1"/>
          </p:cNvPicPr>
          <p:nvPr/>
        </p:nvPicPr>
        <p:blipFill>
          <a:blip r:embed="rId7"/>
          <a:srcRect l="-2" t="-2" r="1358" b="1358"/>
          <a:stretch>
            <a:fillRect/>
          </a:stretch>
        </p:blipFill>
        <p:spPr bwMode="auto">
          <a:xfrm>
            <a:off x="2357438" y="2992438"/>
            <a:ext cx="1098550" cy="1096962"/>
          </a:xfrm>
          <a:prstGeom prst="rect">
            <a:avLst/>
          </a:prstGeom>
          <a:noFill/>
          <a:ln w="3175">
            <a:solidFill>
              <a:srgbClr val="FFFFFF">
                <a:alpha val="50195"/>
              </a:srgbClr>
            </a:solidFill>
            <a:miter lim="800000"/>
            <a:headEnd/>
            <a:tailEnd/>
          </a:ln>
        </p:spPr>
      </p:pic>
      <p:grpSp>
        <p:nvGrpSpPr>
          <p:cNvPr id="13" name="Group 12"/>
          <p:cNvGrpSpPr>
            <a:grpSpLocks/>
          </p:cNvGrpSpPr>
          <p:nvPr/>
        </p:nvGrpSpPr>
        <p:grpSpPr bwMode="auto">
          <a:xfrm>
            <a:off x="3643313" y="4389438"/>
            <a:ext cx="2232025" cy="1057275"/>
            <a:chOff x="4388940" y="4177352"/>
            <a:chExt cx="2232682" cy="1056850"/>
          </a:xfrm>
        </p:grpSpPr>
        <p:sp>
          <p:nvSpPr>
            <p:cNvPr id="51" name="Rectangle 50"/>
            <p:cNvSpPr/>
            <p:nvPr/>
          </p:nvSpPr>
          <p:spPr bwMode="auto">
            <a:xfrm>
              <a:off x="4388940" y="4618649"/>
              <a:ext cx="2232681" cy="615553"/>
            </a:xfrm>
            <a:prstGeom prst="rect">
              <a:avLst/>
            </a:prstGeom>
          </p:spPr>
          <p:txBody>
            <a:bodyPr lIns="0" tIns="0" rIns="0" bIns="0">
              <a:spAutoFit/>
            </a:bodyPr>
            <a:lstStyle/>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Unread Tile</a:t>
              </a:r>
            </a:p>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Direct Toast</a:t>
              </a:r>
            </a:p>
          </p:txBody>
        </p:sp>
        <p:sp>
          <p:nvSpPr>
            <p:cNvPr id="52" name="Rectangle 51"/>
            <p:cNvSpPr/>
            <p:nvPr/>
          </p:nvSpPr>
          <p:spPr bwMode="auto">
            <a:xfrm>
              <a:off x="4388941" y="4177352"/>
              <a:ext cx="2232681" cy="332399"/>
            </a:xfrm>
            <a:prstGeom prst="rect">
              <a:avLst/>
            </a:prstGeom>
          </p:spPr>
          <p:txBody>
            <a:bodyPr lIns="0" tIns="0" rIns="0" bIns="0">
              <a:spAutoFit/>
            </a:bodyPr>
            <a:lstStyle/>
            <a:p>
              <a:pPr defTabSz="914363" fontAlgn="auto">
                <a:lnSpc>
                  <a:spcPct val="90000"/>
                </a:lnSpc>
                <a:spcAft>
                  <a:spcPts val="0"/>
                </a:spcAft>
                <a:defRPr/>
              </a:pPr>
              <a:r>
                <a:rPr lang="en-US" sz="2400" b="1" dirty="0" err="1">
                  <a:ln w="3175">
                    <a:noFill/>
                  </a:ln>
                  <a:gradFill flip="none" rotWithShape="1">
                    <a:gsLst>
                      <a:gs pos="36000">
                        <a:schemeClr val="tx1"/>
                      </a:gs>
                      <a:gs pos="86000">
                        <a:schemeClr val="tx1"/>
                      </a:gs>
                    </a:gsLst>
                    <a:lin ang="5400000" scaled="0"/>
                    <a:tileRect/>
                  </a:gradFill>
                  <a:latin typeface="+mn-lt"/>
                  <a:ea typeface="+mn-ea"/>
                  <a:cs typeface="Arial" charset="0"/>
                </a:rPr>
                <a:t>Beezz</a:t>
              </a:r>
              <a:endParaRPr lang="en-US" sz="2400" b="1" dirty="0">
                <a:ln w="3175">
                  <a:noFill/>
                </a:ln>
                <a:gradFill flip="none" rotWithShape="1">
                  <a:gsLst>
                    <a:gs pos="36000">
                      <a:schemeClr val="tx1"/>
                    </a:gs>
                    <a:gs pos="86000">
                      <a:schemeClr val="tx1"/>
                    </a:gs>
                  </a:gsLst>
                  <a:lin ang="5400000" scaled="0"/>
                  <a:tileRect/>
                </a:gradFill>
                <a:latin typeface="+mn-lt"/>
                <a:ea typeface="+mn-ea"/>
                <a:cs typeface="Arial" charset="0"/>
              </a:endParaRPr>
            </a:p>
          </p:txBody>
        </p:sp>
      </p:grpSp>
      <p:pic>
        <p:nvPicPr>
          <p:cNvPr id="70" name="Picture 7"/>
          <p:cNvPicPr>
            <a:picLocks noChangeAspect="1" noChangeArrowheads="1"/>
          </p:cNvPicPr>
          <p:nvPr/>
        </p:nvPicPr>
        <p:blipFill>
          <a:blip r:embed="rId8"/>
          <a:srcRect l="679" t="677" r="679" b="677"/>
          <a:stretch>
            <a:fillRect/>
          </a:stretch>
        </p:blipFill>
        <p:spPr bwMode="auto">
          <a:xfrm>
            <a:off x="2357438" y="4389438"/>
            <a:ext cx="1098550" cy="1096962"/>
          </a:xfrm>
          <a:prstGeom prst="rect">
            <a:avLst/>
          </a:prstGeom>
          <a:noFill/>
          <a:ln w="3175">
            <a:solidFill>
              <a:srgbClr val="FFFFFF">
                <a:alpha val="50195"/>
              </a:srgbClr>
            </a:solidFill>
            <a:miter lim="800000"/>
            <a:headEnd/>
            <a:tailEnd/>
          </a:ln>
        </p:spPr>
      </p:pic>
      <p:grpSp>
        <p:nvGrpSpPr>
          <p:cNvPr id="7" name="Group 6"/>
          <p:cNvGrpSpPr>
            <a:grpSpLocks/>
          </p:cNvGrpSpPr>
          <p:nvPr/>
        </p:nvGrpSpPr>
        <p:grpSpPr bwMode="auto">
          <a:xfrm>
            <a:off x="7515225" y="1600200"/>
            <a:ext cx="2233613" cy="1057275"/>
            <a:chOff x="4388940" y="1447800"/>
            <a:chExt cx="2232682" cy="1056850"/>
          </a:xfrm>
        </p:grpSpPr>
        <p:sp>
          <p:nvSpPr>
            <p:cNvPr id="42" name="Rectangle 41"/>
            <p:cNvSpPr/>
            <p:nvPr/>
          </p:nvSpPr>
          <p:spPr bwMode="auto">
            <a:xfrm>
              <a:off x="4388940" y="1889097"/>
              <a:ext cx="2232681" cy="615553"/>
            </a:xfrm>
            <a:prstGeom prst="rect">
              <a:avLst/>
            </a:prstGeom>
          </p:spPr>
          <p:txBody>
            <a:bodyPr lIns="0" tIns="0" rIns="0" bIns="0">
              <a:spAutoFit/>
            </a:bodyPr>
            <a:lstStyle/>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Link Tile</a:t>
              </a:r>
            </a:p>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Link Toast</a:t>
              </a:r>
            </a:p>
          </p:txBody>
        </p:sp>
        <p:sp>
          <p:nvSpPr>
            <p:cNvPr id="45" name="Rectangle 44"/>
            <p:cNvSpPr/>
            <p:nvPr/>
          </p:nvSpPr>
          <p:spPr bwMode="auto">
            <a:xfrm>
              <a:off x="4388941" y="1447800"/>
              <a:ext cx="2232681" cy="332399"/>
            </a:xfrm>
            <a:prstGeom prst="rect">
              <a:avLst/>
            </a:prstGeom>
          </p:spPr>
          <p:txBody>
            <a:bodyPr lIns="0" tIns="0" rIns="0" bIns="0">
              <a:spAutoFit/>
            </a:bodyPr>
            <a:lstStyle/>
            <a:p>
              <a:pPr defTabSz="914363" fontAlgn="auto">
                <a:lnSpc>
                  <a:spcPct val="90000"/>
                </a:lnSpc>
                <a:spcAft>
                  <a:spcPts val="0"/>
                </a:spcAft>
                <a:defRPr/>
              </a:pPr>
              <a:r>
                <a:rPr lang="en-US" sz="2400" b="1" dirty="0">
                  <a:ln w="3175">
                    <a:noFill/>
                  </a:ln>
                  <a:gradFill flip="none" rotWithShape="1">
                    <a:gsLst>
                      <a:gs pos="36000">
                        <a:schemeClr val="tx1"/>
                      </a:gs>
                      <a:gs pos="86000">
                        <a:schemeClr val="tx1"/>
                      </a:gs>
                    </a:gsLst>
                    <a:lin ang="5400000" scaled="0"/>
                    <a:tileRect/>
                  </a:gradFill>
                  <a:latin typeface="+mn-lt"/>
                  <a:ea typeface="+mn-ea"/>
                  <a:cs typeface="Arial" charset="0"/>
                </a:rPr>
                <a:t>Send to WP7</a:t>
              </a:r>
            </a:p>
          </p:txBody>
        </p:sp>
      </p:grpSp>
      <p:pic>
        <p:nvPicPr>
          <p:cNvPr id="71" name="Picture 3"/>
          <p:cNvPicPr>
            <a:picLocks noChangeAspect="1" noChangeArrowheads="1"/>
          </p:cNvPicPr>
          <p:nvPr/>
        </p:nvPicPr>
        <p:blipFill>
          <a:blip r:embed="rId9"/>
          <a:srcRect l="679" t="679" r="679" b="679"/>
          <a:stretch>
            <a:fillRect/>
          </a:stretch>
        </p:blipFill>
        <p:spPr bwMode="auto">
          <a:xfrm>
            <a:off x="6234113" y="1600200"/>
            <a:ext cx="1096962" cy="1096963"/>
          </a:xfrm>
          <a:prstGeom prst="rect">
            <a:avLst/>
          </a:prstGeom>
          <a:noFill/>
          <a:ln w="3175">
            <a:solidFill>
              <a:srgbClr val="FFFFFF">
                <a:alpha val="50195"/>
              </a:srgbClr>
            </a:solidFill>
            <a:miter lim="800000"/>
            <a:headEnd/>
            <a:tailEnd/>
          </a:ln>
        </p:spPr>
      </p:pic>
      <p:grpSp>
        <p:nvGrpSpPr>
          <p:cNvPr id="14" name="Group 13"/>
          <p:cNvGrpSpPr>
            <a:grpSpLocks/>
          </p:cNvGrpSpPr>
          <p:nvPr/>
        </p:nvGrpSpPr>
        <p:grpSpPr bwMode="auto">
          <a:xfrm>
            <a:off x="7515225" y="4389438"/>
            <a:ext cx="2728913" cy="717550"/>
            <a:chOff x="8483269" y="4177352"/>
            <a:chExt cx="2729244" cy="718296"/>
          </a:xfrm>
        </p:grpSpPr>
        <p:sp>
          <p:nvSpPr>
            <p:cNvPr id="53" name="Rectangle 52"/>
            <p:cNvSpPr/>
            <p:nvPr/>
          </p:nvSpPr>
          <p:spPr bwMode="auto">
            <a:xfrm>
              <a:off x="8483269" y="4618649"/>
              <a:ext cx="2232681" cy="276999"/>
            </a:xfrm>
            <a:prstGeom prst="rect">
              <a:avLst/>
            </a:prstGeom>
          </p:spPr>
          <p:txBody>
            <a:bodyPr lIns="0" tIns="0" rIns="0" bIns="0">
              <a:spAutoFit/>
            </a:bodyPr>
            <a:lstStyle/>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Traffic Tile</a:t>
              </a:r>
            </a:p>
          </p:txBody>
        </p:sp>
        <p:sp>
          <p:nvSpPr>
            <p:cNvPr id="54" name="Rectangle 53"/>
            <p:cNvSpPr/>
            <p:nvPr/>
          </p:nvSpPr>
          <p:spPr bwMode="auto">
            <a:xfrm>
              <a:off x="8483270" y="4177352"/>
              <a:ext cx="2729243" cy="332399"/>
            </a:xfrm>
            <a:prstGeom prst="rect">
              <a:avLst/>
            </a:prstGeom>
          </p:spPr>
          <p:txBody>
            <a:bodyPr lIns="0" tIns="0" rIns="0" bIns="0">
              <a:spAutoFit/>
            </a:bodyPr>
            <a:lstStyle/>
            <a:p>
              <a:pPr defTabSz="914363" fontAlgn="auto">
                <a:lnSpc>
                  <a:spcPct val="90000"/>
                </a:lnSpc>
                <a:spcAft>
                  <a:spcPts val="0"/>
                </a:spcAft>
                <a:defRPr/>
              </a:pPr>
              <a:r>
                <a:rPr lang="en-US" sz="2400" b="1" dirty="0">
                  <a:ln w="3175">
                    <a:noFill/>
                  </a:ln>
                  <a:gradFill flip="none" rotWithShape="1">
                    <a:gsLst>
                      <a:gs pos="36000">
                        <a:schemeClr val="tx1"/>
                      </a:gs>
                      <a:gs pos="86000">
                        <a:schemeClr val="tx1"/>
                      </a:gs>
                    </a:gsLst>
                    <a:lin ang="5400000" scaled="0"/>
                    <a:tileRect/>
                  </a:gradFill>
                  <a:latin typeface="+mn-lt"/>
                  <a:ea typeface="+mn-ea"/>
                  <a:cs typeface="Arial" charset="0"/>
                </a:rPr>
                <a:t>Seattle Traffic Map</a:t>
              </a:r>
            </a:p>
          </p:txBody>
        </p:sp>
      </p:grpSp>
      <p:pic>
        <p:nvPicPr>
          <p:cNvPr id="72" name="Picture 4"/>
          <p:cNvPicPr>
            <a:picLocks noChangeAspect="1" noChangeArrowheads="1"/>
          </p:cNvPicPr>
          <p:nvPr/>
        </p:nvPicPr>
        <p:blipFill>
          <a:blip r:embed="rId10"/>
          <a:srcRect/>
          <a:stretch>
            <a:fillRect/>
          </a:stretch>
        </p:blipFill>
        <p:spPr bwMode="auto">
          <a:xfrm>
            <a:off x="6234113" y="4389438"/>
            <a:ext cx="1096962" cy="1096962"/>
          </a:xfrm>
          <a:prstGeom prst="rect">
            <a:avLst/>
          </a:prstGeom>
          <a:noFill/>
          <a:ln w="3175">
            <a:solidFill>
              <a:srgbClr val="FFFFFF">
                <a:alpha val="50195"/>
              </a:srgbClr>
            </a:solidFill>
            <a:miter lim="800000"/>
            <a:headEnd/>
            <a:tailEnd/>
          </a:ln>
        </p:spPr>
      </p:pic>
      <p:grpSp>
        <p:nvGrpSpPr>
          <p:cNvPr id="12" name="Group 11"/>
          <p:cNvGrpSpPr>
            <a:grpSpLocks/>
          </p:cNvGrpSpPr>
          <p:nvPr/>
        </p:nvGrpSpPr>
        <p:grpSpPr bwMode="auto">
          <a:xfrm>
            <a:off x="7515225" y="2992438"/>
            <a:ext cx="2233613" cy="1057275"/>
            <a:chOff x="519112" y="4177352"/>
            <a:chExt cx="2232682" cy="1056850"/>
          </a:xfrm>
        </p:grpSpPr>
        <p:sp>
          <p:nvSpPr>
            <p:cNvPr id="49" name="Rectangle 48"/>
            <p:cNvSpPr/>
            <p:nvPr/>
          </p:nvSpPr>
          <p:spPr bwMode="auto">
            <a:xfrm>
              <a:off x="519112" y="4618649"/>
              <a:ext cx="2232681" cy="615553"/>
            </a:xfrm>
            <a:prstGeom prst="rect">
              <a:avLst/>
            </a:prstGeom>
          </p:spPr>
          <p:txBody>
            <a:bodyPr lIns="0" tIns="0" rIns="0" bIns="0">
              <a:spAutoFit/>
            </a:bodyPr>
            <a:lstStyle/>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Turn Tile</a:t>
              </a:r>
            </a:p>
            <a:p>
              <a:pPr marL="341313" indent="-341313" defTabSz="914363" fontAlgn="auto">
                <a:lnSpc>
                  <a:spcPct val="90000"/>
                </a:lnSpc>
                <a:spcBef>
                  <a:spcPct val="20000"/>
                </a:spcBef>
                <a:spcAft>
                  <a:spcPts val="0"/>
                </a:spcAft>
                <a:buSzPct val="90000"/>
                <a:buFontTx/>
                <a:buBlip>
                  <a:blip r:embed="rId5"/>
                </a:buBlip>
                <a:defRPr/>
              </a:pPr>
              <a:r>
                <a:rPr lang="en-US" sz="2000" dirty="0">
                  <a:gradFill>
                    <a:gsLst>
                      <a:gs pos="0">
                        <a:schemeClr val="tx1"/>
                      </a:gs>
                      <a:gs pos="86000">
                        <a:schemeClr val="tx1"/>
                      </a:gs>
                    </a:gsLst>
                    <a:lin ang="5400000" scaled="0"/>
                  </a:gradFill>
                  <a:latin typeface="+mn-lt"/>
                  <a:ea typeface="+mn-ea"/>
                </a:rPr>
                <a:t>Move Toast</a:t>
              </a:r>
            </a:p>
          </p:txBody>
        </p:sp>
        <p:sp>
          <p:nvSpPr>
            <p:cNvPr id="50" name="Rectangle 49"/>
            <p:cNvSpPr/>
            <p:nvPr/>
          </p:nvSpPr>
          <p:spPr bwMode="auto">
            <a:xfrm>
              <a:off x="519113" y="4177352"/>
              <a:ext cx="2232681" cy="332399"/>
            </a:xfrm>
            <a:prstGeom prst="rect">
              <a:avLst/>
            </a:prstGeom>
          </p:spPr>
          <p:txBody>
            <a:bodyPr lIns="0" tIns="0" rIns="0" bIns="0">
              <a:spAutoFit/>
            </a:bodyPr>
            <a:lstStyle/>
            <a:p>
              <a:pPr defTabSz="914363" fontAlgn="auto">
                <a:lnSpc>
                  <a:spcPct val="90000"/>
                </a:lnSpc>
                <a:spcAft>
                  <a:spcPts val="0"/>
                </a:spcAft>
                <a:defRPr/>
              </a:pPr>
              <a:r>
                <a:rPr lang="en-US" sz="2400" b="1" dirty="0" err="1">
                  <a:ln w="3175">
                    <a:noFill/>
                  </a:ln>
                  <a:gradFill flip="none" rotWithShape="1">
                    <a:gsLst>
                      <a:gs pos="36000">
                        <a:schemeClr val="tx1"/>
                      </a:gs>
                      <a:gs pos="86000">
                        <a:schemeClr val="tx1"/>
                      </a:gs>
                    </a:gsLst>
                    <a:lin ang="5400000" scaled="0"/>
                    <a:tileRect/>
                  </a:gradFill>
                  <a:latin typeface="+mn-lt"/>
                  <a:ea typeface="+mn-ea"/>
                  <a:cs typeface="Arial" charset="0"/>
                </a:rPr>
                <a:t>AlphaJax</a:t>
              </a:r>
              <a:endParaRPr lang="en-US" sz="2400" b="1" dirty="0">
                <a:ln w="3175">
                  <a:noFill/>
                </a:ln>
                <a:gradFill flip="none" rotWithShape="1">
                  <a:gsLst>
                    <a:gs pos="36000">
                      <a:schemeClr val="tx1"/>
                    </a:gs>
                    <a:gs pos="86000">
                      <a:schemeClr val="tx1"/>
                    </a:gs>
                  </a:gsLst>
                  <a:lin ang="5400000" scaled="0"/>
                  <a:tileRect/>
                </a:gradFill>
                <a:latin typeface="+mn-lt"/>
                <a:ea typeface="+mn-ea"/>
                <a:cs typeface="Arial" charset="0"/>
              </a:endParaRPr>
            </a:p>
          </p:txBody>
        </p:sp>
      </p:grpSp>
      <p:pic>
        <p:nvPicPr>
          <p:cNvPr id="73" name="Picture 6"/>
          <p:cNvPicPr>
            <a:picLocks noChangeAspect="1" noChangeArrowheads="1"/>
          </p:cNvPicPr>
          <p:nvPr/>
        </p:nvPicPr>
        <p:blipFill>
          <a:blip r:embed="rId11"/>
          <a:srcRect b="833"/>
          <a:stretch>
            <a:fillRect/>
          </a:stretch>
        </p:blipFill>
        <p:spPr bwMode="auto">
          <a:xfrm>
            <a:off x="6234113" y="2992438"/>
            <a:ext cx="1100137" cy="1096962"/>
          </a:xfrm>
          <a:prstGeom prst="rect">
            <a:avLst/>
          </a:prstGeom>
          <a:noFill/>
          <a:ln w="3175">
            <a:solidFill>
              <a:srgbClr val="FFFFFF">
                <a:alpha val="50195"/>
              </a:srgbClr>
            </a:solidFill>
            <a:miter lim="800000"/>
            <a:headEnd/>
            <a:tailEnd/>
          </a:ln>
        </p:spPr>
      </p:pic>
      <p:sp>
        <p:nvSpPr>
          <p:cNvPr id="95" name="Rectangle 94"/>
          <p:cNvSpPr/>
          <p:nvPr/>
        </p:nvSpPr>
        <p:spPr bwMode="auto">
          <a:xfrm>
            <a:off x="1474788" y="5680075"/>
            <a:ext cx="9239250" cy="996950"/>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64008" rIns="182880" bIns="45718" anchor="ctr">
            <a:spAutoFit/>
          </a:bodyPr>
          <a:lstStyle/>
          <a:p>
            <a:pPr algn="ctr" defTabSz="914099" fontAlgn="auto">
              <a:lnSpc>
                <a:spcPct val="90000"/>
              </a:lnSpc>
              <a:spcBef>
                <a:spcPts val="0"/>
              </a:spcBef>
              <a:spcAft>
                <a:spcPts val="0"/>
              </a:spcAft>
              <a:defRPr/>
            </a:pPr>
            <a:r>
              <a:rPr lang="en-US" sz="3200" b="1" dirty="0">
                <a:solidFill>
                  <a:schemeClr val="tx1">
                    <a:alpha val="99000"/>
                  </a:schemeClr>
                </a:solidFill>
              </a:rPr>
              <a:t>There are hundreds and hundreds </a:t>
            </a:r>
            <a:r>
              <a:rPr lang="en-US" sz="3200" b="1" dirty="0">
                <a:solidFill>
                  <a:schemeClr val="tx1">
                    <a:alpha val="99000"/>
                  </a:schemeClr>
                </a:solidFill>
              </a:rPr>
              <a:t/>
            </a:r>
            <a:br>
              <a:rPr lang="en-US" sz="3200" b="1" dirty="0">
                <a:solidFill>
                  <a:schemeClr val="tx1">
                    <a:alpha val="99000"/>
                  </a:schemeClr>
                </a:solidFill>
              </a:rPr>
            </a:br>
            <a:r>
              <a:rPr lang="en-US" sz="3200" b="1" dirty="0">
                <a:solidFill>
                  <a:schemeClr val="tx1">
                    <a:alpha val="99000"/>
                  </a:schemeClr>
                </a:solidFill>
              </a:rPr>
              <a:t>of Push </a:t>
            </a:r>
            <a:r>
              <a:rPr lang="en-US" sz="3200" b="1" dirty="0">
                <a:solidFill>
                  <a:schemeClr val="tx1">
                    <a:alpha val="99000"/>
                  </a:schemeClr>
                </a:solidFill>
              </a:rPr>
              <a:t>apps in Marketplace!</a:t>
            </a:r>
          </a:p>
        </p:txBody>
      </p:sp>
      <p:sp>
        <p:nvSpPr>
          <p:cNvPr id="195604" name="TextBox 30">
            <a:hlinkClick r:id="rId1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10" presetClass="entr" presetSubtype="0" fill="hold" nodeType="afterEffect">
                                  <p:stCondLst>
                                    <p:cond delay="25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par>
                                <p:cTn id="15" presetID="10" presetClass="exit" presetSubtype="0" fill="hold" nodeType="withEffect">
                                  <p:stCondLst>
                                    <p:cond delay="650"/>
                                  </p:stCondLst>
                                  <p:childTnLst>
                                    <p:animEffect transition="out" filter="fade">
                                      <p:cBhvr>
                                        <p:cTn id="16" dur="100"/>
                                        <p:tgtEl>
                                          <p:spTgt spid="36"/>
                                        </p:tgtEl>
                                      </p:cBhvr>
                                    </p:animEffect>
                                    <p:set>
                                      <p:cBhvr>
                                        <p:cTn id="17" dur="1" fill="hold">
                                          <p:stCondLst>
                                            <p:cond delay="99"/>
                                          </p:stCondLst>
                                        </p:cTn>
                                        <p:tgtEl>
                                          <p:spTgt spid="36"/>
                                        </p:tgtEl>
                                        <p:attrNameLst>
                                          <p:attrName>style.visibility</p:attrName>
                                        </p:attrNameLst>
                                      </p:cBhvr>
                                      <p:to>
                                        <p:strVal val="hidden"/>
                                      </p:to>
                                    </p:set>
                                  </p:childTnLst>
                                </p:cTn>
                              </p:par>
                            </p:childTnLst>
                          </p:cTn>
                        </p:par>
                        <p:par>
                          <p:cTn id="18" fill="hold">
                            <p:stCondLst>
                              <p:cond delay="1250"/>
                            </p:stCondLst>
                            <p:childTnLst>
                              <p:par>
                                <p:cTn id="19" presetID="10" presetClass="entr" presetSubtype="0" fill="hold" nodeType="afterEffect">
                                  <p:stCondLst>
                                    <p:cond delay="25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xit" presetSubtype="0" fill="hold" nodeType="withEffect">
                                  <p:stCondLst>
                                    <p:cond delay="650"/>
                                  </p:stCondLst>
                                  <p:childTnLst>
                                    <p:animEffect transition="out" filter="fade">
                                      <p:cBhvr>
                                        <p:cTn id="23" dur="100"/>
                                        <p:tgtEl>
                                          <p:spTgt spid="40"/>
                                        </p:tgtEl>
                                      </p:cBhvr>
                                    </p:animEffect>
                                    <p:set>
                                      <p:cBhvr>
                                        <p:cTn id="24" dur="1" fill="hold">
                                          <p:stCondLst>
                                            <p:cond delay="99"/>
                                          </p:stCondLst>
                                        </p:cTn>
                                        <p:tgtEl>
                                          <p:spTgt spid="40"/>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3000"/>
                            </p:stCondLst>
                            <p:childTnLst>
                              <p:par>
                                <p:cTn id="33" presetID="10" presetClass="entr" presetSubtype="0" fill="hold" nodeType="after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50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par>
                          <p:cTn id="46" fill="hold">
                            <p:stCondLst>
                              <p:cond delay="4500"/>
                            </p:stCondLst>
                            <p:childTnLst>
                              <p:par>
                                <p:cTn id="47" presetID="10" presetClass="entr" presetSubtype="0" fill="hold" nodeType="afterEffect">
                                  <p:stCondLst>
                                    <p:cond delay="5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50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par>
                          <p:cTn id="53" fill="hold">
                            <p:stCondLst>
                              <p:cond delay="5500"/>
                            </p:stCondLst>
                            <p:childTnLst>
                              <p:par>
                                <p:cTn id="54" presetID="10" presetClass="entr" presetSubtype="0" fill="hold" nodeType="afterEffect">
                                  <p:stCondLst>
                                    <p:cond delay="50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nodeType="withEffect">
                                  <p:stCondLst>
                                    <p:cond delay="500"/>
                                  </p:stCondLst>
                                  <p:childTnLst>
                                    <p:set>
                                      <p:cBhvr>
                                        <p:cTn id="58" dur="1" fill="hold">
                                          <p:stCondLst>
                                            <p:cond delay="0"/>
                                          </p:stCondLst>
                                        </p:cTn>
                                        <p:tgtEl>
                                          <p:spTgt spid="72"/>
                                        </p:tgtEl>
                                        <p:attrNameLst>
                                          <p:attrName>style.visibility</p:attrName>
                                        </p:attrNameLst>
                                      </p:cBhvr>
                                      <p:to>
                                        <p:strVal val="visible"/>
                                      </p:to>
                                    </p:set>
                                    <p:animEffect transition="in" filter="fade">
                                      <p:cBhvr>
                                        <p:cTn id="59" dur="500"/>
                                        <p:tgtEl>
                                          <p:spTgt spid="72"/>
                                        </p:tgtEl>
                                      </p:cBhvr>
                                    </p:animEffect>
                                  </p:childTnLst>
                                </p:cTn>
                              </p:par>
                            </p:childTnLst>
                          </p:cTn>
                        </p:par>
                        <p:par>
                          <p:cTn id="60" fill="hold">
                            <p:stCondLst>
                              <p:cond delay="6500"/>
                            </p:stCondLst>
                            <p:childTnLst>
                              <p:par>
                                <p:cTn id="61" presetID="6" presetClass="entr" presetSubtype="32"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circle(out)">
                                      <p:cBhvr>
                                        <p:cTn id="63" dur="1000"/>
                                        <p:tgtEl>
                                          <p:spTgt spid="5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95"/>
                                        </p:tgtEl>
                                        <p:attrNameLst>
                                          <p:attrName>style.visibility</p:attrName>
                                        </p:attrNameLst>
                                      </p:cBhvr>
                                      <p:to>
                                        <p:strVal val="visible"/>
                                      </p:to>
                                    </p:set>
                                    <p:anim calcmode="lin" valueType="num">
                                      <p:cBhvr>
                                        <p:cTn id="68" dur="500" fill="hold"/>
                                        <p:tgtEl>
                                          <p:spTgt spid="95"/>
                                        </p:tgtEl>
                                        <p:attrNameLst>
                                          <p:attrName>ppt_w</p:attrName>
                                        </p:attrNameLst>
                                      </p:cBhvr>
                                      <p:tavLst>
                                        <p:tav tm="0">
                                          <p:val>
                                            <p:fltVal val="0"/>
                                          </p:val>
                                        </p:tav>
                                        <p:tav tm="100000">
                                          <p:val>
                                            <p:strVal val="#ppt_w"/>
                                          </p:val>
                                        </p:tav>
                                      </p:tavLst>
                                    </p:anim>
                                    <p:anim calcmode="lin" valueType="num">
                                      <p:cBhvr>
                                        <p:cTn id="69" dur="500" fill="hold"/>
                                        <p:tgtEl>
                                          <p:spTgt spid="95"/>
                                        </p:tgtEl>
                                        <p:attrNameLst>
                                          <p:attrName>ppt_h</p:attrName>
                                        </p:attrNameLst>
                                      </p:cBhvr>
                                      <p:tavLst>
                                        <p:tav tm="0">
                                          <p:val>
                                            <p:fltVal val="0"/>
                                          </p:val>
                                        </p:tav>
                                        <p:tav tm="100000">
                                          <p:val>
                                            <p:strVal val="#ppt_h"/>
                                          </p:val>
                                        </p:tav>
                                      </p:tavLst>
                                    </p:anim>
                                    <p:animEffect transition="in" filter="fade">
                                      <p:cBhvr>
                                        <p:cTn id="7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9607550" y="1912938"/>
            <a:ext cx="2262188" cy="4492625"/>
            <a:chOff x="7642843" y="1840684"/>
            <a:chExt cx="2261539" cy="4493056"/>
          </a:xfrm>
        </p:grpSpPr>
        <p:pic>
          <p:nvPicPr>
            <p:cNvPr id="197649" name="Picture 9"/>
            <p:cNvPicPr>
              <a:picLocks noChangeAspect="1" noChangeArrowheads="1"/>
            </p:cNvPicPr>
            <p:nvPr/>
          </p:nvPicPr>
          <p:blipFill>
            <a:blip r:embed="rId2"/>
            <a:srcRect/>
            <a:stretch>
              <a:fillRect/>
            </a:stretch>
          </p:blipFill>
          <p:spPr bwMode="auto">
            <a:xfrm>
              <a:off x="7642843" y="1840684"/>
              <a:ext cx="2261539" cy="4493056"/>
            </a:xfrm>
            <a:prstGeom prst="rect">
              <a:avLst/>
            </a:prstGeom>
            <a:noFill/>
            <a:ln w="9525">
              <a:noFill/>
              <a:miter lim="800000"/>
              <a:headEnd/>
              <a:tailEnd/>
            </a:ln>
          </p:spPr>
        </p:pic>
        <p:grpSp>
          <p:nvGrpSpPr>
            <p:cNvPr id="197650" name="Group 34"/>
            <p:cNvGrpSpPr>
              <a:grpSpLocks/>
            </p:cNvGrpSpPr>
            <p:nvPr/>
          </p:nvGrpSpPr>
          <p:grpSpPr bwMode="auto">
            <a:xfrm>
              <a:off x="7865652" y="2650379"/>
              <a:ext cx="907960" cy="2868431"/>
              <a:chOff x="10119087" y="2791119"/>
              <a:chExt cx="822746" cy="2599222"/>
            </a:xfrm>
          </p:grpSpPr>
          <p:pic>
            <p:nvPicPr>
              <p:cNvPr id="197651" name="Picture 3"/>
              <p:cNvPicPr>
                <a:picLocks noChangeAspect="1" noChangeArrowheads="1"/>
              </p:cNvPicPr>
              <p:nvPr/>
            </p:nvPicPr>
            <p:blipFill>
              <a:blip r:embed="rId3"/>
              <a:srcRect/>
              <a:stretch>
                <a:fillRect/>
              </a:stretch>
            </p:blipFill>
            <p:spPr bwMode="auto">
              <a:xfrm>
                <a:off x="10119087" y="2791119"/>
                <a:ext cx="822746" cy="822960"/>
              </a:xfrm>
              <a:prstGeom prst="rect">
                <a:avLst/>
              </a:prstGeom>
              <a:noFill/>
              <a:ln w="9525">
                <a:noFill/>
                <a:miter lim="800000"/>
                <a:headEnd/>
                <a:tailEnd/>
              </a:ln>
            </p:spPr>
          </p:pic>
          <p:pic>
            <p:nvPicPr>
              <p:cNvPr id="197652" name="Picture 4"/>
              <p:cNvPicPr>
                <a:picLocks noChangeAspect="1" noChangeArrowheads="1"/>
              </p:cNvPicPr>
              <p:nvPr/>
            </p:nvPicPr>
            <p:blipFill>
              <a:blip r:embed="rId4"/>
              <a:srcRect/>
              <a:stretch>
                <a:fillRect/>
              </a:stretch>
            </p:blipFill>
            <p:spPr bwMode="auto">
              <a:xfrm>
                <a:off x="10119087" y="3679250"/>
                <a:ext cx="822746" cy="822960"/>
              </a:xfrm>
              <a:prstGeom prst="rect">
                <a:avLst/>
              </a:prstGeom>
              <a:noFill/>
              <a:ln w="9525">
                <a:noFill/>
                <a:miter lim="800000"/>
                <a:headEnd/>
                <a:tailEnd/>
              </a:ln>
            </p:spPr>
          </p:pic>
          <p:pic>
            <p:nvPicPr>
              <p:cNvPr id="197653" name="Picture 5"/>
              <p:cNvPicPr>
                <a:picLocks noChangeAspect="1" noChangeArrowheads="1"/>
              </p:cNvPicPr>
              <p:nvPr/>
            </p:nvPicPr>
            <p:blipFill>
              <a:blip r:embed="rId5"/>
              <a:srcRect/>
              <a:stretch>
                <a:fillRect/>
              </a:stretch>
            </p:blipFill>
            <p:spPr bwMode="auto">
              <a:xfrm>
                <a:off x="10119087" y="4567381"/>
                <a:ext cx="822746" cy="822960"/>
              </a:xfrm>
              <a:prstGeom prst="rect">
                <a:avLst/>
              </a:prstGeom>
              <a:noFill/>
              <a:ln w="9525">
                <a:noFill/>
                <a:miter lim="800000"/>
                <a:headEnd/>
                <a:tailEnd/>
              </a:ln>
            </p:spPr>
          </p:pic>
        </p:grpSp>
      </p:grpSp>
      <p:sp>
        <p:nvSpPr>
          <p:cNvPr id="5" name="Title 4"/>
          <p:cNvSpPr>
            <a:spLocks noGrp="1"/>
          </p:cNvSpPr>
          <p:nvPr>
            <p:ph type="title"/>
          </p:nvPr>
        </p:nvSpPr>
        <p:spPr>
          <a:xfrm>
            <a:off x="519112" y="228600"/>
            <a:ext cx="11149013" cy="609398"/>
          </a:xfrm>
        </p:spPr>
        <p:txBody>
          <a:bodyPr/>
          <a:lstStyle/>
          <a:p>
            <a:pPr defTabSz="914363" fontAlgn="auto">
              <a:spcAft>
                <a:spcPts val="0"/>
              </a:spcAft>
              <a:defRPr/>
            </a:pPr>
            <a:r>
              <a:rPr smtClean="0"/>
              <a:t>Live Tiles – Local Tile API</a:t>
            </a:r>
            <a:endParaRPr dirty="0"/>
          </a:p>
        </p:txBody>
      </p:sp>
      <p:cxnSp>
        <p:nvCxnSpPr>
          <p:cNvPr id="20" name="Straight Arrow Connector 19"/>
          <p:cNvCxnSpPr/>
          <p:nvPr/>
        </p:nvCxnSpPr>
        <p:spPr>
          <a:xfrm flipV="1">
            <a:off x="6780045" y="3210780"/>
            <a:ext cx="3123888" cy="1424594"/>
          </a:xfrm>
          <a:prstGeom prst="straightConnector1">
            <a:avLst/>
          </a:prstGeom>
          <a:ln w="50800">
            <a:gradFill>
              <a:gsLst>
                <a:gs pos="0">
                  <a:srgbClr val="FFC000">
                    <a:alpha val="0"/>
                  </a:srgbClr>
                </a:gs>
                <a:gs pos="50000">
                  <a:srgbClr val="FFC000"/>
                </a:gs>
              </a:gsLst>
              <a:lin ang="0" scaled="0"/>
            </a:gradFill>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780045" y="4116268"/>
            <a:ext cx="3123889" cy="519106"/>
          </a:xfrm>
          <a:prstGeom prst="straightConnector1">
            <a:avLst/>
          </a:prstGeom>
          <a:ln w="50800">
            <a:gradFill>
              <a:gsLst>
                <a:gs pos="0">
                  <a:srgbClr val="FFC000">
                    <a:alpha val="0"/>
                  </a:srgbClr>
                </a:gs>
                <a:gs pos="50000">
                  <a:srgbClr val="FFC000"/>
                </a:gs>
              </a:gsLst>
              <a:lin ang="0" scaled="0"/>
            </a:gradFill>
            <a:tailEnd type="triangle"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780045" y="4635374"/>
            <a:ext cx="3123889" cy="352452"/>
          </a:xfrm>
          <a:prstGeom prst="straightConnector1">
            <a:avLst/>
          </a:prstGeom>
          <a:ln w="50800">
            <a:gradFill>
              <a:gsLst>
                <a:gs pos="0">
                  <a:srgbClr val="FFC000">
                    <a:alpha val="0"/>
                  </a:srgbClr>
                </a:gs>
                <a:gs pos="50000">
                  <a:srgbClr val="FFC000"/>
                </a:gs>
              </a:gsLst>
              <a:lin ang="0" scaled="0"/>
            </a:gradFill>
            <a:tailEnd type="triangle"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974963" y="6115550"/>
            <a:ext cx="914400" cy="477054"/>
          </a:xfrm>
          <a:prstGeom prst="rect">
            <a:avLst/>
          </a:prstGeom>
          <a:noFill/>
        </p:spPr>
        <p:txBody>
          <a:bodyPr wrap="none" lIns="0" tIns="0" rIns="0" bIns="0"/>
          <a:lstStyle/>
          <a:p>
            <a:pPr defTabSz="914363" fontAlgn="auto">
              <a:spcBef>
                <a:spcPts val="0"/>
              </a:spcBef>
              <a:spcAft>
                <a:spcPts val="0"/>
              </a:spcAft>
              <a:defRPr/>
            </a:pPr>
            <a:r>
              <a:rPr lang="en-US" dirty="0">
                <a:gradFill>
                  <a:gsLst>
                    <a:gs pos="0">
                      <a:schemeClr val="tx1"/>
                    </a:gs>
                    <a:gs pos="86000">
                      <a:schemeClr val="tx1"/>
                    </a:gs>
                  </a:gsLst>
                  <a:lin ang="5400000" scaled="0"/>
                </a:gradFill>
                <a:latin typeface="+mn-lt"/>
                <a:ea typeface="+mn-ea"/>
              </a:rPr>
              <a:t>Application Tile</a:t>
            </a:r>
          </a:p>
          <a:p>
            <a:pPr defTabSz="914363" fontAlgn="auto">
              <a:spcBef>
                <a:spcPts val="0"/>
              </a:spcBef>
              <a:spcAft>
                <a:spcPts val="0"/>
              </a:spcAft>
              <a:defRPr/>
            </a:pPr>
            <a:r>
              <a:rPr lang="en-US" sz="1300" dirty="0">
                <a:gradFill>
                  <a:gsLst>
                    <a:gs pos="0">
                      <a:schemeClr val="tx1"/>
                    </a:gs>
                    <a:gs pos="86000">
                      <a:schemeClr val="tx1"/>
                    </a:gs>
                  </a:gsLst>
                  <a:lin ang="5400000" scaled="0"/>
                </a:gradFill>
                <a:latin typeface="+mn-lt"/>
                <a:ea typeface="+mn-ea"/>
              </a:rPr>
              <a:t>Launches main app experience</a:t>
            </a:r>
          </a:p>
        </p:txBody>
      </p:sp>
      <p:sp>
        <p:nvSpPr>
          <p:cNvPr id="26" name="TextBox 25"/>
          <p:cNvSpPr txBox="1"/>
          <p:nvPr/>
        </p:nvSpPr>
        <p:spPr>
          <a:xfrm>
            <a:off x="3420185" y="6115550"/>
            <a:ext cx="914400" cy="477054"/>
          </a:xfrm>
          <a:prstGeom prst="rect">
            <a:avLst/>
          </a:prstGeom>
          <a:noFill/>
        </p:spPr>
        <p:txBody>
          <a:bodyPr wrap="none" lIns="0" tIns="0" rIns="0" bIns="0"/>
          <a:lstStyle/>
          <a:p>
            <a:pPr defTabSz="914363" fontAlgn="auto">
              <a:spcBef>
                <a:spcPts val="0"/>
              </a:spcBef>
              <a:spcAft>
                <a:spcPts val="0"/>
              </a:spcAft>
              <a:defRPr/>
            </a:pPr>
            <a:r>
              <a:rPr lang="en-US" dirty="0">
                <a:gradFill>
                  <a:gsLst>
                    <a:gs pos="0">
                      <a:schemeClr val="tx1"/>
                    </a:gs>
                    <a:gs pos="86000">
                      <a:schemeClr val="tx1"/>
                    </a:gs>
                  </a:gsLst>
                  <a:lin ang="5400000" scaled="0"/>
                </a:gradFill>
                <a:latin typeface="+mn-lt"/>
                <a:ea typeface="+mn-ea"/>
              </a:rPr>
              <a:t>Secondary Tile</a:t>
            </a:r>
          </a:p>
          <a:p>
            <a:pPr defTabSz="914363" fontAlgn="auto">
              <a:spcBef>
                <a:spcPts val="0"/>
              </a:spcBef>
              <a:spcAft>
                <a:spcPts val="0"/>
              </a:spcAft>
              <a:defRPr/>
            </a:pPr>
            <a:r>
              <a:rPr lang="en-US" sz="1300" dirty="0">
                <a:gradFill>
                  <a:gsLst>
                    <a:gs pos="0">
                      <a:schemeClr val="tx1"/>
                    </a:gs>
                    <a:gs pos="86000">
                      <a:schemeClr val="tx1"/>
                    </a:gs>
                  </a:gsLst>
                  <a:lin ang="5400000" scaled="0"/>
                </a:gradFill>
                <a:latin typeface="+mn-lt"/>
                <a:ea typeface="+mn-ea"/>
              </a:rPr>
              <a:t>Launches world news page</a:t>
            </a:r>
          </a:p>
        </p:txBody>
      </p:sp>
      <p:sp>
        <p:nvSpPr>
          <p:cNvPr id="28" name="TextBox 27"/>
          <p:cNvSpPr txBox="1"/>
          <p:nvPr/>
        </p:nvSpPr>
        <p:spPr>
          <a:xfrm>
            <a:off x="5865883" y="6115550"/>
            <a:ext cx="914400" cy="477054"/>
          </a:xfrm>
          <a:prstGeom prst="rect">
            <a:avLst/>
          </a:prstGeom>
          <a:noFill/>
        </p:spPr>
        <p:txBody>
          <a:bodyPr wrap="none" lIns="0" tIns="0" rIns="0" bIns="0"/>
          <a:lstStyle/>
          <a:p>
            <a:pPr defTabSz="914363" fontAlgn="auto">
              <a:spcBef>
                <a:spcPts val="0"/>
              </a:spcBef>
              <a:spcAft>
                <a:spcPts val="0"/>
              </a:spcAft>
              <a:defRPr/>
            </a:pPr>
            <a:r>
              <a:rPr lang="en-US" dirty="0">
                <a:gradFill>
                  <a:gsLst>
                    <a:gs pos="0">
                      <a:schemeClr val="tx1"/>
                    </a:gs>
                    <a:gs pos="86000">
                      <a:schemeClr val="tx1"/>
                    </a:gs>
                  </a:gsLst>
                  <a:lin ang="5400000" scaled="0"/>
                </a:gradFill>
                <a:latin typeface="+mn-lt"/>
                <a:ea typeface="+mn-ea"/>
              </a:rPr>
              <a:t>Secondary Tile</a:t>
            </a:r>
          </a:p>
          <a:p>
            <a:pPr defTabSz="914363" fontAlgn="auto">
              <a:spcBef>
                <a:spcPts val="0"/>
              </a:spcBef>
              <a:spcAft>
                <a:spcPts val="0"/>
              </a:spcAft>
              <a:defRPr/>
            </a:pPr>
            <a:r>
              <a:rPr lang="en-US" sz="1300" dirty="0">
                <a:gradFill>
                  <a:gsLst>
                    <a:gs pos="0">
                      <a:schemeClr val="tx1"/>
                    </a:gs>
                    <a:gs pos="86000">
                      <a:schemeClr val="tx1"/>
                    </a:gs>
                  </a:gsLst>
                  <a:lin ang="5400000" scaled="0"/>
                </a:gradFill>
                <a:latin typeface="+mn-lt"/>
                <a:ea typeface="+mn-ea"/>
              </a:rPr>
              <a:t>Launches local news page</a:t>
            </a:r>
          </a:p>
        </p:txBody>
      </p:sp>
      <p:pic>
        <p:nvPicPr>
          <p:cNvPr id="23" name="Picture 3"/>
          <p:cNvPicPr>
            <a:picLocks noChangeAspect="1" noChangeArrowheads="1"/>
          </p:cNvPicPr>
          <p:nvPr/>
        </p:nvPicPr>
        <p:blipFill>
          <a:blip r:embed="rId3"/>
          <a:srcRect/>
          <a:stretch>
            <a:fillRect/>
          </a:stretch>
        </p:blipFill>
        <p:spPr bwMode="auto">
          <a:xfrm>
            <a:off x="974725" y="5164138"/>
            <a:ext cx="914400" cy="914400"/>
          </a:xfrm>
          <a:prstGeom prst="rect">
            <a:avLst/>
          </a:prstGeom>
          <a:noFill/>
          <a:ln w="9525">
            <a:noFill/>
            <a:miter lim="800000"/>
            <a:headEnd/>
            <a:tailEnd/>
          </a:ln>
        </p:spPr>
      </p:pic>
      <p:pic>
        <p:nvPicPr>
          <p:cNvPr id="25" name="Picture 4"/>
          <p:cNvPicPr>
            <a:picLocks noChangeAspect="1" noChangeArrowheads="1"/>
          </p:cNvPicPr>
          <p:nvPr/>
        </p:nvPicPr>
        <p:blipFill>
          <a:blip r:embed="rId4"/>
          <a:srcRect/>
          <a:stretch>
            <a:fillRect/>
          </a:stretch>
        </p:blipFill>
        <p:spPr bwMode="auto">
          <a:xfrm>
            <a:off x="3421063" y="5164138"/>
            <a:ext cx="912812" cy="914400"/>
          </a:xfrm>
          <a:prstGeom prst="rect">
            <a:avLst/>
          </a:prstGeom>
          <a:noFill/>
          <a:ln w="9525">
            <a:noFill/>
            <a:miter lim="800000"/>
            <a:headEnd/>
            <a:tailEnd/>
          </a:ln>
        </p:spPr>
      </p:pic>
      <p:pic>
        <p:nvPicPr>
          <p:cNvPr id="27" name="Picture 5"/>
          <p:cNvPicPr>
            <a:picLocks noChangeAspect="1" noChangeArrowheads="1"/>
          </p:cNvPicPr>
          <p:nvPr/>
        </p:nvPicPr>
        <p:blipFill>
          <a:blip r:embed="rId5"/>
          <a:srcRect/>
          <a:stretch>
            <a:fillRect/>
          </a:stretch>
        </p:blipFill>
        <p:spPr bwMode="auto">
          <a:xfrm>
            <a:off x="5865813" y="5164138"/>
            <a:ext cx="914400" cy="914400"/>
          </a:xfrm>
          <a:prstGeom prst="rect">
            <a:avLst/>
          </a:prstGeom>
          <a:noFill/>
          <a:ln w="9525">
            <a:noFill/>
            <a:miter lim="800000"/>
            <a:headEnd/>
            <a:tailEnd/>
          </a:ln>
        </p:spPr>
      </p:pic>
      <p:sp>
        <p:nvSpPr>
          <p:cNvPr id="30" name="Rectangle 29"/>
          <p:cNvSpPr/>
          <p:nvPr/>
        </p:nvSpPr>
        <p:spPr bwMode="auto">
          <a:xfrm>
            <a:off x="1" y="1444625"/>
            <a:ext cx="8229600" cy="457200"/>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2800" dirty="0">
                <a:solidFill>
                  <a:schemeClr val="tx1">
                    <a:alpha val="99000"/>
                  </a:schemeClr>
                </a:solidFill>
                <a:latin typeface="+mn-lt"/>
                <a:ea typeface="+mn-ea"/>
              </a:rPr>
              <a:t>Local tile updates (these are </a:t>
            </a:r>
            <a:r>
              <a:rPr lang="en-US" sz="2800" b="1" dirty="0">
                <a:gradFill>
                  <a:gsLst>
                    <a:gs pos="0">
                      <a:schemeClr val="accent1">
                        <a:lumMod val="60000"/>
                        <a:lumOff val="40000"/>
                      </a:schemeClr>
                    </a:gs>
                    <a:gs pos="86000">
                      <a:schemeClr val="accent1">
                        <a:lumMod val="60000"/>
                        <a:lumOff val="40000"/>
                      </a:schemeClr>
                    </a:gs>
                  </a:gsLst>
                  <a:lin ang="5400000" scaled="0"/>
                </a:gradFill>
                <a:latin typeface="+mn-lt"/>
                <a:ea typeface="+mn-ea"/>
              </a:rPr>
              <a:t>not</a:t>
            </a:r>
            <a:r>
              <a:rPr lang="en-US" sz="2800" dirty="0">
                <a:solidFill>
                  <a:schemeClr val="tx1">
                    <a:alpha val="99000"/>
                  </a:schemeClr>
                </a:solidFill>
                <a:latin typeface="+mn-lt"/>
                <a:ea typeface="+mn-ea"/>
              </a:rPr>
              <a:t> push)</a:t>
            </a:r>
          </a:p>
        </p:txBody>
      </p:sp>
      <p:sp>
        <p:nvSpPr>
          <p:cNvPr id="31" name="Content Placeholder 7"/>
          <p:cNvSpPr txBox="1">
            <a:spLocks/>
          </p:cNvSpPr>
          <p:nvPr/>
        </p:nvSpPr>
        <p:spPr>
          <a:xfrm>
            <a:off x="519112" y="2001181"/>
            <a:ext cx="7710489" cy="1249573"/>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6"/>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6"/>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6"/>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6"/>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6"/>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a:t>Full control of all properties when your app </a:t>
            </a:r>
            <a:br>
              <a:rPr lang="en-US" sz="2800" dirty="0"/>
            </a:br>
            <a:r>
              <a:rPr lang="en-US" sz="2800" dirty="0"/>
              <a:t>is in the foreground or background</a:t>
            </a:r>
          </a:p>
          <a:p>
            <a:pPr marL="400050" indent="-400050" fontAlgn="auto">
              <a:spcAft>
                <a:spcPts val="0"/>
              </a:spcAft>
              <a:defRPr/>
            </a:pPr>
            <a:r>
              <a:rPr lang="en-US" sz="2800" dirty="0"/>
              <a:t>Calorie counter, sticky notes</a:t>
            </a:r>
          </a:p>
        </p:txBody>
      </p:sp>
      <p:sp>
        <p:nvSpPr>
          <p:cNvPr id="32" name="Rectangle 31"/>
          <p:cNvSpPr/>
          <p:nvPr/>
        </p:nvSpPr>
        <p:spPr bwMode="auto">
          <a:xfrm>
            <a:off x="0" y="3424238"/>
            <a:ext cx="8229600" cy="457200"/>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2800" dirty="0" err="1">
                <a:solidFill>
                  <a:schemeClr val="tx1">
                    <a:alpha val="99000"/>
                  </a:schemeClr>
                </a:solidFill>
                <a:latin typeface="+mn-lt"/>
                <a:ea typeface="+mn-ea"/>
              </a:rPr>
              <a:t>MultiTile</a:t>
            </a:r>
            <a:r>
              <a:rPr lang="en-US" sz="2800" dirty="0">
                <a:solidFill>
                  <a:schemeClr val="tx1">
                    <a:alpha val="99000"/>
                  </a:schemeClr>
                </a:solidFill>
                <a:latin typeface="+mn-lt"/>
                <a:ea typeface="+mn-ea"/>
              </a:rPr>
              <a:t>!</a:t>
            </a:r>
          </a:p>
        </p:txBody>
      </p:sp>
      <p:sp>
        <p:nvSpPr>
          <p:cNvPr id="33" name="Content Placeholder 7"/>
          <p:cNvSpPr txBox="1">
            <a:spLocks/>
          </p:cNvSpPr>
          <p:nvPr/>
        </p:nvSpPr>
        <p:spPr>
          <a:xfrm>
            <a:off x="519112" y="3980135"/>
            <a:ext cx="7710489" cy="86177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6"/>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6"/>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6"/>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6"/>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6"/>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a:t>Create/Update/Delete</a:t>
            </a:r>
          </a:p>
          <a:p>
            <a:pPr marL="400050" indent="-400050" fontAlgn="auto">
              <a:spcAft>
                <a:spcPts val="0"/>
              </a:spcAft>
              <a:defRPr/>
            </a:pPr>
            <a:r>
              <a:rPr lang="en-US" sz="2800" dirty="0"/>
              <a:t>Launches directly to page/experience</a:t>
            </a:r>
          </a:p>
        </p:txBody>
      </p:sp>
      <p:sp>
        <p:nvSpPr>
          <p:cNvPr id="197648" name="TextBox 28">
            <a:hlinkClick r:id="rId7"/>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par>
                                <p:cTn id="41" presetID="42" presetClass="path" presetSubtype="0" fill="hold" nodeType="withEffect">
                                  <p:stCondLst>
                                    <p:cond delay="0"/>
                                  </p:stCondLst>
                                  <p:childTnLst>
                                    <p:animMotion origin="layout" path="M 0.7285 -0.35277 L 8.80667E-7 2.89845E-6 " pathEditMode="relative" rAng="0" ptsTypes="AA">
                                      <p:cBhvr>
                                        <p:cTn id="42" dur="500" fill="hold"/>
                                        <p:tgtEl>
                                          <p:spTgt spid="23"/>
                                        </p:tgtEl>
                                        <p:attrNameLst>
                                          <p:attrName>ppt_x</p:attrName>
                                          <p:attrName>ppt_y</p:attrName>
                                        </p:attrNameLst>
                                      </p:cBhvr>
                                      <p:rCtr x="-36425" y="17627"/>
                                    </p:animMotion>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Effect transition="in" filter="fade">
                                      <p:cBhvr>
                                        <p:cTn id="51" dur="500"/>
                                        <p:tgtEl>
                                          <p:spTgt spid="25"/>
                                        </p:tgtEl>
                                      </p:cBhvr>
                                    </p:animEffect>
                                  </p:childTnLst>
                                </p:cTn>
                              </p:par>
                              <p:par>
                                <p:cTn id="52" presetID="42" presetClass="path" presetSubtype="0" fill="hold" nodeType="withEffect">
                                  <p:stCondLst>
                                    <p:cond delay="0"/>
                                  </p:stCondLst>
                                  <p:childTnLst>
                                    <p:animMotion origin="layout" path="M 0.52632 -0.22138 L -4.44502E-6 2.89845E-6 " pathEditMode="relative" rAng="0" ptsTypes="AA">
                                      <p:cBhvr>
                                        <p:cTn id="53" dur="500" fill="hold"/>
                                        <p:tgtEl>
                                          <p:spTgt spid="25"/>
                                        </p:tgtEl>
                                        <p:attrNameLst>
                                          <p:attrName>ppt_x</p:attrName>
                                          <p:attrName>ppt_y</p:attrName>
                                        </p:attrNameLst>
                                      </p:cBhvr>
                                      <p:rCtr x="-26316" y="11057"/>
                                    </p:animMotion>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par>
                                <p:cTn id="63" presetID="42" presetClass="path" presetSubtype="0" fill="hold" nodeType="withEffect">
                                  <p:stCondLst>
                                    <p:cond delay="0"/>
                                  </p:stCondLst>
                                  <p:childTnLst>
                                    <p:animMotion origin="layout" path="M 0.32686 -0.09346 L -4.68994E-8 2.89845E-6 " pathEditMode="relative" rAng="0" ptsTypes="AA">
                                      <p:cBhvr>
                                        <p:cTn id="64" dur="500" fill="hold"/>
                                        <p:tgtEl>
                                          <p:spTgt spid="27"/>
                                        </p:tgtEl>
                                        <p:attrNameLst>
                                          <p:attrName>ppt_x</p:attrName>
                                          <p:attrName>ppt_y</p:attrName>
                                        </p:attrNameLst>
                                      </p:cBhvr>
                                      <p:rCtr x="-16350" y="4673"/>
                                    </p:animMotion>
                                  </p:childTnLst>
                                </p:cTn>
                              </p:par>
                              <p:par>
                                <p:cTn id="65" presetID="10"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3456569" y="1447800"/>
            <a:ext cx="7370903" cy="658368"/>
          </a:xfrm>
          <a:prstGeom prst="rightArrow">
            <a:avLst/>
          </a:prstGeom>
          <a:gradFill>
            <a:gsLst>
              <a:gs pos="0">
                <a:srgbClr val="FFFFFF">
                  <a:alpha val="20000"/>
                </a:srgbClr>
              </a:gs>
              <a:gs pos="20000">
                <a:srgbClr val="FFFFFF">
                  <a:alpha val="50000"/>
                </a:srgbClr>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lIns="548640" tIns="27432" bIns="9144" anchor="ctr"/>
          <a:lstStyle/>
          <a:p>
            <a:pPr defTabSz="914363" fontAlgn="auto">
              <a:lnSpc>
                <a:spcPct val="90000"/>
              </a:lnSpc>
              <a:spcBef>
                <a:spcPts val="0"/>
              </a:spcBef>
              <a:spcAft>
                <a:spcPts val="0"/>
              </a:spcAft>
              <a:defRPr/>
            </a:pPr>
            <a:endParaRPr lang="en-US" sz="2800" dirty="0">
              <a:gradFill>
                <a:gsLst>
                  <a:gs pos="0">
                    <a:srgbClr val="FFFFFF"/>
                  </a:gs>
                  <a:gs pos="100000">
                    <a:srgbClr val="FFFFFF"/>
                  </a:gs>
                </a:gsLst>
                <a:lin ang="16200000" scaled="0"/>
              </a:gradFill>
            </a:endParaRPr>
          </a:p>
        </p:txBody>
      </p:sp>
      <p:sp>
        <p:nvSpPr>
          <p:cNvPr id="21" name="Right Arrow 20"/>
          <p:cNvSpPr/>
          <p:nvPr/>
        </p:nvSpPr>
        <p:spPr>
          <a:xfrm>
            <a:off x="6563915" y="2213402"/>
            <a:ext cx="4263557" cy="658368"/>
          </a:xfrm>
          <a:prstGeom prst="rightArrow">
            <a:avLst/>
          </a:prstGeom>
          <a:gradFill>
            <a:gsLst>
              <a:gs pos="0">
                <a:srgbClr val="FFFFFF">
                  <a:alpha val="20000"/>
                </a:srgbClr>
              </a:gs>
              <a:gs pos="40000">
                <a:srgbClr val="FFFFFF">
                  <a:alpha val="50000"/>
                </a:srgbClr>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lIns="548640" tIns="27432" bIns="9144" anchor="ctr"/>
          <a:lstStyle/>
          <a:p>
            <a:pPr defTabSz="914363" fontAlgn="auto">
              <a:lnSpc>
                <a:spcPct val="90000"/>
              </a:lnSpc>
              <a:spcBef>
                <a:spcPts val="0"/>
              </a:spcBef>
              <a:spcAft>
                <a:spcPts val="0"/>
              </a:spcAft>
              <a:defRPr/>
            </a:pPr>
            <a:endParaRPr lang="en-US" sz="2800" dirty="0">
              <a:gradFill>
                <a:gsLst>
                  <a:gs pos="0">
                    <a:srgbClr val="FFFFFF"/>
                  </a:gs>
                  <a:gs pos="100000">
                    <a:srgbClr val="FFFFFF"/>
                  </a:gs>
                </a:gsLst>
                <a:lin ang="16200000" scaled="0"/>
              </a:gradFill>
            </a:endParaRPr>
          </a:p>
        </p:txBody>
      </p:sp>
      <p:sp>
        <p:nvSpPr>
          <p:cNvPr id="22" name="Right Arrow 21"/>
          <p:cNvSpPr/>
          <p:nvPr/>
        </p:nvSpPr>
        <p:spPr>
          <a:xfrm>
            <a:off x="9671050" y="2979738"/>
            <a:ext cx="1155700" cy="657225"/>
          </a:xfrm>
          <a:prstGeom prst="rightArrow">
            <a:avLst/>
          </a:prstGeom>
          <a:gradFill>
            <a:gsLst>
              <a:gs pos="0">
                <a:srgbClr val="FFFFFF">
                  <a:alpha val="20000"/>
                </a:srgbClr>
              </a:gs>
              <a:gs pos="100000">
                <a:srgbClr val="FFFFFF">
                  <a:alpha val="50000"/>
                </a:srgbClr>
              </a:gs>
            </a:gsLst>
            <a:lin ang="0" scaled="0"/>
          </a:gradFill>
          <a:ln>
            <a:noFill/>
          </a:ln>
          <a:effectLst/>
        </p:spPr>
        <p:style>
          <a:lnRef idx="1">
            <a:schemeClr val="accent2"/>
          </a:lnRef>
          <a:fillRef idx="3">
            <a:schemeClr val="accent2"/>
          </a:fillRef>
          <a:effectRef idx="2">
            <a:schemeClr val="accent2"/>
          </a:effectRef>
          <a:fontRef idx="minor">
            <a:schemeClr val="lt1"/>
          </a:fontRef>
        </p:style>
        <p:txBody>
          <a:bodyPr lIns="548640" tIns="27432" bIns="9144" anchor="ctr"/>
          <a:lstStyle/>
          <a:p>
            <a:pPr defTabSz="914363" fontAlgn="auto">
              <a:lnSpc>
                <a:spcPct val="90000"/>
              </a:lnSpc>
              <a:spcBef>
                <a:spcPts val="0"/>
              </a:spcBef>
              <a:spcAft>
                <a:spcPts val="0"/>
              </a:spcAft>
              <a:defRPr/>
            </a:pPr>
            <a:endParaRPr lang="en-US" sz="2800" dirty="0">
              <a:gradFill>
                <a:gsLst>
                  <a:gs pos="0">
                    <a:srgbClr val="FFFFFF"/>
                  </a:gs>
                  <a:gs pos="100000">
                    <a:srgbClr val="FFFFFF"/>
                  </a:gs>
                </a:gsLst>
                <a:lin ang="16200000" scaled="0"/>
              </a:gradFill>
            </a:endParaRPr>
          </a:p>
        </p:txBody>
      </p:sp>
      <p:sp>
        <p:nvSpPr>
          <p:cNvPr id="5" name="Title 4"/>
          <p:cNvSpPr>
            <a:spLocks noGrp="1"/>
          </p:cNvSpPr>
          <p:nvPr>
            <p:ph type="title"/>
          </p:nvPr>
        </p:nvSpPr>
        <p:spPr>
          <a:xfrm>
            <a:off x="519112" y="228600"/>
            <a:ext cx="11149013" cy="609398"/>
          </a:xfrm>
        </p:spPr>
        <p:txBody>
          <a:bodyPr/>
          <a:lstStyle/>
          <a:p>
            <a:pPr defTabSz="914363" fontAlgn="auto">
              <a:spcAft>
                <a:spcPts val="0"/>
              </a:spcAft>
              <a:defRPr/>
            </a:pPr>
            <a:r>
              <a:rPr smtClean="0"/>
              <a:t>Push Notifications – Core Enhancements</a:t>
            </a:r>
            <a:endParaRPr dirty="0"/>
          </a:p>
        </p:txBody>
      </p:sp>
      <p:sp>
        <p:nvSpPr>
          <p:cNvPr id="7" name="Rectangle 6"/>
          <p:cNvSpPr/>
          <p:nvPr/>
        </p:nvSpPr>
        <p:spPr bwMode="auto">
          <a:xfrm rot="16200000">
            <a:off x="8732113" y="2122575"/>
            <a:ext cx="5068113" cy="822960"/>
          </a:xfrm>
          <a:prstGeom prst="rect">
            <a:avLst/>
          </a:prstGeom>
          <a:gradFill>
            <a:gsLst>
              <a:gs pos="0">
                <a:srgbClr val="6BBD46">
                  <a:alpha val="0"/>
                </a:srgbClr>
              </a:gs>
              <a:gs pos="50000">
                <a:srgbClr val="6BBD46"/>
              </a:gs>
              <a:gs pos="100000">
                <a:srgbClr val="6BBD46">
                  <a:alpha val="0"/>
                </a:srgbClr>
              </a:gs>
            </a:gsLst>
            <a:lin ang="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82880" tIns="64008" rIns="182880" bIns="45718" anchor="ctr"/>
          <a:lstStyle/>
          <a:p>
            <a:pPr algn="ctr" defTabSz="914099" fontAlgn="auto">
              <a:lnSpc>
                <a:spcPct val="90000"/>
              </a:lnSpc>
              <a:spcBef>
                <a:spcPts val="0"/>
              </a:spcBef>
              <a:spcAft>
                <a:spcPts val="0"/>
              </a:spcAft>
              <a:defRPr/>
            </a:pPr>
            <a:r>
              <a:rPr lang="en-US" sz="3600" b="1" dirty="0">
                <a:solidFill>
                  <a:schemeClr val="tx1">
                    <a:alpha val="99000"/>
                  </a:schemeClr>
                </a:solidFill>
                <a:effectLst>
                  <a:outerShdw blurRad="254000" algn="ctr" rotWithShape="0">
                    <a:prstClr val="black">
                      <a:alpha val="40000"/>
                    </a:prstClr>
                  </a:outerShdw>
                </a:effectLst>
              </a:rPr>
              <a:t>30 Endpoint Limit!</a:t>
            </a:r>
          </a:p>
        </p:txBody>
      </p:sp>
      <p:sp>
        <p:nvSpPr>
          <p:cNvPr id="14" name="Orange big rectangle"/>
          <p:cNvSpPr/>
          <p:nvPr/>
        </p:nvSpPr>
        <p:spPr bwMode="auto">
          <a:xfrm>
            <a:off x="530489" y="1447800"/>
            <a:ext cx="2926080" cy="5410200"/>
          </a:xfrm>
          <a:prstGeom prst="rect">
            <a:avLst/>
          </a:prstGeom>
          <a:gradFill flip="none" rotWithShape="1">
            <a:gsLst>
              <a:gs pos="0">
                <a:schemeClr val="bg1">
                  <a:alpha val="60000"/>
                </a:schemeClr>
              </a:gs>
              <a:gs pos="50000">
                <a:schemeClr val="bg1">
                  <a:alpha val="40000"/>
                </a:schemeClr>
              </a:gs>
              <a:gs pos="92000">
                <a:schemeClr val="bg1">
                  <a:alpha val="0"/>
                </a:schemeClr>
              </a:gs>
            </a:gsLst>
            <a:lin ang="5400000" scaled="0"/>
            <a:tileRect/>
          </a:gradFill>
          <a:ln>
            <a:gradFill>
              <a:gsLst>
                <a:gs pos="0">
                  <a:schemeClr val="tx1">
                    <a:lumMod val="65000"/>
                  </a:schemeClr>
                </a:gs>
                <a:gs pos="100000">
                  <a:schemeClr val="tx1">
                    <a:lumMod val="65000"/>
                    <a:alpha val="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tIns="822960" bIns="45718"/>
          <a:lstStyle/>
          <a:p>
            <a:pPr algn="ctr" defTabSz="914099">
              <a:lnSpc>
                <a:spcPct val="90000"/>
              </a:lnSpc>
              <a:spcBef>
                <a:spcPts val="1800"/>
              </a:spcBef>
              <a:spcAft>
                <a:spcPts val="0"/>
              </a:spcAft>
              <a:defRPr/>
            </a:pPr>
            <a:r>
              <a:rPr lang="en-US" altLang="zh-CN" sz="2400" i="1" dirty="0">
                <a:gradFill>
                  <a:gsLst>
                    <a:gs pos="0">
                      <a:schemeClr val="tx1"/>
                    </a:gs>
                    <a:gs pos="86000">
                      <a:schemeClr val="tx1"/>
                    </a:gs>
                  </a:gsLst>
                  <a:lin ang="5400000" scaled="0"/>
                </a:gradFill>
              </a:rPr>
              <a:t>Rewritten TDET mechanism for broader network compatibility</a:t>
            </a:r>
          </a:p>
          <a:p>
            <a:pPr algn="ctr" defTabSz="914099">
              <a:lnSpc>
                <a:spcPct val="90000"/>
              </a:lnSpc>
              <a:spcBef>
                <a:spcPts val="1800"/>
              </a:spcBef>
              <a:spcAft>
                <a:spcPts val="0"/>
              </a:spcAft>
              <a:defRPr/>
            </a:pPr>
            <a:r>
              <a:rPr lang="en-US" altLang="zh-CN" sz="2400" i="1" dirty="0">
                <a:gradFill>
                  <a:gsLst>
                    <a:gs pos="0">
                      <a:schemeClr val="tx1"/>
                    </a:gs>
                    <a:gs pos="86000">
                      <a:schemeClr val="tx1"/>
                    </a:gs>
                  </a:gsLst>
                  <a:lin ang="5400000" scaled="0"/>
                </a:gradFill>
              </a:rPr>
              <a:t>Lowered polling interval for </a:t>
            </a:r>
            <a:br>
              <a:rPr lang="en-US" altLang="zh-CN" sz="2400" i="1" dirty="0">
                <a:gradFill>
                  <a:gsLst>
                    <a:gs pos="0">
                      <a:schemeClr val="tx1"/>
                    </a:gs>
                    <a:gs pos="86000">
                      <a:schemeClr val="tx1"/>
                    </a:gs>
                  </a:gsLst>
                  <a:lin ang="5400000" scaled="0"/>
                </a:gradFill>
              </a:rPr>
            </a:br>
            <a:r>
              <a:rPr lang="en-US" altLang="zh-CN" sz="2400" i="1" dirty="0">
                <a:gradFill>
                  <a:gsLst>
                    <a:gs pos="0">
                      <a:schemeClr val="tx1"/>
                    </a:gs>
                    <a:gs pos="86000">
                      <a:schemeClr val="tx1"/>
                    </a:gs>
                  </a:gsLst>
                  <a:lin ang="5400000" scaled="0"/>
                </a:gradFill>
              </a:rPr>
              <a:t>non-persistent connection-friendly networks</a:t>
            </a:r>
          </a:p>
        </p:txBody>
      </p:sp>
      <p:sp>
        <p:nvSpPr>
          <p:cNvPr id="15" name="Orange big rectangle"/>
          <p:cNvSpPr/>
          <p:nvPr/>
        </p:nvSpPr>
        <p:spPr bwMode="auto">
          <a:xfrm>
            <a:off x="3637835" y="2213402"/>
            <a:ext cx="2926080" cy="4644598"/>
          </a:xfrm>
          <a:prstGeom prst="rect">
            <a:avLst/>
          </a:prstGeom>
          <a:gradFill flip="none" rotWithShape="1">
            <a:gsLst>
              <a:gs pos="0">
                <a:schemeClr val="bg1">
                  <a:alpha val="60000"/>
                </a:schemeClr>
              </a:gs>
              <a:gs pos="50000">
                <a:schemeClr val="bg1">
                  <a:alpha val="40000"/>
                </a:schemeClr>
              </a:gs>
              <a:gs pos="92000">
                <a:schemeClr val="bg1">
                  <a:alpha val="0"/>
                </a:schemeClr>
              </a:gs>
            </a:gsLst>
            <a:lin ang="5400000" scaled="0"/>
            <a:tileRect/>
          </a:gradFill>
          <a:ln>
            <a:gradFill>
              <a:gsLst>
                <a:gs pos="0">
                  <a:schemeClr val="tx1">
                    <a:lumMod val="65000"/>
                  </a:schemeClr>
                </a:gs>
                <a:gs pos="100000">
                  <a:schemeClr val="tx1">
                    <a:lumMod val="65000"/>
                    <a:alpha val="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tIns="822960" bIns="45718"/>
          <a:lstStyle/>
          <a:p>
            <a:pPr algn="ctr" defTabSz="914099">
              <a:lnSpc>
                <a:spcPct val="90000"/>
              </a:lnSpc>
              <a:spcBef>
                <a:spcPts val="1800"/>
              </a:spcBef>
              <a:spcAft>
                <a:spcPts val="0"/>
              </a:spcAft>
              <a:defRPr/>
            </a:pPr>
            <a:r>
              <a:rPr lang="en-US" altLang="zh-CN" sz="2400" i="1" dirty="0">
                <a:gradFill>
                  <a:gsLst>
                    <a:gs pos="0">
                      <a:schemeClr val="tx1"/>
                    </a:gs>
                    <a:gs pos="86000">
                      <a:schemeClr val="tx1"/>
                    </a:gs>
                  </a:gsLst>
                  <a:lin ang="5400000" scaled="0"/>
                </a:gradFill>
              </a:rPr>
              <a:t>TLS resume for sessions within 8 hours</a:t>
            </a:r>
          </a:p>
          <a:p>
            <a:pPr algn="ctr" defTabSz="914099">
              <a:lnSpc>
                <a:spcPct val="90000"/>
              </a:lnSpc>
              <a:spcBef>
                <a:spcPts val="1800"/>
              </a:spcBef>
              <a:spcAft>
                <a:spcPts val="0"/>
              </a:spcAft>
              <a:defRPr/>
            </a:pPr>
            <a:r>
              <a:rPr lang="en-US" altLang="zh-CN" sz="2400" i="1" dirty="0">
                <a:gradFill>
                  <a:gsLst>
                    <a:gs pos="0">
                      <a:schemeClr val="tx1"/>
                    </a:gs>
                    <a:gs pos="86000">
                      <a:schemeClr val="tx1"/>
                    </a:gs>
                  </a:gsLst>
                  <a:lin ang="5400000" scaled="0"/>
                </a:gradFill>
              </a:rPr>
              <a:t>Hints for improved radio dormancy</a:t>
            </a:r>
          </a:p>
          <a:p>
            <a:pPr algn="ctr" defTabSz="914099">
              <a:lnSpc>
                <a:spcPct val="90000"/>
              </a:lnSpc>
              <a:spcBef>
                <a:spcPts val="1800"/>
              </a:spcBef>
              <a:spcAft>
                <a:spcPts val="0"/>
              </a:spcAft>
              <a:defRPr/>
            </a:pPr>
            <a:r>
              <a:rPr lang="en-US" altLang="zh-CN" sz="2400" i="1" dirty="0">
                <a:gradFill>
                  <a:gsLst>
                    <a:gs pos="0">
                      <a:schemeClr val="tx1"/>
                    </a:gs>
                    <a:gs pos="86000">
                      <a:schemeClr val="tx1"/>
                    </a:gs>
                  </a:gsLst>
                  <a:lin ang="5400000" scaled="0"/>
                </a:gradFill>
              </a:rPr>
              <a:t>Concurrent tile downloads for less </a:t>
            </a:r>
            <a:br>
              <a:rPr lang="en-US" altLang="zh-CN" sz="2400" i="1" dirty="0">
                <a:gradFill>
                  <a:gsLst>
                    <a:gs pos="0">
                      <a:schemeClr val="tx1"/>
                    </a:gs>
                    <a:gs pos="86000">
                      <a:schemeClr val="tx1"/>
                    </a:gs>
                  </a:gsLst>
                  <a:lin ang="5400000" scaled="0"/>
                </a:gradFill>
              </a:rPr>
            </a:br>
            <a:r>
              <a:rPr lang="en-US" altLang="zh-CN" sz="2400" i="1" dirty="0">
                <a:gradFill>
                  <a:gsLst>
                    <a:gs pos="0">
                      <a:schemeClr val="tx1"/>
                    </a:gs>
                    <a:gs pos="86000">
                      <a:schemeClr val="tx1"/>
                    </a:gs>
                  </a:gsLst>
                  <a:lin ang="5400000" scaled="0"/>
                </a:gradFill>
              </a:rPr>
              <a:t>radio uptime</a:t>
            </a:r>
          </a:p>
        </p:txBody>
      </p:sp>
      <p:sp>
        <p:nvSpPr>
          <p:cNvPr id="16" name="Orange big rectangle"/>
          <p:cNvSpPr/>
          <p:nvPr/>
        </p:nvSpPr>
        <p:spPr bwMode="auto">
          <a:xfrm>
            <a:off x="6745181" y="2979004"/>
            <a:ext cx="2926080" cy="3878995"/>
          </a:xfrm>
          <a:prstGeom prst="rect">
            <a:avLst/>
          </a:prstGeom>
          <a:gradFill flip="none" rotWithShape="1">
            <a:gsLst>
              <a:gs pos="0">
                <a:schemeClr val="bg1">
                  <a:alpha val="60000"/>
                </a:schemeClr>
              </a:gs>
              <a:gs pos="50000">
                <a:schemeClr val="bg1">
                  <a:alpha val="40000"/>
                </a:schemeClr>
              </a:gs>
              <a:gs pos="92000">
                <a:schemeClr val="bg1">
                  <a:alpha val="0"/>
                </a:schemeClr>
              </a:gs>
            </a:gsLst>
            <a:lin ang="5400000" scaled="0"/>
            <a:tileRect/>
          </a:gradFill>
          <a:ln>
            <a:gradFill>
              <a:gsLst>
                <a:gs pos="0">
                  <a:schemeClr val="tx1">
                    <a:lumMod val="65000"/>
                  </a:schemeClr>
                </a:gs>
                <a:gs pos="100000">
                  <a:schemeClr val="tx1">
                    <a:lumMod val="65000"/>
                    <a:alpha val="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tIns="822960" bIns="45718"/>
          <a:lstStyle/>
          <a:p>
            <a:pPr algn="ctr" defTabSz="914099">
              <a:lnSpc>
                <a:spcPct val="90000"/>
              </a:lnSpc>
              <a:spcBef>
                <a:spcPts val="1800"/>
              </a:spcBef>
              <a:spcAft>
                <a:spcPts val="0"/>
              </a:spcAft>
              <a:defRPr/>
            </a:pPr>
            <a:r>
              <a:rPr lang="en-US" altLang="zh-CN" sz="2400" i="1" dirty="0">
                <a:gradFill>
                  <a:gsLst>
                    <a:gs pos="0">
                      <a:schemeClr val="tx1"/>
                    </a:gs>
                    <a:gs pos="86000">
                      <a:schemeClr val="tx1"/>
                    </a:gs>
                  </a:gsLst>
                  <a:lin ang="5400000" scaled="0"/>
                </a:gradFill>
              </a:rPr>
              <a:t>Faster state machine for faster client service</a:t>
            </a:r>
          </a:p>
          <a:p>
            <a:pPr algn="ctr" defTabSz="914099">
              <a:lnSpc>
                <a:spcPct val="90000"/>
              </a:lnSpc>
              <a:spcBef>
                <a:spcPts val="1800"/>
              </a:spcBef>
              <a:spcAft>
                <a:spcPts val="0"/>
              </a:spcAft>
              <a:defRPr/>
            </a:pPr>
            <a:r>
              <a:rPr lang="en-US" altLang="zh-CN" sz="2400" i="1" dirty="0">
                <a:gradFill>
                  <a:gsLst>
                    <a:gs pos="0">
                      <a:schemeClr val="tx1"/>
                    </a:gs>
                    <a:gs pos="86000">
                      <a:schemeClr val="tx1"/>
                    </a:gs>
                  </a:gsLst>
                  <a:lin ang="5400000" scaled="0"/>
                </a:gradFill>
              </a:rPr>
              <a:t>Smarter queue </a:t>
            </a:r>
            <a:r>
              <a:rPr lang="en-US" altLang="zh-CN" sz="2400" i="1" dirty="0">
                <a:gradFill>
                  <a:gsLst>
                    <a:gs pos="0">
                      <a:schemeClr val="tx1"/>
                    </a:gs>
                    <a:gs pos="86000">
                      <a:schemeClr val="tx1"/>
                    </a:gs>
                  </a:gsLst>
                  <a:lin ang="5400000" scaled="0"/>
                </a:gradFill>
              </a:rPr>
              <a:t>logic for </a:t>
            </a:r>
            <a:r>
              <a:rPr lang="en-US" altLang="zh-CN" sz="2400" i="1" dirty="0">
                <a:gradFill>
                  <a:gsLst>
                    <a:gs pos="0">
                      <a:schemeClr val="tx1"/>
                    </a:gs>
                    <a:gs pos="86000">
                      <a:schemeClr val="tx1"/>
                    </a:gs>
                  </a:gsLst>
                  <a:lin ang="5400000" scaled="0"/>
                </a:gradFill>
              </a:rPr>
              <a:t>less redundancy</a:t>
            </a:r>
          </a:p>
        </p:txBody>
      </p:sp>
      <p:sp>
        <p:nvSpPr>
          <p:cNvPr id="17" name="Rectangle 16"/>
          <p:cNvSpPr/>
          <p:nvPr/>
        </p:nvSpPr>
        <p:spPr bwMode="auto">
          <a:xfrm>
            <a:off x="530225" y="1447800"/>
            <a:ext cx="2925763" cy="658813"/>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182880" bIns="45718" anchor="ctr"/>
          <a:lstStyle/>
          <a:p>
            <a:pPr algn="ctr" defTabSz="914099" fontAlgn="auto">
              <a:spcBef>
                <a:spcPts val="0"/>
              </a:spcBef>
              <a:spcAft>
                <a:spcPts val="0"/>
              </a:spcAft>
              <a:defRPr/>
            </a:pPr>
            <a:r>
              <a:rPr lang="en-US" sz="2400" dirty="0">
                <a:solidFill>
                  <a:schemeClr val="tx1">
                    <a:alpha val="99000"/>
                  </a:schemeClr>
                </a:solidFill>
              </a:rPr>
              <a:t>RELIABILITY</a:t>
            </a:r>
            <a:endParaRPr lang="en-US" sz="2400" dirty="0">
              <a:solidFill>
                <a:schemeClr val="tx1">
                  <a:alpha val="99000"/>
                </a:schemeClr>
              </a:solidFill>
            </a:endParaRPr>
          </a:p>
        </p:txBody>
      </p:sp>
      <p:sp>
        <p:nvSpPr>
          <p:cNvPr id="18" name="Rectangle 17"/>
          <p:cNvSpPr/>
          <p:nvPr/>
        </p:nvSpPr>
        <p:spPr bwMode="auto">
          <a:xfrm>
            <a:off x="3638550" y="2212975"/>
            <a:ext cx="2925763" cy="658813"/>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182880" bIns="45718" anchor="ctr"/>
          <a:lstStyle/>
          <a:p>
            <a:pPr algn="ctr" defTabSz="914099" fontAlgn="auto">
              <a:spcBef>
                <a:spcPts val="0"/>
              </a:spcBef>
              <a:spcAft>
                <a:spcPts val="0"/>
              </a:spcAft>
              <a:defRPr/>
            </a:pPr>
            <a:r>
              <a:rPr lang="en-US" sz="2400" dirty="0">
                <a:solidFill>
                  <a:schemeClr val="tx1">
                    <a:alpha val="99000"/>
                  </a:schemeClr>
                </a:solidFill>
              </a:rPr>
              <a:t>EFFICIENCY</a:t>
            </a:r>
            <a:endParaRPr lang="en-US" sz="2400" dirty="0">
              <a:solidFill>
                <a:schemeClr val="tx1">
                  <a:alpha val="99000"/>
                </a:schemeClr>
              </a:solidFill>
            </a:endParaRPr>
          </a:p>
        </p:txBody>
      </p:sp>
      <p:sp>
        <p:nvSpPr>
          <p:cNvPr id="19" name="Rectangle 18"/>
          <p:cNvSpPr/>
          <p:nvPr/>
        </p:nvSpPr>
        <p:spPr bwMode="auto">
          <a:xfrm>
            <a:off x="6745288" y="2979738"/>
            <a:ext cx="2925762" cy="657225"/>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45718" bIns="45718" anchor="ctr"/>
          <a:lstStyle/>
          <a:p>
            <a:pPr algn="ctr" defTabSz="914099" fontAlgn="auto">
              <a:spcBef>
                <a:spcPts val="0"/>
              </a:spcBef>
              <a:spcAft>
                <a:spcPts val="0"/>
              </a:spcAft>
              <a:defRPr/>
            </a:pPr>
            <a:r>
              <a:rPr lang="en-US" sz="2400" dirty="0">
                <a:solidFill>
                  <a:schemeClr val="tx1">
                    <a:alpha val="99000"/>
                  </a:schemeClr>
                </a:solidFill>
              </a:rPr>
              <a:t>PERFORMANCE</a:t>
            </a:r>
            <a:endParaRPr lang="en-US" sz="2400" dirty="0">
              <a:solidFill>
                <a:schemeClr val="tx1">
                  <a:alpha val="99000"/>
                </a:schemeClr>
              </a:solidFill>
            </a:endParaRPr>
          </a:p>
        </p:txBody>
      </p:sp>
      <p:sp>
        <p:nvSpPr>
          <p:cNvPr id="198674" name="TextBox 12">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P spid="18" grpId="0" animBg="1"/>
      <p:bldP spid="1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How’d We Do?</a:t>
            </a:r>
            <a:endParaRPr dirty="0"/>
          </a:p>
        </p:txBody>
      </p:sp>
      <p:sp>
        <p:nvSpPr>
          <p:cNvPr id="8" name="Rectangle 7"/>
          <p:cNvSpPr/>
          <p:nvPr/>
        </p:nvSpPr>
        <p:spPr bwMode="auto">
          <a:xfrm>
            <a:off x="0" y="1444625"/>
            <a:ext cx="8869363"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Give me more control of my tile </a:t>
            </a:r>
          </a:p>
        </p:txBody>
      </p:sp>
      <p:sp>
        <p:nvSpPr>
          <p:cNvPr id="9" name="Content Placeholder 7"/>
          <p:cNvSpPr txBox="1">
            <a:spLocks/>
          </p:cNvSpPr>
          <p:nvPr/>
        </p:nvSpPr>
        <p:spPr>
          <a:xfrm>
            <a:off x="519112" y="1990603"/>
            <a:ext cx="8229600" cy="332399"/>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Local/Multi/Back of tile</a:t>
            </a:r>
            <a:endParaRPr lang="en-US" sz="2400" b="1" dirty="0"/>
          </a:p>
        </p:txBody>
      </p:sp>
      <p:sp>
        <p:nvSpPr>
          <p:cNvPr id="10" name="Rectangle 9"/>
          <p:cNvSpPr/>
          <p:nvPr/>
        </p:nvSpPr>
        <p:spPr bwMode="auto">
          <a:xfrm>
            <a:off x="0" y="2411413"/>
            <a:ext cx="8869363"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Give me richer notifications and interaction</a:t>
            </a:r>
          </a:p>
        </p:txBody>
      </p:sp>
      <p:sp>
        <p:nvSpPr>
          <p:cNvPr id="11" name="Content Placeholder 7"/>
          <p:cNvSpPr txBox="1">
            <a:spLocks/>
          </p:cNvSpPr>
          <p:nvPr/>
        </p:nvSpPr>
        <p:spPr>
          <a:xfrm>
            <a:off x="519112" y="2957758"/>
            <a:ext cx="8229600" cy="73866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Multi/Back of tile</a:t>
            </a:r>
          </a:p>
          <a:p>
            <a:pPr marL="404813" indent="-404813" fontAlgn="auto">
              <a:spcAft>
                <a:spcPts val="0"/>
              </a:spcAft>
              <a:defRPr/>
            </a:pPr>
            <a:r>
              <a:rPr lang="en-US" sz="2400" dirty="0"/>
              <a:t>Deep Toast</a:t>
            </a:r>
          </a:p>
        </p:txBody>
      </p:sp>
      <p:sp>
        <p:nvSpPr>
          <p:cNvPr id="12" name="Rectangle 11"/>
          <p:cNvSpPr/>
          <p:nvPr/>
        </p:nvSpPr>
        <p:spPr bwMode="auto">
          <a:xfrm>
            <a:off x="0" y="3784600"/>
            <a:ext cx="8869363"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Give me more reliable notifications</a:t>
            </a:r>
          </a:p>
        </p:txBody>
      </p:sp>
      <p:sp>
        <p:nvSpPr>
          <p:cNvPr id="13" name="Content Placeholder 7"/>
          <p:cNvSpPr txBox="1">
            <a:spLocks/>
          </p:cNvSpPr>
          <p:nvPr/>
        </p:nvSpPr>
        <p:spPr>
          <a:xfrm>
            <a:off x="519112" y="4331178"/>
            <a:ext cx="8229600" cy="332399"/>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Reliability, Efficiency, Performance</a:t>
            </a:r>
          </a:p>
        </p:txBody>
      </p:sp>
      <p:sp>
        <p:nvSpPr>
          <p:cNvPr id="14" name="Rectangle 13"/>
          <p:cNvSpPr/>
          <p:nvPr/>
        </p:nvSpPr>
        <p:spPr bwMode="auto">
          <a:xfrm>
            <a:off x="0" y="4752975"/>
            <a:ext cx="8869363"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Give me more endpoints per phone</a:t>
            </a:r>
          </a:p>
        </p:txBody>
      </p:sp>
      <p:sp>
        <p:nvSpPr>
          <p:cNvPr id="15" name="Content Placeholder 7"/>
          <p:cNvSpPr txBox="1">
            <a:spLocks/>
          </p:cNvSpPr>
          <p:nvPr/>
        </p:nvSpPr>
        <p:spPr>
          <a:xfrm>
            <a:off x="519112" y="5298333"/>
            <a:ext cx="8229600" cy="332399"/>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30 Endpoints!</a:t>
            </a:r>
            <a:endParaRPr lang="en-US" sz="2400" b="1" dirty="0"/>
          </a:p>
        </p:txBody>
      </p:sp>
      <p:sp>
        <p:nvSpPr>
          <p:cNvPr id="16" name="Rectangle 15"/>
          <p:cNvSpPr/>
          <p:nvPr/>
        </p:nvSpPr>
        <p:spPr bwMode="auto">
          <a:xfrm>
            <a:off x="0" y="5719763"/>
            <a:ext cx="8869363"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Give me more cloud samples</a:t>
            </a:r>
          </a:p>
        </p:txBody>
      </p:sp>
      <p:sp>
        <p:nvSpPr>
          <p:cNvPr id="17" name="Content Placeholder 7"/>
          <p:cNvSpPr txBox="1">
            <a:spLocks/>
          </p:cNvSpPr>
          <p:nvPr/>
        </p:nvSpPr>
        <p:spPr>
          <a:xfrm>
            <a:off x="519112" y="6265490"/>
            <a:ext cx="8229600" cy="332399"/>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Azure Recipes, Samples, Rewritten MSDN Docs</a:t>
            </a:r>
          </a:p>
        </p:txBody>
      </p:sp>
      <p:sp>
        <p:nvSpPr>
          <p:cNvPr id="200716" name="TextBox 17">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9112" y="228600"/>
            <a:ext cx="11149013" cy="609398"/>
          </a:xfrm>
        </p:spPr>
        <p:txBody>
          <a:bodyPr/>
          <a:lstStyle/>
          <a:p>
            <a:pPr defTabSz="914363" fontAlgn="auto">
              <a:spcAft>
                <a:spcPts val="0"/>
              </a:spcAft>
              <a:defRPr/>
            </a:pPr>
            <a:r>
              <a:rPr smtClean="0"/>
              <a:t>Call to Action</a:t>
            </a:r>
            <a:endParaRPr dirty="0"/>
          </a:p>
        </p:txBody>
      </p:sp>
      <p:sp>
        <p:nvSpPr>
          <p:cNvPr id="7" name="Rectangle 6"/>
          <p:cNvSpPr/>
          <p:nvPr/>
        </p:nvSpPr>
        <p:spPr bwMode="auto">
          <a:xfrm>
            <a:off x="0" y="4508500"/>
            <a:ext cx="11677650" cy="823913"/>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64008" rIns="182880" bIns="45718" anchor="ctr"/>
          <a:lstStyle/>
          <a:p>
            <a:pPr defTabSz="914099" fontAlgn="auto">
              <a:lnSpc>
                <a:spcPct val="90000"/>
              </a:lnSpc>
              <a:spcBef>
                <a:spcPts val="0"/>
              </a:spcBef>
              <a:spcAft>
                <a:spcPts val="0"/>
              </a:spcAft>
              <a:defRPr/>
            </a:pPr>
            <a:r>
              <a:rPr lang="en-US" sz="5400" b="1" dirty="0">
                <a:solidFill>
                  <a:schemeClr val="tx1">
                    <a:alpha val="99000"/>
                  </a:schemeClr>
                </a:solidFill>
              </a:rPr>
              <a:t>Stand Out!</a:t>
            </a:r>
          </a:p>
        </p:txBody>
      </p:sp>
      <p:sp>
        <p:nvSpPr>
          <p:cNvPr id="8" name="Rectangle 7"/>
          <p:cNvSpPr/>
          <p:nvPr/>
        </p:nvSpPr>
        <p:spPr bwMode="auto">
          <a:xfrm>
            <a:off x="0" y="1447800"/>
            <a:ext cx="11677650"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lnSpc>
                <a:spcPct val="90000"/>
              </a:lnSpc>
              <a:spcBef>
                <a:spcPts val="300"/>
              </a:spcBef>
              <a:defRPr/>
            </a:pPr>
            <a:r>
              <a:rPr lang="en-US" sz="2800" dirty="0">
                <a:solidFill>
                  <a:schemeClr val="tx1">
                    <a:alpha val="99000"/>
                  </a:schemeClr>
                </a:solidFill>
                <a:latin typeface="+mn-lt"/>
                <a:ea typeface="+mn-ea"/>
              </a:rPr>
              <a:t>Creative and inspiring ideas already out there</a:t>
            </a:r>
          </a:p>
        </p:txBody>
      </p:sp>
      <p:sp>
        <p:nvSpPr>
          <p:cNvPr id="9" name="Rectangle 8"/>
          <p:cNvSpPr/>
          <p:nvPr/>
        </p:nvSpPr>
        <p:spPr bwMode="auto">
          <a:xfrm>
            <a:off x="0" y="2212975"/>
            <a:ext cx="11677650"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lnSpc>
                <a:spcPct val="90000"/>
              </a:lnSpc>
              <a:spcBef>
                <a:spcPts val="300"/>
              </a:spcBef>
              <a:defRPr/>
            </a:pPr>
            <a:r>
              <a:rPr lang="en-US" sz="2800" dirty="0">
                <a:solidFill>
                  <a:schemeClr val="tx1">
                    <a:alpha val="99000"/>
                  </a:schemeClr>
                </a:solidFill>
                <a:latin typeface="+mn-lt"/>
                <a:ea typeface="+mn-ea"/>
              </a:rPr>
              <a:t>New features open up new scenarios found </a:t>
            </a:r>
            <a:r>
              <a:rPr lang="en-US" sz="2800" dirty="0">
                <a:solidFill>
                  <a:schemeClr val="tx1">
                    <a:alpha val="99000"/>
                  </a:schemeClr>
                </a:solidFill>
                <a:latin typeface="+mn-lt"/>
                <a:ea typeface="+mn-ea"/>
              </a:rPr>
              <a:t>on </a:t>
            </a:r>
            <a:r>
              <a:rPr lang="en-US" sz="2800" dirty="0">
                <a:solidFill>
                  <a:schemeClr val="tx1">
                    <a:alpha val="99000"/>
                  </a:schemeClr>
                </a:solidFill>
                <a:latin typeface="+mn-lt"/>
                <a:ea typeface="+mn-ea"/>
              </a:rPr>
              <a:t>no other platform</a:t>
            </a:r>
          </a:p>
        </p:txBody>
      </p:sp>
      <p:sp>
        <p:nvSpPr>
          <p:cNvPr id="10" name="Rectangle 9"/>
          <p:cNvSpPr/>
          <p:nvPr/>
        </p:nvSpPr>
        <p:spPr bwMode="auto">
          <a:xfrm>
            <a:off x="0" y="2978150"/>
            <a:ext cx="11677650"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0" anchor="ctr"/>
          <a:lstStyle/>
          <a:p>
            <a:pPr defTabSz="914099">
              <a:lnSpc>
                <a:spcPct val="90000"/>
              </a:lnSpc>
              <a:spcBef>
                <a:spcPts val="300"/>
              </a:spcBef>
              <a:defRPr/>
            </a:pPr>
            <a:r>
              <a:rPr lang="en-US" sz="2800" spc="-60" dirty="0">
                <a:solidFill>
                  <a:schemeClr val="tx1">
                    <a:alpha val="99000"/>
                  </a:schemeClr>
                </a:solidFill>
                <a:latin typeface="+mn-lt"/>
                <a:ea typeface="+mn-ea"/>
              </a:rPr>
              <a:t>Push notifications are not hard to do right </a:t>
            </a:r>
            <a:r>
              <a:rPr lang="en-US" sz="2800" spc="-60" dirty="0">
                <a:solidFill>
                  <a:schemeClr val="tx1">
                    <a:alpha val="99000"/>
                  </a:schemeClr>
                </a:solidFill>
                <a:latin typeface="+mn-lt"/>
                <a:ea typeface="+mn-ea"/>
              </a:rPr>
              <a:t>and </a:t>
            </a:r>
            <a:r>
              <a:rPr lang="en-US" sz="2800" spc="-60" dirty="0">
                <a:solidFill>
                  <a:schemeClr val="tx1">
                    <a:alpha val="99000"/>
                  </a:schemeClr>
                </a:solidFill>
                <a:latin typeface="+mn-lt"/>
                <a:ea typeface="+mn-ea"/>
              </a:rPr>
              <a:t>we’ll keep lowering barriers</a:t>
            </a:r>
          </a:p>
        </p:txBody>
      </p:sp>
      <p:sp>
        <p:nvSpPr>
          <p:cNvPr id="11" name="Rectangle 10"/>
          <p:cNvSpPr/>
          <p:nvPr/>
        </p:nvSpPr>
        <p:spPr bwMode="auto">
          <a:xfrm>
            <a:off x="0" y="3743325"/>
            <a:ext cx="11677650"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lnSpc>
                <a:spcPct val="90000"/>
              </a:lnSpc>
              <a:spcBef>
                <a:spcPts val="300"/>
              </a:spcBef>
              <a:defRPr/>
            </a:pPr>
            <a:r>
              <a:rPr lang="en-US" sz="2800" dirty="0">
                <a:solidFill>
                  <a:schemeClr val="tx1">
                    <a:alpha val="99000"/>
                  </a:schemeClr>
                </a:solidFill>
                <a:latin typeface="+mn-lt"/>
                <a:ea typeface="+mn-ea"/>
              </a:rPr>
              <a:t>Thank you to all the developers in my life, </a:t>
            </a:r>
            <a:r>
              <a:rPr lang="en-US" sz="2800" dirty="0">
                <a:solidFill>
                  <a:schemeClr val="tx1">
                    <a:alpha val="99000"/>
                  </a:schemeClr>
                </a:solidFill>
                <a:latin typeface="+mn-lt"/>
                <a:ea typeface="+mn-ea"/>
              </a:rPr>
              <a:t>both </a:t>
            </a:r>
            <a:r>
              <a:rPr lang="en-US" sz="2800" dirty="0">
                <a:solidFill>
                  <a:schemeClr val="tx1">
                    <a:alpha val="99000"/>
                  </a:schemeClr>
                </a:solidFill>
                <a:latin typeface="+mn-lt"/>
                <a:ea typeface="+mn-ea"/>
              </a:rPr>
              <a:t>internal and external</a:t>
            </a:r>
          </a:p>
        </p:txBody>
      </p:sp>
      <p:sp>
        <p:nvSpPr>
          <p:cNvPr id="202759" name="TextBox 11">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smtClean="0"/>
              <a:t>Addressing Business Organizations’ Needs</a:t>
            </a:r>
            <a:br>
              <a:rPr smtClean="0"/>
            </a:br>
            <a:endParaRPr dirty="0"/>
          </a:p>
        </p:txBody>
      </p:sp>
      <p:grpSp>
        <p:nvGrpSpPr>
          <p:cNvPr id="5" name="Group 4"/>
          <p:cNvGrpSpPr>
            <a:grpSpLocks/>
          </p:cNvGrpSpPr>
          <p:nvPr/>
        </p:nvGrpSpPr>
        <p:grpSpPr bwMode="auto">
          <a:xfrm>
            <a:off x="519113" y="1408113"/>
            <a:ext cx="3611562" cy="5186362"/>
            <a:chOff x="519503" y="1407666"/>
            <a:chExt cx="3611881" cy="5186119"/>
          </a:xfrm>
        </p:grpSpPr>
        <p:sp>
          <p:nvSpPr>
            <p:cNvPr id="67" name="Rectangle 66"/>
            <p:cNvSpPr/>
            <p:nvPr/>
          </p:nvSpPr>
          <p:spPr bwMode="auto">
            <a:xfrm>
              <a:off x="519503" y="1407666"/>
              <a:ext cx="3611880" cy="1188720"/>
            </a:xfrm>
            <a:prstGeom prst="rect">
              <a:avLst/>
            </a:prstGeom>
            <a:solidFill>
              <a:srgbClr val="4891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2400" b="1" kern="0" dirty="0">
                  <a:gradFill>
                    <a:gsLst>
                      <a:gs pos="0">
                        <a:srgbClr val="FFFFFF"/>
                      </a:gs>
                      <a:gs pos="100000">
                        <a:srgbClr val="FFFFFF"/>
                      </a:gs>
                    </a:gsLst>
                    <a:lin ang="5400000" scaled="0"/>
                  </a:gradFill>
                  <a:latin typeface="+mn-lt"/>
                  <a:ea typeface="Segoe UI" pitchFamily="34" charset="0"/>
                  <a:cs typeface="Zegoe UI SemiLight" charset="0"/>
                </a:rPr>
                <a:t>Outlook </a:t>
              </a:r>
              <a:r>
                <a:rPr lang="en-US" sz="2400" b="1" kern="0" dirty="0">
                  <a:gradFill>
                    <a:gsLst>
                      <a:gs pos="0">
                        <a:srgbClr val="FFFFFF"/>
                      </a:gs>
                      <a:gs pos="100000">
                        <a:srgbClr val="FFFFFF"/>
                      </a:gs>
                    </a:gsLst>
                    <a:lin ang="5400000" scaled="0"/>
                  </a:gradFill>
                  <a:latin typeface="+mn-lt"/>
                  <a:ea typeface="Segoe UI" pitchFamily="34" charset="0"/>
                  <a:cs typeface="Zegoe UI SemiLight" charset="0"/>
                </a:rPr>
                <a:t>and Office built in</a:t>
              </a:r>
              <a:endParaRPr lang="en-US" sz="2400" b="1" kern="0" dirty="0">
                <a:gradFill>
                  <a:gsLst>
                    <a:gs pos="0">
                      <a:srgbClr val="FFFFFF"/>
                    </a:gs>
                    <a:gs pos="100000">
                      <a:srgbClr val="FFFFFF"/>
                    </a:gs>
                  </a:gsLst>
                  <a:lin ang="5400000" scaled="0"/>
                </a:gradFill>
                <a:latin typeface="+mn-lt"/>
                <a:ea typeface="Segoe UI" pitchFamily="34" charset="0"/>
                <a:cs typeface="Zegoe UI SemiLight" charset="0"/>
              </a:endParaRPr>
            </a:p>
          </p:txBody>
        </p:sp>
        <p:pic>
          <p:nvPicPr>
            <p:cNvPr id="68" name="Picture 2"/>
            <p:cNvPicPr>
              <a:picLocks noChangeAspect="1" noChangeArrowheads="1"/>
            </p:cNvPicPr>
            <p:nvPr/>
          </p:nvPicPr>
          <p:blipFill rotWithShape="1">
            <a:blip r:embed="rId3"/>
            <a:srcRect l="-14235" r="-14235"/>
            <a:stretch/>
          </p:blipFill>
          <p:spPr bwMode="auto">
            <a:xfrm>
              <a:off x="519503" y="2628396"/>
              <a:ext cx="3611881" cy="1830302"/>
            </a:xfrm>
            <a:prstGeom prst="rect">
              <a:avLst/>
            </a:prstGeom>
            <a:solidFill>
              <a:srgbClr val="4891DC">
                <a:lumMod val="60000"/>
                <a:lumOff val="40000"/>
              </a:srgbClr>
            </a:solidFill>
            <a:ln w="9525">
              <a:noFill/>
              <a:miter lim="800000"/>
              <a:headEnd/>
              <a:tailEnd/>
            </a:ln>
            <a:effectLst>
              <a:outerShdw blurRad="40005" dist="22860" dir="5400000" algn="t" rotWithShape="0">
                <a:prstClr val="black">
                  <a:alpha val="35000"/>
                </a:prstClr>
              </a:outerShdw>
            </a:effectLst>
          </p:spPr>
        </p:pic>
        <p:sp>
          <p:nvSpPr>
            <p:cNvPr id="69" name="Rectangle 68"/>
            <p:cNvSpPr/>
            <p:nvPr/>
          </p:nvSpPr>
          <p:spPr bwMode="auto">
            <a:xfrm>
              <a:off x="519503" y="4490665"/>
              <a:ext cx="3611880" cy="2103120"/>
            </a:xfrm>
            <a:prstGeom prst="rect">
              <a:avLst/>
            </a:prstGeom>
            <a:solidFill>
              <a:srgbClr val="4891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5400" b="1" kern="0" dirty="0">
                  <a:gradFill>
                    <a:gsLst>
                      <a:gs pos="0">
                        <a:srgbClr val="FFFFFF"/>
                      </a:gs>
                      <a:gs pos="100000">
                        <a:srgbClr val="FFFFFF"/>
                      </a:gs>
                    </a:gsLst>
                    <a:lin ang="5400000" scaled="0"/>
                  </a:gradFill>
                  <a:latin typeface="+mn-lt"/>
                  <a:ea typeface="Segoe UI" pitchFamily="34" charset="0"/>
                  <a:cs typeface="Zegoe UI SemiLight" charset="0"/>
                </a:rPr>
                <a:t>750M</a:t>
              </a:r>
            </a:p>
            <a:p>
              <a:pPr algn="ctr" defTabSz="914363" fontAlgn="auto">
                <a:lnSpc>
                  <a:spcPct val="90000"/>
                </a:lnSpc>
                <a:spcBef>
                  <a:spcPts val="0"/>
                </a:spcBef>
                <a:spcAft>
                  <a:spcPts val="0"/>
                </a:spcAft>
                <a:defRPr/>
              </a:pPr>
              <a:r>
                <a:rPr lang="en-US" sz="2400" kern="0" dirty="0">
                  <a:gradFill>
                    <a:gsLst>
                      <a:gs pos="0">
                        <a:srgbClr val="FFFFFF"/>
                      </a:gs>
                      <a:gs pos="100000">
                        <a:srgbClr val="FFFFFF"/>
                      </a:gs>
                    </a:gsLst>
                    <a:lin ang="5400000" scaled="0"/>
                  </a:gradFill>
                  <a:latin typeface="+mn-lt"/>
                  <a:ea typeface="Segoe UI" pitchFamily="34" charset="0"/>
                  <a:cs typeface="Zegoe UI SemiLight" charset="0"/>
                </a:rPr>
                <a:t>Office users </a:t>
              </a:r>
              <a:br>
                <a:rPr lang="en-US" sz="2400" kern="0" dirty="0">
                  <a:gradFill>
                    <a:gsLst>
                      <a:gs pos="0">
                        <a:srgbClr val="FFFFFF"/>
                      </a:gs>
                      <a:gs pos="100000">
                        <a:srgbClr val="FFFFFF"/>
                      </a:gs>
                    </a:gsLst>
                    <a:lin ang="5400000" scaled="0"/>
                  </a:gradFill>
                  <a:latin typeface="+mn-lt"/>
                  <a:ea typeface="Segoe UI" pitchFamily="34" charset="0"/>
                  <a:cs typeface="Zegoe UI SemiLight" charset="0"/>
                </a:rPr>
              </a:br>
              <a:r>
                <a:rPr lang="en-US" sz="2400" kern="0" dirty="0">
                  <a:gradFill>
                    <a:gsLst>
                      <a:gs pos="0">
                        <a:srgbClr val="FFFFFF"/>
                      </a:gs>
                      <a:gs pos="100000">
                        <a:srgbClr val="FFFFFF"/>
                      </a:gs>
                    </a:gsLst>
                    <a:lin ang="5400000" scaled="0"/>
                  </a:gradFill>
                  <a:latin typeface="+mn-lt"/>
                  <a:ea typeface="Segoe UI" pitchFamily="34" charset="0"/>
                  <a:cs typeface="Zegoe UI SemiLight" charset="0"/>
                </a:rPr>
                <a:t>worldwide</a:t>
              </a:r>
              <a:endParaRPr lang="en-US" sz="2400" kern="0" dirty="0">
                <a:gradFill>
                  <a:gsLst>
                    <a:gs pos="0">
                      <a:srgbClr val="FFFFFF"/>
                    </a:gs>
                    <a:gs pos="100000">
                      <a:srgbClr val="FFFFFF"/>
                    </a:gs>
                  </a:gsLst>
                  <a:lin ang="5400000" scaled="0"/>
                </a:gradFill>
                <a:latin typeface="+mn-lt"/>
                <a:ea typeface="Segoe UI" pitchFamily="34" charset="0"/>
                <a:cs typeface="Zegoe UI SemiLight" charset="0"/>
              </a:endParaRPr>
            </a:p>
          </p:txBody>
        </p:sp>
      </p:grpSp>
      <p:grpSp>
        <p:nvGrpSpPr>
          <p:cNvPr id="7" name="Group 6"/>
          <p:cNvGrpSpPr>
            <a:grpSpLocks/>
          </p:cNvGrpSpPr>
          <p:nvPr/>
        </p:nvGrpSpPr>
        <p:grpSpPr bwMode="auto">
          <a:xfrm>
            <a:off x="8053388" y="1408113"/>
            <a:ext cx="3611562" cy="5257800"/>
            <a:chOff x="8053389" y="1407666"/>
            <a:chExt cx="3611881" cy="5258299"/>
          </a:xfrm>
        </p:grpSpPr>
        <p:sp>
          <p:nvSpPr>
            <p:cNvPr id="71" name="Rectangle 70"/>
            <p:cNvSpPr/>
            <p:nvPr/>
          </p:nvSpPr>
          <p:spPr bwMode="auto">
            <a:xfrm>
              <a:off x="8053389" y="1407666"/>
              <a:ext cx="3611880" cy="118872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2400" b="1" kern="0" dirty="0">
                  <a:gradFill>
                    <a:gsLst>
                      <a:gs pos="0">
                        <a:srgbClr val="FFFFFF"/>
                      </a:gs>
                      <a:gs pos="100000">
                        <a:srgbClr val="FFFFFF"/>
                      </a:gs>
                    </a:gsLst>
                    <a:lin ang="5400000" scaled="0"/>
                  </a:gradFill>
                  <a:latin typeface="+mn-lt"/>
                  <a:ea typeface="Segoe UI" pitchFamily="34" charset="0"/>
                  <a:cs typeface="Zegoe UI SemiLight" charset="0"/>
                </a:rPr>
                <a:t>Mobilize</a:t>
              </a:r>
              <a:br>
                <a:rPr lang="en-US" sz="2400" b="1" kern="0" dirty="0">
                  <a:gradFill>
                    <a:gsLst>
                      <a:gs pos="0">
                        <a:srgbClr val="FFFFFF"/>
                      </a:gs>
                      <a:gs pos="100000">
                        <a:srgbClr val="FFFFFF"/>
                      </a:gs>
                    </a:gsLst>
                    <a:lin ang="5400000" scaled="0"/>
                  </a:gradFill>
                  <a:latin typeface="+mn-lt"/>
                  <a:ea typeface="Segoe UI" pitchFamily="34" charset="0"/>
                  <a:cs typeface="Zegoe UI SemiLight" charset="0"/>
                </a:rPr>
              </a:br>
              <a:r>
                <a:rPr lang="en-US" sz="2400" b="1" kern="0" dirty="0">
                  <a:gradFill>
                    <a:gsLst>
                      <a:gs pos="0">
                        <a:srgbClr val="FFFFFF"/>
                      </a:gs>
                      <a:gs pos="100000">
                        <a:srgbClr val="FFFFFF"/>
                      </a:gs>
                    </a:gsLst>
                    <a:lin ang="5400000" scaled="0"/>
                  </a:gradFill>
                  <a:latin typeface="+mn-lt"/>
                  <a:ea typeface="Segoe UI" pitchFamily="34" charset="0"/>
                  <a:cs typeface="Zegoe UI SemiLight" charset="0"/>
                </a:rPr>
                <a:t>business </a:t>
              </a:r>
              <a:br>
                <a:rPr lang="en-US" sz="2400" b="1" kern="0" dirty="0">
                  <a:gradFill>
                    <a:gsLst>
                      <a:gs pos="0">
                        <a:srgbClr val="FFFFFF"/>
                      </a:gs>
                      <a:gs pos="100000">
                        <a:srgbClr val="FFFFFF"/>
                      </a:gs>
                    </a:gsLst>
                    <a:lin ang="5400000" scaled="0"/>
                  </a:gradFill>
                  <a:latin typeface="+mn-lt"/>
                  <a:ea typeface="Segoe UI" pitchFamily="34" charset="0"/>
                  <a:cs typeface="Zegoe UI SemiLight" charset="0"/>
                </a:rPr>
              </a:br>
              <a:r>
                <a:rPr lang="en-US" sz="2400" b="1" kern="0" dirty="0">
                  <a:gradFill>
                    <a:gsLst>
                      <a:gs pos="0">
                        <a:srgbClr val="FFFFFF"/>
                      </a:gs>
                      <a:gs pos="100000">
                        <a:srgbClr val="FFFFFF"/>
                      </a:gs>
                    </a:gsLst>
                    <a:lin ang="5400000" scaled="0"/>
                  </a:gradFill>
                  <a:latin typeface="+mn-lt"/>
                  <a:ea typeface="Segoe UI" pitchFamily="34" charset="0"/>
                  <a:cs typeface="Zegoe UI SemiLight" charset="0"/>
                </a:rPr>
                <a:t>apps</a:t>
              </a:r>
              <a:endParaRPr lang="en-US" sz="2800" b="1" kern="0" spc="-150" dirty="0">
                <a:gradFill>
                  <a:gsLst>
                    <a:gs pos="0">
                      <a:srgbClr val="FFFFFF"/>
                    </a:gs>
                    <a:gs pos="100000">
                      <a:srgbClr val="FFFFFF"/>
                    </a:gs>
                  </a:gsLst>
                  <a:lin ang="5400000" scaled="0"/>
                </a:gradFill>
                <a:latin typeface="+mn-lt"/>
                <a:ea typeface="Segoe UI" pitchFamily="34" charset="0"/>
                <a:cs typeface="Zegoe UI SemiLight" charset="0"/>
              </a:endParaRPr>
            </a:p>
          </p:txBody>
        </p:sp>
        <p:pic>
          <p:nvPicPr>
            <p:cNvPr id="72" name="Picture 4"/>
            <p:cNvPicPr>
              <a:picLocks noChangeAspect="1" noChangeArrowheads="1"/>
            </p:cNvPicPr>
            <p:nvPr/>
          </p:nvPicPr>
          <p:blipFill rotWithShape="1">
            <a:blip r:embed="rId4"/>
            <a:srcRect l="-22117" t="-9149" r="-22117" b="-5728"/>
            <a:stretch/>
          </p:blipFill>
          <p:spPr bwMode="auto">
            <a:xfrm>
              <a:off x="8053389" y="2630157"/>
              <a:ext cx="3611881" cy="1827385"/>
            </a:xfrm>
            <a:prstGeom prst="rect">
              <a:avLst/>
            </a:prstGeom>
            <a:solidFill>
              <a:srgbClr val="6BBD46">
                <a:lumMod val="60000"/>
                <a:lumOff val="40000"/>
              </a:srgbClr>
            </a:solidFill>
            <a:ln w="9525">
              <a:noFill/>
              <a:miter lim="800000"/>
              <a:headEnd/>
              <a:tailEnd/>
            </a:ln>
            <a:effectLst>
              <a:outerShdw blurRad="40005" dist="22860" dir="5400000" algn="t" rotWithShape="0">
                <a:prstClr val="black">
                  <a:alpha val="35000"/>
                </a:prstClr>
              </a:outerShdw>
            </a:effectLst>
          </p:spPr>
        </p:pic>
        <p:sp>
          <p:nvSpPr>
            <p:cNvPr id="74" name="Rectangle 73"/>
            <p:cNvSpPr/>
            <p:nvPr/>
          </p:nvSpPr>
          <p:spPr bwMode="auto">
            <a:xfrm>
              <a:off x="8053389" y="4490665"/>
              <a:ext cx="3611880" cy="210312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91440" rIns="91436" bIns="45718"/>
            <a:lstStyle/>
            <a:p>
              <a:pPr algn="ctr" defTabSz="914363" fontAlgn="auto">
                <a:lnSpc>
                  <a:spcPct val="90000"/>
                </a:lnSpc>
                <a:spcBef>
                  <a:spcPts val="0"/>
                </a:spcBef>
                <a:spcAft>
                  <a:spcPts val="0"/>
                </a:spcAft>
                <a:defRPr/>
              </a:pPr>
              <a:r>
                <a:rPr lang="en-US" sz="2400" kern="0" dirty="0">
                  <a:gradFill>
                    <a:gsLst>
                      <a:gs pos="0">
                        <a:srgbClr val="FFFFFF"/>
                      </a:gs>
                      <a:gs pos="100000">
                        <a:srgbClr val="FFFFFF"/>
                      </a:gs>
                    </a:gsLst>
                    <a:lin ang="5400000" scaled="0"/>
                  </a:gradFill>
                  <a:latin typeface="+mn-lt"/>
                  <a:ea typeface="Segoe UI" pitchFamily="34" charset="0"/>
                  <a:cs typeface="Zegoe UI SemiLight" charset="0"/>
                </a:rPr>
                <a:t>B2B and B2C Apps</a:t>
              </a:r>
            </a:p>
          </p:txBody>
        </p:sp>
        <p:pic>
          <p:nvPicPr>
            <p:cNvPr id="40979" name="Picture 2"/>
            <p:cNvPicPr>
              <a:picLocks noChangeAspect="1" noChangeArrowheads="1"/>
            </p:cNvPicPr>
            <p:nvPr/>
          </p:nvPicPr>
          <p:blipFill>
            <a:blip r:embed="rId5"/>
            <a:srcRect b="16455"/>
            <a:stretch>
              <a:fillRect/>
            </a:stretch>
          </p:blipFill>
          <p:spPr bwMode="auto">
            <a:xfrm>
              <a:off x="8318174" y="5273707"/>
              <a:ext cx="930801" cy="1285734"/>
            </a:xfrm>
            <a:prstGeom prst="rect">
              <a:avLst/>
            </a:prstGeom>
            <a:noFill/>
            <a:ln w="9525">
              <a:noFill/>
              <a:miter lim="800000"/>
              <a:headEnd/>
              <a:tailEnd/>
            </a:ln>
          </p:spPr>
        </p:pic>
        <p:pic>
          <p:nvPicPr>
            <p:cNvPr id="40980" name="Picture 6"/>
            <p:cNvPicPr>
              <a:picLocks noChangeAspect="1" noChangeArrowheads="1"/>
            </p:cNvPicPr>
            <p:nvPr/>
          </p:nvPicPr>
          <p:blipFill>
            <a:blip r:embed="rId6"/>
            <a:srcRect/>
            <a:stretch>
              <a:fillRect/>
            </a:stretch>
          </p:blipFill>
          <p:spPr bwMode="auto">
            <a:xfrm>
              <a:off x="9759872" y="5273707"/>
              <a:ext cx="1599406" cy="1392258"/>
            </a:xfrm>
            <a:prstGeom prst="rect">
              <a:avLst/>
            </a:prstGeom>
            <a:noFill/>
            <a:ln w="9525">
              <a:noFill/>
              <a:miter lim="800000"/>
              <a:headEnd/>
              <a:tailEnd/>
            </a:ln>
          </p:spPr>
        </p:pic>
      </p:grpSp>
      <p:sp>
        <p:nvSpPr>
          <p:cNvPr id="40964" name="AutoShape 2" descr="https://mediabank.partners.extranet.microsoft.com/Assets/Active/M-Q/Microsoft_Office_365/Logos/Horizontal/online-rgb/_w/ofc365_h_rgb_png.jpeg"/>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en-US" altLang="zh-CN"/>
          </a:p>
        </p:txBody>
      </p:sp>
      <p:sp>
        <p:nvSpPr>
          <p:cNvPr id="40965" name="AutoShape 4" descr="https://mediabank.partners.extranet.microsoft.com/Assets/Active/M-Q/Microsoft_Office_365/Logos/Horizontal/online-rgb/ofc365_h_rgb.pn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ltLang="zh-CN"/>
          </a:p>
        </p:txBody>
      </p:sp>
      <p:sp>
        <p:nvSpPr>
          <p:cNvPr id="40966" name="AutoShape 8" descr="https://mediabank.partners.extranet.microsoft.com/Assets/Active/R-T/SharePoint/Horizontal/online-rgb/ShrPt_h_rgb.png"/>
          <p:cNvSpPr>
            <a:spLocks noChangeAspect="1" noChangeArrowheads="1"/>
          </p:cNvSpPr>
          <p:nvPr/>
        </p:nvSpPr>
        <p:spPr bwMode="auto">
          <a:xfrm>
            <a:off x="215900" y="15875"/>
            <a:ext cx="304800" cy="304800"/>
          </a:xfrm>
          <a:prstGeom prst="rect">
            <a:avLst/>
          </a:prstGeom>
          <a:noFill/>
          <a:ln w="9525">
            <a:noFill/>
            <a:miter lim="800000"/>
            <a:headEnd/>
            <a:tailEnd/>
          </a:ln>
        </p:spPr>
        <p:txBody>
          <a:bodyPr/>
          <a:lstStyle/>
          <a:p>
            <a:endParaRPr lang="en-US" altLang="zh-CN"/>
          </a:p>
        </p:txBody>
      </p:sp>
      <p:grpSp>
        <p:nvGrpSpPr>
          <p:cNvPr id="6" name="Group 5"/>
          <p:cNvGrpSpPr>
            <a:grpSpLocks/>
          </p:cNvGrpSpPr>
          <p:nvPr/>
        </p:nvGrpSpPr>
        <p:grpSpPr bwMode="auto">
          <a:xfrm>
            <a:off x="4217988" y="1408113"/>
            <a:ext cx="3749675" cy="5186362"/>
            <a:chOff x="4217866" y="1407666"/>
            <a:chExt cx="3749041" cy="5186119"/>
          </a:xfrm>
        </p:grpSpPr>
        <p:sp>
          <p:nvSpPr>
            <p:cNvPr id="82" name="Rectangle 81"/>
            <p:cNvSpPr/>
            <p:nvPr/>
          </p:nvSpPr>
          <p:spPr bwMode="auto">
            <a:xfrm>
              <a:off x="4217866" y="1407666"/>
              <a:ext cx="3749040" cy="1188720"/>
            </a:xfrm>
            <a:prstGeom prst="rect">
              <a:avLst/>
            </a:prstGeom>
            <a:solidFill>
              <a:srgbClr val="FFB70F"/>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2400" b="1" kern="0" dirty="0">
                  <a:gradFill>
                    <a:gsLst>
                      <a:gs pos="0">
                        <a:srgbClr val="FFFFFF"/>
                      </a:gs>
                      <a:gs pos="100000">
                        <a:srgbClr val="FFFFFF"/>
                      </a:gs>
                    </a:gsLst>
                    <a:lin ang="5400000" scaled="0"/>
                  </a:gradFill>
                  <a:latin typeface="+mn-lt"/>
                  <a:ea typeface="Segoe UI" pitchFamily="34" charset="0"/>
                  <a:cs typeface="Zegoe UI SemiLight" charset="0"/>
                </a:rPr>
                <a:t>I</a:t>
              </a:r>
              <a:r>
                <a:rPr lang="en-US" sz="2400" b="1" kern="0" dirty="0">
                  <a:gradFill>
                    <a:gsLst>
                      <a:gs pos="0">
                        <a:srgbClr val="FFFFFF"/>
                      </a:gs>
                      <a:gs pos="100000">
                        <a:srgbClr val="FFFFFF"/>
                      </a:gs>
                    </a:gsLst>
                    <a:lin ang="5400000" scaled="0"/>
                  </a:gradFill>
                  <a:latin typeface="+mn-lt"/>
                  <a:ea typeface="Segoe UI" pitchFamily="34" charset="0"/>
                  <a:cs typeface="Zegoe UI SemiLight" charset="0"/>
                </a:rPr>
                <a:t>ntegrates</a:t>
              </a:r>
              <a:br>
                <a:rPr lang="en-US" sz="2400" b="1" kern="0" dirty="0">
                  <a:gradFill>
                    <a:gsLst>
                      <a:gs pos="0">
                        <a:srgbClr val="FFFFFF"/>
                      </a:gs>
                      <a:gs pos="100000">
                        <a:srgbClr val="FFFFFF"/>
                      </a:gs>
                    </a:gsLst>
                    <a:lin ang="5400000" scaled="0"/>
                  </a:gradFill>
                  <a:latin typeface="+mn-lt"/>
                  <a:ea typeface="Segoe UI" pitchFamily="34" charset="0"/>
                  <a:cs typeface="Zegoe UI SemiLight" charset="0"/>
                </a:rPr>
              </a:br>
              <a:r>
                <a:rPr lang="en-US" sz="2400" b="1" kern="0" dirty="0">
                  <a:gradFill>
                    <a:gsLst>
                      <a:gs pos="0">
                        <a:srgbClr val="FFFFFF"/>
                      </a:gs>
                      <a:gs pos="100000">
                        <a:srgbClr val="FFFFFF"/>
                      </a:gs>
                    </a:gsLst>
                    <a:lin ang="5400000" scaled="0"/>
                  </a:gradFill>
                  <a:latin typeface="+mn-lt"/>
                  <a:ea typeface="Segoe UI" pitchFamily="34" charset="0"/>
                  <a:cs typeface="Zegoe UI SemiLight" charset="0"/>
                </a:rPr>
                <a:t>with your</a:t>
              </a:r>
            </a:p>
            <a:p>
              <a:pPr algn="ctr" defTabSz="914363" fontAlgn="auto">
                <a:lnSpc>
                  <a:spcPct val="90000"/>
                </a:lnSpc>
                <a:spcBef>
                  <a:spcPts val="0"/>
                </a:spcBef>
                <a:spcAft>
                  <a:spcPts val="0"/>
                </a:spcAft>
                <a:defRPr/>
              </a:pPr>
              <a:r>
                <a:rPr lang="en-US" sz="2400" b="1" kern="0" dirty="0">
                  <a:gradFill>
                    <a:gsLst>
                      <a:gs pos="0">
                        <a:srgbClr val="FFFFFF"/>
                      </a:gs>
                      <a:gs pos="100000">
                        <a:srgbClr val="FFFFFF"/>
                      </a:gs>
                    </a:gsLst>
                    <a:lin ang="5400000" scaled="0"/>
                  </a:gradFill>
                  <a:latin typeface="+mn-lt"/>
                  <a:ea typeface="Segoe UI" pitchFamily="34" charset="0"/>
                  <a:cs typeface="Zegoe UI SemiLight" charset="0"/>
                </a:rPr>
                <a:t>infrastructure</a:t>
              </a:r>
              <a:endParaRPr lang="en-US" sz="2400" b="1" kern="0" dirty="0">
                <a:gradFill>
                  <a:gsLst>
                    <a:gs pos="0">
                      <a:srgbClr val="FFFFFF"/>
                    </a:gs>
                    <a:gs pos="100000">
                      <a:srgbClr val="FFFFFF"/>
                    </a:gs>
                  </a:gsLst>
                  <a:lin ang="5400000" scaled="0"/>
                </a:gradFill>
                <a:latin typeface="+mn-lt"/>
                <a:ea typeface="Segoe UI" pitchFamily="34" charset="0"/>
                <a:cs typeface="Zegoe UI SemiLight" charset="0"/>
              </a:endParaRPr>
            </a:p>
          </p:txBody>
        </p:sp>
        <p:pic>
          <p:nvPicPr>
            <p:cNvPr id="83" name="Picture 2"/>
            <p:cNvPicPr>
              <a:picLocks noChangeAspect="1" noChangeArrowheads="1"/>
            </p:cNvPicPr>
            <p:nvPr/>
          </p:nvPicPr>
          <p:blipFill rotWithShape="1">
            <a:blip r:embed="rId7"/>
            <a:srcRect l="-35704" t="-5887" r="-35704"/>
            <a:stretch/>
          </p:blipFill>
          <p:spPr bwMode="auto">
            <a:xfrm>
              <a:off x="4217866" y="2628396"/>
              <a:ext cx="3749041" cy="1830302"/>
            </a:xfrm>
            <a:prstGeom prst="rect">
              <a:avLst/>
            </a:prstGeom>
            <a:solidFill>
              <a:srgbClr val="FFB70F">
                <a:lumMod val="60000"/>
                <a:lumOff val="40000"/>
              </a:srgbClr>
            </a:solidFill>
            <a:effectLst>
              <a:outerShdw blurRad="40005" dist="22860" dir="5400000" algn="t" rotWithShape="0">
                <a:prstClr val="black">
                  <a:alpha val="35000"/>
                </a:prstClr>
              </a:outerShdw>
            </a:effectLst>
          </p:spPr>
        </p:pic>
        <p:sp>
          <p:nvSpPr>
            <p:cNvPr id="84" name="Rectangle 83"/>
            <p:cNvSpPr/>
            <p:nvPr/>
          </p:nvSpPr>
          <p:spPr bwMode="auto">
            <a:xfrm>
              <a:off x="4217866" y="4490447"/>
              <a:ext cx="3749041" cy="2103338"/>
            </a:xfrm>
            <a:prstGeom prst="rect">
              <a:avLst/>
            </a:prstGeom>
            <a:solidFill>
              <a:srgbClr val="FFB70F"/>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vert270" lIns="91436" tIns="45718" rIns="91436" bIns="45718" anchor="ctr"/>
            <a:lstStyle/>
            <a:p>
              <a:pPr algn="ctr" defTabSz="914363" fontAlgn="auto">
                <a:lnSpc>
                  <a:spcPct val="90000"/>
                </a:lnSpc>
                <a:spcBef>
                  <a:spcPts val="0"/>
                </a:spcBef>
                <a:spcAft>
                  <a:spcPts val="0"/>
                </a:spcAft>
                <a:defRPr/>
              </a:pPr>
              <a:endParaRPr lang="en-US" sz="2800" kern="0" dirty="0">
                <a:gradFill>
                  <a:gsLst>
                    <a:gs pos="0">
                      <a:srgbClr val="FFFFFF"/>
                    </a:gs>
                    <a:gs pos="100000">
                      <a:srgbClr val="FFFFFF"/>
                    </a:gs>
                  </a:gsLst>
                  <a:lin ang="5400000" scaled="0"/>
                </a:gradFill>
                <a:latin typeface="+mn-lt"/>
                <a:ea typeface="Segoe UI" pitchFamily="34" charset="0"/>
                <a:cs typeface="Zegoe UI SemiLight" charset="0"/>
              </a:endParaRPr>
            </a:p>
          </p:txBody>
        </p:sp>
        <p:pic>
          <p:nvPicPr>
            <p:cNvPr id="40972" name="Picture 78"/>
            <p:cNvPicPr>
              <a:picLocks noChangeAspect="1"/>
            </p:cNvPicPr>
            <p:nvPr/>
          </p:nvPicPr>
          <p:blipFill>
            <a:blip r:embed="rId8"/>
            <a:srcRect/>
            <a:stretch>
              <a:fillRect/>
            </a:stretch>
          </p:blipFill>
          <p:spPr bwMode="auto">
            <a:xfrm>
              <a:off x="5122349" y="4738451"/>
              <a:ext cx="1629289" cy="467316"/>
            </a:xfrm>
            <a:prstGeom prst="rect">
              <a:avLst/>
            </a:prstGeom>
            <a:noFill/>
            <a:ln w="9525">
              <a:noFill/>
              <a:miter lim="800000"/>
              <a:headEnd/>
              <a:tailEnd/>
            </a:ln>
          </p:spPr>
        </p:pic>
        <p:pic>
          <p:nvPicPr>
            <p:cNvPr id="40973" name="Picture 5" descr="d:\Users\augustov\Desktop\ofc365_h_rgb.png"/>
            <p:cNvPicPr>
              <a:picLocks noChangeAspect="1" noChangeArrowheads="1"/>
            </p:cNvPicPr>
            <p:nvPr/>
          </p:nvPicPr>
          <p:blipFill>
            <a:blip r:embed="rId9"/>
            <a:srcRect/>
            <a:stretch>
              <a:fillRect/>
            </a:stretch>
          </p:blipFill>
          <p:spPr bwMode="auto">
            <a:xfrm>
              <a:off x="5210189" y="5916574"/>
              <a:ext cx="1694030" cy="544068"/>
            </a:xfrm>
            <a:prstGeom prst="rect">
              <a:avLst/>
            </a:prstGeom>
            <a:noFill/>
            <a:ln w="9525">
              <a:noFill/>
              <a:miter lim="800000"/>
              <a:headEnd/>
              <a:tailEnd/>
            </a:ln>
          </p:spPr>
        </p:pic>
        <p:pic>
          <p:nvPicPr>
            <p:cNvPr id="40974" name="Picture 9" descr="d:\Users\augustov\Desktop\ShrPt_h_rgb.png"/>
            <p:cNvPicPr>
              <a:picLocks noChangeAspect="1" noChangeArrowheads="1"/>
            </p:cNvPicPr>
            <p:nvPr/>
          </p:nvPicPr>
          <p:blipFill>
            <a:blip r:embed="rId10"/>
            <a:srcRect/>
            <a:stretch>
              <a:fillRect/>
            </a:stretch>
          </p:blipFill>
          <p:spPr bwMode="auto">
            <a:xfrm>
              <a:off x="4465124" y="5329942"/>
              <a:ext cx="1775508" cy="450071"/>
            </a:xfrm>
            <a:prstGeom prst="rect">
              <a:avLst/>
            </a:prstGeom>
            <a:noFill/>
            <a:ln w="9525">
              <a:noFill/>
              <a:miter lim="800000"/>
              <a:headEnd/>
              <a:tailEnd/>
            </a:ln>
          </p:spPr>
        </p:pic>
        <p:pic>
          <p:nvPicPr>
            <p:cNvPr id="40975" name="Picture 10" descr="d:\Users\augustov\Desktop\Lync-grid_h_rgb.png"/>
            <p:cNvPicPr>
              <a:picLocks noChangeAspect="1" noChangeArrowheads="1"/>
            </p:cNvPicPr>
            <p:nvPr/>
          </p:nvPicPr>
          <p:blipFill>
            <a:blip r:embed="rId11"/>
            <a:srcRect/>
            <a:stretch>
              <a:fillRect/>
            </a:stretch>
          </p:blipFill>
          <p:spPr bwMode="auto">
            <a:xfrm>
              <a:off x="6602327" y="5323748"/>
              <a:ext cx="1019884" cy="462458"/>
            </a:xfrm>
            <a:prstGeom prst="rect">
              <a:avLst/>
            </a:prstGeom>
            <a:noFill/>
            <a:ln w="9525">
              <a:noFill/>
              <a:miter lim="800000"/>
              <a:headEnd/>
              <a:tailEnd/>
            </a:ln>
          </p:spPr>
        </p:pic>
      </p:grpSp>
      <p:sp>
        <p:nvSpPr>
          <p:cNvPr id="40968" name="TextBox 23">
            <a:hlinkClick r:id="rId1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519112" y="228600"/>
            <a:ext cx="11149013" cy="1661993"/>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Monday, May 16</a:t>
            </a:r>
            <a:r>
              <a:rPr dirty="0" smtClean="0"/>
              <a:t/>
            </a:r>
            <a:br>
              <a:rPr dirty="0" smtClean="0"/>
            </a:br>
            <a:endParaRPr dirty="0"/>
          </a:p>
        </p:txBody>
      </p:sp>
      <p:sp>
        <p:nvSpPr>
          <p:cNvPr id="7" name="Rectangle 6"/>
          <p:cNvSpPr/>
          <p:nvPr/>
        </p:nvSpPr>
        <p:spPr bwMode="auto">
          <a:xfrm>
            <a:off x="-1" y="1904999"/>
            <a:ext cx="11212513" cy="804672"/>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5988" fontAlgn="auto">
              <a:spcBef>
                <a:spcPts val="0"/>
              </a:spcBef>
              <a:spcAft>
                <a:spcPts val="0"/>
              </a:spcAft>
              <a:defRPr/>
            </a:pPr>
            <a:r>
              <a:rPr lang="en-US" sz="2400" dirty="0">
                <a:gradFill>
                  <a:gsLst>
                    <a:gs pos="0">
                      <a:srgbClr val="FFFFFF"/>
                    </a:gs>
                    <a:gs pos="86000">
                      <a:srgbClr val="FFFFFF"/>
                    </a:gs>
                  </a:gsLst>
                  <a:lin ang="5400000" scaled="0"/>
                </a:gradFill>
                <a:latin typeface="+mn-lt"/>
                <a:ea typeface="+mn-ea"/>
              </a:rPr>
              <a:t>WPH201:	Windows Phone: What’s New?</a:t>
            </a:r>
            <a:endParaRPr lang="en-US" sz="2400" dirty="0">
              <a:gradFill>
                <a:gsLst>
                  <a:gs pos="0">
                    <a:srgbClr val="FFFFFF"/>
                  </a:gs>
                  <a:gs pos="86000">
                    <a:srgbClr val="FFFFFF"/>
                  </a:gs>
                </a:gsLst>
                <a:lin ang="5400000" scaled="0"/>
              </a:gradFill>
              <a:latin typeface="+mn-lt"/>
              <a:ea typeface="+mn-ea"/>
            </a:endParaRPr>
          </a:p>
        </p:txBody>
      </p:sp>
      <p:sp>
        <p:nvSpPr>
          <p:cNvPr id="9" name="Rectangle 8"/>
          <p:cNvSpPr/>
          <p:nvPr/>
        </p:nvSpPr>
        <p:spPr bwMode="auto">
          <a:xfrm>
            <a:off x="-1" y="2851619"/>
            <a:ext cx="11212513"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rgbClr val="FFFFFF"/>
                    </a:gs>
                    <a:gs pos="86000">
                      <a:srgbClr val="FFFFFF"/>
                    </a:gs>
                  </a:gsLst>
                  <a:lin ang="5400000" scaled="0"/>
                </a:gradFill>
                <a:latin typeface="+mn-lt"/>
                <a:ea typeface="+mn-ea"/>
              </a:rPr>
              <a:t>WPH371-INT:	Building </a:t>
            </a:r>
            <a:r>
              <a:rPr lang="en-US" sz="2400" dirty="0">
                <a:gradFill>
                  <a:gsLst>
                    <a:gs pos="0">
                      <a:srgbClr val="FFFFFF"/>
                    </a:gs>
                    <a:gs pos="86000">
                      <a:srgbClr val="FFFFFF"/>
                    </a:gs>
                  </a:gsLst>
                  <a:lin ang="5400000" scaled="0"/>
                </a:gradFill>
                <a:latin typeface="+mn-lt"/>
                <a:ea typeface="+mn-ea"/>
              </a:rPr>
              <a:t>a Mobile Message Queue for Windows Phone </a:t>
            </a:r>
            <a:endParaRPr lang="en-US" sz="2400" b="1" dirty="0">
              <a:gradFill>
                <a:gsLst>
                  <a:gs pos="0">
                    <a:srgbClr val="FFFFFF"/>
                  </a:gs>
                  <a:gs pos="86000">
                    <a:srgbClr val="FFFFFF"/>
                  </a:gs>
                </a:gsLst>
                <a:lin ang="5400000" scaled="0"/>
              </a:gradFill>
              <a:latin typeface="+mn-lt"/>
              <a:ea typeface="+mn-ea"/>
            </a:endParaRPr>
          </a:p>
        </p:txBody>
      </p:sp>
      <p:sp>
        <p:nvSpPr>
          <p:cNvPr id="10" name="Rectangle 9"/>
          <p:cNvSpPr/>
          <p:nvPr/>
        </p:nvSpPr>
        <p:spPr bwMode="auto">
          <a:xfrm>
            <a:off x="0" y="3801303"/>
            <a:ext cx="11212512"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rgbClr val="FFFFFF"/>
                    </a:gs>
                    <a:gs pos="86000">
                      <a:srgbClr val="FFFFFF"/>
                    </a:gs>
                  </a:gsLst>
                  <a:lin ang="5400000" scaled="0"/>
                </a:gradFill>
                <a:latin typeface="+mn-lt"/>
                <a:ea typeface="+mn-ea"/>
              </a:rPr>
              <a:t>WPH312:	What’s </a:t>
            </a:r>
            <a:r>
              <a:rPr lang="en-US" sz="2400" dirty="0">
                <a:gradFill>
                  <a:gsLst>
                    <a:gs pos="0">
                      <a:srgbClr val="FFFFFF"/>
                    </a:gs>
                    <a:gs pos="86000">
                      <a:srgbClr val="FFFFFF"/>
                    </a:gs>
                  </a:gsLst>
                  <a:lin ang="5400000" scaled="0"/>
                </a:gradFill>
                <a:latin typeface="+mn-lt"/>
                <a:ea typeface="+mn-ea"/>
              </a:rPr>
              <a:t>New for Windows Phone Development with </a:t>
            </a:r>
            <a:r>
              <a:rPr lang="en-US" sz="2400" dirty="0">
                <a:gradFill>
                  <a:gsLst>
                    <a:gs pos="0">
                      <a:srgbClr val="FFFFFF"/>
                    </a:gs>
                    <a:gs pos="86000">
                      <a:srgbClr val="FFFFFF"/>
                    </a:gs>
                  </a:gsLst>
                  <a:lin ang="5400000" scaled="0"/>
                </a:gradFill>
                <a:latin typeface="+mn-lt"/>
                <a:ea typeface="+mn-ea"/>
              </a:rPr>
              <a:t/>
            </a:r>
            <a:br>
              <a:rPr lang="en-US" sz="2400" dirty="0">
                <a:gradFill>
                  <a:gsLst>
                    <a:gs pos="0">
                      <a:srgbClr val="FFFFFF"/>
                    </a:gs>
                    <a:gs pos="86000">
                      <a:srgbClr val="FFFFFF"/>
                    </a:gs>
                  </a:gsLst>
                  <a:lin ang="5400000" scaled="0"/>
                </a:gradFill>
                <a:latin typeface="+mn-lt"/>
                <a:ea typeface="+mn-ea"/>
              </a:rPr>
            </a:br>
            <a:r>
              <a:rPr lang="en-US" sz="2400" dirty="0">
                <a:gradFill>
                  <a:gsLst>
                    <a:gs pos="0">
                      <a:srgbClr val="FFFFFF"/>
                    </a:gs>
                    <a:gs pos="86000">
                      <a:srgbClr val="FFFFFF"/>
                    </a:gs>
                  </a:gsLst>
                  <a:lin ang="5400000" scaled="0"/>
                </a:gradFill>
                <a:latin typeface="+mn-lt"/>
                <a:ea typeface="+mn-ea"/>
              </a:rPr>
              <a:t>Microsoft </a:t>
            </a:r>
            <a:r>
              <a:rPr lang="en-US" sz="2400" dirty="0">
                <a:gradFill>
                  <a:gsLst>
                    <a:gs pos="0">
                      <a:srgbClr val="FFFFFF"/>
                    </a:gs>
                    <a:gs pos="86000">
                      <a:srgbClr val="FFFFFF"/>
                    </a:gs>
                  </a:gsLst>
                  <a:lin ang="5400000" scaled="0"/>
                </a:gradFill>
                <a:latin typeface="+mn-lt"/>
                <a:ea typeface="+mn-ea"/>
              </a:rPr>
              <a:t>Silverlight? </a:t>
            </a:r>
            <a:endParaRPr lang="en-US" sz="2400" b="1" dirty="0">
              <a:gradFill>
                <a:gsLst>
                  <a:gs pos="0">
                    <a:srgbClr val="FFFFFF"/>
                  </a:gs>
                  <a:gs pos="86000">
                    <a:srgbClr val="FFFFFF"/>
                  </a:gs>
                </a:gsLst>
                <a:lin ang="5400000" scaled="0"/>
              </a:gradFill>
              <a:latin typeface="+mn-lt"/>
              <a:ea typeface="+mn-ea"/>
            </a:endParaRPr>
          </a:p>
        </p:txBody>
      </p:sp>
      <p:sp>
        <p:nvSpPr>
          <p:cNvPr id="12" name="Rectangle 11"/>
          <p:cNvSpPr/>
          <p:nvPr/>
        </p:nvSpPr>
        <p:spPr bwMode="auto">
          <a:xfrm>
            <a:off x="-1" y="4750987"/>
            <a:ext cx="11212513"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rgbClr val="FFFFFF"/>
                    </a:gs>
                    <a:gs pos="86000">
                      <a:srgbClr val="FFFFFF"/>
                    </a:gs>
                  </a:gsLst>
                  <a:lin ang="5400000" scaled="0"/>
                </a:gradFill>
                <a:latin typeface="+mn-lt"/>
                <a:ea typeface="+mn-ea"/>
              </a:rPr>
              <a:t>WPH302:	Windows </a:t>
            </a:r>
            <a:r>
              <a:rPr lang="en-US" sz="2400" dirty="0">
                <a:gradFill>
                  <a:gsLst>
                    <a:gs pos="0">
                      <a:srgbClr val="FFFFFF"/>
                    </a:gs>
                    <a:gs pos="86000">
                      <a:srgbClr val="FFFFFF"/>
                    </a:gs>
                  </a:gsLst>
                  <a:lin ang="5400000" scaled="0"/>
                </a:gradFill>
                <a:latin typeface="+mn-lt"/>
                <a:ea typeface="+mn-ea"/>
              </a:rPr>
              <a:t>Phone Productivity Scenarios with Microsoft Exchange Server 2010 and </a:t>
            </a:r>
            <a:r>
              <a:rPr lang="en-US" sz="2400" dirty="0">
                <a:gradFill>
                  <a:gsLst>
                    <a:gs pos="0">
                      <a:srgbClr val="FFFFFF"/>
                    </a:gs>
                    <a:gs pos="86000">
                      <a:srgbClr val="FFFFFF"/>
                    </a:gs>
                  </a:gsLst>
                  <a:lin ang="5400000" scaled="0"/>
                </a:gradFill>
                <a:latin typeface="+mn-lt"/>
                <a:ea typeface="+mn-ea"/>
              </a:rPr>
              <a:t>Microsoft Office </a:t>
            </a:r>
            <a:r>
              <a:rPr lang="en-US" sz="2400" dirty="0">
                <a:gradFill>
                  <a:gsLst>
                    <a:gs pos="0">
                      <a:srgbClr val="FFFFFF"/>
                    </a:gs>
                    <a:gs pos="86000">
                      <a:srgbClr val="FFFFFF"/>
                    </a:gs>
                  </a:gsLst>
                  <a:lin ang="5400000" scaled="0"/>
                </a:gradFill>
                <a:latin typeface="+mn-lt"/>
                <a:ea typeface="+mn-ea"/>
              </a:rPr>
              <a:t>365 </a:t>
            </a:r>
            <a:endParaRPr lang="en-US" sz="2400" b="1" dirty="0">
              <a:gradFill>
                <a:gsLst>
                  <a:gs pos="0">
                    <a:srgbClr val="FFFFFF"/>
                  </a:gs>
                  <a:gs pos="86000">
                    <a:srgbClr val="FFFFFF"/>
                  </a:gs>
                </a:gsLst>
                <a:lin ang="5400000" scaled="0"/>
              </a:gradFill>
              <a:latin typeface="+mn-lt"/>
              <a:ea typeface="+mn-ea"/>
            </a:endParaRPr>
          </a:p>
        </p:txBody>
      </p:sp>
      <p:sp>
        <p:nvSpPr>
          <p:cNvPr id="13" name="Rectangle 12"/>
          <p:cNvSpPr/>
          <p:nvPr/>
        </p:nvSpPr>
        <p:spPr bwMode="auto">
          <a:xfrm>
            <a:off x="-1" y="5700672"/>
            <a:ext cx="11212513"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rgbClr val="FFFFFF"/>
                    </a:gs>
                    <a:gs pos="86000">
                      <a:srgbClr val="FFFFFF"/>
                    </a:gs>
                  </a:gsLst>
                  <a:lin ang="5400000" scaled="0"/>
                </a:gradFill>
                <a:latin typeface="+mn-lt"/>
                <a:ea typeface="+mn-ea"/>
              </a:rPr>
              <a:t>WPH373:	Meet </a:t>
            </a:r>
            <a:r>
              <a:rPr lang="en-US" sz="2400" dirty="0">
                <a:gradFill>
                  <a:gsLst>
                    <a:gs pos="0">
                      <a:srgbClr val="FFFFFF"/>
                    </a:gs>
                    <a:gs pos="86000">
                      <a:srgbClr val="FFFFFF"/>
                    </a:gs>
                  </a:gsLst>
                  <a:lin ang="5400000" scaled="0"/>
                </a:gradFill>
                <a:latin typeface="+mn-lt"/>
                <a:ea typeface="+mn-ea"/>
              </a:rPr>
              <a:t>the Windows Phone Application </a:t>
            </a:r>
            <a:r>
              <a:rPr lang="en-US" sz="2400" dirty="0">
                <a:gradFill>
                  <a:gsLst>
                    <a:gs pos="0">
                      <a:srgbClr val="FFFFFF"/>
                    </a:gs>
                    <a:gs pos="86000">
                      <a:srgbClr val="FFFFFF"/>
                    </a:gs>
                  </a:gsLst>
                  <a:lin ang="5400000" scaled="0"/>
                </a:gradFill>
                <a:latin typeface="+mn-lt"/>
                <a:ea typeface="+mn-ea"/>
              </a:rPr>
              <a:t>Platform </a:t>
            </a:r>
            <a:br>
              <a:rPr lang="en-US" sz="2400" dirty="0">
                <a:gradFill>
                  <a:gsLst>
                    <a:gs pos="0">
                      <a:srgbClr val="FFFFFF"/>
                    </a:gs>
                    <a:gs pos="86000">
                      <a:srgbClr val="FFFFFF"/>
                    </a:gs>
                  </a:gsLst>
                  <a:lin ang="5400000" scaled="0"/>
                </a:gradFill>
                <a:latin typeface="+mn-lt"/>
                <a:ea typeface="+mn-ea"/>
              </a:rPr>
            </a:br>
            <a:r>
              <a:rPr lang="en-US" sz="2400" dirty="0">
                <a:gradFill>
                  <a:gsLst>
                    <a:gs pos="0">
                      <a:srgbClr val="FFFFFF"/>
                    </a:gs>
                    <a:gs pos="86000">
                      <a:srgbClr val="FFFFFF"/>
                    </a:gs>
                  </a:gsLst>
                  <a:lin ang="5400000" scaled="0"/>
                </a:gradFill>
                <a:latin typeface="+mn-lt"/>
                <a:ea typeface="+mn-ea"/>
              </a:rPr>
              <a:t>Engineering Team</a:t>
            </a:r>
            <a:endParaRPr lang="en-US" sz="2400" b="1" dirty="0">
              <a:gradFill>
                <a:gsLst>
                  <a:gs pos="0">
                    <a:srgbClr val="FFFFFF"/>
                  </a:gs>
                  <a:gs pos="86000">
                    <a:srgbClr val="FFFFFF"/>
                  </a:gs>
                </a:gsLst>
                <a:lin ang="5400000" scaled="0"/>
              </a:gradFill>
              <a:latin typeface="+mn-lt"/>
              <a:ea typeface="+mn-ea"/>
            </a:endParaRPr>
          </a:p>
        </p:txBody>
      </p:sp>
      <p:sp>
        <p:nvSpPr>
          <p:cNvPr id="204807" name="TextBox 7">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Tuesday, May 17</a:t>
            </a:r>
          </a:p>
        </p:txBody>
      </p:sp>
      <p:sp>
        <p:nvSpPr>
          <p:cNvPr id="8" name="Rectangle 7"/>
          <p:cNvSpPr/>
          <p:nvPr/>
        </p:nvSpPr>
        <p:spPr bwMode="auto">
          <a:xfrm>
            <a:off x="-2" y="1905000"/>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WPH308:	Multi-tasking </a:t>
            </a:r>
            <a:r>
              <a:rPr lang="en-US" sz="2400" dirty="0">
                <a:gradFill>
                  <a:gsLst>
                    <a:gs pos="0">
                      <a:srgbClr val="FFFFFF"/>
                    </a:gs>
                    <a:gs pos="100000">
                      <a:srgbClr val="FFFFFF"/>
                    </a:gs>
                  </a:gsLst>
                  <a:lin ang="5400000" scaled="0"/>
                </a:gradFill>
              </a:rPr>
              <a:t>and Application Switching for Windows Phone </a:t>
            </a:r>
          </a:p>
        </p:txBody>
      </p:sp>
      <p:sp>
        <p:nvSpPr>
          <p:cNvPr id="9" name="Rectangle 8"/>
          <p:cNvSpPr/>
          <p:nvPr/>
        </p:nvSpPr>
        <p:spPr bwMode="auto">
          <a:xfrm>
            <a:off x="-2" y="2856754"/>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OSP312:	Developing </a:t>
            </a:r>
            <a:r>
              <a:rPr lang="en-US" sz="2400" dirty="0">
                <a:gradFill>
                  <a:gsLst>
                    <a:gs pos="0">
                      <a:srgbClr val="FFFFFF"/>
                    </a:gs>
                    <a:gs pos="100000">
                      <a:srgbClr val="FFFFFF"/>
                    </a:gs>
                  </a:gsLst>
                  <a:lin ang="5400000" scaled="0"/>
                </a:gradFill>
              </a:rPr>
              <a:t>Microsoft Office Business Solutions </a:t>
            </a:r>
            <a:r>
              <a:rPr lang="en-US" sz="2400" dirty="0">
                <a:gradFill>
                  <a:gsLst>
                    <a:gs pos="0">
                      <a:srgbClr val="FFFFFF"/>
                    </a:gs>
                    <a:gs pos="100000">
                      <a:srgbClr val="FFFFFF"/>
                    </a:gs>
                  </a:gsLst>
                  <a:lin ang="5400000" scaled="0"/>
                </a:gradFill>
              </a:rPr>
              <a:t>that </a:t>
            </a:r>
            <a:r>
              <a:rPr lang="en-US" sz="2400" dirty="0">
                <a:gradFill>
                  <a:gsLst>
                    <a:gs pos="0">
                      <a:srgbClr val="FFFFFF"/>
                    </a:gs>
                    <a:gs pos="100000">
                      <a:srgbClr val="FFFFFF"/>
                    </a:gs>
                  </a:gsLst>
                  <a:lin ang="5400000" scaled="0"/>
                </a:gradFill>
              </a:rPr>
              <a:t>Span </a:t>
            </a:r>
            <a:r>
              <a:rPr lang="en-US" sz="2400" dirty="0">
                <a:gradFill>
                  <a:gsLst>
                    <a:gs pos="0">
                      <a:srgbClr val="FFFFFF"/>
                    </a:gs>
                    <a:gs pos="100000">
                      <a:srgbClr val="FFFFFF"/>
                    </a:gs>
                  </a:gsLst>
                  <a:lin ang="5400000" scaled="0"/>
                </a:gradFill>
              </a:rPr>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the </a:t>
            </a:r>
            <a:r>
              <a:rPr lang="en-US" sz="2400" dirty="0">
                <a:gradFill>
                  <a:gsLst>
                    <a:gs pos="0">
                      <a:srgbClr val="FFFFFF"/>
                    </a:gs>
                    <a:gs pos="100000">
                      <a:srgbClr val="FFFFFF"/>
                    </a:gs>
                  </a:gsLst>
                  <a:lin ang="5400000" scaled="0"/>
                </a:gradFill>
              </a:rPr>
              <a:t>PC, Windows </a:t>
            </a:r>
            <a:r>
              <a:rPr lang="en-US" sz="2400" dirty="0">
                <a:gradFill>
                  <a:gsLst>
                    <a:gs pos="0">
                      <a:srgbClr val="FFFFFF"/>
                    </a:gs>
                    <a:gs pos="100000">
                      <a:srgbClr val="FFFFFF"/>
                    </a:gs>
                  </a:gsLst>
                  <a:lin ang="5400000" scaled="0"/>
                </a:gradFill>
              </a:rPr>
              <a:t>Phone, </a:t>
            </a:r>
            <a:r>
              <a:rPr lang="en-US" sz="2400" dirty="0">
                <a:gradFill>
                  <a:gsLst>
                    <a:gs pos="0">
                      <a:srgbClr val="FFFFFF"/>
                    </a:gs>
                    <a:gs pos="100000">
                      <a:srgbClr val="FFFFFF"/>
                    </a:gs>
                  </a:gsLst>
                  <a:lin ang="5400000" scaled="0"/>
                </a:gradFill>
              </a:rPr>
              <a:t>and the Web</a:t>
            </a:r>
          </a:p>
        </p:txBody>
      </p:sp>
      <p:sp>
        <p:nvSpPr>
          <p:cNvPr id="10" name="Rectangle 9"/>
          <p:cNvSpPr/>
          <p:nvPr/>
        </p:nvSpPr>
        <p:spPr bwMode="auto">
          <a:xfrm>
            <a:off x="-1" y="3808508"/>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WPH309:	Enhanced </a:t>
            </a:r>
            <a:r>
              <a:rPr lang="en-US" sz="2400" dirty="0">
                <a:gradFill>
                  <a:gsLst>
                    <a:gs pos="0">
                      <a:srgbClr val="FFFFFF"/>
                    </a:gs>
                    <a:gs pos="100000">
                      <a:srgbClr val="FFFFFF"/>
                    </a:gs>
                  </a:gsLst>
                  <a:lin ang="5400000" scaled="0"/>
                </a:gradFill>
              </a:rPr>
              <a:t>Push Notifications and Live Tiles </a:t>
            </a:r>
            <a:r>
              <a:rPr lang="en-US" sz="2400" dirty="0">
                <a:gradFill>
                  <a:gsLst>
                    <a:gs pos="0">
                      <a:srgbClr val="FFFFFF"/>
                    </a:gs>
                    <a:gs pos="100000">
                      <a:srgbClr val="FFFFFF"/>
                    </a:gs>
                  </a:gsLst>
                  <a:lin ang="5400000" scaled="0"/>
                </a:gradFill>
              </a:rPr>
              <a:t>for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Windows </a:t>
            </a:r>
            <a:r>
              <a:rPr lang="en-US" sz="2400" dirty="0">
                <a:gradFill>
                  <a:gsLst>
                    <a:gs pos="0">
                      <a:srgbClr val="FFFFFF"/>
                    </a:gs>
                    <a:gs pos="100000">
                      <a:srgbClr val="FFFFFF"/>
                    </a:gs>
                  </a:gsLst>
                  <a:lin ang="5400000" scaled="0"/>
                </a:gradFill>
              </a:rPr>
              <a:t>Phone</a:t>
            </a:r>
          </a:p>
        </p:txBody>
      </p:sp>
      <p:sp>
        <p:nvSpPr>
          <p:cNvPr id="11" name="Rectangle 10"/>
          <p:cNvSpPr/>
          <p:nvPr/>
        </p:nvSpPr>
        <p:spPr bwMode="auto">
          <a:xfrm>
            <a:off x="-1" y="4760262"/>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WPH303:	Understanding </a:t>
            </a:r>
            <a:r>
              <a:rPr lang="en-US" sz="2400" dirty="0">
                <a:gradFill>
                  <a:gsLst>
                    <a:gs pos="0">
                      <a:srgbClr val="FFFFFF"/>
                    </a:gs>
                    <a:gs pos="100000">
                      <a:srgbClr val="FFFFFF"/>
                    </a:gs>
                  </a:gsLst>
                  <a:lin ang="5400000" scaled="0"/>
                </a:gradFill>
              </a:rPr>
              <a:t>the Windows Phone Development Tools </a:t>
            </a:r>
          </a:p>
        </p:txBody>
      </p:sp>
      <p:sp>
        <p:nvSpPr>
          <p:cNvPr id="12" name="Rectangle 11"/>
          <p:cNvSpPr/>
          <p:nvPr/>
        </p:nvSpPr>
        <p:spPr bwMode="auto">
          <a:xfrm>
            <a:off x="-1" y="5712016"/>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COS315:	Building </a:t>
            </a:r>
            <a:r>
              <a:rPr lang="en-US" sz="2400" dirty="0">
                <a:gradFill>
                  <a:gsLst>
                    <a:gs pos="0">
                      <a:srgbClr val="FFFFFF"/>
                    </a:gs>
                    <a:gs pos="100000">
                      <a:srgbClr val="FFFFFF"/>
                    </a:gs>
                  </a:gsLst>
                  <a:lin ang="5400000" scaled="0"/>
                </a:gradFill>
              </a:rPr>
              <a:t>Windows Phone </a:t>
            </a:r>
            <a:r>
              <a:rPr lang="en-US" sz="2400" dirty="0">
                <a:gradFill>
                  <a:gsLst>
                    <a:gs pos="0">
                      <a:srgbClr val="FFFFFF"/>
                    </a:gs>
                    <a:gs pos="100000">
                      <a:srgbClr val="FFFFFF"/>
                    </a:gs>
                  </a:gsLst>
                  <a:lin ang="5400000" scaled="0"/>
                </a:gradFill>
              </a:rPr>
              <a:t>Applications with the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Windows </a:t>
            </a:r>
            <a:r>
              <a:rPr lang="en-US" sz="2400" dirty="0">
                <a:gradFill>
                  <a:gsLst>
                    <a:gs pos="0">
                      <a:srgbClr val="FFFFFF"/>
                    </a:gs>
                    <a:gs pos="100000">
                      <a:srgbClr val="FFFFFF"/>
                    </a:gs>
                  </a:gsLst>
                  <a:lin ang="5400000" scaled="0"/>
                </a:gradFill>
              </a:rPr>
              <a:t>Azure Platform</a:t>
            </a:r>
          </a:p>
        </p:txBody>
      </p:sp>
      <p:sp>
        <p:nvSpPr>
          <p:cNvPr id="206855" name="TextBox 12">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Tuesday, May 17</a:t>
            </a:r>
          </a:p>
        </p:txBody>
      </p:sp>
      <p:sp>
        <p:nvSpPr>
          <p:cNvPr id="8" name="Rectangle 7"/>
          <p:cNvSpPr/>
          <p:nvPr/>
        </p:nvSpPr>
        <p:spPr bwMode="auto">
          <a:xfrm>
            <a:off x="0" y="1905000"/>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WPH305:	Internet </a:t>
            </a:r>
            <a:r>
              <a:rPr lang="en-US" sz="2400" dirty="0">
                <a:gradFill>
                  <a:gsLst>
                    <a:gs pos="0">
                      <a:srgbClr val="FFFFFF"/>
                    </a:gs>
                    <a:gs pos="100000">
                      <a:srgbClr val="FFFFFF"/>
                    </a:gs>
                  </a:gsLst>
                  <a:lin ang="5400000" scaled="0"/>
                </a:gradFill>
              </a:rPr>
              <a:t>Explorer 9 on Windows Phone </a:t>
            </a:r>
          </a:p>
        </p:txBody>
      </p:sp>
      <p:sp>
        <p:nvSpPr>
          <p:cNvPr id="9" name="Rectangle 8"/>
          <p:cNvSpPr/>
          <p:nvPr/>
        </p:nvSpPr>
        <p:spPr bwMode="auto">
          <a:xfrm>
            <a:off x="0" y="2856754"/>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tabLst>
                <a:tab pos="1828800" algn="l"/>
              </a:tabLst>
              <a:defRPr/>
            </a:pPr>
            <a:r>
              <a:rPr lang="en-US" sz="2400" dirty="0">
                <a:gradFill>
                  <a:gsLst>
                    <a:gs pos="0">
                      <a:srgbClr val="FFFFFF"/>
                    </a:gs>
                    <a:gs pos="100000">
                      <a:srgbClr val="FFFFFF"/>
                    </a:gs>
                  </a:gsLst>
                  <a:lin ang="5400000" scaled="0"/>
                </a:gradFill>
              </a:rPr>
              <a:t>OSP209		Building </a:t>
            </a:r>
            <a:r>
              <a:rPr lang="en-US" sz="2400" dirty="0">
                <a:gradFill>
                  <a:gsLst>
                    <a:gs pos="0">
                      <a:srgbClr val="FFFFFF"/>
                    </a:gs>
                    <a:gs pos="100000">
                      <a:srgbClr val="FFFFFF"/>
                    </a:gs>
                  </a:gsLst>
                  <a:lin ang="5400000" scaled="0"/>
                </a:gradFill>
              </a:rPr>
              <a:t>Your First Windows Phone Application for </a:t>
            </a:r>
            <a:r>
              <a:rPr lang="en-US" sz="2400" dirty="0">
                <a:gradFill>
                  <a:gsLst>
                    <a:gs pos="0">
                      <a:srgbClr val="FFFFFF"/>
                    </a:gs>
                    <a:gs pos="100000">
                      <a:srgbClr val="FFFFFF"/>
                    </a:gs>
                  </a:gsLst>
                  <a:lin ang="5400000" scaled="0"/>
                </a:gradFill>
              </a:rPr>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Microsoft </a:t>
            </a:r>
            <a:r>
              <a:rPr lang="en-US" sz="2400" dirty="0">
                <a:gradFill>
                  <a:gsLst>
                    <a:gs pos="0">
                      <a:srgbClr val="FFFFFF"/>
                    </a:gs>
                    <a:gs pos="100000">
                      <a:srgbClr val="FFFFFF"/>
                    </a:gs>
                  </a:gsLst>
                  <a:lin ang="5400000" scaled="0"/>
                </a:gradFill>
              </a:rPr>
              <a:t>SharePoint 2010</a:t>
            </a:r>
          </a:p>
        </p:txBody>
      </p:sp>
      <p:sp>
        <p:nvSpPr>
          <p:cNvPr id="10" name="Rectangle 9"/>
          <p:cNvSpPr/>
          <p:nvPr/>
        </p:nvSpPr>
        <p:spPr bwMode="auto">
          <a:xfrm>
            <a:off x="0" y="3808508"/>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WPH203:	Understanding </a:t>
            </a:r>
            <a:r>
              <a:rPr lang="en-US" sz="2400" dirty="0">
                <a:gradFill>
                  <a:gsLst>
                    <a:gs pos="0">
                      <a:srgbClr val="FFFFFF"/>
                    </a:gs>
                    <a:gs pos="100000">
                      <a:srgbClr val="FFFFFF"/>
                    </a:gs>
                  </a:gsLst>
                  <a:lin ang="5400000" scaled="0"/>
                </a:gradFill>
              </a:rPr>
              <a:t>Windows Phone Marketplace </a:t>
            </a:r>
          </a:p>
        </p:txBody>
      </p:sp>
      <p:sp>
        <p:nvSpPr>
          <p:cNvPr id="11" name="Rectangle 10"/>
          <p:cNvSpPr/>
          <p:nvPr/>
        </p:nvSpPr>
        <p:spPr bwMode="auto">
          <a:xfrm>
            <a:off x="-1" y="4760262"/>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WPH375-INT:	Building </a:t>
            </a:r>
            <a:r>
              <a:rPr lang="en-US" sz="2400" dirty="0">
                <a:gradFill>
                  <a:gsLst>
                    <a:gs pos="0">
                      <a:srgbClr val="FFFFFF"/>
                    </a:gs>
                    <a:gs pos="100000">
                      <a:srgbClr val="FFFFFF"/>
                    </a:gs>
                  </a:gsLst>
                  <a:lin ang="5400000" scaled="0"/>
                </a:gradFill>
              </a:rPr>
              <a:t>Multi-tasking Enabled Windows Phone Applications</a:t>
            </a:r>
          </a:p>
        </p:txBody>
      </p:sp>
      <p:sp>
        <p:nvSpPr>
          <p:cNvPr id="207878" name="TextBox 6">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Wednesday, May 18</a:t>
            </a:r>
          </a:p>
        </p:txBody>
      </p:sp>
      <p:sp>
        <p:nvSpPr>
          <p:cNvPr id="8" name="Rectangle 7"/>
          <p:cNvSpPr/>
          <p:nvPr/>
        </p:nvSpPr>
        <p:spPr bwMode="auto">
          <a:xfrm>
            <a:off x="-1" y="1905000"/>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WPH202:	Windows </a:t>
            </a:r>
            <a:r>
              <a:rPr lang="en-US" sz="2000" dirty="0">
                <a:gradFill>
                  <a:gsLst>
                    <a:gs pos="0">
                      <a:srgbClr val="FFFFFF"/>
                    </a:gs>
                    <a:gs pos="100000">
                      <a:srgbClr val="FFFFFF"/>
                    </a:gs>
                  </a:gsLst>
                  <a:lin ang="5400000" scaled="0"/>
                </a:gradFill>
              </a:rPr>
              <a:t>Phone at Microsoft </a:t>
            </a:r>
          </a:p>
        </p:txBody>
      </p:sp>
      <p:sp>
        <p:nvSpPr>
          <p:cNvPr id="9" name="Rectangle 8"/>
          <p:cNvSpPr/>
          <p:nvPr/>
        </p:nvSpPr>
        <p:spPr bwMode="auto">
          <a:xfrm>
            <a:off x="-2" y="2582175"/>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DEV317:	Using </a:t>
            </a:r>
            <a:r>
              <a:rPr lang="en-US" sz="2000" dirty="0">
                <a:gradFill>
                  <a:gsLst>
                    <a:gs pos="0">
                      <a:srgbClr val="FFFFFF"/>
                    </a:gs>
                    <a:gs pos="100000">
                      <a:srgbClr val="FFFFFF"/>
                    </a:gs>
                  </a:gsLst>
                  <a:lin ang="5400000" scaled="0"/>
                </a:gradFill>
              </a:rPr>
              <a:t>Microsoft Visual Basic to Build </a:t>
            </a:r>
            <a:r>
              <a:rPr lang="en-US" sz="2000" dirty="0">
                <a:gradFill>
                  <a:gsLst>
                    <a:gs pos="0">
                      <a:srgbClr val="FFFFFF"/>
                    </a:gs>
                    <a:gs pos="100000">
                      <a:srgbClr val="FFFFFF"/>
                    </a:gs>
                  </a:gsLst>
                  <a:lin ang="5400000" scaled="0"/>
                </a:gradFill>
              </a:rPr>
              <a:t>Windows </a:t>
            </a:r>
            <a:r>
              <a:rPr lang="en-US" sz="2000" dirty="0">
                <a:gradFill>
                  <a:gsLst>
                    <a:gs pos="0">
                      <a:srgbClr val="FFFFFF"/>
                    </a:gs>
                    <a:gs pos="100000">
                      <a:srgbClr val="FFFFFF"/>
                    </a:gs>
                  </a:gsLst>
                  <a:lin ang="5400000" scaled="0"/>
                </a:gradFill>
              </a:rPr>
              <a:t>Phone Applications </a:t>
            </a:r>
          </a:p>
        </p:txBody>
      </p:sp>
      <p:sp>
        <p:nvSpPr>
          <p:cNvPr id="10" name="Rectangle 9"/>
          <p:cNvSpPr/>
          <p:nvPr/>
        </p:nvSpPr>
        <p:spPr bwMode="auto">
          <a:xfrm>
            <a:off x="-3" y="3259350"/>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WPH310:	Building </a:t>
            </a:r>
            <a:r>
              <a:rPr lang="en-US" sz="2000" dirty="0">
                <a:gradFill>
                  <a:gsLst>
                    <a:gs pos="0">
                      <a:srgbClr val="FFFFFF"/>
                    </a:gs>
                    <a:gs pos="100000">
                      <a:srgbClr val="FFFFFF"/>
                    </a:gs>
                  </a:gsLst>
                  <a:lin ang="5400000" scaled="0"/>
                </a:gradFill>
              </a:rPr>
              <a:t>Your First Windows Phone Game with XNA </a:t>
            </a:r>
          </a:p>
        </p:txBody>
      </p:sp>
      <p:sp>
        <p:nvSpPr>
          <p:cNvPr id="11" name="Rectangle 10"/>
          <p:cNvSpPr/>
          <p:nvPr/>
        </p:nvSpPr>
        <p:spPr bwMode="auto">
          <a:xfrm>
            <a:off x="0" y="3936525"/>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WPH374-INT:  	Hardcore </a:t>
            </a:r>
            <a:r>
              <a:rPr lang="en-US" sz="2000" dirty="0">
                <a:gradFill>
                  <a:gsLst>
                    <a:gs pos="0">
                      <a:srgbClr val="FFFFFF"/>
                    </a:gs>
                    <a:gs pos="100000">
                      <a:srgbClr val="FFFFFF"/>
                    </a:gs>
                  </a:gsLst>
                  <a:lin ang="5400000" scaled="0"/>
                </a:gradFill>
              </a:rPr>
              <a:t>Windows Phone Development Questions </a:t>
            </a:r>
          </a:p>
        </p:txBody>
      </p:sp>
      <p:sp>
        <p:nvSpPr>
          <p:cNvPr id="12" name="Rectangle 11"/>
          <p:cNvSpPr/>
          <p:nvPr/>
        </p:nvSpPr>
        <p:spPr bwMode="auto">
          <a:xfrm>
            <a:off x="-4" y="4613700"/>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DEV205:	Microsoft </a:t>
            </a:r>
            <a:r>
              <a:rPr lang="en-US" sz="2000" dirty="0">
                <a:gradFill>
                  <a:gsLst>
                    <a:gs pos="0">
                      <a:srgbClr val="FFFFFF"/>
                    </a:gs>
                    <a:gs pos="100000">
                      <a:srgbClr val="FFFFFF"/>
                    </a:gs>
                  </a:gsLst>
                  <a:lin ang="5400000" scaled="0"/>
                </a:gradFill>
              </a:rPr>
              <a:t>Expression for Developers: </a:t>
            </a:r>
            <a:r>
              <a:rPr lang="en-US" sz="2000" dirty="0">
                <a:gradFill>
                  <a:gsLst>
                    <a:gs pos="0">
                      <a:srgbClr val="FFFFFF"/>
                    </a:gs>
                    <a:gs pos="100000">
                      <a:srgbClr val="FFFFFF"/>
                    </a:gs>
                  </a:gsLst>
                  <a:lin ang="5400000" scaled="0"/>
                </a:gradFill>
              </a:rPr>
              <a:t>Demystifying </a:t>
            </a:r>
            <a:r>
              <a:rPr lang="en-US" sz="2000" dirty="0">
                <a:gradFill>
                  <a:gsLst>
                    <a:gs pos="0">
                      <a:srgbClr val="FFFFFF"/>
                    </a:gs>
                    <a:gs pos="100000">
                      <a:srgbClr val="FFFFFF"/>
                    </a:gs>
                  </a:gsLst>
                  <a:lin ang="5400000" scaled="0"/>
                </a:gradFill>
              </a:rPr>
              <a:t>User Interface Design</a:t>
            </a:r>
          </a:p>
        </p:txBody>
      </p:sp>
      <p:sp>
        <p:nvSpPr>
          <p:cNvPr id="13" name="Rectangle 12"/>
          <p:cNvSpPr/>
          <p:nvPr/>
        </p:nvSpPr>
        <p:spPr bwMode="auto">
          <a:xfrm>
            <a:off x="-5" y="5290875"/>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WPH306:	Building </a:t>
            </a:r>
            <a:r>
              <a:rPr lang="en-US" sz="2000" dirty="0">
                <a:gradFill>
                  <a:gsLst>
                    <a:gs pos="0">
                      <a:srgbClr val="FFFFFF"/>
                    </a:gs>
                    <a:gs pos="100000">
                      <a:srgbClr val="FFFFFF"/>
                    </a:gs>
                  </a:gsLst>
                  <a:lin ang="5400000" scaled="0"/>
                </a:gradFill>
              </a:rPr>
              <a:t>Windows Phone Applications with Microsoft Silverlight and XNA </a:t>
            </a:r>
          </a:p>
        </p:txBody>
      </p:sp>
      <p:sp>
        <p:nvSpPr>
          <p:cNvPr id="14" name="Rectangle 13"/>
          <p:cNvSpPr/>
          <p:nvPr/>
        </p:nvSpPr>
        <p:spPr bwMode="auto">
          <a:xfrm>
            <a:off x="0" y="5968048"/>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WPH304:	New </a:t>
            </a:r>
            <a:r>
              <a:rPr lang="en-US" sz="2000" dirty="0">
                <a:gradFill>
                  <a:gsLst>
                    <a:gs pos="0">
                      <a:srgbClr val="FFFFFF"/>
                    </a:gs>
                    <a:gs pos="100000">
                      <a:srgbClr val="FFFFFF"/>
                    </a:gs>
                  </a:gsLst>
                  <a:lin ang="5400000" scaled="0"/>
                </a:gradFill>
              </a:rPr>
              <a:t>Windows Phone Data Access Features</a:t>
            </a:r>
          </a:p>
        </p:txBody>
      </p:sp>
      <p:sp>
        <p:nvSpPr>
          <p:cNvPr id="208905" name="TextBox 14">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Resources</a:t>
            </a:r>
            <a:endParaRPr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209925" name="Rectangle 5"/>
          <p:cNvSpPr>
            <a:spLocks noChangeArrowheads="1"/>
          </p:cNvSpPr>
          <p:nvPr/>
        </p:nvSpPr>
        <p:spPr bwMode="white">
          <a:xfrm>
            <a:off x="508000" y="4240213"/>
            <a:ext cx="5332413" cy="369887"/>
          </a:xfrm>
          <a:prstGeom prst="rect">
            <a:avLst/>
          </a:prstGeom>
          <a:noFill/>
          <a:ln w="9525">
            <a:noFill/>
            <a:miter lim="800000"/>
            <a:headEnd/>
            <a:tailEnd/>
          </a:ln>
        </p:spPr>
        <p:txBody>
          <a:bodyPr>
            <a:spAutoFit/>
          </a:bodyPr>
          <a:lstStyle/>
          <a:p>
            <a:pPr algn="ctr"/>
            <a:r>
              <a:rPr lang="en-US" altLang="zh-CN">
                <a:solidFill>
                  <a:srgbClr val="FFFFFF"/>
                </a:solidFill>
                <a:hlinkClick r:id="rId3"/>
              </a:rPr>
              <a:t>www.microsoft.com/teched</a:t>
            </a:r>
            <a:endParaRPr lang="en-US" altLang="zh-CN" sz="160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p:nvSpPr>
        <p:spPr>
          <a:xfrm>
            <a:off x="495300" y="3870325"/>
            <a:ext cx="5345113" cy="339725"/>
          </a:xfrm>
          <a:prstGeom prst="rect">
            <a:avLst/>
          </a:prstGeom>
        </p:spPr>
        <p:txBody>
          <a:bodyPr>
            <a:spAutoFit/>
          </a:bodyPr>
          <a:lstStyle/>
          <a:p>
            <a:pPr marL="0" lvl="1" indent="0" algn="ctr" defTabSz="914363" fontAlgn="auto">
              <a:spcBef>
                <a:spcPts val="0"/>
              </a:spcBef>
              <a:spcAft>
                <a:spcPts val="0"/>
              </a:spcAft>
              <a:tabLst>
                <a:tab pos="1828800" algn="l"/>
              </a:tabLst>
              <a:defRPr/>
            </a:pPr>
            <a:r>
              <a:rPr lang="en-US" sz="1600" dirty="0">
                <a:solidFill>
                  <a:schemeClr val="bg1">
                    <a:lumMod val="65000"/>
                    <a:lumOff val="35000"/>
                    <a:alpha val="99000"/>
                  </a:schemeClr>
                </a:solidFill>
                <a:latin typeface="+mn-lt"/>
                <a:ea typeface="+mn-ea"/>
              </a:rPr>
              <a:t>Sessions On-Demand &amp; Community</a:t>
            </a:r>
          </a:p>
        </p:txBody>
      </p:sp>
      <p:pic>
        <p:nvPicPr>
          <p:cNvPr id="209930" name="Picture 8" descr="TechEd_online.png"/>
          <p:cNvPicPr>
            <a:picLocks noChangeAspect="1"/>
          </p:cNvPicPr>
          <p:nvPr/>
        </p:nvPicPr>
        <p:blipFill>
          <a:blip r:embed="rId4"/>
          <a:srcRect/>
          <a:stretch>
            <a:fillRect/>
          </a:stretch>
        </p:blipFill>
        <p:spPr bwMode="white">
          <a:xfrm>
            <a:off x="1974850" y="2830513"/>
            <a:ext cx="2409825" cy="1076325"/>
          </a:xfrm>
          <a:prstGeom prst="rect">
            <a:avLst/>
          </a:prstGeom>
          <a:noFill/>
          <a:ln w="9525">
            <a:noFill/>
            <a:miter lim="800000"/>
            <a:headEnd/>
            <a:tailEnd/>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3" name="Rectangle 12"/>
          <p:cNvSpPr/>
          <p:nvPr/>
        </p:nvSpPr>
        <p:spPr>
          <a:xfrm>
            <a:off x="6323013" y="3870325"/>
            <a:ext cx="5345112" cy="339725"/>
          </a:xfrm>
          <a:prstGeom prst="rect">
            <a:avLst/>
          </a:prstGeom>
        </p:spPr>
        <p:txBody>
          <a:bodyPr>
            <a:spAutoFit/>
          </a:bodyPr>
          <a:lstStyle/>
          <a:p>
            <a:pPr marL="0" lvl="1" indent="0" algn="ctr" defTabSz="914363" fontAlgn="auto">
              <a:spcBef>
                <a:spcPts val="0"/>
              </a:spcBef>
              <a:spcAft>
                <a:spcPts val="0"/>
              </a:spcAft>
              <a:tabLst>
                <a:tab pos="1828800" algn="l"/>
              </a:tabLst>
              <a:defRPr/>
            </a:pPr>
            <a:r>
              <a:rPr lang="en-US" sz="1600" dirty="0">
                <a:solidFill>
                  <a:schemeClr val="bg1">
                    <a:lumMod val="65000"/>
                    <a:lumOff val="35000"/>
                    <a:alpha val="99000"/>
                  </a:schemeClr>
                </a:solidFill>
                <a:latin typeface="+mn-lt"/>
                <a:ea typeface="+mn-ea"/>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8" name="Rectangle 17"/>
          <p:cNvSpPr/>
          <p:nvPr/>
        </p:nvSpPr>
        <p:spPr>
          <a:xfrm>
            <a:off x="495300" y="5916613"/>
            <a:ext cx="5345113" cy="338137"/>
          </a:xfrm>
          <a:prstGeom prst="rect">
            <a:avLst/>
          </a:prstGeom>
        </p:spPr>
        <p:txBody>
          <a:bodyPr>
            <a:spAutoFit/>
          </a:bodyPr>
          <a:lstStyle/>
          <a:p>
            <a:pPr marL="0" lvl="1" indent="0" algn="ctr" defTabSz="914363" fontAlgn="auto">
              <a:spcBef>
                <a:spcPts val="0"/>
              </a:spcBef>
              <a:spcAft>
                <a:spcPts val="0"/>
              </a:spcAft>
              <a:tabLst>
                <a:tab pos="1828800" algn="l"/>
              </a:tabLst>
              <a:defRPr/>
            </a:pPr>
            <a:r>
              <a:rPr lang="en-US" sz="1600" dirty="0">
                <a:solidFill>
                  <a:schemeClr val="bg1">
                    <a:lumMod val="65000"/>
                    <a:lumOff val="35000"/>
                    <a:alpha val="99000"/>
                  </a:schemeClr>
                </a:solidFill>
                <a:latin typeface="+mn-lt"/>
                <a:ea typeface="+mn-ea"/>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23" name="Rectangle 22"/>
          <p:cNvSpPr/>
          <p:nvPr/>
        </p:nvSpPr>
        <p:spPr>
          <a:xfrm>
            <a:off x="6323013" y="5916613"/>
            <a:ext cx="5345112" cy="338137"/>
          </a:xfrm>
          <a:prstGeom prst="rect">
            <a:avLst/>
          </a:prstGeom>
        </p:spPr>
        <p:txBody>
          <a:bodyPr>
            <a:spAutoFit/>
          </a:bodyPr>
          <a:lstStyle/>
          <a:p>
            <a:pPr marL="0" lvl="1" indent="0" algn="ctr" defTabSz="914363" fontAlgn="auto">
              <a:spcBef>
                <a:spcPts val="0"/>
              </a:spcBef>
              <a:spcAft>
                <a:spcPts val="0"/>
              </a:spcAft>
              <a:tabLst>
                <a:tab pos="1828800" algn="l"/>
              </a:tabLst>
              <a:defRPr/>
            </a:pPr>
            <a:r>
              <a:rPr lang="en-US" sz="1600" dirty="0">
                <a:solidFill>
                  <a:schemeClr val="bg1">
                    <a:lumMod val="65000"/>
                    <a:lumOff val="35000"/>
                    <a:alpha val="99000"/>
                  </a:schemeClr>
                </a:solidFill>
                <a:latin typeface="+mn-lt"/>
                <a:ea typeface="+mn-ea"/>
              </a:rPr>
              <a:t>Resources for Developers</a:t>
            </a:r>
          </a:p>
        </p:txBody>
      </p:sp>
      <p:sp>
        <p:nvSpPr>
          <p:cNvPr id="209952" name="Rectangle 24"/>
          <p:cNvSpPr>
            <a:spLocks noChangeArrowheads="1"/>
          </p:cNvSpPr>
          <p:nvPr/>
        </p:nvSpPr>
        <p:spPr bwMode="white">
          <a:xfrm>
            <a:off x="6323013" y="4249738"/>
            <a:ext cx="5357812" cy="369887"/>
          </a:xfrm>
          <a:prstGeom prst="rect">
            <a:avLst/>
          </a:prstGeom>
          <a:noFill/>
          <a:ln w="9525">
            <a:noFill/>
            <a:miter lim="800000"/>
            <a:headEnd/>
            <a:tailEnd/>
          </a:ln>
        </p:spPr>
        <p:txBody>
          <a:bodyPr>
            <a:spAutoFit/>
          </a:bodyPr>
          <a:lstStyle/>
          <a:p>
            <a:pPr algn="ctr"/>
            <a:r>
              <a:rPr lang="en-US" altLang="zh-CN">
                <a:solidFill>
                  <a:srgbClr val="FFFFFF"/>
                </a:solidFill>
                <a:hlinkClick r:id="rId5"/>
              </a:rPr>
              <a:t>www.microsoft.com/learning</a:t>
            </a:r>
            <a:r>
              <a:rPr lang="en-US" altLang="zh-CN">
                <a:solidFill>
                  <a:srgbClr val="FFFFFF"/>
                </a:solidFill>
              </a:rPr>
              <a:t> </a:t>
            </a:r>
            <a:endParaRPr lang="en-US" altLang="zh-CN" sz="1600"/>
          </a:p>
        </p:txBody>
      </p:sp>
      <p:sp>
        <p:nvSpPr>
          <p:cNvPr id="209953" name="Rectangle 25"/>
          <p:cNvSpPr>
            <a:spLocks noChangeArrowheads="1"/>
          </p:cNvSpPr>
          <p:nvPr/>
        </p:nvSpPr>
        <p:spPr bwMode="white">
          <a:xfrm>
            <a:off x="508000" y="6291263"/>
            <a:ext cx="5307013" cy="369887"/>
          </a:xfrm>
          <a:prstGeom prst="rect">
            <a:avLst/>
          </a:prstGeom>
          <a:noFill/>
          <a:ln w="9525">
            <a:noFill/>
            <a:miter lim="800000"/>
            <a:headEnd/>
            <a:tailEnd/>
          </a:ln>
        </p:spPr>
        <p:txBody>
          <a:bodyPr>
            <a:spAutoFit/>
          </a:bodyPr>
          <a:lstStyle/>
          <a:p>
            <a:pPr algn="ctr">
              <a:spcBef>
                <a:spcPts val="600"/>
              </a:spcBef>
              <a:buSzPct val="120000"/>
              <a:tabLst>
                <a:tab pos="1828800" algn="l"/>
              </a:tabLst>
            </a:pPr>
            <a:r>
              <a:rPr lang="en-US" altLang="zh-CN">
                <a:solidFill>
                  <a:srgbClr val="FFFFFF"/>
                </a:solidFill>
                <a:latin typeface="Calibri" pitchFamily="34" charset="0"/>
                <a:hlinkClick r:id="rId6"/>
              </a:rPr>
              <a:t>http://microsoft.com/technet</a:t>
            </a:r>
            <a:r>
              <a:rPr lang="en-US" altLang="zh-CN" b="1">
                <a:solidFill>
                  <a:srgbClr val="FFFFFF"/>
                </a:solidFill>
                <a:latin typeface="Calibri" pitchFamily="34" charset="0"/>
              </a:rPr>
              <a:t>  </a:t>
            </a:r>
            <a:endParaRPr lang="en-US" altLang="zh-CN">
              <a:solidFill>
                <a:srgbClr val="FFFFFF"/>
              </a:solidFill>
              <a:latin typeface="Calibri" pitchFamily="34" charset="0"/>
            </a:endParaRPr>
          </a:p>
        </p:txBody>
      </p:sp>
      <p:sp>
        <p:nvSpPr>
          <p:cNvPr id="209954" name="Rectangle 26"/>
          <p:cNvSpPr>
            <a:spLocks noChangeArrowheads="1"/>
          </p:cNvSpPr>
          <p:nvPr/>
        </p:nvSpPr>
        <p:spPr bwMode="white">
          <a:xfrm>
            <a:off x="6335713" y="6291263"/>
            <a:ext cx="5345112" cy="369887"/>
          </a:xfrm>
          <a:prstGeom prst="rect">
            <a:avLst/>
          </a:prstGeom>
          <a:noFill/>
          <a:ln w="9525">
            <a:noFill/>
            <a:miter lim="800000"/>
            <a:headEnd/>
            <a:tailEnd/>
          </a:ln>
        </p:spPr>
        <p:txBody>
          <a:bodyPr anchor="ctr">
            <a:spAutoFit/>
          </a:bodyPr>
          <a:lstStyle/>
          <a:p>
            <a:pPr algn="ctr">
              <a:spcBef>
                <a:spcPts val="600"/>
              </a:spcBef>
              <a:tabLst>
                <a:tab pos="1828800" algn="l"/>
              </a:tabLst>
            </a:pPr>
            <a:r>
              <a:rPr lang="en-US" altLang="zh-CN">
                <a:solidFill>
                  <a:srgbClr val="FFFFFF"/>
                </a:solidFill>
                <a:hlinkClick r:id="rId7"/>
              </a:rPr>
              <a:t>http://microsoft.com/msdn</a:t>
            </a:r>
            <a:r>
              <a:rPr lang="en-US" altLang="zh-CN" b="1">
                <a:solidFill>
                  <a:srgbClr val="FFFFFF"/>
                </a:solidFill>
              </a:rPr>
              <a:t> </a:t>
            </a:r>
            <a:endParaRPr lang="en-US" altLang="zh-CN">
              <a:solidFill>
                <a:srgbClr val="FFFFFF"/>
              </a:solidFill>
            </a:endParaRPr>
          </a:p>
        </p:txBody>
      </p:sp>
      <p:pic>
        <p:nvPicPr>
          <p:cNvPr id="209955" name="Picture 27" descr="TechNet.png"/>
          <p:cNvPicPr>
            <a:picLocks noChangeAspect="1"/>
          </p:cNvPicPr>
          <p:nvPr/>
        </p:nvPicPr>
        <p:blipFill>
          <a:blip r:embed="rId8"/>
          <a:srcRect/>
          <a:stretch>
            <a:fillRect/>
          </a:stretch>
        </p:blipFill>
        <p:spPr bwMode="white">
          <a:xfrm>
            <a:off x="657225" y="4919663"/>
            <a:ext cx="5046663" cy="1028700"/>
          </a:xfrm>
          <a:prstGeom prst="rect">
            <a:avLst/>
          </a:prstGeom>
          <a:noFill/>
          <a:ln w="9525">
            <a:noFill/>
            <a:miter lim="800000"/>
            <a:headEnd/>
            <a:tailEnd/>
          </a:ln>
        </p:spPr>
      </p:pic>
      <p:pic>
        <p:nvPicPr>
          <p:cNvPr id="209956" name="Picture 28" descr="msdn_1inch_rgb.png"/>
          <p:cNvPicPr>
            <a:picLocks noChangeAspect="1"/>
          </p:cNvPicPr>
          <p:nvPr/>
        </p:nvPicPr>
        <p:blipFill>
          <a:blip r:embed="rId9"/>
          <a:srcRect/>
          <a:stretch>
            <a:fillRect/>
          </a:stretch>
        </p:blipFill>
        <p:spPr bwMode="white">
          <a:xfrm>
            <a:off x="8080375" y="4876800"/>
            <a:ext cx="1857375" cy="942975"/>
          </a:xfrm>
          <a:prstGeom prst="rect">
            <a:avLst/>
          </a:prstGeom>
          <a:noFill/>
          <a:ln w="9525">
            <a:noFill/>
            <a:miter lim="800000"/>
            <a:headEnd/>
            <a:tailEnd/>
          </a:ln>
        </p:spPr>
      </p:pic>
      <p:pic>
        <p:nvPicPr>
          <p:cNvPr id="209957" name="Picture 31" descr="ms_Learning_w.eps"/>
          <p:cNvPicPr>
            <a:picLocks noChangeAspect="1"/>
          </p:cNvPicPr>
          <p:nvPr/>
        </p:nvPicPr>
        <p:blipFill>
          <a:blip r:embed="rId10"/>
          <a:srcRect l="51466" r="43858"/>
          <a:stretch>
            <a:fillRect/>
          </a:stretch>
        </p:blipFill>
        <p:spPr bwMode="white">
          <a:xfrm>
            <a:off x="9051925" y="2998788"/>
            <a:ext cx="228600" cy="771525"/>
          </a:xfrm>
          <a:prstGeom prst="rect">
            <a:avLst/>
          </a:prstGeom>
          <a:noFill/>
          <a:ln w="9525">
            <a:noFill/>
            <a:miter lim="800000"/>
            <a:headEnd/>
            <a:tailEnd/>
          </a:ln>
        </p:spPr>
      </p:pic>
      <p:pic>
        <p:nvPicPr>
          <p:cNvPr id="209958" name="Picture 2" descr="C:\Documents and Settings\Pennie\My Documents\ACERDATA (D)\Pennie's documents\MS Image\Boxshot_Logo\MICROSOFT\Microsoft Logo wht shadow.png"/>
          <p:cNvPicPr>
            <a:picLocks noChangeAspect="1" noChangeArrowheads="1"/>
          </p:cNvPicPr>
          <p:nvPr/>
        </p:nvPicPr>
        <p:blipFill>
          <a:blip r:embed="rId11"/>
          <a:srcRect/>
          <a:stretch>
            <a:fillRect/>
          </a:stretch>
        </p:blipFill>
        <p:spPr bwMode="white">
          <a:xfrm>
            <a:off x="6740525" y="3170238"/>
            <a:ext cx="2336800" cy="428625"/>
          </a:xfrm>
          <a:prstGeom prst="rect">
            <a:avLst/>
          </a:prstGeom>
          <a:noFill/>
          <a:ln w="9525">
            <a:noFill/>
            <a:miter lim="800000"/>
            <a:headEnd/>
            <a:tailEnd/>
          </a:ln>
        </p:spPr>
      </p:pic>
      <p:sp>
        <p:nvSpPr>
          <p:cNvPr id="34" name="TextBox 33"/>
          <p:cNvSpPr txBox="1"/>
          <p:nvPr/>
        </p:nvSpPr>
        <p:spPr bwMode="white">
          <a:xfrm>
            <a:off x="9270703" y="3168868"/>
            <a:ext cx="1408799" cy="430887"/>
          </a:xfrm>
          <a:prstGeom prst="rect">
            <a:avLst/>
          </a:prstGeom>
          <a:noFill/>
        </p:spPr>
        <p:txBody>
          <a:bodyPr lIns="0" tIns="0" rIns="0" bIns="0">
            <a:spAutoFit/>
          </a:bodyPr>
          <a:lstStyle/>
          <a:p>
            <a:pPr defTabSz="914363" fontAlgn="auto">
              <a:spcBef>
                <a:spcPts val="0"/>
              </a:spcBef>
              <a:spcAft>
                <a:spcPts val="0"/>
              </a:spcAft>
              <a:defRPr/>
            </a:pPr>
            <a:r>
              <a:rPr lang="en-US" sz="2800" dirty="0">
                <a:gradFill>
                  <a:gsLst>
                    <a:gs pos="0">
                      <a:schemeClr val="tx1"/>
                    </a:gs>
                    <a:gs pos="86000">
                      <a:schemeClr val="tx1"/>
                    </a:gs>
                  </a:gsLst>
                  <a:lin ang="5400000" scaled="0"/>
                </a:gradFill>
                <a:latin typeface="Segoe" pitchFamily="34" charset="0"/>
                <a:ea typeface="+mn-ea"/>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209963" name="Rectangle 30"/>
          <p:cNvSpPr>
            <a:spLocks noChangeArrowheads="1"/>
          </p:cNvSpPr>
          <p:nvPr/>
        </p:nvSpPr>
        <p:spPr bwMode="white">
          <a:xfrm>
            <a:off x="3403600" y="2198688"/>
            <a:ext cx="5332413" cy="368300"/>
          </a:xfrm>
          <a:prstGeom prst="rect">
            <a:avLst/>
          </a:prstGeom>
          <a:noFill/>
          <a:ln w="9525">
            <a:noFill/>
            <a:miter lim="800000"/>
            <a:headEnd/>
            <a:tailEnd/>
          </a:ln>
        </p:spPr>
        <p:txBody>
          <a:bodyPr>
            <a:spAutoFit/>
          </a:bodyPr>
          <a:lstStyle/>
          <a:p>
            <a:pPr algn="ctr"/>
            <a:r>
              <a:rPr lang="en-US" altLang="zh-CN" u="sng">
                <a:hlinkClick r:id="rId12"/>
              </a:rPr>
              <a:t>http://northamerica.msteched.com</a:t>
            </a:r>
            <a:endParaRPr lang="en-US" altLang="zh-CN" sz="160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36" name="Rectangle 35"/>
          <p:cNvSpPr/>
          <p:nvPr/>
        </p:nvSpPr>
        <p:spPr>
          <a:xfrm>
            <a:off x="3390900" y="1828800"/>
            <a:ext cx="5345113" cy="338138"/>
          </a:xfrm>
          <a:prstGeom prst="rect">
            <a:avLst/>
          </a:prstGeom>
        </p:spPr>
        <p:txBody>
          <a:bodyPr>
            <a:spAutoFit/>
          </a:bodyPr>
          <a:lstStyle/>
          <a:p>
            <a:pPr marL="0" lvl="1" indent="0" algn="ctr" defTabSz="914363" fontAlgn="auto">
              <a:spcBef>
                <a:spcPts val="0"/>
              </a:spcBef>
              <a:spcAft>
                <a:spcPts val="0"/>
              </a:spcAft>
              <a:tabLst>
                <a:tab pos="1828800" algn="l"/>
              </a:tabLst>
              <a:defRPr/>
            </a:pPr>
            <a:r>
              <a:rPr lang="en-US" sz="1600" dirty="0">
                <a:solidFill>
                  <a:schemeClr val="bg1">
                    <a:lumMod val="65000"/>
                    <a:lumOff val="35000"/>
                    <a:alpha val="99000"/>
                  </a:schemeClr>
                </a:solidFill>
                <a:latin typeface="+mn-lt"/>
                <a:ea typeface="+mn-ea"/>
              </a:rPr>
              <a:t>Connect. Share. Discuss.</a:t>
            </a:r>
            <a:endParaRPr lang="en-US" sz="1600" dirty="0">
              <a:solidFill>
                <a:schemeClr val="bg1">
                  <a:lumMod val="65000"/>
                  <a:lumOff val="35000"/>
                  <a:alpha val="99000"/>
                </a:schemeClr>
              </a:solidFill>
              <a:latin typeface="+mn-lt"/>
              <a:ea typeface="+mn-ea"/>
            </a:endParaRPr>
          </a:p>
        </p:txBody>
      </p:sp>
      <p:pic>
        <p:nvPicPr>
          <p:cNvPr id="209968" name="Picture 2"/>
          <p:cNvPicPr>
            <a:picLocks noChangeAspect="1"/>
          </p:cNvPicPr>
          <p:nvPr/>
        </p:nvPicPr>
        <p:blipFill>
          <a:blip r:embed="rId13"/>
          <a:srcRect/>
          <a:stretch>
            <a:fillRect/>
          </a:stretch>
        </p:blipFill>
        <p:spPr bwMode="auto">
          <a:xfrm>
            <a:off x="4948238" y="862013"/>
            <a:ext cx="2257425" cy="808037"/>
          </a:xfrm>
          <a:prstGeom prst="rect">
            <a:avLst/>
          </a:prstGeom>
          <a:noFill/>
          <a:ln w="9525">
            <a:noFill/>
            <a:miter lim="800000"/>
            <a:headEnd/>
            <a:tailEnd/>
          </a:ln>
        </p:spPr>
      </p:pic>
      <p:sp>
        <p:nvSpPr>
          <p:cNvPr id="209969" name="TextBox 36">
            <a:hlinkClick r:id="rId1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5"/>
          <p:cNvPicPr>
            <a:picLocks noChangeAspect="1"/>
          </p:cNvPicPr>
          <p:nvPr/>
        </p:nvPicPr>
        <p:blipFill>
          <a:blip r:embed="rId3"/>
          <a:srcRect/>
          <a:stretch>
            <a:fillRect/>
          </a:stretch>
        </p:blipFill>
        <p:spPr bwMode="auto">
          <a:xfrm>
            <a:off x="1492250" y="438150"/>
            <a:ext cx="2798763" cy="2947988"/>
          </a:xfrm>
          <a:prstGeom prst="rect">
            <a:avLst/>
          </a:prstGeom>
          <a:noFill/>
          <a:ln w="9525">
            <a:noFill/>
            <a:miter lim="800000"/>
            <a:headEnd/>
            <a:tailEnd/>
          </a:ln>
        </p:spPr>
      </p:pic>
      <p:pic>
        <p:nvPicPr>
          <p:cNvPr id="211970" name="Picture 2"/>
          <p:cNvPicPr>
            <a:picLocks noChangeAspect="1"/>
          </p:cNvPicPr>
          <p:nvPr/>
        </p:nvPicPr>
        <p:blipFill>
          <a:blip r:embed="rId4"/>
          <a:srcRect/>
          <a:stretch>
            <a:fillRect/>
          </a:stretch>
        </p:blipFill>
        <p:spPr bwMode="auto">
          <a:xfrm>
            <a:off x="6832600" y="384175"/>
            <a:ext cx="1006475" cy="1933575"/>
          </a:xfrm>
          <a:prstGeom prst="rect">
            <a:avLst/>
          </a:prstGeom>
          <a:noFill/>
          <a:ln w="9525">
            <a:noFill/>
            <a:miter lim="800000"/>
            <a:headEnd/>
            <a:tailEnd/>
          </a:ln>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lIns="91436" tIns="137160" rIns="91436" bIns="137160"/>
          <a:lstStyle/>
          <a:p>
            <a:pPr marL="460375" indent="-460375" defTabSz="914363" fontAlgn="auto">
              <a:lnSpc>
                <a:spcPct val="90000"/>
              </a:lnSpc>
              <a:spcBef>
                <a:spcPct val="20000"/>
              </a:spcBef>
              <a:spcAft>
                <a:spcPts val="0"/>
              </a:spcAft>
              <a:buSzPct val="100000"/>
              <a:defRPr/>
            </a:pPr>
            <a:endParaRPr lang="en-US" sz="2400" dirty="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lstStyle/>
          <a:p>
            <a:pPr defTabSz="914099">
              <a:defRPr/>
            </a:pPr>
            <a:r>
              <a:rPr lang="en-US" sz="3200" dirty="0">
                <a:gradFill>
                  <a:gsLst>
                    <a:gs pos="0">
                      <a:schemeClr val="tx1"/>
                    </a:gs>
                    <a:gs pos="86000">
                      <a:schemeClr val="tx1"/>
                    </a:gs>
                  </a:gsLst>
                  <a:lin ang="5400000" scaled="0"/>
                </a:gradFill>
                <a:latin typeface="Segoe" pitchFamily="34" charset="0"/>
                <a:ea typeface="+mn-ea"/>
              </a:rPr>
              <a:t>Complete an evaluation on </a:t>
            </a:r>
            <a:r>
              <a:rPr lang="en-US" sz="3200" dirty="0" err="1">
                <a:gradFill>
                  <a:gsLst>
                    <a:gs pos="0">
                      <a:schemeClr val="tx1"/>
                    </a:gs>
                    <a:gs pos="86000">
                      <a:schemeClr val="tx1"/>
                    </a:gs>
                  </a:gsLst>
                  <a:lin ang="5400000" scaled="0"/>
                </a:gradFill>
                <a:latin typeface="Segoe" pitchFamily="34" charset="0"/>
                <a:ea typeface="+mn-ea"/>
              </a:rPr>
              <a:t>CommNet</a:t>
            </a:r>
            <a:r>
              <a:rPr lang="en-US" sz="3200" dirty="0">
                <a:gradFill>
                  <a:gsLst>
                    <a:gs pos="0">
                      <a:schemeClr val="tx1"/>
                    </a:gs>
                    <a:gs pos="86000">
                      <a:schemeClr val="tx1"/>
                    </a:gs>
                  </a:gsLst>
                  <a:lin ang="5400000" scaled="0"/>
                </a:gradFill>
                <a:latin typeface="Segoe" pitchFamily="34" charset="0"/>
                <a:ea typeface="+mn-ea"/>
              </a:rPr>
              <a:t> and </a:t>
            </a:r>
            <a:br>
              <a:rPr lang="en-US" sz="3200" dirty="0">
                <a:gradFill>
                  <a:gsLst>
                    <a:gs pos="0">
                      <a:schemeClr val="tx1"/>
                    </a:gs>
                    <a:gs pos="86000">
                      <a:schemeClr val="tx1"/>
                    </a:gs>
                  </a:gsLst>
                  <a:lin ang="5400000" scaled="0"/>
                </a:gradFill>
                <a:latin typeface="Segoe" pitchFamily="34" charset="0"/>
                <a:ea typeface="+mn-ea"/>
              </a:rPr>
            </a:br>
            <a:r>
              <a:rPr lang="en-US" sz="3200" dirty="0">
                <a:gradFill>
                  <a:gsLst>
                    <a:gs pos="0">
                      <a:schemeClr val="tx1"/>
                    </a:gs>
                    <a:gs pos="86000">
                      <a:schemeClr val="tx1"/>
                    </a:gs>
                  </a:gsLst>
                  <a:lin ang="5400000" scaled="0"/>
                </a:gradFill>
                <a:latin typeface="Segoe" pitchFamily="34" charset="0"/>
                <a:ea typeface="+mn-ea"/>
              </a:rPr>
              <a:t>enter to win!</a:t>
            </a:r>
          </a:p>
        </p:txBody>
      </p:sp>
      <p:pic>
        <p:nvPicPr>
          <p:cNvPr id="211975" name="Picture 5"/>
          <p:cNvPicPr>
            <a:picLocks noChangeAspect="1" noChangeArrowheads="1"/>
          </p:cNvPicPr>
          <p:nvPr/>
        </p:nvPicPr>
        <p:blipFill>
          <a:blip r:embed="rId5"/>
          <a:srcRect/>
          <a:stretch>
            <a:fillRect/>
          </a:stretch>
        </p:blipFill>
        <p:spPr bwMode="auto">
          <a:xfrm rot="-1292225">
            <a:off x="6024563" y="2949575"/>
            <a:ext cx="769937" cy="804863"/>
          </a:xfrm>
          <a:prstGeom prst="rect">
            <a:avLst/>
          </a:prstGeom>
          <a:noFill/>
          <a:ln w="9525">
            <a:noFill/>
            <a:miter lim="800000"/>
            <a:headEnd/>
            <a:tailEnd/>
          </a:ln>
        </p:spPr>
      </p:pic>
      <p:pic>
        <p:nvPicPr>
          <p:cNvPr id="211976" name="Picture 1"/>
          <p:cNvPicPr>
            <a:picLocks noChangeAspect="1"/>
          </p:cNvPicPr>
          <p:nvPr/>
        </p:nvPicPr>
        <p:blipFill>
          <a:blip r:embed="rId6"/>
          <a:srcRect/>
          <a:stretch>
            <a:fillRect/>
          </a:stretch>
        </p:blipFill>
        <p:spPr bwMode="auto">
          <a:xfrm>
            <a:off x="6975475" y="5135563"/>
            <a:ext cx="600075" cy="1239837"/>
          </a:xfrm>
          <a:prstGeom prst="rect">
            <a:avLst/>
          </a:prstGeom>
          <a:noFill/>
          <a:ln w="9525">
            <a:noFill/>
            <a:miter lim="800000"/>
            <a:headEnd/>
            <a:tailEnd/>
          </a:ln>
        </p:spPr>
      </p:pic>
      <p:pic>
        <p:nvPicPr>
          <p:cNvPr id="211977" name="Picture 18"/>
          <p:cNvPicPr>
            <a:picLocks noChangeAspect="1"/>
          </p:cNvPicPr>
          <p:nvPr/>
        </p:nvPicPr>
        <p:blipFill>
          <a:blip r:embed="rId7"/>
          <a:srcRect/>
          <a:stretch>
            <a:fillRect/>
          </a:stretch>
        </p:blipFill>
        <p:spPr bwMode="auto">
          <a:xfrm>
            <a:off x="10034588" y="5078413"/>
            <a:ext cx="490537" cy="1016000"/>
          </a:xfrm>
          <a:prstGeom prst="rect">
            <a:avLst/>
          </a:prstGeom>
          <a:noFill/>
          <a:ln w="9525">
            <a:noFill/>
            <a:miter lim="800000"/>
            <a:headEnd/>
            <a:tailEnd/>
          </a:ln>
        </p:spPr>
      </p:pic>
      <p:pic>
        <p:nvPicPr>
          <p:cNvPr id="211978" name="Picture 19"/>
          <p:cNvPicPr>
            <a:picLocks noChangeAspect="1"/>
          </p:cNvPicPr>
          <p:nvPr/>
        </p:nvPicPr>
        <p:blipFill>
          <a:blip r:embed="rId8"/>
          <a:srcRect/>
          <a:stretch>
            <a:fillRect/>
          </a:stretch>
        </p:blipFill>
        <p:spPr bwMode="auto">
          <a:xfrm>
            <a:off x="8247063" y="5135563"/>
            <a:ext cx="808037" cy="1673225"/>
          </a:xfrm>
          <a:prstGeom prst="rect">
            <a:avLst/>
          </a:prstGeom>
          <a:noFill/>
          <a:ln w="9525">
            <a:noFill/>
            <a:miter lim="800000"/>
            <a:headEnd/>
            <a:tailEnd/>
          </a:ln>
        </p:spPr>
      </p:pic>
      <p:pic>
        <p:nvPicPr>
          <p:cNvPr id="211979" name="Picture 20"/>
          <p:cNvPicPr>
            <a:picLocks noChangeAspect="1"/>
          </p:cNvPicPr>
          <p:nvPr/>
        </p:nvPicPr>
        <p:blipFill>
          <a:blip r:embed="rId8"/>
          <a:srcRect/>
          <a:stretch>
            <a:fillRect/>
          </a:stretch>
        </p:blipFill>
        <p:spPr bwMode="auto">
          <a:xfrm>
            <a:off x="6027738" y="5080000"/>
            <a:ext cx="808037" cy="1671638"/>
          </a:xfrm>
          <a:prstGeom prst="rect">
            <a:avLst/>
          </a:prstGeom>
          <a:noFill/>
          <a:ln w="9525">
            <a:noFill/>
            <a:miter lim="800000"/>
            <a:headEnd/>
            <a:tailEnd/>
          </a:ln>
        </p:spPr>
      </p:pic>
      <p:pic>
        <p:nvPicPr>
          <p:cNvPr id="211980" name="Picture 22"/>
          <p:cNvPicPr>
            <a:picLocks noChangeAspect="1"/>
          </p:cNvPicPr>
          <p:nvPr/>
        </p:nvPicPr>
        <p:blipFill>
          <a:blip r:embed="rId9"/>
          <a:srcRect/>
          <a:stretch>
            <a:fillRect/>
          </a:stretch>
        </p:blipFill>
        <p:spPr bwMode="auto">
          <a:xfrm>
            <a:off x="9055100" y="5106988"/>
            <a:ext cx="314325" cy="649287"/>
          </a:xfrm>
          <a:prstGeom prst="rect">
            <a:avLst/>
          </a:prstGeom>
          <a:noFill/>
          <a:ln w="9525">
            <a:noFill/>
            <a:miter lim="800000"/>
            <a:headEnd/>
            <a:tailEnd/>
          </a:ln>
        </p:spPr>
      </p:pic>
      <p:pic>
        <p:nvPicPr>
          <p:cNvPr id="211981" name="Picture 23"/>
          <p:cNvPicPr>
            <a:picLocks noChangeAspect="1"/>
          </p:cNvPicPr>
          <p:nvPr/>
        </p:nvPicPr>
        <p:blipFill>
          <a:blip r:embed="rId9"/>
          <a:srcRect/>
          <a:stretch>
            <a:fillRect/>
          </a:stretch>
        </p:blipFill>
        <p:spPr bwMode="auto">
          <a:xfrm>
            <a:off x="7773988" y="5078413"/>
            <a:ext cx="314325" cy="649287"/>
          </a:xfrm>
          <a:prstGeom prst="rect">
            <a:avLst/>
          </a:prstGeom>
          <a:noFill/>
          <a:ln w="9525">
            <a:noFill/>
            <a:miter lim="800000"/>
            <a:headEnd/>
            <a:tailEnd/>
          </a:ln>
        </p:spPr>
      </p:pic>
      <p:pic>
        <p:nvPicPr>
          <p:cNvPr id="211982" name="Picture 5"/>
          <p:cNvPicPr>
            <a:picLocks noChangeAspect="1" noChangeArrowheads="1"/>
          </p:cNvPicPr>
          <p:nvPr/>
        </p:nvPicPr>
        <p:blipFill>
          <a:blip r:embed="rId10"/>
          <a:srcRect/>
          <a:stretch>
            <a:fillRect/>
          </a:stretch>
        </p:blipFill>
        <p:spPr bwMode="auto">
          <a:xfrm rot="1341843">
            <a:off x="9609138" y="3651250"/>
            <a:ext cx="849312" cy="889000"/>
          </a:xfrm>
          <a:prstGeom prst="rect">
            <a:avLst/>
          </a:prstGeom>
          <a:noFill/>
          <a:ln w="9525">
            <a:noFill/>
            <a:miter lim="800000"/>
            <a:headEnd/>
            <a:tailEnd/>
          </a:ln>
        </p:spPr>
      </p:pic>
      <p:pic>
        <p:nvPicPr>
          <p:cNvPr id="211983" name="Picture 5"/>
          <p:cNvPicPr>
            <a:picLocks noChangeAspect="1" noChangeArrowheads="1"/>
          </p:cNvPicPr>
          <p:nvPr/>
        </p:nvPicPr>
        <p:blipFill>
          <a:blip r:embed="rId11"/>
          <a:srcRect/>
          <a:stretch>
            <a:fillRect/>
          </a:stretch>
        </p:blipFill>
        <p:spPr bwMode="auto">
          <a:xfrm rot="-1292225">
            <a:off x="9918700" y="2776538"/>
            <a:ext cx="614363" cy="641350"/>
          </a:xfrm>
          <a:prstGeom prst="rect">
            <a:avLst/>
          </a:prstGeom>
          <a:noFill/>
          <a:ln w="9525">
            <a:noFill/>
            <a:miter lim="800000"/>
            <a:headEnd/>
            <a:tailEnd/>
          </a:ln>
        </p:spPr>
      </p:pic>
      <p:pic>
        <p:nvPicPr>
          <p:cNvPr id="211984" name="Picture 5"/>
          <p:cNvPicPr>
            <a:picLocks noChangeAspect="1" noChangeArrowheads="1"/>
          </p:cNvPicPr>
          <p:nvPr/>
        </p:nvPicPr>
        <p:blipFill>
          <a:blip r:embed="rId12"/>
          <a:srcRect/>
          <a:stretch>
            <a:fillRect/>
          </a:stretch>
        </p:blipFill>
        <p:spPr bwMode="auto">
          <a:xfrm rot="-1292225">
            <a:off x="6854825" y="3397250"/>
            <a:ext cx="1203325" cy="1255713"/>
          </a:xfrm>
          <a:prstGeom prst="rect">
            <a:avLst/>
          </a:prstGeom>
          <a:noFill/>
          <a:ln w="9525">
            <a:noFill/>
            <a:miter lim="800000"/>
            <a:headEnd/>
            <a:tailEnd/>
          </a:ln>
        </p:spPr>
      </p:pic>
      <p:pic>
        <p:nvPicPr>
          <p:cNvPr id="211985" name="Picture 5"/>
          <p:cNvPicPr>
            <a:picLocks noChangeAspect="1" noChangeArrowheads="1"/>
          </p:cNvPicPr>
          <p:nvPr/>
        </p:nvPicPr>
        <p:blipFill>
          <a:blip r:embed="rId13"/>
          <a:srcRect/>
          <a:stretch>
            <a:fillRect/>
          </a:stretch>
        </p:blipFill>
        <p:spPr bwMode="auto">
          <a:xfrm>
            <a:off x="7797800" y="2835275"/>
            <a:ext cx="1706563" cy="1784350"/>
          </a:xfrm>
          <a:prstGeom prst="rect">
            <a:avLst/>
          </a:prstGeom>
          <a:noFill/>
          <a:ln w="9525">
            <a:noFill/>
            <a:miter lim="800000"/>
            <a:headEnd/>
            <a:tailEnd/>
          </a:ln>
        </p:spPr>
      </p:pic>
      <p:pic>
        <p:nvPicPr>
          <p:cNvPr id="211986" name="Picture 28"/>
          <p:cNvPicPr>
            <a:picLocks noChangeAspect="1"/>
          </p:cNvPicPr>
          <p:nvPr/>
        </p:nvPicPr>
        <p:blipFill>
          <a:blip r:embed="rId4"/>
          <a:srcRect/>
          <a:stretch>
            <a:fillRect/>
          </a:stretch>
        </p:blipFill>
        <p:spPr bwMode="auto">
          <a:xfrm>
            <a:off x="9301163" y="384175"/>
            <a:ext cx="1006475" cy="1933575"/>
          </a:xfrm>
          <a:prstGeom prst="rect">
            <a:avLst/>
          </a:prstGeom>
          <a:noFill/>
          <a:ln w="9525">
            <a:noFill/>
            <a:miter lim="800000"/>
            <a:headEnd/>
            <a:tailEnd/>
          </a:ln>
        </p:spPr>
      </p:pic>
      <p:cxnSp>
        <p:nvCxnSpPr>
          <p:cNvPr id="6" name="Straight Connector 5"/>
          <p:cNvCxnSpPr/>
          <p:nvPr/>
        </p:nvCxnSpPr>
        <p:spPr>
          <a:xfrm>
            <a:off x="5907088" y="2508250"/>
            <a:ext cx="50355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7088" y="4892675"/>
            <a:ext cx="503555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1989" name="Picture 21"/>
          <p:cNvPicPr>
            <a:picLocks noChangeAspect="1"/>
          </p:cNvPicPr>
          <p:nvPr/>
        </p:nvPicPr>
        <p:blipFill>
          <a:blip r:embed="rId14"/>
          <a:srcRect/>
          <a:stretch>
            <a:fillRect/>
          </a:stretch>
        </p:blipFill>
        <p:spPr bwMode="auto">
          <a:xfrm>
            <a:off x="9269413" y="5187950"/>
            <a:ext cx="704850" cy="1457325"/>
          </a:xfrm>
          <a:prstGeom prst="rect">
            <a:avLst/>
          </a:prstGeom>
          <a:noFill/>
          <a:ln w="9525">
            <a:noFill/>
            <a:miter lim="800000"/>
            <a:headEnd/>
            <a:tailEnd/>
          </a:ln>
        </p:spPr>
      </p:pic>
      <p:pic>
        <p:nvPicPr>
          <p:cNvPr id="211990" name="Picture 30"/>
          <p:cNvPicPr>
            <a:picLocks noChangeAspect="1"/>
          </p:cNvPicPr>
          <p:nvPr/>
        </p:nvPicPr>
        <p:blipFill>
          <a:blip r:embed="rId6"/>
          <a:srcRect/>
          <a:stretch>
            <a:fillRect/>
          </a:stretch>
        </p:blipFill>
        <p:spPr bwMode="auto">
          <a:xfrm>
            <a:off x="10225088" y="5402263"/>
            <a:ext cx="600075" cy="1239837"/>
          </a:xfrm>
          <a:prstGeom prst="rect">
            <a:avLst/>
          </a:prstGeom>
          <a:noFill/>
          <a:ln w="9525">
            <a:noFill/>
            <a:miter lim="800000"/>
            <a:headEnd/>
            <a:tailEnd/>
          </a:ln>
        </p:spPr>
      </p:pic>
      <p:cxnSp>
        <p:nvCxnSpPr>
          <p:cNvPr id="32" name="Straight Connector 31"/>
          <p:cNvCxnSpPr/>
          <p:nvPr/>
        </p:nvCxnSpPr>
        <p:spPr>
          <a:xfrm rot="16200000">
            <a:off x="3798887" y="1911351"/>
            <a:ext cx="219392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1992" name="TextBox 32">
            <a:hlinkClick r:id="rId15"/>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Placeholder 3"/>
          <p:cNvPicPr>
            <a:picLocks noGrp="1" noChangeAspect="1"/>
          </p:cNvPicPr>
          <p:nvPr>
            <p:ph type="pic" sz="quarter" idx="10"/>
          </p:nvPr>
        </p:nvPicPr>
        <p:blipFill>
          <a:blip r:embed="rId3"/>
          <a:srcRect/>
          <a:stretch>
            <a:fillRect/>
          </a:stretch>
        </p:blipFill>
        <p:spPr bwMode="auto">
          <a:xfrm>
            <a:off x="6051550" y="1941513"/>
            <a:ext cx="4114800" cy="4114800"/>
          </a:xfrm>
        </p:spPr>
      </p:pic>
      <p:sp>
        <p:nvSpPr>
          <p:cNvPr id="214018" name="TextBox 2">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Microsoft logo and tagline"/>
          <p:cNvPicPr>
            <a:picLocks noChangeAspect="1" noChangeArrowheads="1"/>
          </p:cNvPicPr>
          <p:nvPr/>
        </p:nvPicPr>
        <p:blipFill>
          <a:blip r:embed="rId3"/>
          <a:srcRect/>
          <a:stretch>
            <a:fillRect/>
          </a:stretch>
        </p:blipFill>
        <p:spPr bwMode="black">
          <a:xfrm>
            <a:off x="3848100" y="3051175"/>
            <a:ext cx="4492625" cy="755650"/>
          </a:xfrm>
          <a:prstGeom prst="rect">
            <a:avLst/>
          </a:prstGeom>
          <a:noFill/>
          <a:ln w="9525">
            <a:noFill/>
            <a:miter lim="800000"/>
            <a:headEnd/>
            <a:tailEnd/>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lIns="91425" tIns="45713" rIns="91425" bIns="45713">
            <a:spAutoFit/>
          </a:bodyPr>
          <a:lstStyle/>
          <a:p>
            <a:pPr algn="ctr" defTabSz="914099" eaLnBrk="0" fontAlgn="auto" hangingPunct="0">
              <a:spcBef>
                <a:spcPts val="0"/>
              </a:spcBef>
              <a:spcAft>
                <a:spcPts val="0"/>
              </a:spcAft>
              <a:defRPr/>
            </a:pPr>
            <a:r>
              <a:rPr lang="en-US" sz="700" dirty="0">
                <a:gradFill>
                  <a:gsLst>
                    <a:gs pos="0">
                      <a:schemeClr val="tx1"/>
                    </a:gs>
                    <a:gs pos="100000">
                      <a:schemeClr val="tx1"/>
                    </a:gs>
                  </a:gsLst>
                  <a:lin ang="5400000" scaled="0"/>
                </a:gradFill>
                <a:latin typeface="Segoe UI" pitchFamily="34" charset="0"/>
                <a:ea typeface="+mn-ea"/>
                <a:cs typeface="Arial" charset="0"/>
              </a:rPr>
              <a:t>© </a:t>
            </a:r>
            <a:r>
              <a:rPr lang="en-US" sz="700" dirty="0">
                <a:gradFill>
                  <a:gsLst>
                    <a:gs pos="0">
                      <a:schemeClr val="tx1"/>
                    </a:gs>
                    <a:gs pos="100000">
                      <a:schemeClr val="tx1"/>
                    </a:gs>
                  </a:gsLst>
                  <a:lin ang="5400000" scaled="0"/>
                </a:gradFill>
                <a:latin typeface="Segoe UI" pitchFamily="34" charset="0"/>
                <a:ea typeface="+mn-ea"/>
                <a:cs typeface="Arial" charset="0"/>
              </a:rPr>
              <a:t>2011 Microsoft </a:t>
            </a:r>
            <a:r>
              <a:rPr lang="en-US" sz="700" dirty="0">
                <a:gradFill>
                  <a:gsLst>
                    <a:gs pos="0">
                      <a:schemeClr val="tx1"/>
                    </a:gs>
                    <a:gs pos="100000">
                      <a:schemeClr val="tx1"/>
                    </a:gs>
                  </a:gsLst>
                  <a:lin ang="5400000" scaled="0"/>
                </a:gradFill>
                <a:latin typeface="Segoe UI" pitchFamily="34" charset="0"/>
                <a:ea typeface="+mn-ea"/>
                <a:cs typeface="Arial" charset="0"/>
              </a:rPr>
              <a:t>Corporation. All rights reserved. Microsoft, Windows, Windows Vista and other product names are or may be registered trademarks and/or trademarks in the U.S. and/or other countries.</a:t>
            </a:r>
          </a:p>
          <a:p>
            <a:pPr algn="ctr" defTabSz="914099" eaLnBrk="0" fontAlgn="auto" hangingPunct="0">
              <a:spcBef>
                <a:spcPts val="0"/>
              </a:spcBef>
              <a:spcAft>
                <a:spcPts val="0"/>
              </a:spcAft>
              <a:defRPr/>
            </a:pPr>
            <a:r>
              <a:rPr lang="en-US" sz="700" dirty="0">
                <a:gradFill>
                  <a:gsLst>
                    <a:gs pos="0">
                      <a:schemeClr val="tx1"/>
                    </a:gs>
                    <a:gs pos="100000">
                      <a:schemeClr val="tx1"/>
                    </a:gs>
                  </a:gsLst>
                  <a:lin ang="5400000" scaled="0"/>
                </a:gradFill>
                <a:latin typeface="Segoe UI" pitchFamily="34" charset="0"/>
                <a:ea typeface="+mn-ea"/>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a:gradFill>
                  <a:gsLst>
                    <a:gs pos="0">
                      <a:schemeClr val="tx1"/>
                    </a:gs>
                    <a:gs pos="100000">
                      <a:schemeClr val="tx1"/>
                    </a:gs>
                  </a:gsLst>
                  <a:lin ang="5400000" scaled="0"/>
                </a:gradFill>
                <a:latin typeface="Segoe UI" pitchFamily="34" charset="0"/>
                <a:ea typeface="+mn-ea"/>
                <a:cs typeface="Arial" charset="0"/>
              </a:rPr>
              <a:t/>
            </a:r>
            <a:br>
              <a:rPr lang="en-US" sz="700" dirty="0">
                <a:gradFill>
                  <a:gsLst>
                    <a:gs pos="0">
                      <a:schemeClr val="tx1"/>
                    </a:gs>
                    <a:gs pos="100000">
                      <a:schemeClr val="tx1"/>
                    </a:gs>
                  </a:gsLst>
                  <a:lin ang="5400000" scaled="0"/>
                </a:gradFill>
                <a:latin typeface="Segoe UI" pitchFamily="34" charset="0"/>
                <a:ea typeface="+mn-ea"/>
                <a:cs typeface="Arial" charset="0"/>
              </a:rPr>
            </a:br>
            <a:r>
              <a:rPr lang="en-US" sz="700" dirty="0">
                <a:gradFill>
                  <a:gsLst>
                    <a:gs pos="0">
                      <a:schemeClr val="tx1"/>
                    </a:gs>
                    <a:gs pos="100000">
                      <a:schemeClr val="tx1"/>
                    </a:gs>
                  </a:gsLst>
                  <a:lin ang="5400000" scaled="0"/>
                </a:gradFill>
                <a:latin typeface="Segoe UI" pitchFamily="34" charset="0"/>
                <a:ea typeface="+mn-ea"/>
                <a:cs typeface="Arial" charset="0"/>
              </a:rPr>
              <a:t>on </a:t>
            </a:r>
            <a:r>
              <a:rPr lang="en-US" sz="700" dirty="0">
                <a:gradFill>
                  <a:gsLst>
                    <a:gs pos="0">
                      <a:schemeClr val="tx1"/>
                    </a:gs>
                    <a:gs pos="100000">
                      <a:schemeClr val="tx1"/>
                    </a:gs>
                  </a:gsLst>
                  <a:lin ang="5400000" scaled="0"/>
                </a:gradFill>
                <a:latin typeface="Segoe UI" pitchFamily="34" charset="0"/>
                <a:ea typeface="+mn-ea"/>
                <a:cs typeface="Arial" charset="0"/>
              </a:rPr>
              <a:t>the part of Microsoft, and Microsoft cannot guarantee the accuracy of any information provided after the date of this presentation</a:t>
            </a:r>
            <a:r>
              <a:rPr lang="en-US" sz="700" dirty="0">
                <a:gradFill>
                  <a:gsLst>
                    <a:gs pos="0">
                      <a:schemeClr val="tx1"/>
                    </a:gs>
                    <a:gs pos="100000">
                      <a:schemeClr val="tx1"/>
                    </a:gs>
                  </a:gsLst>
                  <a:lin ang="5400000" scaled="0"/>
                </a:gradFill>
                <a:latin typeface="Segoe UI" pitchFamily="34" charset="0"/>
                <a:ea typeface="+mn-ea"/>
                <a:cs typeface="Arial" charset="0"/>
              </a:rPr>
              <a:t>. MICROSOFT </a:t>
            </a:r>
            <a:r>
              <a:rPr lang="en-US" sz="700" dirty="0">
                <a:gradFill>
                  <a:gsLst>
                    <a:gs pos="0">
                      <a:schemeClr val="tx1"/>
                    </a:gs>
                    <a:gs pos="100000">
                      <a:schemeClr val="tx1"/>
                    </a:gs>
                  </a:gsLst>
                  <a:lin ang="5400000" scaled="0"/>
                </a:gradFill>
                <a:latin typeface="Segoe UI" pitchFamily="34" charset="0"/>
                <a:ea typeface="+mn-ea"/>
                <a:cs typeface="Arial" charset="0"/>
              </a:rPr>
              <a:t>MAKES NO WARRANTIES, EXPRESS, IMPLIED OR STATUTORY, AS TO THE INFORMATION IN THIS PRESENTATION.</a:t>
            </a:r>
          </a:p>
        </p:txBody>
      </p:sp>
      <p:sp>
        <p:nvSpPr>
          <p:cNvPr id="216067" name="TextBox 5">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07996"/>
          </a:xfrm>
        </p:spPr>
        <p:txBody>
          <a:bodyPr/>
          <a:lstStyle/>
          <a:p>
            <a:pPr defTabSz="914363" fontAlgn="auto">
              <a:spcAft>
                <a:spcPts val="0"/>
              </a:spcAft>
              <a:defRPr/>
            </a:pPr>
            <a:r>
              <a:rPr dirty="0" smtClean="0"/>
              <a:t>Outlook and Office Built In</a:t>
            </a:r>
            <a:br>
              <a:rPr dirty="0" smtClean="0"/>
            </a:br>
            <a:r>
              <a:rPr sz="3600" dirty="0">
                <a:gradFill>
                  <a:gsLst>
                    <a:gs pos="0">
                      <a:schemeClr val="accent1"/>
                    </a:gs>
                    <a:gs pos="86000">
                      <a:schemeClr val="accent1"/>
                    </a:gs>
                  </a:gsLst>
                  <a:lin ang="5400000" scaled="0"/>
                </a:gradFill>
              </a:rPr>
              <a:t>Features coming soon we are announcing today</a:t>
            </a:r>
          </a:p>
        </p:txBody>
      </p:sp>
      <p:graphicFrame>
        <p:nvGraphicFramePr>
          <p:cNvPr id="3" name="Table 2"/>
          <p:cNvGraphicFramePr>
            <a:graphicFrameLocks noGrp="1"/>
          </p:cNvGraphicFramePr>
          <p:nvPr/>
        </p:nvGraphicFramePr>
        <p:xfrm>
          <a:off x="969963" y="1920240"/>
          <a:ext cx="10242549" cy="3840480"/>
        </p:xfrm>
        <a:graphic>
          <a:graphicData uri="http://schemas.openxmlformats.org/drawingml/2006/table">
            <a:tbl>
              <a:tblPr firstRow="1" bandRow="1">
                <a:tableStyleId>{125E5076-3810-47DD-B79F-674D7AD40C01}</a:tableStyleId>
              </a:tblPr>
              <a:tblGrid>
                <a:gridCol w="3254167"/>
                <a:gridCol w="3574199"/>
                <a:gridCol w="3414183"/>
              </a:tblGrid>
              <a:tr h="414043">
                <a:tc>
                  <a:txBody>
                    <a:bodyPr/>
                    <a:lstStyle/>
                    <a:p>
                      <a:pPr algn="ctr">
                        <a:lnSpc>
                          <a:spcPct val="90000"/>
                        </a:lnSpc>
                      </a:pPr>
                      <a:r>
                        <a:rPr lang="en-US" sz="1600" dirty="0" smtClean="0">
                          <a:gradFill>
                            <a:gsLst>
                              <a:gs pos="0">
                                <a:srgbClr val="FFFFFF"/>
                              </a:gs>
                              <a:gs pos="100000">
                                <a:srgbClr val="FFFFFF"/>
                              </a:gs>
                            </a:gsLst>
                            <a:lin ang="5400000" scaled="0"/>
                          </a:gradFill>
                        </a:rPr>
                        <a:t>E-mail</a:t>
                      </a:r>
                      <a:endParaRPr lang="en-US" sz="1600" dirty="0">
                        <a:gradFill>
                          <a:gsLst>
                            <a:gs pos="0">
                              <a:srgbClr val="FFFFFF"/>
                            </a:gs>
                            <a:gs pos="100000">
                              <a:srgbClr val="FFFFFF"/>
                            </a:gs>
                          </a:gsLst>
                          <a:lin ang="5400000" scaled="0"/>
                        </a:gradFill>
                      </a:endParaRPr>
                    </a:p>
                  </a:txBody>
                  <a:tcPr anchor="ctr">
                    <a:gradFill>
                      <a:gsLst>
                        <a:gs pos="0">
                          <a:srgbClr val="000000">
                            <a:alpha val="40000"/>
                          </a:srgbClr>
                        </a:gs>
                        <a:gs pos="50000">
                          <a:srgbClr val="000000">
                            <a:alpha val="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Documents</a:t>
                      </a:r>
                      <a:r>
                        <a:rPr lang="en-US" sz="1600" baseline="0" dirty="0" smtClean="0">
                          <a:gradFill>
                            <a:gsLst>
                              <a:gs pos="0">
                                <a:srgbClr val="FFFFFF"/>
                              </a:gs>
                              <a:gs pos="100000">
                                <a:srgbClr val="FFFFFF"/>
                              </a:gs>
                            </a:gsLst>
                            <a:lin ang="5400000" scaled="0"/>
                          </a:gradFill>
                        </a:rPr>
                        <a:t> and Notes</a:t>
                      </a:r>
                      <a:endParaRPr lang="en-US" sz="1600" dirty="0">
                        <a:gradFill>
                          <a:gsLst>
                            <a:gs pos="0">
                              <a:srgbClr val="FFFFFF"/>
                            </a:gs>
                            <a:gs pos="100000">
                              <a:srgbClr val="FFFFFF"/>
                            </a:gs>
                          </a:gsLst>
                          <a:lin ang="5400000" scaled="0"/>
                        </a:gradFill>
                      </a:endParaRPr>
                    </a:p>
                  </a:txBody>
                  <a:tcPr anchor="ctr">
                    <a:gradFill>
                      <a:gsLst>
                        <a:gs pos="0">
                          <a:srgbClr val="000000">
                            <a:alpha val="40000"/>
                          </a:srgbClr>
                        </a:gs>
                        <a:gs pos="50000">
                          <a:srgbClr val="000000">
                            <a:alpha val="0"/>
                          </a:srgbClr>
                        </a:gs>
                      </a:gsLst>
                      <a:lin ang="16200000" scaled="0"/>
                    </a:gradFill>
                  </a:tcPr>
                </a:tc>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IM</a:t>
                      </a:r>
                      <a:r>
                        <a:rPr lang="en-US" sz="1600" baseline="0" dirty="0" smtClean="0">
                          <a:gradFill>
                            <a:gsLst>
                              <a:gs pos="0">
                                <a:srgbClr val="FFFFFF"/>
                              </a:gs>
                              <a:gs pos="100000">
                                <a:srgbClr val="FFFFFF"/>
                              </a:gs>
                            </a:gsLst>
                            <a:lin ang="5400000" scaled="0"/>
                          </a:gradFill>
                        </a:rPr>
                        <a:t> and Presence</a:t>
                      </a:r>
                      <a:endParaRPr lang="en-US" sz="1600" dirty="0" smtClean="0">
                        <a:gradFill>
                          <a:gsLst>
                            <a:gs pos="0">
                              <a:srgbClr val="FFFFFF"/>
                            </a:gs>
                            <a:gs pos="100000">
                              <a:srgbClr val="FFFFFF"/>
                            </a:gs>
                          </a:gsLst>
                          <a:lin ang="5400000" scaled="0"/>
                        </a:gradFill>
                      </a:endParaRPr>
                    </a:p>
                  </a:txBody>
                  <a:tcPr anchor="ctr">
                    <a:gradFill>
                      <a:gsLst>
                        <a:gs pos="0">
                          <a:srgbClr val="000000">
                            <a:alpha val="40000"/>
                          </a:srgbClr>
                        </a:gs>
                        <a:gs pos="50000">
                          <a:srgbClr val="000000">
                            <a:alpha val="0"/>
                          </a:srgbClr>
                        </a:gs>
                      </a:gsLst>
                      <a:lin ang="16200000" scaled="0"/>
                    </a:gradFill>
                  </a:tcPr>
                </a:tc>
              </a:tr>
              <a:tr h="747118">
                <a:tc>
                  <a:txBody>
                    <a:bodyPr/>
                    <a:lstStyle/>
                    <a:p>
                      <a:pPr algn="ctr">
                        <a:lnSpc>
                          <a:spcPct val="90000"/>
                        </a:lnSpc>
                      </a:pPr>
                      <a:r>
                        <a:rPr lang="en-US" sz="1600" dirty="0" smtClean="0">
                          <a:gradFill>
                            <a:gsLst>
                              <a:gs pos="0">
                                <a:srgbClr val="FFFFFF"/>
                              </a:gs>
                              <a:gs pos="100000">
                                <a:srgbClr val="FFFFFF"/>
                              </a:gs>
                            </a:gsLst>
                            <a:lin ang="5400000" scaled="0"/>
                          </a:gradFill>
                        </a:rPr>
                        <a:t>Group e-mails by conversation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for efficiency</a:t>
                      </a:r>
                      <a:endParaRPr lang="en-US" sz="1600" dirty="0">
                        <a:gradFill>
                          <a:gsLst>
                            <a:gs pos="0">
                              <a:srgbClr val="FFFFFF"/>
                            </a:gs>
                            <a:gs pos="100000">
                              <a:srgbClr val="FFFFFF"/>
                            </a:gs>
                          </a:gsLst>
                          <a:lin ang="5400000" scaled="0"/>
                        </a:gradFill>
                      </a:endParaRPr>
                    </a:p>
                  </a:txBody>
                  <a:tcPr anchor="ctr">
                    <a:gradFill>
                      <a:gsLst>
                        <a:gs pos="0">
                          <a:srgbClr val="4B8EDC"/>
                        </a:gs>
                        <a:gs pos="100000">
                          <a:srgbClr val="4B8EDC"/>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Take advantage of built in support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for Office 365 services</a:t>
                      </a:r>
                      <a:endParaRPr lang="en-US" sz="1600" dirty="0">
                        <a:gradFill>
                          <a:gsLst>
                            <a:gs pos="0">
                              <a:srgbClr val="FFFFFF"/>
                            </a:gs>
                            <a:gs pos="100000">
                              <a:srgbClr val="FFFFFF"/>
                            </a:gs>
                          </a:gsLst>
                          <a:lin ang="5400000" scaled="0"/>
                        </a:gradFill>
                      </a:endParaRPr>
                    </a:p>
                  </a:txBody>
                  <a:tcPr anchor="ctr">
                    <a:gradFill>
                      <a:gsLst>
                        <a:gs pos="0">
                          <a:srgbClr val="6BBD46"/>
                        </a:gs>
                        <a:gs pos="100000">
                          <a:srgbClr val="6BBD46">
                            <a:lumMod val="10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View availability and chat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with work colleagues</a:t>
                      </a:r>
                    </a:p>
                  </a:txBody>
                  <a:tcPr anchor="ctr">
                    <a:gradFill>
                      <a:gsLst>
                        <a:gs pos="0">
                          <a:srgbClr val="FF4819"/>
                        </a:gs>
                        <a:gs pos="100000">
                          <a:srgbClr val="FF4819"/>
                        </a:gs>
                      </a:gsLst>
                      <a:lin ang="16200000" scaled="0"/>
                    </a:gradFill>
                  </a:tcPr>
                </a:tc>
              </a:tr>
              <a:tr h="747118">
                <a:tc>
                  <a:txBody>
                    <a:bodyPr/>
                    <a:lstStyle/>
                    <a:p>
                      <a:pPr algn="ctr">
                        <a:lnSpc>
                          <a:spcPct val="90000"/>
                        </a:lnSpc>
                      </a:pPr>
                      <a:r>
                        <a:rPr lang="en-US" sz="1600" dirty="0" err="1" smtClean="0">
                          <a:gradFill>
                            <a:gsLst>
                              <a:gs pos="0">
                                <a:srgbClr val="FFFFFF"/>
                              </a:gs>
                              <a:gs pos="100000">
                                <a:srgbClr val="FFFFFF"/>
                              </a:gs>
                            </a:gsLst>
                            <a:lin ang="5400000" scaled="0"/>
                          </a:gradFill>
                        </a:rPr>
                        <a:t>Pinnable</a:t>
                      </a:r>
                      <a:r>
                        <a:rPr lang="en-US" sz="1600" dirty="0" smtClean="0">
                          <a:gradFill>
                            <a:gsLst>
                              <a:gs pos="0">
                                <a:srgbClr val="FFFFFF"/>
                              </a:gs>
                              <a:gs pos="100000">
                                <a:srgbClr val="FFFFFF"/>
                              </a:gs>
                            </a:gsLst>
                            <a:lin ang="5400000" scaled="0"/>
                          </a:gradFill>
                        </a:rPr>
                        <a:t> e-mail folders for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at-a-glance viewing</a:t>
                      </a:r>
                      <a:endParaRPr lang="en-US" sz="1600" dirty="0">
                        <a:gradFill>
                          <a:gsLst>
                            <a:gs pos="0">
                              <a:srgbClr val="FFFFFF"/>
                            </a:gs>
                            <a:gs pos="100000">
                              <a:srgbClr val="FFFFFF"/>
                            </a:gs>
                          </a:gsLst>
                          <a:lin ang="5400000" scaled="0"/>
                        </a:gradFill>
                      </a:endParaRPr>
                    </a:p>
                  </a:txBody>
                  <a:tcPr anchor="ctr">
                    <a:gradFill>
                      <a:gsLst>
                        <a:gs pos="0">
                          <a:srgbClr val="4B8EDC">
                            <a:lumMod val="80000"/>
                          </a:srgbClr>
                        </a:gs>
                        <a:gs pos="100000">
                          <a:srgbClr val="4B8EDC">
                            <a:lumMod val="8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Bring together all Office documents and notes with Office Hub</a:t>
                      </a:r>
                      <a:endParaRPr lang="en-US" sz="1600" dirty="0">
                        <a:gradFill>
                          <a:gsLst>
                            <a:gs pos="0">
                              <a:srgbClr val="FFFFFF"/>
                            </a:gs>
                            <a:gs pos="100000">
                              <a:srgbClr val="FFFFFF"/>
                            </a:gs>
                          </a:gsLst>
                          <a:lin ang="5400000" scaled="0"/>
                        </a:gradFill>
                      </a:endParaRPr>
                    </a:p>
                  </a:txBody>
                  <a:tcPr anchor="ctr">
                    <a:gradFill>
                      <a:gsLst>
                        <a:gs pos="0">
                          <a:srgbClr val="6BBD46">
                            <a:lumMod val="80000"/>
                          </a:srgbClr>
                        </a:gs>
                        <a:gs pos="100000">
                          <a:srgbClr val="6BBD46">
                            <a:lumMod val="8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Chat with multiple colleagues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at the same time</a:t>
                      </a:r>
                    </a:p>
                  </a:txBody>
                  <a:tcPr anchor="ctr">
                    <a:gradFill>
                      <a:gsLst>
                        <a:gs pos="0">
                          <a:srgbClr val="FF4819">
                            <a:lumMod val="80000"/>
                          </a:srgbClr>
                        </a:gs>
                        <a:gs pos="100000">
                          <a:srgbClr val="FF4819">
                            <a:lumMod val="80000"/>
                          </a:srgbClr>
                        </a:gs>
                      </a:gsLst>
                      <a:lin ang="16200000" scaled="0"/>
                    </a:gradFill>
                  </a:tcPr>
                </a:tc>
              </a:tr>
              <a:tr h="437965">
                <a:tc>
                  <a:txBody>
                    <a:bodyPr/>
                    <a:lstStyle/>
                    <a:p>
                      <a:pPr algn="ctr">
                        <a:lnSpc>
                          <a:spcPct val="90000"/>
                        </a:lnSpc>
                      </a:pPr>
                      <a:r>
                        <a:rPr lang="en-US" sz="1600" dirty="0" smtClean="0">
                          <a:gradFill>
                            <a:gsLst>
                              <a:gs pos="0">
                                <a:srgbClr val="FFFFFF"/>
                              </a:gs>
                              <a:gs pos="100000">
                                <a:srgbClr val="FFFFFF"/>
                              </a:gs>
                            </a:gsLst>
                            <a:lin ang="5400000" scaled="0"/>
                          </a:gradFill>
                        </a:rPr>
                        <a:t>Read protected e-mail – IRM</a:t>
                      </a:r>
                      <a:endParaRPr lang="en-US" sz="1600" dirty="0">
                        <a:gradFill>
                          <a:gsLst>
                            <a:gs pos="0">
                              <a:srgbClr val="FFFFFF"/>
                            </a:gs>
                            <a:gs pos="100000">
                              <a:srgbClr val="FFFFFF"/>
                            </a:gs>
                          </a:gsLst>
                          <a:lin ang="5400000" scaled="0"/>
                        </a:gradFill>
                      </a:endParaRPr>
                    </a:p>
                  </a:txBody>
                  <a:tcPr anchor="ctr">
                    <a:gradFill>
                      <a:gsLst>
                        <a:gs pos="0">
                          <a:srgbClr val="4B8EDC"/>
                        </a:gs>
                        <a:gs pos="100000">
                          <a:srgbClr val="4B8EDC"/>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Read protected documents – IRM</a:t>
                      </a:r>
                      <a:endParaRPr lang="en-US" sz="1600" dirty="0">
                        <a:gradFill>
                          <a:gsLst>
                            <a:gs pos="0">
                              <a:srgbClr val="FFFFFF"/>
                            </a:gs>
                            <a:gs pos="100000">
                              <a:srgbClr val="FFFFFF"/>
                            </a:gs>
                          </a:gsLst>
                          <a:lin ang="5400000" scaled="0"/>
                        </a:gradFill>
                      </a:endParaRPr>
                    </a:p>
                  </a:txBody>
                  <a:tcPr anchor="ctr">
                    <a:gradFill>
                      <a:gsLst>
                        <a:gs pos="0">
                          <a:srgbClr val="6BBD46"/>
                        </a:gs>
                        <a:gs pos="100000">
                          <a:srgbClr val="6BBD46">
                            <a:lumMod val="10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Search for corporate contacts</a:t>
                      </a:r>
                    </a:p>
                  </a:txBody>
                  <a:tcPr anchor="ctr">
                    <a:gradFill>
                      <a:gsLst>
                        <a:gs pos="0">
                          <a:srgbClr val="FF4819"/>
                        </a:gs>
                        <a:gs pos="100000">
                          <a:srgbClr val="FF4819"/>
                        </a:gs>
                      </a:gsLst>
                      <a:lin ang="16200000" scaled="0"/>
                    </a:gradFill>
                  </a:tcPr>
                </a:tc>
              </a:tr>
              <a:tr h="747118">
                <a:tc>
                  <a:txBody>
                    <a:bodyPr/>
                    <a:lstStyle/>
                    <a:p>
                      <a:pPr algn="ctr">
                        <a:lnSpc>
                          <a:spcPct val="90000"/>
                        </a:lnSpc>
                      </a:pPr>
                      <a:r>
                        <a:rPr lang="en-US" sz="1600" dirty="0" smtClean="0">
                          <a:gradFill>
                            <a:gsLst>
                              <a:gs pos="0">
                                <a:srgbClr val="FFFFFF"/>
                              </a:gs>
                              <a:gs pos="100000">
                                <a:srgbClr val="FFFFFF"/>
                              </a:gs>
                            </a:gsLst>
                            <a:lin ang="5400000" scaled="0"/>
                          </a:gradFill>
                        </a:rPr>
                        <a:t>Search server for e-mails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not stored on phone</a:t>
                      </a:r>
                      <a:endParaRPr lang="en-US" sz="1600" dirty="0">
                        <a:gradFill>
                          <a:gsLst>
                            <a:gs pos="0">
                              <a:srgbClr val="FFFFFF"/>
                            </a:gs>
                            <a:gs pos="100000">
                              <a:srgbClr val="FFFFFF"/>
                            </a:gs>
                          </a:gsLst>
                          <a:lin ang="5400000" scaled="0"/>
                        </a:gradFill>
                      </a:endParaRPr>
                    </a:p>
                  </a:txBody>
                  <a:tcPr anchor="ctr">
                    <a:gradFill>
                      <a:gsLst>
                        <a:gs pos="0">
                          <a:srgbClr val="4B8EDC">
                            <a:lumMod val="80000"/>
                          </a:srgbClr>
                        </a:gs>
                        <a:gs pos="100000">
                          <a:srgbClr val="4B8EDC">
                            <a:lumMod val="8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View your documents with the same formatting they have on the a PC</a:t>
                      </a:r>
                      <a:endParaRPr lang="en-US" sz="1600" dirty="0">
                        <a:gradFill>
                          <a:gsLst>
                            <a:gs pos="0">
                              <a:srgbClr val="FFFFFF"/>
                            </a:gs>
                            <a:gs pos="100000">
                              <a:srgbClr val="FFFFFF"/>
                            </a:gs>
                          </a:gsLst>
                          <a:lin ang="5400000" scaled="0"/>
                        </a:gradFill>
                      </a:endParaRPr>
                    </a:p>
                  </a:txBody>
                  <a:tcPr anchor="ctr">
                    <a:gradFill>
                      <a:gsLst>
                        <a:gs pos="0">
                          <a:srgbClr val="6BBD46">
                            <a:lumMod val="80000"/>
                          </a:srgbClr>
                        </a:gs>
                        <a:gs pos="100000">
                          <a:srgbClr val="6BBD46">
                            <a:lumMod val="8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Update status to show your availability to colleagues</a:t>
                      </a:r>
                    </a:p>
                  </a:txBody>
                  <a:tcPr anchor="ctr">
                    <a:gradFill>
                      <a:gsLst>
                        <a:gs pos="0">
                          <a:srgbClr val="FF4819">
                            <a:lumMod val="80000"/>
                          </a:srgbClr>
                        </a:gs>
                        <a:gs pos="100000">
                          <a:srgbClr val="FF4819">
                            <a:lumMod val="80000"/>
                          </a:srgbClr>
                        </a:gs>
                      </a:gsLst>
                      <a:lin ang="16200000" scaled="0"/>
                    </a:gradFill>
                  </a:tcPr>
                </a:tc>
              </a:tr>
              <a:tr h="747118">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Set your Out of Office message</a:t>
                      </a:r>
                      <a:endParaRPr lang="en-US" sz="1600" dirty="0">
                        <a:gradFill>
                          <a:gsLst>
                            <a:gs pos="0">
                              <a:srgbClr val="FFFFFF"/>
                            </a:gs>
                            <a:gs pos="100000">
                              <a:srgbClr val="FFFFFF"/>
                            </a:gs>
                          </a:gsLst>
                          <a:lin ang="5400000" scaled="0"/>
                        </a:gradFill>
                      </a:endParaRPr>
                    </a:p>
                  </a:txBody>
                  <a:tcPr anchor="ctr">
                    <a:gradFill>
                      <a:gsLst>
                        <a:gs pos="0">
                          <a:srgbClr val="4B8EDC"/>
                        </a:gs>
                        <a:gs pos="100000">
                          <a:srgbClr val="4B8EDC"/>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Use SkyDrive for document storage and sharing notes and documents</a:t>
                      </a:r>
                      <a:endParaRPr lang="en-US" sz="1600" dirty="0">
                        <a:gradFill>
                          <a:gsLst>
                            <a:gs pos="0">
                              <a:srgbClr val="FFFFFF"/>
                            </a:gs>
                            <a:gs pos="100000">
                              <a:srgbClr val="FFFFFF"/>
                            </a:gs>
                          </a:gsLst>
                          <a:lin ang="5400000" scaled="0"/>
                        </a:gradFill>
                      </a:endParaRPr>
                    </a:p>
                  </a:txBody>
                  <a:tcPr anchor="ctr">
                    <a:gradFill>
                      <a:gsLst>
                        <a:gs pos="0">
                          <a:srgbClr val="6BBD46"/>
                        </a:gs>
                        <a:gs pos="100000">
                          <a:srgbClr val="6BBD46">
                            <a:lumMod val="100000"/>
                          </a:srgbClr>
                        </a:gs>
                      </a:gsLst>
                      <a:lin ang="16200000" scaled="0"/>
                    </a:gradFill>
                  </a:tcPr>
                </a:tc>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endParaRPr lang="en-US" sz="1600" dirty="0" smtClean="0">
                        <a:gradFill>
                          <a:gsLst>
                            <a:gs pos="0">
                              <a:srgbClr val="FFFFFF"/>
                            </a:gs>
                            <a:gs pos="100000">
                              <a:srgbClr val="FFFFFF"/>
                            </a:gs>
                          </a:gsLst>
                          <a:lin ang="5400000" scaled="0"/>
                        </a:gradFill>
                      </a:endParaRPr>
                    </a:p>
                  </a:txBody>
                  <a:tcPr anchor="ctr">
                    <a:gradFill>
                      <a:gsLst>
                        <a:gs pos="0">
                          <a:srgbClr val="FF4819"/>
                        </a:gs>
                        <a:gs pos="100000">
                          <a:srgbClr val="FF4819"/>
                        </a:gs>
                      </a:gsLst>
                      <a:lin ang="16200000" scaled="0"/>
                    </a:gradFill>
                  </a:tcPr>
                </a:tc>
              </a:tr>
            </a:tbl>
          </a:graphicData>
        </a:graphic>
      </p:graphicFrame>
      <p:sp>
        <p:nvSpPr>
          <p:cNvPr id="43011" name="TextBox 3">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defTabSz="914363" fontAlgn="auto">
              <a:spcAft>
                <a:spcPts val="0"/>
              </a:spcAft>
              <a:defRPr/>
            </a:pPr>
            <a:r>
              <a:rPr/>
              <a:t>demo</a:t>
            </a:r>
            <a:endParaRPr/>
          </a:p>
        </p:txBody>
      </p:sp>
      <p:sp>
        <p:nvSpPr>
          <p:cNvPr id="2" name="Title 1"/>
          <p:cNvSpPr>
            <a:spLocks noGrp="1"/>
          </p:cNvSpPr>
          <p:nvPr>
            <p:ph type="ctrTitle"/>
          </p:nvPr>
        </p:nvSpPr>
        <p:spPr/>
        <p:txBody>
          <a:bodyPr/>
          <a:lstStyle/>
          <a:p>
            <a:pPr defTabSz="914363" fontAlgn="auto">
              <a:spcAft>
                <a:spcPts val="0"/>
              </a:spcAft>
              <a:defRPr/>
            </a:pPr>
            <a:r>
              <a:rPr smtClean="0"/>
              <a:t>Deliver Productivity</a:t>
            </a:r>
            <a:br>
              <a:rPr smtClean="0"/>
            </a:br>
            <a:r>
              <a:rPr smtClean="0"/>
              <a:t>Right Out-of-the-Box</a:t>
            </a:r>
            <a:endParaRPr dirty="0"/>
          </a:p>
        </p:txBody>
      </p:sp>
      <p:sp>
        <p:nvSpPr>
          <p:cNvPr id="3" name="Subtitle 2"/>
          <p:cNvSpPr>
            <a:spLocks noGrp="1"/>
          </p:cNvSpPr>
          <p:nvPr>
            <p:ph type="subTitle" idx="1"/>
          </p:nvPr>
        </p:nvSpPr>
        <p:spPr/>
        <p:txBody>
          <a:bodyPr/>
          <a:lstStyle/>
          <a:p>
            <a:pPr defTabSz="914363" fontAlgn="auto">
              <a:spcAft>
                <a:spcPts val="0"/>
              </a:spcAft>
              <a:defRPr/>
            </a:pPr>
            <a:r>
              <a:rPr lang="en-US" smtClean="0"/>
              <a:t>Augusto Valdez</a:t>
            </a:r>
          </a:p>
          <a:p>
            <a:pPr defTabSz="914363" fontAlgn="auto">
              <a:spcAft>
                <a:spcPts val="0"/>
              </a:spcAft>
              <a:defRPr/>
            </a:pPr>
            <a:r>
              <a:rPr lang="en-US" smtClean="0"/>
              <a:t>Senior Product Manager</a:t>
            </a:r>
          </a:p>
          <a:p>
            <a:pPr defTabSz="914363" fontAlgn="auto">
              <a:spcAft>
                <a:spcPts val="0"/>
              </a:spcAft>
              <a:defRPr/>
            </a:pPr>
            <a:r>
              <a:rPr lang="en-US" smtClean="0"/>
              <a:t>Windows Phone</a:t>
            </a:r>
            <a:endParaRPr lang="en-US" dirty="0"/>
          </a:p>
        </p:txBody>
      </p:sp>
      <p:sp>
        <p:nvSpPr>
          <p:cNvPr id="44036" name="TextBox 4">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smtClean="0"/>
              <a:t>Integrates with Your Infrastructure</a:t>
            </a:r>
            <a:endParaRPr dirty="0"/>
          </a:p>
        </p:txBody>
      </p:sp>
      <p:sp>
        <p:nvSpPr>
          <p:cNvPr id="31" name="Rectangle 30"/>
          <p:cNvSpPr/>
          <p:nvPr/>
        </p:nvSpPr>
        <p:spPr>
          <a:xfrm>
            <a:off x="3625850" y="2359025"/>
            <a:ext cx="7589838" cy="91440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endParaRPr lang="en-US" sz="2800" dirty="0">
              <a:solidFill>
                <a:schemeClr val="tx1">
                  <a:alpha val="99000"/>
                </a:schemeClr>
              </a:solidFill>
            </a:endParaRPr>
          </a:p>
        </p:txBody>
      </p:sp>
      <p:sp>
        <p:nvSpPr>
          <p:cNvPr id="32" name="Rectangle 31"/>
          <p:cNvSpPr/>
          <p:nvPr/>
        </p:nvSpPr>
        <p:spPr>
          <a:xfrm>
            <a:off x="3855084" y="2419036"/>
            <a:ext cx="7132320" cy="794064"/>
          </a:xfrm>
          <a:prstGeom prst="rect">
            <a:avLst/>
          </a:prstGeom>
          <a:noFill/>
        </p:spPr>
        <p:txBody>
          <a:bodyPr lIns="0" tIns="18288" rIns="0" bIns="0" anchor="ctr">
            <a:spAutoFit/>
          </a:bodyPr>
          <a:lstStyle/>
          <a:p>
            <a:pPr algn="ctr" defTabSz="914400" fontAlgn="auto">
              <a:lnSpc>
                <a:spcPct val="90000"/>
              </a:lnSpc>
              <a:spcBef>
                <a:spcPts val="0"/>
              </a:spcBef>
              <a:spcAft>
                <a:spcPts val="0"/>
              </a:spcAft>
              <a:defRPr/>
            </a:pPr>
            <a:r>
              <a:rPr lang="en-US" sz="2800" kern="0" dirty="0">
                <a:gradFill>
                  <a:gsLst>
                    <a:gs pos="0">
                      <a:srgbClr val="FFFFFF"/>
                    </a:gs>
                    <a:gs pos="86000">
                      <a:srgbClr val="FFFFFF"/>
                    </a:gs>
                  </a:gsLst>
                  <a:lin ang="5400000" scaled="0"/>
                </a:gradFill>
                <a:latin typeface="+mn-lt"/>
                <a:ea typeface="Segoe UI" pitchFamily="34" charset="0"/>
                <a:cs typeface="Arial" pitchFamily="34" charset="0"/>
              </a:rPr>
              <a:t>Extend your productivity infrastructure,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
            </a:r>
            <a:br>
              <a:rPr lang="en-US" sz="2800" kern="0" dirty="0">
                <a:gradFill>
                  <a:gsLst>
                    <a:gs pos="0">
                      <a:srgbClr val="FFFFFF"/>
                    </a:gs>
                    <a:gs pos="86000">
                      <a:srgbClr val="FFFFFF"/>
                    </a:gs>
                  </a:gsLst>
                  <a:lin ang="5400000" scaled="0"/>
                </a:gradFill>
                <a:latin typeface="+mn-lt"/>
                <a:ea typeface="Segoe UI" pitchFamily="34" charset="0"/>
                <a:cs typeface="Arial" pitchFamily="34" charset="0"/>
              </a:rPr>
            </a:br>
            <a:r>
              <a:rPr lang="en-US" sz="2800" kern="0" dirty="0">
                <a:gradFill>
                  <a:gsLst>
                    <a:gs pos="0">
                      <a:srgbClr val="FFFFFF"/>
                    </a:gs>
                    <a:gs pos="86000">
                      <a:srgbClr val="FFFFFF"/>
                    </a:gs>
                  </a:gsLst>
                  <a:lin ang="5400000" scaled="0"/>
                </a:gradFill>
                <a:latin typeface="+mn-lt"/>
                <a:ea typeface="Segoe UI" pitchFamily="34" charset="0"/>
                <a:cs typeface="Arial" pitchFamily="34" charset="0"/>
              </a:rPr>
              <a:t>on premise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or in the cloud</a:t>
            </a:r>
          </a:p>
        </p:txBody>
      </p:sp>
      <p:sp>
        <p:nvSpPr>
          <p:cNvPr id="33" name="Rectangle 32"/>
          <p:cNvSpPr/>
          <p:nvPr/>
        </p:nvSpPr>
        <p:spPr>
          <a:xfrm>
            <a:off x="3625850" y="3382963"/>
            <a:ext cx="7589838" cy="91440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endParaRPr lang="en-US" sz="2800" dirty="0">
              <a:solidFill>
                <a:schemeClr val="tx1">
                  <a:alpha val="99000"/>
                </a:schemeClr>
              </a:solidFill>
            </a:endParaRPr>
          </a:p>
        </p:txBody>
      </p:sp>
      <p:sp>
        <p:nvSpPr>
          <p:cNvPr id="34" name="Rectangle 33"/>
          <p:cNvSpPr/>
          <p:nvPr/>
        </p:nvSpPr>
        <p:spPr>
          <a:xfrm>
            <a:off x="3855084" y="3443781"/>
            <a:ext cx="7132320" cy="794064"/>
          </a:xfrm>
          <a:prstGeom prst="rect">
            <a:avLst/>
          </a:prstGeom>
          <a:noFill/>
        </p:spPr>
        <p:txBody>
          <a:bodyPr lIns="0" tIns="18288" rIns="0" bIns="0" anchor="ctr">
            <a:spAutoFit/>
          </a:bodyPr>
          <a:lstStyle/>
          <a:p>
            <a:pPr algn="ctr" defTabSz="914400" fontAlgn="auto">
              <a:lnSpc>
                <a:spcPct val="90000"/>
              </a:lnSpc>
              <a:spcBef>
                <a:spcPts val="0"/>
              </a:spcBef>
              <a:spcAft>
                <a:spcPts val="0"/>
              </a:spcAft>
              <a:defRPr/>
            </a:pPr>
            <a:r>
              <a:rPr lang="en-US" sz="2800" kern="0" dirty="0">
                <a:gradFill>
                  <a:gsLst>
                    <a:gs pos="0">
                      <a:srgbClr val="FFFFFF"/>
                    </a:gs>
                    <a:gs pos="86000">
                      <a:srgbClr val="FFFFFF"/>
                    </a:gs>
                  </a:gsLst>
                  <a:lin ang="5400000" scaled="0"/>
                </a:gradFill>
                <a:latin typeface="+mn-lt"/>
                <a:ea typeface="Segoe UI" pitchFamily="34" charset="0"/>
                <a:cs typeface="Arial" pitchFamily="34" charset="0"/>
              </a:rPr>
              <a:t>Utilize existing infrastructure you know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
            </a:r>
            <a:br>
              <a:rPr lang="en-US" sz="2800" kern="0" dirty="0">
                <a:gradFill>
                  <a:gsLst>
                    <a:gs pos="0">
                      <a:srgbClr val="FFFFFF"/>
                    </a:gs>
                    <a:gs pos="86000">
                      <a:srgbClr val="FFFFFF"/>
                    </a:gs>
                  </a:gsLst>
                  <a:lin ang="5400000" scaled="0"/>
                </a:gradFill>
                <a:latin typeface="+mn-lt"/>
                <a:ea typeface="Segoe UI" pitchFamily="34" charset="0"/>
                <a:cs typeface="Arial" pitchFamily="34" charset="0"/>
              </a:rPr>
            </a:br>
            <a:r>
              <a:rPr lang="en-US" sz="2800" kern="0" dirty="0">
                <a:gradFill>
                  <a:gsLst>
                    <a:gs pos="0">
                      <a:srgbClr val="FFFFFF"/>
                    </a:gs>
                    <a:gs pos="86000">
                      <a:srgbClr val="FFFFFF"/>
                    </a:gs>
                  </a:gsLst>
                  <a:lin ang="5400000" scaled="0"/>
                </a:gradFill>
                <a:latin typeface="+mn-lt"/>
                <a:ea typeface="Segoe UI" pitchFamily="34" charset="0"/>
                <a:cs typeface="Arial" pitchFamily="34" charset="0"/>
              </a:rPr>
              <a:t>and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trust to minimize management costs</a:t>
            </a:r>
          </a:p>
        </p:txBody>
      </p:sp>
      <p:sp>
        <p:nvSpPr>
          <p:cNvPr id="35" name="Rectangle 34"/>
          <p:cNvSpPr/>
          <p:nvPr/>
        </p:nvSpPr>
        <p:spPr>
          <a:xfrm>
            <a:off x="3625850" y="4408488"/>
            <a:ext cx="7589838" cy="91440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endParaRPr lang="en-US" sz="2800" dirty="0">
              <a:solidFill>
                <a:schemeClr val="tx1">
                  <a:alpha val="99000"/>
                </a:schemeClr>
              </a:solidFill>
            </a:endParaRPr>
          </a:p>
        </p:txBody>
      </p:sp>
      <p:sp>
        <p:nvSpPr>
          <p:cNvPr id="36" name="Rectangle 35"/>
          <p:cNvSpPr/>
          <p:nvPr/>
        </p:nvSpPr>
        <p:spPr>
          <a:xfrm>
            <a:off x="3855084" y="4468526"/>
            <a:ext cx="7132320" cy="794064"/>
          </a:xfrm>
          <a:prstGeom prst="rect">
            <a:avLst/>
          </a:prstGeom>
          <a:noFill/>
        </p:spPr>
        <p:txBody>
          <a:bodyPr lIns="0" tIns="18288" rIns="0" bIns="0" anchor="ctr">
            <a:spAutoFit/>
          </a:bodyPr>
          <a:lstStyle/>
          <a:p>
            <a:pPr algn="ctr" defTabSz="914400" fontAlgn="auto">
              <a:lnSpc>
                <a:spcPct val="90000"/>
              </a:lnSpc>
              <a:spcBef>
                <a:spcPts val="0"/>
              </a:spcBef>
              <a:spcAft>
                <a:spcPts val="0"/>
              </a:spcAft>
              <a:defRPr/>
            </a:pPr>
            <a:r>
              <a:rPr lang="en-US" sz="2800" kern="0" dirty="0">
                <a:gradFill>
                  <a:gsLst>
                    <a:gs pos="0">
                      <a:srgbClr val="FFFFFF"/>
                    </a:gs>
                    <a:gs pos="86000">
                      <a:srgbClr val="FFFFFF"/>
                    </a:gs>
                  </a:gsLst>
                  <a:lin ang="5400000" scaled="0"/>
                </a:gradFill>
                <a:latin typeface="+mn-lt"/>
                <a:ea typeface="Segoe UI" pitchFamily="34" charset="0"/>
                <a:cs typeface="Arial" pitchFamily="34" charset="0"/>
              </a:rPr>
              <a:t>Comply with corporate IT policies and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
            </a:r>
            <a:br>
              <a:rPr lang="en-US" sz="2800" kern="0" dirty="0">
                <a:gradFill>
                  <a:gsLst>
                    <a:gs pos="0">
                      <a:srgbClr val="FFFFFF"/>
                    </a:gs>
                    <a:gs pos="86000">
                      <a:srgbClr val="FFFFFF"/>
                    </a:gs>
                  </a:gsLst>
                  <a:lin ang="5400000" scaled="0"/>
                </a:gradFill>
                <a:latin typeface="+mn-lt"/>
                <a:ea typeface="Segoe UI" pitchFamily="34" charset="0"/>
                <a:cs typeface="Arial" pitchFamily="34" charset="0"/>
              </a:rPr>
            </a:br>
            <a:r>
              <a:rPr lang="en-US" sz="2800" kern="0" dirty="0">
                <a:gradFill>
                  <a:gsLst>
                    <a:gs pos="0">
                      <a:srgbClr val="FFFFFF"/>
                    </a:gs>
                    <a:gs pos="86000">
                      <a:srgbClr val="FFFFFF"/>
                    </a:gs>
                  </a:gsLst>
                  <a:lin ang="5400000" scaled="0"/>
                </a:gradFill>
                <a:latin typeface="+mn-lt"/>
                <a:ea typeface="Segoe UI" pitchFamily="34" charset="0"/>
                <a:cs typeface="Arial" pitchFamily="34" charset="0"/>
              </a:rPr>
              <a:t>protect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your business information</a:t>
            </a:r>
          </a:p>
        </p:txBody>
      </p:sp>
      <p:pic>
        <p:nvPicPr>
          <p:cNvPr id="30" name="Picture 2" descr="H:\Design IN-OUT\#1307 Windows Phone Datasheets\PPT\MSB09_Charles_001.jpg"/>
          <p:cNvPicPr>
            <a:picLocks noChangeAspect="1" noChangeArrowheads="1"/>
          </p:cNvPicPr>
          <p:nvPr/>
        </p:nvPicPr>
        <p:blipFill rotWithShape="1">
          <a:blip r:embed="rId3"/>
          <a:srcRect l="35710" t="3239" r="26912" b="9496"/>
          <a:stretch/>
        </p:blipFill>
        <p:spPr bwMode="auto">
          <a:xfrm>
            <a:off x="0" y="1447800"/>
            <a:ext cx="3657600" cy="4937125"/>
          </a:xfrm>
          <a:prstGeom prst="rect">
            <a:avLst/>
          </a:prstGeom>
          <a:noFill/>
          <a:ln w="25400" cap="flat" cmpd="sng" algn="ctr">
            <a:noFill/>
            <a:prstDash val="solid"/>
            <a:headEnd type="none" w="med" len="med"/>
            <a:tailEnd type="none" w="med" len="med"/>
          </a:ln>
          <a:effectLst>
            <a:outerShdw blurRad="40005" dist="22860" dir="5400000" algn="t" rotWithShape="0">
              <a:prstClr val="black">
                <a:alpha val="35000"/>
              </a:prstClr>
            </a:outerShdw>
          </a:effectLst>
        </p:spPr>
      </p:pic>
      <p:sp>
        <p:nvSpPr>
          <p:cNvPr id="46089" name="TextBox 9">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1000"/>
                                  </p:stCondLst>
                                  <p:childTnLst>
                                    <p:animClr clrSpc="rgb" dir="cw">
                                      <p:cBhvr>
                                        <p:cTn id="6" dur="750" fill="hold"/>
                                        <p:tgtEl>
                                          <p:spTgt spid="33"/>
                                        </p:tgtEl>
                                        <p:attrNameLst>
                                          <p:attrName>fillcolor</p:attrName>
                                        </p:attrNameLst>
                                      </p:cBhvr>
                                      <p:to>
                                        <a:srgbClr val="ABABAB"/>
                                      </p:to>
                                    </p:animClr>
                                    <p:set>
                                      <p:cBhvr>
                                        <p:cTn id="7" dur="750" fill="hold"/>
                                        <p:tgtEl>
                                          <p:spTgt spid="33"/>
                                        </p:tgtEl>
                                        <p:attrNameLst>
                                          <p:attrName>fill.type</p:attrName>
                                        </p:attrNameLst>
                                      </p:cBhvr>
                                      <p:to>
                                        <p:strVal val="solid"/>
                                      </p:to>
                                    </p:set>
                                    <p:set>
                                      <p:cBhvr>
                                        <p:cTn id="8" dur="750" fill="hold"/>
                                        <p:tgtEl>
                                          <p:spTgt spid="33"/>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750" fill="hold"/>
                                        <p:tgtEl>
                                          <p:spTgt spid="35"/>
                                        </p:tgtEl>
                                        <p:attrNameLst>
                                          <p:attrName>fillcolor</p:attrName>
                                        </p:attrNameLst>
                                      </p:cBhvr>
                                      <p:to>
                                        <a:srgbClr val="ABABAB"/>
                                      </p:to>
                                    </p:animClr>
                                    <p:set>
                                      <p:cBhvr>
                                        <p:cTn id="11" dur="750" fill="hold"/>
                                        <p:tgtEl>
                                          <p:spTgt spid="35"/>
                                        </p:tgtEl>
                                        <p:attrNameLst>
                                          <p:attrName>fill.type</p:attrName>
                                        </p:attrNameLst>
                                      </p:cBhvr>
                                      <p:to>
                                        <p:strVal val="solid"/>
                                      </p:to>
                                    </p:set>
                                    <p:set>
                                      <p:cBhvr>
                                        <p:cTn id="12" dur="750" fill="hold"/>
                                        <p:tgtEl>
                                          <p:spTgt spid="35"/>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750" fill="hold"/>
                                        <p:tgtEl>
                                          <p:spTgt spid="35"/>
                                        </p:tgtEl>
                                        <p:attrNameLst>
                                          <p:attrName>fillcolor</p:attrName>
                                        </p:attrNameLst>
                                      </p:cBhvr>
                                      <p:to>
                                        <a:srgbClr val="ABABAB"/>
                                      </p:to>
                                    </p:animClr>
                                    <p:set>
                                      <p:cBhvr>
                                        <p:cTn id="17" dur="750" fill="hold"/>
                                        <p:tgtEl>
                                          <p:spTgt spid="35"/>
                                        </p:tgtEl>
                                        <p:attrNameLst>
                                          <p:attrName>fill.type</p:attrName>
                                        </p:attrNameLst>
                                      </p:cBhvr>
                                      <p:to>
                                        <p:strVal val="solid"/>
                                      </p:to>
                                    </p:set>
                                    <p:set>
                                      <p:cBhvr>
                                        <p:cTn id="18" dur="750" fill="hold"/>
                                        <p:tgtEl>
                                          <p:spTgt spid="3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750" fill="hold"/>
                                        <p:tgtEl>
                                          <p:spTgt spid="33"/>
                                        </p:tgtEl>
                                        <p:attrNameLst>
                                          <p:attrName>fillcolor</p:attrName>
                                        </p:attrNameLst>
                                      </p:cBhvr>
                                      <p:to>
                                        <a:srgbClr val="F09B20"/>
                                      </p:to>
                                    </p:animClr>
                                    <p:set>
                                      <p:cBhvr>
                                        <p:cTn id="23" dur="750" fill="hold"/>
                                        <p:tgtEl>
                                          <p:spTgt spid="33"/>
                                        </p:tgtEl>
                                        <p:attrNameLst>
                                          <p:attrName>fill.type</p:attrName>
                                        </p:attrNameLst>
                                      </p:cBhvr>
                                      <p:to>
                                        <p:strVal val="solid"/>
                                      </p:to>
                                    </p:set>
                                    <p:set>
                                      <p:cBhvr>
                                        <p:cTn id="24" dur="750" fill="hold"/>
                                        <p:tgtEl>
                                          <p:spTgt spid="33"/>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750" fill="hold"/>
                                        <p:tgtEl>
                                          <p:spTgt spid="31"/>
                                        </p:tgtEl>
                                        <p:attrNameLst>
                                          <p:attrName>fillcolor</p:attrName>
                                        </p:attrNameLst>
                                      </p:cBhvr>
                                      <p:to>
                                        <a:srgbClr val="ABABAB"/>
                                      </p:to>
                                    </p:animClr>
                                    <p:set>
                                      <p:cBhvr>
                                        <p:cTn id="27" dur="750" fill="hold"/>
                                        <p:tgtEl>
                                          <p:spTgt spid="31"/>
                                        </p:tgtEl>
                                        <p:attrNameLst>
                                          <p:attrName>fill.type</p:attrName>
                                        </p:attrNameLst>
                                      </p:cBhvr>
                                      <p:to>
                                        <p:strVal val="solid"/>
                                      </p:to>
                                    </p:set>
                                    <p:set>
                                      <p:cBhvr>
                                        <p:cTn id="28" dur="750" fill="hold"/>
                                        <p:tgtEl>
                                          <p:spTgt spid="31"/>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750" fill="hold"/>
                                        <p:tgtEl>
                                          <p:spTgt spid="35"/>
                                        </p:tgtEl>
                                        <p:attrNameLst>
                                          <p:attrName>fillcolor</p:attrName>
                                        </p:attrNameLst>
                                      </p:cBhvr>
                                      <p:to>
                                        <a:srgbClr val="F09B20"/>
                                      </p:to>
                                    </p:animClr>
                                    <p:set>
                                      <p:cBhvr>
                                        <p:cTn id="33" dur="750" fill="hold"/>
                                        <p:tgtEl>
                                          <p:spTgt spid="35"/>
                                        </p:tgtEl>
                                        <p:attrNameLst>
                                          <p:attrName>fill.type</p:attrName>
                                        </p:attrNameLst>
                                      </p:cBhvr>
                                      <p:to>
                                        <p:strVal val="solid"/>
                                      </p:to>
                                    </p:set>
                                    <p:set>
                                      <p:cBhvr>
                                        <p:cTn id="34" dur="750" fill="hold"/>
                                        <p:tgtEl>
                                          <p:spTgt spid="35"/>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750" fill="hold"/>
                                        <p:tgtEl>
                                          <p:spTgt spid="33"/>
                                        </p:tgtEl>
                                        <p:attrNameLst>
                                          <p:attrName>fillcolor</p:attrName>
                                        </p:attrNameLst>
                                      </p:cBhvr>
                                      <p:to>
                                        <a:srgbClr val="ABABAB"/>
                                      </p:to>
                                    </p:animClr>
                                    <p:set>
                                      <p:cBhvr>
                                        <p:cTn id="37" dur="750" fill="hold"/>
                                        <p:tgtEl>
                                          <p:spTgt spid="33"/>
                                        </p:tgtEl>
                                        <p:attrNameLst>
                                          <p:attrName>fill.type</p:attrName>
                                        </p:attrNameLst>
                                      </p:cBhvr>
                                      <p:to>
                                        <p:strVal val="solid"/>
                                      </p:to>
                                    </p:set>
                                    <p:set>
                                      <p:cBhvr>
                                        <p:cTn id="38" dur="75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What is New for IT Infrastructure</a:t>
            </a:r>
            <a:endParaRPr dirty="0"/>
          </a:p>
        </p:txBody>
      </p:sp>
      <p:sp>
        <p:nvSpPr>
          <p:cNvPr id="6" name="Rectangle 5"/>
          <p:cNvSpPr/>
          <p:nvPr/>
        </p:nvSpPr>
        <p:spPr bwMode="auto">
          <a:xfrm>
            <a:off x="0" y="1444625"/>
            <a:ext cx="8229600"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3200" dirty="0">
                <a:solidFill>
                  <a:schemeClr val="tx1">
                    <a:alpha val="99000"/>
                  </a:schemeClr>
                </a:solidFill>
                <a:latin typeface="+mn-lt"/>
                <a:ea typeface="+mn-ea"/>
              </a:rPr>
              <a:t>Information </a:t>
            </a:r>
            <a:r>
              <a:rPr lang="en-US" sz="3200" dirty="0">
                <a:solidFill>
                  <a:schemeClr val="tx1">
                    <a:alpha val="99000"/>
                  </a:schemeClr>
                </a:solidFill>
                <a:latin typeface="+mn-lt"/>
                <a:ea typeface="+mn-ea"/>
              </a:rPr>
              <a:t>leak prevention</a:t>
            </a:r>
            <a:endParaRPr lang="en-US" sz="3200" dirty="0">
              <a:solidFill>
                <a:schemeClr val="tx1">
                  <a:alpha val="99000"/>
                </a:schemeClr>
              </a:solidFill>
              <a:latin typeface="+mn-lt"/>
              <a:ea typeface="+mn-ea"/>
            </a:endParaRPr>
          </a:p>
        </p:txBody>
      </p:sp>
      <p:sp>
        <p:nvSpPr>
          <p:cNvPr id="7" name="Content Placeholder 7"/>
          <p:cNvSpPr txBox="1">
            <a:spLocks/>
          </p:cNvSpPr>
          <p:nvPr/>
        </p:nvSpPr>
        <p:spPr>
          <a:xfrm>
            <a:off x="519112" y="2095892"/>
            <a:ext cx="7710489" cy="387798"/>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a:t>IRM </a:t>
            </a:r>
            <a:r>
              <a:rPr lang="en-US" sz="2800" dirty="0" smtClean="0"/>
              <a:t>e-mail </a:t>
            </a:r>
            <a:r>
              <a:rPr lang="en-US" sz="2800" dirty="0"/>
              <a:t>and documents</a:t>
            </a:r>
          </a:p>
        </p:txBody>
      </p:sp>
      <p:sp>
        <p:nvSpPr>
          <p:cNvPr id="8" name="Rectangle 7"/>
          <p:cNvSpPr/>
          <p:nvPr/>
        </p:nvSpPr>
        <p:spPr bwMode="auto">
          <a:xfrm>
            <a:off x="0" y="2590800"/>
            <a:ext cx="8229600"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3200" dirty="0">
                <a:solidFill>
                  <a:schemeClr val="tx1">
                    <a:alpha val="99000"/>
                  </a:schemeClr>
                </a:solidFill>
                <a:latin typeface="+mn-lt"/>
                <a:ea typeface="+mn-ea"/>
              </a:rPr>
              <a:t>Additional EAS </a:t>
            </a:r>
            <a:r>
              <a:rPr lang="en-US" sz="3200" dirty="0">
                <a:solidFill>
                  <a:schemeClr val="tx1">
                    <a:alpha val="99000"/>
                  </a:schemeClr>
                </a:solidFill>
                <a:latin typeface="+mn-lt"/>
                <a:ea typeface="+mn-ea"/>
              </a:rPr>
              <a:t>configuration policies</a:t>
            </a:r>
            <a:endParaRPr lang="en-US" sz="3200" dirty="0">
              <a:solidFill>
                <a:schemeClr val="tx1">
                  <a:alpha val="99000"/>
                </a:schemeClr>
              </a:solidFill>
              <a:latin typeface="+mn-lt"/>
              <a:ea typeface="+mn-ea"/>
            </a:endParaRPr>
          </a:p>
        </p:txBody>
      </p:sp>
      <p:sp>
        <p:nvSpPr>
          <p:cNvPr id="9" name="Content Placeholder 7"/>
          <p:cNvSpPr txBox="1">
            <a:spLocks/>
          </p:cNvSpPr>
          <p:nvPr/>
        </p:nvSpPr>
        <p:spPr>
          <a:xfrm>
            <a:off x="519112" y="3242067"/>
            <a:ext cx="7710489" cy="86177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a:t>Complex </a:t>
            </a:r>
            <a:r>
              <a:rPr lang="en-US" sz="2800" dirty="0" smtClean="0"/>
              <a:t>password required</a:t>
            </a:r>
            <a:endParaRPr lang="en-US" sz="2800" dirty="0"/>
          </a:p>
          <a:p>
            <a:pPr marL="400050" indent="-400050" fontAlgn="auto">
              <a:spcAft>
                <a:spcPts val="0"/>
              </a:spcAft>
              <a:defRPr/>
            </a:pPr>
            <a:r>
              <a:rPr lang="en-US" sz="2800" dirty="0"/>
              <a:t>Password complexity</a:t>
            </a:r>
          </a:p>
        </p:txBody>
      </p:sp>
      <p:sp>
        <p:nvSpPr>
          <p:cNvPr id="10" name="Rectangle 9"/>
          <p:cNvSpPr/>
          <p:nvPr/>
        </p:nvSpPr>
        <p:spPr bwMode="auto">
          <a:xfrm>
            <a:off x="0" y="4191000"/>
            <a:ext cx="8229600"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3200" dirty="0">
                <a:solidFill>
                  <a:schemeClr val="tx1">
                    <a:alpha val="99000"/>
                  </a:schemeClr>
                </a:solidFill>
                <a:latin typeface="+mn-lt"/>
                <a:ea typeface="+mn-ea"/>
              </a:rPr>
              <a:t>Targeted </a:t>
            </a:r>
            <a:r>
              <a:rPr lang="en-US" sz="3200" dirty="0">
                <a:solidFill>
                  <a:schemeClr val="tx1">
                    <a:alpha val="99000"/>
                  </a:schemeClr>
                </a:solidFill>
                <a:latin typeface="+mn-lt"/>
                <a:ea typeface="+mn-ea"/>
              </a:rPr>
              <a:t>distribution</a:t>
            </a:r>
            <a:endParaRPr lang="en-US" sz="3200" dirty="0">
              <a:solidFill>
                <a:schemeClr val="tx1">
                  <a:alpha val="99000"/>
                </a:schemeClr>
              </a:solidFill>
              <a:latin typeface="+mn-lt"/>
              <a:ea typeface="+mn-ea"/>
            </a:endParaRPr>
          </a:p>
        </p:txBody>
      </p:sp>
      <p:sp>
        <p:nvSpPr>
          <p:cNvPr id="11" name="Content Placeholder 7"/>
          <p:cNvSpPr txBox="1">
            <a:spLocks/>
          </p:cNvSpPr>
          <p:nvPr/>
        </p:nvSpPr>
        <p:spPr>
          <a:xfrm>
            <a:off x="519112" y="4839564"/>
            <a:ext cx="7710489" cy="387798"/>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err="1" smtClean="0"/>
              <a:t>Deeplinks</a:t>
            </a:r>
            <a:endParaRPr lang="en-US" sz="2800" dirty="0"/>
          </a:p>
        </p:txBody>
      </p:sp>
      <p:sp>
        <p:nvSpPr>
          <p:cNvPr id="12" name="Rectangle 11"/>
          <p:cNvSpPr/>
          <p:nvPr/>
        </p:nvSpPr>
        <p:spPr bwMode="auto">
          <a:xfrm>
            <a:off x="0" y="5380038"/>
            <a:ext cx="8229600" cy="547687"/>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3200" dirty="0">
                <a:solidFill>
                  <a:schemeClr val="tx1">
                    <a:alpha val="99000"/>
                  </a:schemeClr>
                </a:solidFill>
                <a:latin typeface="+mn-lt"/>
                <a:ea typeface="+mn-ea"/>
              </a:rPr>
              <a:t>Networking</a:t>
            </a:r>
            <a:endParaRPr lang="en-US" sz="3200" dirty="0">
              <a:solidFill>
                <a:schemeClr val="tx1">
                  <a:alpha val="99000"/>
                </a:schemeClr>
              </a:solidFill>
              <a:latin typeface="+mn-lt"/>
              <a:ea typeface="+mn-ea"/>
            </a:endParaRPr>
          </a:p>
        </p:txBody>
      </p:sp>
      <p:sp>
        <p:nvSpPr>
          <p:cNvPr id="13" name="Content Placeholder 7"/>
          <p:cNvSpPr txBox="1">
            <a:spLocks/>
          </p:cNvSpPr>
          <p:nvPr/>
        </p:nvSpPr>
        <p:spPr>
          <a:xfrm>
            <a:off x="519112" y="6031027"/>
            <a:ext cx="7710489" cy="387798"/>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smtClean="0"/>
              <a:t>Support for hidden SSID</a:t>
            </a:r>
            <a:endParaRPr lang="en-US" sz="2800" dirty="0"/>
          </a:p>
        </p:txBody>
      </p:sp>
      <p:sp>
        <p:nvSpPr>
          <p:cNvPr id="48138" name="TextBox 13">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smtClean="0"/>
              <a:t>Get More Done Faster</a:t>
            </a:r>
            <a:endParaRPr dirty="0"/>
          </a:p>
        </p:txBody>
      </p:sp>
      <p:sp>
        <p:nvSpPr>
          <p:cNvPr id="12" name="Rectangle 11"/>
          <p:cNvSpPr/>
          <p:nvPr/>
        </p:nvSpPr>
        <p:spPr>
          <a:xfrm>
            <a:off x="3625850" y="1895475"/>
            <a:ext cx="7589838" cy="914400"/>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endParaRPr lang="en-US" sz="2400" dirty="0">
              <a:solidFill>
                <a:schemeClr val="tx1">
                  <a:alpha val="99000"/>
                </a:schemeClr>
              </a:solidFill>
              <a:latin typeface="+mn-lt"/>
              <a:ea typeface="+mn-ea"/>
            </a:endParaRPr>
          </a:p>
        </p:txBody>
      </p:sp>
      <p:sp>
        <p:nvSpPr>
          <p:cNvPr id="14" name="Rectangle 13"/>
          <p:cNvSpPr/>
          <p:nvPr/>
        </p:nvSpPr>
        <p:spPr>
          <a:xfrm>
            <a:off x="3855084" y="1977455"/>
            <a:ext cx="7132320" cy="750975"/>
          </a:xfrm>
          <a:prstGeom prst="rect">
            <a:avLst/>
          </a:prstGeom>
          <a:noFill/>
        </p:spPr>
        <p:txBody>
          <a:bodyPr lIns="0" tIns="18288" rIns="0" bIns="0" anchor="ctr">
            <a:spAutoFit/>
          </a:bodyPr>
          <a:lstStyle/>
          <a:p>
            <a:pPr algn="ctr" defTabSz="914363" fontAlgn="auto">
              <a:lnSpc>
                <a:spcPct val="85000"/>
              </a:lnSpc>
              <a:spcBef>
                <a:spcPts val="0"/>
              </a:spcBef>
              <a:spcAft>
                <a:spcPts val="0"/>
              </a:spcAft>
              <a:defRPr/>
            </a:pPr>
            <a:r>
              <a:rPr lang="en-US" sz="2800" dirty="0">
                <a:gradFill>
                  <a:gsLst>
                    <a:gs pos="0">
                      <a:schemeClr val="tx1"/>
                    </a:gs>
                    <a:gs pos="86000">
                      <a:schemeClr val="tx1"/>
                    </a:gs>
                  </a:gsLst>
                  <a:lin ang="5400000" scaled="0"/>
                </a:gradFill>
                <a:latin typeface="+mn-lt"/>
                <a:ea typeface="Segoe UI" pitchFamily="34" charset="0"/>
                <a:cs typeface="Arial" pitchFamily="34" charset="0"/>
              </a:rPr>
              <a:t>Deliver captivating apps for </a:t>
            </a:r>
            <a:r>
              <a:rPr lang="en-US" sz="2800" dirty="0">
                <a:gradFill>
                  <a:gsLst>
                    <a:gs pos="0">
                      <a:schemeClr val="tx1"/>
                    </a:gs>
                    <a:gs pos="86000">
                      <a:schemeClr val="tx1"/>
                    </a:gs>
                  </a:gsLst>
                  <a:lin ang="5400000" scaled="0"/>
                </a:gradFill>
                <a:latin typeface="+mn-lt"/>
                <a:ea typeface="Segoe UI" pitchFamily="34" charset="0"/>
                <a:cs typeface="Arial" pitchFamily="34" charset="0"/>
              </a:rPr>
              <a:t/>
            </a:r>
            <a:br>
              <a:rPr lang="en-US" sz="2800" dirty="0">
                <a:gradFill>
                  <a:gsLst>
                    <a:gs pos="0">
                      <a:schemeClr val="tx1"/>
                    </a:gs>
                    <a:gs pos="86000">
                      <a:schemeClr val="tx1"/>
                    </a:gs>
                  </a:gsLst>
                  <a:lin ang="5400000" scaled="0"/>
                </a:gradFill>
                <a:latin typeface="+mn-lt"/>
                <a:ea typeface="Segoe UI" pitchFamily="34" charset="0"/>
                <a:cs typeface="Arial" pitchFamily="34" charset="0"/>
              </a:rPr>
            </a:br>
            <a:r>
              <a:rPr lang="en-US" sz="2800" dirty="0">
                <a:gradFill>
                  <a:gsLst>
                    <a:gs pos="0">
                      <a:schemeClr val="tx1"/>
                    </a:gs>
                    <a:gs pos="86000">
                      <a:schemeClr val="tx1"/>
                    </a:gs>
                  </a:gsLst>
                  <a:lin ang="5400000" scaled="0"/>
                </a:gradFill>
                <a:latin typeface="+mn-lt"/>
                <a:ea typeface="Segoe UI" pitchFamily="34" charset="0"/>
                <a:cs typeface="Arial" pitchFamily="34" charset="0"/>
              </a:rPr>
              <a:t>customers and </a:t>
            </a:r>
            <a:r>
              <a:rPr lang="en-US" sz="2800" dirty="0">
                <a:gradFill>
                  <a:gsLst>
                    <a:gs pos="0">
                      <a:schemeClr val="tx1"/>
                    </a:gs>
                    <a:gs pos="86000">
                      <a:schemeClr val="tx1"/>
                    </a:gs>
                  </a:gsLst>
                  <a:lin ang="5400000" scaled="0"/>
                </a:gradFill>
                <a:latin typeface="+mn-lt"/>
                <a:ea typeface="Segoe UI" pitchFamily="34" charset="0"/>
                <a:cs typeface="Arial" pitchFamily="34" charset="0"/>
              </a:rPr>
              <a:t>employees</a:t>
            </a:r>
          </a:p>
        </p:txBody>
      </p:sp>
      <p:sp>
        <p:nvSpPr>
          <p:cNvPr id="15" name="Rectangle 14"/>
          <p:cNvSpPr/>
          <p:nvPr/>
        </p:nvSpPr>
        <p:spPr>
          <a:xfrm>
            <a:off x="3625850" y="2921000"/>
            <a:ext cx="7589838" cy="914400"/>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endParaRPr lang="en-US" sz="2400" dirty="0">
              <a:solidFill>
                <a:schemeClr val="tx1">
                  <a:alpha val="99000"/>
                </a:schemeClr>
              </a:solidFill>
              <a:latin typeface="+mn-lt"/>
              <a:ea typeface="+mn-ea"/>
            </a:endParaRPr>
          </a:p>
        </p:txBody>
      </p:sp>
      <p:sp>
        <p:nvSpPr>
          <p:cNvPr id="16" name="Rectangle 15"/>
          <p:cNvSpPr/>
          <p:nvPr/>
        </p:nvSpPr>
        <p:spPr>
          <a:xfrm>
            <a:off x="3855084" y="3185327"/>
            <a:ext cx="7132320" cy="384721"/>
          </a:xfrm>
          <a:prstGeom prst="rect">
            <a:avLst/>
          </a:prstGeom>
          <a:noFill/>
        </p:spPr>
        <p:txBody>
          <a:bodyPr lIns="0" tIns="18288" rIns="0" bIns="0" anchor="ctr">
            <a:spAutoFit/>
          </a:bodyPr>
          <a:lstStyle/>
          <a:p>
            <a:pPr algn="ctr" defTabSz="914363" fontAlgn="auto">
              <a:lnSpc>
                <a:spcPct val="85000"/>
              </a:lnSpc>
              <a:spcBef>
                <a:spcPts val="0"/>
              </a:spcBef>
              <a:spcAft>
                <a:spcPts val="0"/>
              </a:spcAft>
              <a:defRPr/>
            </a:pPr>
            <a:r>
              <a:rPr lang="en-US" sz="2800" dirty="0">
                <a:gradFill>
                  <a:gsLst>
                    <a:gs pos="0">
                      <a:schemeClr val="tx1"/>
                    </a:gs>
                    <a:gs pos="86000">
                      <a:schemeClr val="tx1"/>
                    </a:gs>
                  </a:gsLst>
                  <a:lin ang="5400000" scaled="0"/>
                </a:gradFill>
                <a:latin typeface="+mn-lt"/>
                <a:ea typeface="Segoe UI" pitchFamily="34" charset="0"/>
                <a:cs typeface="Arial" pitchFamily="34" charset="0"/>
              </a:rPr>
              <a:t>Protect corporate data</a:t>
            </a:r>
          </a:p>
        </p:txBody>
      </p:sp>
      <p:sp>
        <p:nvSpPr>
          <p:cNvPr id="17" name="Rectangle 16"/>
          <p:cNvSpPr/>
          <p:nvPr/>
        </p:nvSpPr>
        <p:spPr>
          <a:xfrm>
            <a:off x="3625850" y="3944938"/>
            <a:ext cx="7589838" cy="1422400"/>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endParaRPr lang="en-US" sz="2400" dirty="0">
              <a:solidFill>
                <a:schemeClr val="tx1">
                  <a:alpha val="99000"/>
                </a:schemeClr>
              </a:solidFill>
              <a:latin typeface="+mn-lt"/>
              <a:ea typeface="+mn-ea"/>
            </a:endParaRPr>
          </a:p>
        </p:txBody>
      </p:sp>
      <p:sp>
        <p:nvSpPr>
          <p:cNvPr id="18" name="Rectangle 17"/>
          <p:cNvSpPr/>
          <p:nvPr/>
        </p:nvSpPr>
        <p:spPr>
          <a:xfrm>
            <a:off x="3855084" y="4093193"/>
            <a:ext cx="7132320" cy="1117229"/>
          </a:xfrm>
          <a:prstGeom prst="rect">
            <a:avLst/>
          </a:prstGeom>
          <a:noFill/>
        </p:spPr>
        <p:txBody>
          <a:bodyPr lIns="0" tIns="18288" rIns="0" bIns="0" anchor="ctr">
            <a:spAutoFit/>
          </a:bodyPr>
          <a:lstStyle/>
          <a:p>
            <a:pPr algn="ctr" defTabSz="914363" fontAlgn="auto">
              <a:lnSpc>
                <a:spcPct val="85000"/>
              </a:lnSpc>
              <a:spcBef>
                <a:spcPts val="0"/>
              </a:spcBef>
              <a:spcAft>
                <a:spcPts val="0"/>
              </a:spcAft>
              <a:defRPr/>
            </a:pPr>
            <a:r>
              <a:rPr lang="en-US" sz="2800" dirty="0">
                <a:gradFill>
                  <a:gsLst>
                    <a:gs pos="0">
                      <a:schemeClr val="tx1"/>
                    </a:gs>
                    <a:gs pos="86000">
                      <a:schemeClr val="tx1"/>
                    </a:gs>
                  </a:gsLst>
                  <a:lin ang="5400000" scaled="0"/>
                </a:gradFill>
                <a:latin typeface="+mn-lt"/>
                <a:ea typeface="Segoe UI" pitchFamily="34" charset="0"/>
                <a:cs typeface="Arial" pitchFamily="34" charset="0"/>
              </a:rPr>
              <a:t>Develop high quality apps efficiently using a common development framework across phone, PC and web</a:t>
            </a:r>
          </a:p>
        </p:txBody>
      </p:sp>
      <p:pic>
        <p:nvPicPr>
          <p:cNvPr id="13" name="Picture 2" descr="H:\Design IN-OUT\#1307 Windows Phone Datasheets\PPT\MSB09_Charles_001.jpg"/>
          <p:cNvPicPr>
            <a:picLocks noChangeAspect="1" noChangeArrowheads="1"/>
          </p:cNvPicPr>
          <p:nvPr/>
        </p:nvPicPr>
        <p:blipFill rotWithShape="1">
          <a:blip r:embed="rId3"/>
          <a:srcRect l="24135" t="37028" r="49128" b="8826"/>
          <a:stretch/>
        </p:blipFill>
        <p:spPr bwMode="auto">
          <a:xfrm>
            <a:off x="0" y="1439863"/>
            <a:ext cx="3657600" cy="4938712"/>
          </a:xfrm>
          <a:prstGeom prst="rect">
            <a:avLst/>
          </a:prstGeom>
          <a:noFill/>
          <a:ln w="25400" cap="flat" cmpd="sng" algn="ctr">
            <a:noFill/>
            <a:prstDash val="solid"/>
            <a:headEnd type="none" w="med" len="med"/>
            <a:tailEnd type="none" w="med" len="med"/>
          </a:ln>
          <a:effectLst>
            <a:outerShdw blurRad="40005" dist="22860" dir="5400000" algn="t" rotWithShape="0">
              <a:prstClr val="black">
                <a:alpha val="35000"/>
              </a:prstClr>
            </a:outerShdw>
          </a:effectLst>
        </p:spPr>
      </p:pic>
      <p:sp>
        <p:nvSpPr>
          <p:cNvPr id="49161" name="TextBox 9">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1000"/>
                                  </p:stCondLst>
                                  <p:childTnLst>
                                    <p:animClr clrSpc="rgb" dir="cw">
                                      <p:cBhvr>
                                        <p:cTn id="6" dur="750" fill="hold"/>
                                        <p:tgtEl>
                                          <p:spTgt spid="15"/>
                                        </p:tgtEl>
                                        <p:attrNameLst>
                                          <p:attrName>fillcolor</p:attrName>
                                        </p:attrNameLst>
                                      </p:cBhvr>
                                      <p:to>
                                        <a:srgbClr val="ABABAB"/>
                                      </p:to>
                                    </p:animClr>
                                    <p:set>
                                      <p:cBhvr>
                                        <p:cTn id="7" dur="750" fill="hold"/>
                                        <p:tgtEl>
                                          <p:spTgt spid="15"/>
                                        </p:tgtEl>
                                        <p:attrNameLst>
                                          <p:attrName>fill.type</p:attrName>
                                        </p:attrNameLst>
                                      </p:cBhvr>
                                      <p:to>
                                        <p:strVal val="solid"/>
                                      </p:to>
                                    </p:set>
                                    <p:set>
                                      <p:cBhvr>
                                        <p:cTn id="8" dur="750" fill="hold"/>
                                        <p:tgtEl>
                                          <p:spTgt spid="15"/>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750" fill="hold"/>
                                        <p:tgtEl>
                                          <p:spTgt spid="17"/>
                                        </p:tgtEl>
                                        <p:attrNameLst>
                                          <p:attrName>fillcolor</p:attrName>
                                        </p:attrNameLst>
                                      </p:cBhvr>
                                      <p:to>
                                        <a:srgbClr val="ABABAB"/>
                                      </p:to>
                                    </p:animClr>
                                    <p:set>
                                      <p:cBhvr>
                                        <p:cTn id="11" dur="750" fill="hold"/>
                                        <p:tgtEl>
                                          <p:spTgt spid="17"/>
                                        </p:tgtEl>
                                        <p:attrNameLst>
                                          <p:attrName>fill.type</p:attrName>
                                        </p:attrNameLst>
                                      </p:cBhvr>
                                      <p:to>
                                        <p:strVal val="solid"/>
                                      </p:to>
                                    </p:set>
                                    <p:set>
                                      <p:cBhvr>
                                        <p:cTn id="12" dur="750" fill="hold"/>
                                        <p:tgtEl>
                                          <p:spTgt spid="17"/>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750" fill="hold"/>
                                        <p:tgtEl>
                                          <p:spTgt spid="15"/>
                                        </p:tgtEl>
                                        <p:attrNameLst>
                                          <p:attrName>fillcolor</p:attrName>
                                        </p:attrNameLst>
                                      </p:cBhvr>
                                      <p:to>
                                        <a:srgbClr val="6BBD46"/>
                                      </p:to>
                                    </p:animClr>
                                    <p:set>
                                      <p:cBhvr>
                                        <p:cTn id="17" dur="750" fill="hold"/>
                                        <p:tgtEl>
                                          <p:spTgt spid="15"/>
                                        </p:tgtEl>
                                        <p:attrNameLst>
                                          <p:attrName>fill.type</p:attrName>
                                        </p:attrNameLst>
                                      </p:cBhvr>
                                      <p:to>
                                        <p:strVal val="solid"/>
                                      </p:to>
                                    </p:set>
                                    <p:set>
                                      <p:cBhvr>
                                        <p:cTn id="18" dur="750" fill="hold"/>
                                        <p:tgtEl>
                                          <p:spTgt spid="15"/>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750" fill="hold"/>
                                        <p:tgtEl>
                                          <p:spTgt spid="12"/>
                                        </p:tgtEl>
                                        <p:attrNameLst>
                                          <p:attrName>fillcolor</p:attrName>
                                        </p:attrNameLst>
                                      </p:cBhvr>
                                      <p:to>
                                        <a:srgbClr val="ABABAB"/>
                                      </p:to>
                                    </p:animClr>
                                    <p:set>
                                      <p:cBhvr>
                                        <p:cTn id="21" dur="750" fill="hold"/>
                                        <p:tgtEl>
                                          <p:spTgt spid="12"/>
                                        </p:tgtEl>
                                        <p:attrNameLst>
                                          <p:attrName>fill.type</p:attrName>
                                        </p:attrNameLst>
                                      </p:cBhvr>
                                      <p:to>
                                        <p:strVal val="solid"/>
                                      </p:to>
                                    </p:set>
                                    <p:set>
                                      <p:cBhvr>
                                        <p:cTn id="22" dur="750" fill="hold"/>
                                        <p:tgtEl>
                                          <p:spTgt spid="1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750" fill="hold"/>
                                        <p:tgtEl>
                                          <p:spTgt spid="17"/>
                                        </p:tgtEl>
                                        <p:attrNameLst>
                                          <p:attrName>fillcolor</p:attrName>
                                        </p:attrNameLst>
                                      </p:cBhvr>
                                      <p:to>
                                        <a:srgbClr val="6BBD46"/>
                                      </p:to>
                                    </p:animClr>
                                    <p:set>
                                      <p:cBhvr>
                                        <p:cTn id="27" dur="750" fill="hold"/>
                                        <p:tgtEl>
                                          <p:spTgt spid="17"/>
                                        </p:tgtEl>
                                        <p:attrNameLst>
                                          <p:attrName>fill.type</p:attrName>
                                        </p:attrNameLst>
                                      </p:cBhvr>
                                      <p:to>
                                        <p:strVal val="solid"/>
                                      </p:to>
                                    </p:set>
                                    <p:set>
                                      <p:cBhvr>
                                        <p:cTn id="28" dur="750" fill="hold"/>
                                        <p:tgtEl>
                                          <p:spTgt spid="17"/>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750" fill="hold"/>
                                        <p:tgtEl>
                                          <p:spTgt spid="15"/>
                                        </p:tgtEl>
                                        <p:attrNameLst>
                                          <p:attrName>fillcolor</p:attrName>
                                        </p:attrNameLst>
                                      </p:cBhvr>
                                      <p:to>
                                        <a:srgbClr val="ABABAB"/>
                                      </p:to>
                                    </p:animClr>
                                    <p:set>
                                      <p:cBhvr>
                                        <p:cTn id="31" dur="750" fill="hold"/>
                                        <p:tgtEl>
                                          <p:spTgt spid="15"/>
                                        </p:tgtEl>
                                        <p:attrNameLst>
                                          <p:attrName>fill.type</p:attrName>
                                        </p:attrNameLst>
                                      </p:cBhvr>
                                      <p:to>
                                        <p:strVal val="solid"/>
                                      </p:to>
                                    </p:set>
                                    <p:set>
                                      <p:cBhvr>
                                        <p:cTn id="32" dur="750" fill="hold"/>
                                        <p:tgtEl>
                                          <p:spTgt spid="1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750" fill="hold"/>
                                        <p:tgtEl>
                                          <p:spTgt spid="17"/>
                                        </p:tgtEl>
                                        <p:attrNameLst>
                                          <p:attrName>fillcolor</p:attrName>
                                        </p:attrNameLst>
                                      </p:cBhvr>
                                      <p:to>
                                        <a:srgbClr val="6BBD46"/>
                                      </p:to>
                                    </p:animClr>
                                    <p:set>
                                      <p:cBhvr>
                                        <p:cTn id="35" dur="750" fill="hold"/>
                                        <p:tgtEl>
                                          <p:spTgt spid="17"/>
                                        </p:tgtEl>
                                        <p:attrNameLst>
                                          <p:attrName>fill.type</p:attrName>
                                        </p:attrNameLst>
                                      </p:cBhvr>
                                      <p:to>
                                        <p:strVal val="solid"/>
                                      </p:to>
                                    </p:set>
                                    <p:set>
                                      <p:cBhvr>
                                        <p:cTn id="36" dur="75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What is New in the Application Platform</a:t>
            </a:r>
            <a:endParaRPr dirty="0"/>
          </a:p>
        </p:txBody>
      </p:sp>
      <p:sp>
        <p:nvSpPr>
          <p:cNvPr id="21" name="Rectangle 20"/>
          <p:cNvSpPr/>
          <p:nvPr/>
        </p:nvSpPr>
        <p:spPr bwMode="auto">
          <a:xfrm>
            <a:off x="0" y="3962400"/>
            <a:ext cx="4722813"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Integration with the phone</a:t>
            </a:r>
          </a:p>
        </p:txBody>
      </p:sp>
      <p:sp>
        <p:nvSpPr>
          <p:cNvPr id="22" name="Rectangle 21"/>
          <p:cNvSpPr/>
          <p:nvPr/>
        </p:nvSpPr>
        <p:spPr bwMode="auto">
          <a:xfrm>
            <a:off x="0" y="2916238"/>
            <a:ext cx="4722813" cy="547687"/>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Multitasking</a:t>
            </a:r>
          </a:p>
        </p:txBody>
      </p:sp>
      <p:sp>
        <p:nvSpPr>
          <p:cNvPr id="23" name="Rectangle 22"/>
          <p:cNvSpPr/>
          <p:nvPr/>
        </p:nvSpPr>
        <p:spPr bwMode="auto">
          <a:xfrm>
            <a:off x="7475538" y="2916238"/>
            <a:ext cx="4713287" cy="547687"/>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Silverlight </a:t>
            </a:r>
            <a:r>
              <a:rPr lang="en-US" sz="2400" dirty="0">
                <a:solidFill>
                  <a:schemeClr val="tx1">
                    <a:alpha val="99000"/>
                  </a:schemeClr>
                </a:solidFill>
                <a:latin typeface="+mn-lt"/>
                <a:ea typeface="+mn-ea"/>
              </a:rPr>
              <a:t>and </a:t>
            </a:r>
            <a:r>
              <a:rPr lang="en-US" sz="2400" dirty="0">
                <a:solidFill>
                  <a:schemeClr val="tx1">
                    <a:alpha val="99000"/>
                  </a:schemeClr>
                </a:solidFill>
                <a:latin typeface="+mn-lt"/>
                <a:ea typeface="+mn-ea"/>
              </a:rPr>
              <a:t>XNA integration</a:t>
            </a:r>
          </a:p>
        </p:txBody>
      </p:sp>
      <p:sp>
        <p:nvSpPr>
          <p:cNvPr id="26" name="Rectangle 25"/>
          <p:cNvSpPr/>
          <p:nvPr/>
        </p:nvSpPr>
        <p:spPr bwMode="auto">
          <a:xfrm>
            <a:off x="7475538" y="3962400"/>
            <a:ext cx="4713287"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Database Support</a:t>
            </a:r>
          </a:p>
        </p:txBody>
      </p:sp>
      <p:sp>
        <p:nvSpPr>
          <p:cNvPr id="24" name="Rectangle 23"/>
          <p:cNvSpPr/>
          <p:nvPr/>
        </p:nvSpPr>
        <p:spPr bwMode="auto">
          <a:xfrm>
            <a:off x="7475538" y="1828800"/>
            <a:ext cx="4713287"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Tools improvements</a:t>
            </a:r>
          </a:p>
        </p:txBody>
      </p:sp>
      <p:sp>
        <p:nvSpPr>
          <p:cNvPr id="28" name="Rectangle 27"/>
          <p:cNvSpPr/>
          <p:nvPr/>
        </p:nvSpPr>
        <p:spPr bwMode="auto">
          <a:xfrm>
            <a:off x="0" y="1828800"/>
            <a:ext cx="4722813"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Extended phone framework</a:t>
            </a:r>
          </a:p>
        </p:txBody>
      </p:sp>
      <p:grpSp>
        <p:nvGrpSpPr>
          <p:cNvPr id="51208" name="Group 19"/>
          <p:cNvGrpSpPr>
            <a:grpSpLocks/>
          </p:cNvGrpSpPr>
          <p:nvPr/>
        </p:nvGrpSpPr>
        <p:grpSpPr bwMode="auto">
          <a:xfrm>
            <a:off x="4484688" y="1192213"/>
            <a:ext cx="3200400" cy="5662612"/>
            <a:chOff x="2971800" y="968714"/>
            <a:chExt cx="3200400" cy="5663507"/>
          </a:xfrm>
        </p:grpSpPr>
        <p:pic>
          <p:nvPicPr>
            <p:cNvPr id="51210" name="Picture 2"/>
            <p:cNvPicPr>
              <a:picLocks noChangeAspect="1" noChangeArrowheads="1"/>
            </p:cNvPicPr>
            <p:nvPr/>
          </p:nvPicPr>
          <p:blipFill>
            <a:blip r:embed="rId3"/>
            <a:srcRect/>
            <a:stretch>
              <a:fillRect/>
            </a:stretch>
          </p:blipFill>
          <p:spPr bwMode="auto">
            <a:xfrm>
              <a:off x="2971800" y="968714"/>
              <a:ext cx="3200400" cy="5663507"/>
            </a:xfrm>
            <a:prstGeom prst="rect">
              <a:avLst/>
            </a:prstGeom>
            <a:noFill/>
            <a:ln w="9525">
              <a:noFill/>
              <a:miter lim="800000"/>
              <a:headEnd/>
              <a:tailEnd/>
            </a:ln>
          </p:spPr>
        </p:pic>
        <p:sp>
          <p:nvSpPr>
            <p:cNvPr id="12" name="Rectangle 11"/>
            <p:cNvSpPr/>
            <p:nvPr/>
          </p:nvSpPr>
          <p:spPr>
            <a:xfrm>
              <a:off x="3318933" y="3521854"/>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Software Architecture</a:t>
              </a:r>
            </a:p>
          </p:txBody>
        </p:sp>
        <p:sp>
          <p:nvSpPr>
            <p:cNvPr id="13" name="Rectangle 12"/>
            <p:cNvSpPr/>
            <p:nvPr/>
          </p:nvSpPr>
          <p:spPr>
            <a:xfrm>
              <a:off x="3318933"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App Model</a:t>
              </a:r>
            </a:p>
          </p:txBody>
        </p:sp>
        <p:sp>
          <p:nvSpPr>
            <p:cNvPr id="14" name="Rectangle 13"/>
            <p:cNvSpPr/>
            <p:nvPr/>
          </p:nvSpPr>
          <p:spPr>
            <a:xfrm>
              <a:off x="3318933" y="1406159"/>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Cloud Integration Services</a:t>
              </a:r>
            </a:p>
          </p:txBody>
        </p:sp>
        <p:sp>
          <p:nvSpPr>
            <p:cNvPr id="15" name="Rectangle 14"/>
            <p:cNvSpPr/>
            <p:nvPr/>
          </p:nvSpPr>
          <p:spPr>
            <a:xfrm>
              <a:off x="3318933" y="4597132"/>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Hardware Foundation</a:t>
              </a:r>
            </a:p>
          </p:txBody>
        </p:sp>
        <p:sp>
          <p:nvSpPr>
            <p:cNvPr id="16" name="Rectangle 15"/>
            <p:cNvSpPr/>
            <p:nvPr/>
          </p:nvSpPr>
          <p:spPr>
            <a:xfrm>
              <a:off x="4479431"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UI Model</a:t>
              </a:r>
            </a:p>
          </p:txBody>
        </p:sp>
        <p:grpSp>
          <p:nvGrpSpPr>
            <p:cNvPr id="51216" name="Group 48"/>
            <p:cNvGrpSpPr>
              <a:grpSpLocks/>
            </p:cNvGrpSpPr>
            <p:nvPr/>
          </p:nvGrpSpPr>
          <p:grpSpPr bwMode="auto">
            <a:xfrm>
              <a:off x="5612738" y="1415586"/>
              <a:ext cx="228600" cy="228600"/>
              <a:chOff x="1447800" y="3124200"/>
              <a:chExt cx="228600" cy="228600"/>
            </a:xfrm>
          </p:grpSpPr>
          <p:sp>
            <p:nvSpPr>
              <p:cNvPr id="18" name="Oval 17"/>
              <p:cNvSpPr/>
              <p:nvPr/>
            </p:nvSpPr>
            <p:spPr>
              <a:xfrm>
                <a:off x="1448462" y="3123486"/>
                <a:ext cx="228600" cy="228636"/>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p>
            </p:txBody>
          </p:sp>
          <p:cxnSp>
            <p:nvCxnSpPr>
              <p:cNvPr id="19" name="Straight Arrow Connector 18"/>
              <p:cNvCxnSpPr/>
              <p:nvPr/>
            </p:nvCxnSpPr>
            <p:spPr>
              <a:xfrm>
                <a:off x="1505612" y="3229866"/>
                <a:ext cx="152400"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51209" name="TextBox 24">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500"/>
                                        <p:tgtEl>
                                          <p:spTgt spid="2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righ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6" grpId="0" animBg="1"/>
      <p:bldP spid="24"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What is New in the Application Platform</a:t>
            </a:r>
            <a:endParaRPr dirty="0"/>
          </a:p>
        </p:txBody>
      </p:sp>
      <p:grpSp>
        <p:nvGrpSpPr>
          <p:cNvPr id="53250" name="Group 22"/>
          <p:cNvGrpSpPr>
            <a:grpSpLocks/>
          </p:cNvGrpSpPr>
          <p:nvPr/>
        </p:nvGrpSpPr>
        <p:grpSpPr bwMode="auto">
          <a:xfrm>
            <a:off x="4484688" y="1192213"/>
            <a:ext cx="3200400" cy="5662612"/>
            <a:chOff x="2971800" y="968714"/>
            <a:chExt cx="3200400" cy="5663507"/>
          </a:xfrm>
        </p:grpSpPr>
        <p:pic>
          <p:nvPicPr>
            <p:cNvPr id="53253" name="Picture 2"/>
            <p:cNvPicPr>
              <a:picLocks noChangeAspect="1" noChangeArrowheads="1"/>
            </p:cNvPicPr>
            <p:nvPr/>
          </p:nvPicPr>
          <p:blipFill>
            <a:blip r:embed="rId3"/>
            <a:srcRect/>
            <a:stretch>
              <a:fillRect/>
            </a:stretch>
          </p:blipFill>
          <p:spPr bwMode="auto">
            <a:xfrm>
              <a:off x="2971800" y="968714"/>
              <a:ext cx="3200400" cy="5663507"/>
            </a:xfrm>
            <a:prstGeom prst="rect">
              <a:avLst/>
            </a:prstGeom>
            <a:noFill/>
            <a:ln w="9525">
              <a:noFill/>
              <a:miter lim="800000"/>
              <a:headEnd/>
              <a:tailEnd/>
            </a:ln>
          </p:spPr>
        </p:pic>
        <p:sp>
          <p:nvSpPr>
            <p:cNvPr id="25" name="Rectangle 24"/>
            <p:cNvSpPr/>
            <p:nvPr/>
          </p:nvSpPr>
          <p:spPr>
            <a:xfrm>
              <a:off x="3318933" y="3521854"/>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Software Architecture</a:t>
              </a:r>
            </a:p>
          </p:txBody>
        </p:sp>
        <p:sp>
          <p:nvSpPr>
            <p:cNvPr id="26" name="Rectangle 25"/>
            <p:cNvSpPr/>
            <p:nvPr/>
          </p:nvSpPr>
          <p:spPr>
            <a:xfrm>
              <a:off x="3318933"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App Model</a:t>
              </a:r>
            </a:p>
          </p:txBody>
        </p:sp>
        <p:sp>
          <p:nvSpPr>
            <p:cNvPr id="27" name="Rectangle 26"/>
            <p:cNvSpPr/>
            <p:nvPr/>
          </p:nvSpPr>
          <p:spPr>
            <a:xfrm>
              <a:off x="3318933" y="1406159"/>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Cloud Integration Services</a:t>
              </a:r>
            </a:p>
          </p:txBody>
        </p:sp>
        <p:sp>
          <p:nvSpPr>
            <p:cNvPr id="28" name="Rectangle 27"/>
            <p:cNvSpPr/>
            <p:nvPr/>
          </p:nvSpPr>
          <p:spPr>
            <a:xfrm>
              <a:off x="3318933" y="4597132"/>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Hardware Foundation</a:t>
              </a:r>
            </a:p>
          </p:txBody>
        </p:sp>
        <p:sp>
          <p:nvSpPr>
            <p:cNvPr id="29" name="Rectangle 28"/>
            <p:cNvSpPr/>
            <p:nvPr/>
          </p:nvSpPr>
          <p:spPr>
            <a:xfrm>
              <a:off x="4479431"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UI Model</a:t>
              </a:r>
            </a:p>
          </p:txBody>
        </p:sp>
        <p:grpSp>
          <p:nvGrpSpPr>
            <p:cNvPr id="53259" name="Group 48"/>
            <p:cNvGrpSpPr>
              <a:grpSpLocks/>
            </p:cNvGrpSpPr>
            <p:nvPr/>
          </p:nvGrpSpPr>
          <p:grpSpPr bwMode="auto">
            <a:xfrm>
              <a:off x="5612738" y="1415586"/>
              <a:ext cx="228600" cy="228600"/>
              <a:chOff x="1447800" y="3124200"/>
              <a:chExt cx="228600" cy="228600"/>
            </a:xfrm>
          </p:grpSpPr>
          <p:sp>
            <p:nvSpPr>
              <p:cNvPr id="31" name="Oval 30"/>
              <p:cNvSpPr/>
              <p:nvPr/>
            </p:nvSpPr>
            <p:spPr>
              <a:xfrm>
                <a:off x="1448462" y="3123486"/>
                <a:ext cx="228600" cy="228636"/>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p>
            </p:txBody>
          </p:sp>
          <p:cxnSp>
            <p:nvCxnSpPr>
              <p:cNvPr id="32" name="Straight Arrow Connector 31"/>
              <p:cNvCxnSpPr/>
              <p:nvPr/>
            </p:nvCxnSpPr>
            <p:spPr>
              <a:xfrm>
                <a:off x="1505612" y="3229866"/>
                <a:ext cx="152400"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34" name="Rectangle 33"/>
          <p:cNvSpPr/>
          <p:nvPr/>
        </p:nvSpPr>
        <p:spPr bwMode="auto">
          <a:xfrm>
            <a:off x="-7938" y="2916238"/>
            <a:ext cx="4692651" cy="547687"/>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Multitasking</a:t>
            </a:r>
          </a:p>
        </p:txBody>
      </p:sp>
      <p:sp>
        <p:nvSpPr>
          <p:cNvPr id="53252" name="TextBox 13">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9112" y="228600"/>
            <a:ext cx="11149013" cy="609398"/>
          </a:xfrm>
        </p:spPr>
        <p:txBody>
          <a:bodyPr/>
          <a:lstStyle/>
          <a:p>
            <a:pPr defTabSz="914363" fontAlgn="auto">
              <a:spcAft>
                <a:spcPts val="0"/>
              </a:spcAft>
              <a:defRPr/>
            </a:pPr>
            <a:r>
              <a:rPr smtClean="0"/>
              <a:t>Multitasking</a:t>
            </a:r>
            <a:endParaRPr dirty="0"/>
          </a:p>
        </p:txBody>
      </p:sp>
      <p:sp>
        <p:nvSpPr>
          <p:cNvPr id="4" name="Rectangle 3"/>
          <p:cNvSpPr/>
          <p:nvPr/>
        </p:nvSpPr>
        <p:spPr bwMode="auto">
          <a:xfrm>
            <a:off x="0" y="1347788"/>
            <a:ext cx="8869363" cy="547687"/>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3200" dirty="0">
                <a:solidFill>
                  <a:schemeClr val="tx1">
                    <a:alpha val="99000"/>
                  </a:schemeClr>
                </a:solidFill>
                <a:latin typeface="+mn-lt"/>
                <a:ea typeface="+mn-ea"/>
              </a:rPr>
              <a:t>Fast Application Resume</a:t>
            </a:r>
          </a:p>
        </p:txBody>
      </p:sp>
      <p:sp>
        <p:nvSpPr>
          <p:cNvPr id="5" name="Content Placeholder 7"/>
          <p:cNvSpPr txBox="1">
            <a:spLocks/>
          </p:cNvSpPr>
          <p:nvPr/>
        </p:nvSpPr>
        <p:spPr>
          <a:xfrm>
            <a:off x="519111" y="1964438"/>
            <a:ext cx="10693401" cy="954107"/>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fontAlgn="auto">
              <a:spcAft>
                <a:spcPts val="0"/>
              </a:spcAft>
              <a:defRPr/>
            </a:pPr>
            <a:r>
              <a:rPr lang="en-US" sz="2000" dirty="0"/>
              <a:t>Ability to resume applications that the user has recently used</a:t>
            </a:r>
          </a:p>
          <a:p>
            <a:pPr marL="347663" indent="-347663" fontAlgn="auto">
              <a:spcAft>
                <a:spcPts val="0"/>
              </a:spcAft>
              <a:defRPr/>
            </a:pPr>
            <a:r>
              <a:rPr lang="en-US" sz="2000" dirty="0"/>
              <a:t>Apps stay in memory unless memory is needed for other apps</a:t>
            </a:r>
          </a:p>
          <a:p>
            <a:pPr marL="347663" indent="-347663" fontAlgn="auto">
              <a:spcAft>
                <a:spcPts val="0"/>
              </a:spcAft>
              <a:defRPr/>
            </a:pPr>
            <a:r>
              <a:rPr lang="en-US" sz="2000" b="1" dirty="0" smtClean="0"/>
              <a:t>Every</a:t>
            </a:r>
            <a:r>
              <a:rPr lang="en-US" sz="2000" dirty="0" smtClean="0"/>
              <a:t> </a:t>
            </a:r>
            <a:r>
              <a:rPr lang="en-US" sz="2000" dirty="0"/>
              <a:t>app should do this</a:t>
            </a:r>
            <a:endParaRPr lang="en-US" sz="2000" b="1" dirty="0"/>
          </a:p>
        </p:txBody>
      </p:sp>
      <p:sp>
        <p:nvSpPr>
          <p:cNvPr id="8" name="Rectangle 7"/>
          <p:cNvSpPr/>
          <p:nvPr/>
        </p:nvSpPr>
        <p:spPr bwMode="auto">
          <a:xfrm>
            <a:off x="0" y="2973388"/>
            <a:ext cx="8869363" cy="547687"/>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3200" dirty="0">
                <a:solidFill>
                  <a:schemeClr val="tx1">
                    <a:alpha val="99000"/>
                  </a:schemeClr>
                </a:solidFill>
                <a:latin typeface="+mn-lt"/>
                <a:ea typeface="+mn-ea"/>
              </a:rPr>
              <a:t>Live Agents</a:t>
            </a:r>
          </a:p>
        </p:txBody>
      </p:sp>
      <p:sp>
        <p:nvSpPr>
          <p:cNvPr id="9" name="Content Placeholder 7"/>
          <p:cNvSpPr txBox="1">
            <a:spLocks/>
          </p:cNvSpPr>
          <p:nvPr/>
        </p:nvSpPr>
        <p:spPr>
          <a:xfrm>
            <a:off x="519112" y="3590233"/>
            <a:ext cx="10693400" cy="615553"/>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fontAlgn="auto">
              <a:spcAft>
                <a:spcPts val="0"/>
              </a:spcAft>
              <a:defRPr/>
            </a:pPr>
            <a:r>
              <a:rPr lang="en-US" sz="2000" dirty="0"/>
              <a:t>Ability to run your code in the background</a:t>
            </a:r>
          </a:p>
          <a:p>
            <a:pPr marL="347663" indent="-347663" fontAlgn="auto">
              <a:spcAft>
                <a:spcPts val="0"/>
              </a:spcAft>
              <a:defRPr/>
            </a:pPr>
            <a:r>
              <a:rPr lang="en-US" sz="2000" dirty="0"/>
              <a:t>Audio, </a:t>
            </a:r>
            <a:r>
              <a:rPr lang="en-US" sz="2000" dirty="0" smtClean="0"/>
              <a:t>timed, or on idle</a:t>
            </a:r>
            <a:endParaRPr lang="en-US" sz="2000" dirty="0"/>
          </a:p>
        </p:txBody>
      </p:sp>
      <p:sp>
        <p:nvSpPr>
          <p:cNvPr id="10" name="Rectangle 9"/>
          <p:cNvSpPr/>
          <p:nvPr/>
        </p:nvSpPr>
        <p:spPr bwMode="auto">
          <a:xfrm>
            <a:off x="0" y="4260850"/>
            <a:ext cx="8869363" cy="547688"/>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3200" dirty="0">
                <a:solidFill>
                  <a:schemeClr val="tx1">
                    <a:alpha val="99000"/>
                  </a:schemeClr>
                </a:solidFill>
                <a:latin typeface="+mn-lt"/>
                <a:ea typeface="+mn-ea"/>
              </a:rPr>
              <a:t>Notifications</a:t>
            </a:r>
          </a:p>
        </p:txBody>
      </p:sp>
      <p:sp>
        <p:nvSpPr>
          <p:cNvPr id="11" name="Content Placeholder 7"/>
          <p:cNvSpPr txBox="1">
            <a:spLocks/>
          </p:cNvSpPr>
          <p:nvPr/>
        </p:nvSpPr>
        <p:spPr>
          <a:xfrm>
            <a:off x="519112" y="4877474"/>
            <a:ext cx="10693400" cy="615553"/>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fontAlgn="auto">
              <a:spcAft>
                <a:spcPts val="0"/>
              </a:spcAft>
              <a:defRPr/>
            </a:pPr>
            <a:r>
              <a:rPr lang="en-US" sz="2000" dirty="0"/>
              <a:t>Ability to create alarms and reminders</a:t>
            </a:r>
          </a:p>
          <a:p>
            <a:pPr marL="347663" indent="-347663" fontAlgn="auto">
              <a:spcAft>
                <a:spcPts val="0"/>
              </a:spcAft>
              <a:defRPr/>
            </a:pPr>
            <a:r>
              <a:rPr lang="en-US" sz="2000" dirty="0"/>
              <a:t>UX and behavior is the same as the phone Alarms </a:t>
            </a:r>
            <a:r>
              <a:rPr lang="en-US" sz="2000" dirty="0" smtClean="0"/>
              <a:t>and </a:t>
            </a:r>
            <a:r>
              <a:rPr lang="en-US" sz="2000" dirty="0"/>
              <a:t>Calendar items</a:t>
            </a:r>
          </a:p>
        </p:txBody>
      </p:sp>
      <p:sp>
        <p:nvSpPr>
          <p:cNvPr id="12" name="Rectangle 11"/>
          <p:cNvSpPr/>
          <p:nvPr/>
        </p:nvSpPr>
        <p:spPr bwMode="auto">
          <a:xfrm>
            <a:off x="0" y="5546725"/>
            <a:ext cx="8869363"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3200" dirty="0">
                <a:solidFill>
                  <a:schemeClr val="tx1">
                    <a:alpha val="99000"/>
                  </a:schemeClr>
                </a:solidFill>
                <a:latin typeface="+mn-lt"/>
                <a:ea typeface="+mn-ea"/>
              </a:rPr>
              <a:t>Background Transfer Service</a:t>
            </a:r>
          </a:p>
        </p:txBody>
      </p:sp>
      <p:sp>
        <p:nvSpPr>
          <p:cNvPr id="13" name="Content Placeholder 7"/>
          <p:cNvSpPr txBox="1">
            <a:spLocks/>
          </p:cNvSpPr>
          <p:nvPr/>
        </p:nvSpPr>
        <p:spPr>
          <a:xfrm>
            <a:off x="519112" y="6164718"/>
            <a:ext cx="10693400" cy="276999"/>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fontAlgn="auto">
              <a:spcAft>
                <a:spcPts val="0"/>
              </a:spcAft>
              <a:defRPr/>
            </a:pPr>
            <a:r>
              <a:rPr lang="en-US" sz="2000" dirty="0"/>
              <a:t>Application can queue up transfers in the background</a:t>
            </a:r>
          </a:p>
        </p:txBody>
      </p:sp>
      <p:sp>
        <p:nvSpPr>
          <p:cNvPr id="55306" name="TextBox 13">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defTabSz="914363" fontAlgn="auto">
              <a:spcAft>
                <a:spcPts val="0"/>
              </a:spcAft>
              <a:defRPr/>
            </a:pPr>
            <a:r>
              <a:rPr dirty="0" smtClean="0"/>
              <a:t>Windows Phone</a:t>
            </a:r>
            <a:br>
              <a:rPr dirty="0" smtClean="0"/>
            </a:br>
            <a:r>
              <a:rPr dirty="0" smtClean="0"/>
              <a:t>What’s New?</a:t>
            </a:r>
            <a:endParaRPr dirty="0"/>
          </a:p>
        </p:txBody>
      </p:sp>
      <p:sp>
        <p:nvSpPr>
          <p:cNvPr id="3" name="Subtitle 2"/>
          <p:cNvSpPr>
            <a:spLocks noGrp="1"/>
          </p:cNvSpPr>
          <p:nvPr>
            <p:ph type="subTitle" idx="1"/>
          </p:nvPr>
        </p:nvSpPr>
        <p:spPr/>
        <p:txBody>
          <a:bodyPr/>
          <a:lstStyle/>
          <a:p>
            <a:pPr defTabSz="914363" fontAlgn="auto">
              <a:spcAft>
                <a:spcPts val="0"/>
              </a:spcAft>
              <a:defRPr/>
            </a:pPr>
            <a:r>
              <a:rPr lang="en-US" dirty="0" smtClean="0"/>
              <a:t>Augusto Valdez</a:t>
            </a:r>
          </a:p>
          <a:p>
            <a:pPr defTabSz="914363" fontAlgn="auto">
              <a:spcAft>
                <a:spcPts val="0"/>
              </a:spcAft>
              <a:defRPr/>
            </a:pPr>
            <a:r>
              <a:rPr lang="en-US" dirty="0" smtClean="0"/>
              <a:t>Senior Product Manager,</a:t>
            </a:r>
          </a:p>
          <a:p>
            <a:pPr defTabSz="914363" fontAlgn="auto">
              <a:spcAft>
                <a:spcPts val="0"/>
              </a:spcAft>
              <a:defRPr/>
            </a:pPr>
            <a:r>
              <a:rPr lang="en-US" dirty="0" smtClean="0"/>
              <a:t>Windows Phone</a:t>
            </a:r>
          </a:p>
          <a:p>
            <a:pPr defTabSz="914363" fontAlgn="auto">
              <a:spcAft>
                <a:spcPts val="0"/>
              </a:spcAft>
              <a:defRPr/>
            </a:pPr>
            <a:r>
              <a:rPr lang="en-US" dirty="0" smtClean="0"/>
              <a:t>Microsoft Corporation</a:t>
            </a:r>
          </a:p>
        </p:txBody>
      </p:sp>
      <p:sp>
        <p:nvSpPr>
          <p:cNvPr id="27651" name="Text Placeholder 6"/>
          <p:cNvSpPr>
            <a:spLocks noGrp="1"/>
          </p:cNvSpPr>
          <p:nvPr>
            <p:ph type="body" sz="quarter" idx="10"/>
          </p:nvPr>
        </p:nvSpPr>
        <p:spPr bwMode="auto">
          <a:xfrm>
            <a:off x="3736975" y="1836738"/>
            <a:ext cx="2189163" cy="249237"/>
          </a:xfrm>
        </p:spPr>
        <p:txBody>
          <a:bodyPr numCol="1" anchor="t" anchorCtr="0" compatLnSpc="1">
            <a:prstTxWarp prst="textNoShape">
              <a:avLst/>
            </a:prstTxWarp>
          </a:bodyPr>
          <a:lstStyle/>
          <a:p>
            <a:pPr>
              <a:buFontTx/>
              <a:buNone/>
            </a:pPr>
            <a:r>
              <a:rPr lang="en-US" altLang="zh-CN" smtClean="0">
                <a:ea typeface="宋体" charset="-122"/>
              </a:rPr>
              <a:t>WPH201</a:t>
            </a:r>
          </a:p>
        </p:txBody>
      </p:sp>
      <p:sp>
        <p:nvSpPr>
          <p:cNvPr id="8" name="Subtitle 2"/>
          <p:cNvSpPr txBox="1">
            <a:spLocks/>
          </p:cNvSpPr>
          <p:nvPr/>
        </p:nvSpPr>
        <p:spPr>
          <a:xfrm>
            <a:off x="6094413" y="4703872"/>
            <a:ext cx="5029200" cy="463255"/>
          </a:xfrm>
          <a:prstGeom prst="rect">
            <a:avLst/>
          </a:prstGeom>
        </p:spPr>
        <p:txBody>
          <a:bodyPr lIns="0" tIns="0" rIns="0" bIns="0"/>
          <a:lstStyle>
            <a:lvl1pPr indent="0">
              <a:lnSpc>
                <a:spcPct val="90000"/>
              </a:lnSpc>
              <a:spcBef>
                <a:spcPts val="0"/>
              </a:spcBef>
              <a:buSzPct val="90000"/>
              <a:buFontTx/>
              <a:buNone/>
              <a:defRPr sz="3200">
                <a:gradFill>
                  <a:gsLst>
                    <a:gs pos="0">
                      <a:schemeClr val="tx1"/>
                    </a:gs>
                    <a:gs pos="86000">
                      <a:schemeClr val="tx1"/>
                    </a:gs>
                  </a:gsLst>
                  <a:lin ang="5400000" scaled="0"/>
                </a:gradFill>
              </a:defRPr>
            </a:lvl1pPr>
            <a:lvl2pPr indent="0" algn="ctr">
              <a:lnSpc>
                <a:spcPct val="90000"/>
              </a:lnSpc>
              <a:spcBef>
                <a:spcPct val="20000"/>
              </a:spcBef>
              <a:buSzPct val="90000"/>
              <a:buFontTx/>
              <a:buNone/>
              <a:defRPr sz="2800">
                <a:solidFill>
                  <a:schemeClr val="tx1">
                    <a:tint val="75000"/>
                  </a:schemeClr>
                </a:solidFill>
              </a:defRPr>
            </a:lvl2pPr>
            <a:lvl3pPr indent="0" algn="ctr">
              <a:lnSpc>
                <a:spcPct val="90000"/>
              </a:lnSpc>
              <a:spcBef>
                <a:spcPct val="20000"/>
              </a:spcBef>
              <a:buSzPct val="90000"/>
              <a:buFontTx/>
              <a:buNone/>
              <a:defRPr sz="2400">
                <a:solidFill>
                  <a:schemeClr val="tx1">
                    <a:tint val="75000"/>
                  </a:schemeClr>
                </a:solidFill>
              </a:defRPr>
            </a:lvl3pPr>
            <a:lvl4pPr indent="0" algn="ctr">
              <a:lnSpc>
                <a:spcPct val="90000"/>
              </a:lnSpc>
              <a:spcBef>
                <a:spcPct val="20000"/>
              </a:spcBef>
              <a:buSzPct val="90000"/>
              <a:buFontTx/>
              <a:buNone/>
              <a:defRPr sz="2000">
                <a:solidFill>
                  <a:schemeClr val="tx1">
                    <a:tint val="75000"/>
                  </a:schemeClr>
                </a:solidFill>
              </a:defRPr>
            </a:lvl4pPr>
            <a:lvl5pPr indent="0" algn="ctr">
              <a:lnSpc>
                <a:spcPct val="90000"/>
              </a:lnSpc>
              <a:spcBef>
                <a:spcPct val="20000"/>
              </a:spcBef>
              <a:buSzPct val="90000"/>
              <a:buFontTx/>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defTabSz="914363" fontAlgn="auto">
              <a:spcAft>
                <a:spcPts val="0"/>
              </a:spcAft>
              <a:defRPr/>
            </a:pPr>
            <a:r>
              <a:rPr lang="en-US" dirty="0">
                <a:latin typeface="+mn-lt"/>
                <a:ea typeface="+mn-ea"/>
              </a:rPr>
              <a:t>Tudor </a:t>
            </a:r>
            <a:r>
              <a:rPr lang="en-US" dirty="0" err="1">
                <a:latin typeface="+mn-lt"/>
                <a:ea typeface="+mn-ea"/>
              </a:rPr>
              <a:t>Toma</a:t>
            </a:r>
            <a:endParaRPr lang="en-US" dirty="0">
              <a:latin typeface="+mn-lt"/>
              <a:ea typeface="+mn-ea"/>
            </a:endParaRPr>
          </a:p>
          <a:p>
            <a:pPr defTabSz="914363" fontAlgn="auto">
              <a:spcAft>
                <a:spcPts val="0"/>
              </a:spcAft>
              <a:defRPr/>
            </a:pPr>
            <a:r>
              <a:rPr lang="en-US" dirty="0">
                <a:latin typeface="+mn-lt"/>
                <a:ea typeface="+mn-ea"/>
              </a:rPr>
              <a:t>Lead Program </a:t>
            </a:r>
            <a:r>
              <a:rPr lang="en-US" dirty="0" smtClean="0">
                <a:latin typeface="+mn-lt"/>
                <a:ea typeface="+mn-ea"/>
              </a:rPr>
              <a:t>Manager,</a:t>
            </a:r>
          </a:p>
          <a:p>
            <a:pPr defTabSz="914363" fontAlgn="auto">
              <a:spcAft>
                <a:spcPts val="0"/>
              </a:spcAft>
              <a:defRPr/>
            </a:pPr>
            <a:r>
              <a:rPr lang="en-US" dirty="0" smtClean="0">
                <a:latin typeface="+mn-lt"/>
                <a:ea typeface="+mn-ea"/>
              </a:rPr>
              <a:t>Windows </a:t>
            </a:r>
            <a:r>
              <a:rPr lang="en-US" dirty="0">
                <a:latin typeface="+mn-lt"/>
                <a:ea typeface="+mn-ea"/>
              </a:rPr>
              <a:t>Phone</a:t>
            </a:r>
          </a:p>
          <a:p>
            <a:pPr defTabSz="914363" fontAlgn="auto">
              <a:spcAft>
                <a:spcPts val="0"/>
              </a:spcAft>
              <a:defRPr/>
            </a:pPr>
            <a:r>
              <a:rPr lang="en-US" dirty="0">
                <a:latin typeface="+mn-lt"/>
                <a:ea typeface="+mn-ea"/>
              </a:rPr>
              <a:t>Microsoft Corporation</a:t>
            </a:r>
          </a:p>
        </p:txBody>
      </p:sp>
      <p:sp>
        <p:nvSpPr>
          <p:cNvPr id="27653" name="TextBox 5">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1370013" y="838200"/>
            <a:ext cx="7278687" cy="4419600"/>
            <a:chOff x="1370013" y="838200"/>
            <a:chExt cx="7279341" cy="4419600"/>
          </a:xfrm>
        </p:grpSpPr>
        <p:sp>
          <p:nvSpPr>
            <p:cNvPr id="13" name="Rectangle 12"/>
            <p:cNvSpPr/>
            <p:nvPr/>
          </p:nvSpPr>
          <p:spPr bwMode="auto">
            <a:xfrm>
              <a:off x="7009320" y="2035175"/>
              <a:ext cx="838275" cy="2017713"/>
            </a:xfrm>
            <a:prstGeom prst="rect">
              <a:avLst/>
            </a:prstGeom>
            <a:solidFill>
              <a:schemeClr val="tx1"/>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12" name="Rectangle 11"/>
            <p:cNvSpPr/>
            <p:nvPr/>
          </p:nvSpPr>
          <p:spPr bwMode="auto">
            <a:xfrm>
              <a:off x="5294666" y="1433513"/>
              <a:ext cx="1562240" cy="3200400"/>
            </a:xfrm>
            <a:prstGeom prst="rect">
              <a:avLst/>
            </a:prstGeom>
            <a:solidFill>
              <a:schemeClr val="tx1"/>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17" name="Rectangle 16"/>
            <p:cNvSpPr/>
            <p:nvPr/>
          </p:nvSpPr>
          <p:spPr bwMode="auto">
            <a:xfrm>
              <a:off x="1370013" y="1982788"/>
              <a:ext cx="3734135" cy="1797050"/>
            </a:xfrm>
            <a:prstGeom prst="rect">
              <a:avLst/>
            </a:prstGeom>
            <a:solidFill>
              <a:schemeClr val="tx1"/>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grpSp>
          <p:nvGrpSpPr>
            <p:cNvPr id="56332" name="Group 3"/>
            <p:cNvGrpSpPr>
              <a:grpSpLocks/>
            </p:cNvGrpSpPr>
            <p:nvPr/>
          </p:nvGrpSpPr>
          <p:grpSpPr bwMode="auto">
            <a:xfrm>
              <a:off x="1370013" y="838200"/>
              <a:ext cx="7279341" cy="4419600"/>
              <a:chOff x="1370013" y="838200"/>
              <a:chExt cx="7279341" cy="4419600"/>
            </a:xfrm>
          </p:grpSpPr>
          <p:sp>
            <p:nvSpPr>
              <p:cNvPr id="3" name="Rectangle 2"/>
              <p:cNvSpPr/>
              <p:nvPr/>
            </p:nvSpPr>
            <p:spPr bwMode="auto">
              <a:xfrm>
                <a:off x="2878274" y="1997075"/>
                <a:ext cx="1066896" cy="1782763"/>
              </a:xfrm>
              <a:prstGeom prst="rect">
                <a:avLst/>
              </a:prstGeom>
              <a:solidFill>
                <a:schemeClr val="tx1"/>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pic>
            <p:nvPicPr>
              <p:cNvPr id="56334" name="Picture 2" descr="C:\Users\aboladeg\Documents\Work\windows-mobile\media\start panorama - wMultiTask.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370013" y="838200"/>
                <a:ext cx="7279341" cy="4419600"/>
              </a:xfrm>
              <a:prstGeom prst="rect">
                <a:avLst/>
              </a:prstGeom>
              <a:noFill/>
              <a:ln w="9525">
                <a:noFill/>
                <a:miter lim="800000"/>
                <a:headEnd/>
                <a:tailEnd/>
              </a:ln>
            </p:spPr>
          </p:pic>
        </p:grpSp>
      </p:grpSp>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Don’t Keep Users Waiting: Dormant Apps</a:t>
            </a:r>
            <a:endParaRPr dirty="0"/>
          </a:p>
        </p:txBody>
      </p:sp>
      <p:sp>
        <p:nvSpPr>
          <p:cNvPr id="24" name="Rectangle 23"/>
          <p:cNvSpPr/>
          <p:nvPr/>
        </p:nvSpPr>
        <p:spPr bwMode="auto">
          <a:xfrm>
            <a:off x="1370012" y="4876800"/>
            <a:ext cx="9296400" cy="1219200"/>
          </a:xfrm>
          <a:prstGeom prst="rect">
            <a:avLst/>
          </a:prstGeom>
          <a:solidFill>
            <a:schemeClr val="accent2">
              <a:lumMod val="75000"/>
            </a:schemeClr>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memory</a:t>
            </a:r>
          </a:p>
        </p:txBody>
      </p:sp>
      <p:sp>
        <p:nvSpPr>
          <p:cNvPr id="26" name="Rectangle 25"/>
          <p:cNvSpPr/>
          <p:nvPr/>
        </p:nvSpPr>
        <p:spPr bwMode="auto">
          <a:xfrm>
            <a:off x="1667986" y="5486400"/>
            <a:ext cx="1447800" cy="457200"/>
          </a:xfrm>
          <a:prstGeom prst="rect">
            <a:avLst/>
          </a:prstGeom>
          <a:solidFill>
            <a:schemeClr val="accent1"/>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2" tIns="45716" rIns="91432" bIns="45716" anchor="ctr"/>
          <a:lstStyle/>
          <a:p>
            <a:pPr algn="ctr" defTabSz="914061">
              <a:defRPr/>
            </a:pPr>
            <a:r>
              <a:rPr lang="en-US" sz="2100" dirty="0">
                <a:gradFill>
                  <a:gsLst>
                    <a:gs pos="0">
                      <a:srgbClr val="FFFFFF"/>
                    </a:gs>
                    <a:gs pos="100000">
                      <a:srgbClr val="FFFFFF"/>
                    </a:gs>
                  </a:gsLst>
                  <a:lin ang="5400000" scaled="0"/>
                </a:gradFill>
              </a:rPr>
              <a:t>OS</a:t>
            </a:r>
          </a:p>
        </p:txBody>
      </p:sp>
      <p:sp>
        <p:nvSpPr>
          <p:cNvPr id="27" name="Rectangle 26"/>
          <p:cNvSpPr/>
          <p:nvPr/>
        </p:nvSpPr>
        <p:spPr bwMode="auto">
          <a:xfrm>
            <a:off x="6551612" y="5486400"/>
            <a:ext cx="5654938" cy="457200"/>
          </a:xfrm>
          <a:prstGeom prst="rect">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defTabSz="914099">
              <a:lnSpc>
                <a:spcPct val="90000"/>
              </a:lnSpc>
              <a:spcBef>
                <a:spcPts val="600"/>
              </a:spcBef>
              <a:defRPr/>
            </a:pPr>
            <a:r>
              <a:rPr lang="en-US" b="1" kern="0" dirty="0">
                <a:gradFill>
                  <a:gsLst>
                    <a:gs pos="0">
                      <a:srgbClr val="FFFFFF"/>
                    </a:gs>
                    <a:gs pos="100000">
                      <a:srgbClr val="FFFFFF"/>
                    </a:gs>
                  </a:gsLst>
                  <a:lin ang="5400000" scaled="0"/>
                </a:gradFill>
                <a:latin typeface="+mn-lt"/>
                <a:ea typeface="+mn-ea"/>
              </a:rPr>
              <a:t>foreground</a:t>
            </a:r>
          </a:p>
        </p:txBody>
      </p:sp>
      <p:sp>
        <p:nvSpPr>
          <p:cNvPr id="39" name="Rectangle 38"/>
          <p:cNvSpPr/>
          <p:nvPr/>
        </p:nvSpPr>
        <p:spPr bwMode="auto">
          <a:xfrm>
            <a:off x="3808412" y="5486400"/>
            <a:ext cx="1295400" cy="457200"/>
          </a:xfrm>
          <a:prstGeom prst="rect">
            <a:avLst/>
          </a:prstGeom>
          <a:solidFill>
            <a:schemeClr val="accent4"/>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dormant</a:t>
            </a:r>
          </a:p>
        </p:txBody>
      </p:sp>
      <p:sp>
        <p:nvSpPr>
          <p:cNvPr id="40" name="Rectangle 39"/>
          <p:cNvSpPr/>
          <p:nvPr/>
        </p:nvSpPr>
        <p:spPr bwMode="auto">
          <a:xfrm>
            <a:off x="5180012" y="5486400"/>
            <a:ext cx="1295400" cy="457200"/>
          </a:xfrm>
          <a:prstGeom prst="rect">
            <a:avLst/>
          </a:prstGeom>
          <a:solidFill>
            <a:schemeClr val="accent4"/>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dormant</a:t>
            </a:r>
          </a:p>
        </p:txBody>
      </p:sp>
      <p:sp>
        <p:nvSpPr>
          <p:cNvPr id="56328" name="TextBox 14">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righ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down)">
                                      <p:cBhvr>
                                        <p:cTn id="24" dur="500"/>
                                        <p:tgtEl>
                                          <p:spTgt spid="39"/>
                                        </p:tgtEl>
                                      </p:cBhvr>
                                    </p:animEffect>
                                  </p:childTnLst>
                                </p:cTn>
                              </p:par>
                            </p:childTnLst>
                          </p:cTn>
                        </p:par>
                        <p:par>
                          <p:cTn id="25" fill="hold">
                            <p:stCondLst>
                              <p:cond delay="1000"/>
                            </p:stCondLst>
                            <p:childTnLst>
                              <p:par>
                                <p:cTn id="26" presetID="4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eventsql\dvd\Online_ART\_UPDATES\DVD_Art_UPDATE_ONLY_02-28-11\Artwork_Imagery\Hardware Photos\OEM HW\Windows 7 Phones\Screenshots\XBL and 3rd Party App Screens\Last-fm_1.png"/>
          <p:cNvPicPr>
            <a:picLocks noChangeAspect="1" noChangeArrowheads="1"/>
          </p:cNvPicPr>
          <p:nvPr/>
        </p:nvPicPr>
        <p:blipFill>
          <a:blip r:embed="rId3"/>
          <a:srcRect/>
          <a:stretch>
            <a:fillRect/>
          </a:stretch>
        </p:blipFill>
        <p:spPr bwMode="auto">
          <a:xfrm>
            <a:off x="1370013" y="1343025"/>
            <a:ext cx="1054100" cy="1755775"/>
          </a:xfrm>
          <a:prstGeom prst="rect">
            <a:avLst/>
          </a:prstGeom>
          <a:noFill/>
          <a:ln w="9525">
            <a:noFill/>
            <a:miter lim="800000"/>
            <a:headEnd/>
            <a:tailEnd/>
          </a:ln>
        </p:spPr>
      </p:pic>
      <p:pic>
        <p:nvPicPr>
          <p:cNvPr id="2050" name="Picture 2" descr="\\eventsql\dvd\Online_ART\_UPDATES\DVD_Art_UPDATE_ONLY_02-28-11\Artwork_Imagery\Hardware Photos\OEM HW\Windows 7 Phones\Screenshots\XBL and 3rd Party App Screens\AP mobile_1.png"/>
          <p:cNvPicPr>
            <a:picLocks noChangeAspect="1" noChangeArrowheads="1"/>
          </p:cNvPicPr>
          <p:nvPr/>
        </p:nvPicPr>
        <p:blipFill>
          <a:blip r:embed="rId4"/>
          <a:srcRect/>
          <a:stretch>
            <a:fillRect/>
          </a:stretch>
        </p:blipFill>
        <p:spPr bwMode="auto">
          <a:xfrm>
            <a:off x="5102225" y="1330325"/>
            <a:ext cx="1052513" cy="1755775"/>
          </a:xfrm>
          <a:prstGeom prst="rect">
            <a:avLst/>
          </a:prstGeom>
          <a:noFill/>
          <a:ln w="9525">
            <a:noFill/>
            <a:miter lim="800000"/>
            <a:headEnd/>
            <a:tailEnd/>
          </a:ln>
        </p:spPr>
      </p:pic>
      <p:sp>
        <p:nvSpPr>
          <p:cNvPr id="32" name="Rectangle 31"/>
          <p:cNvSpPr/>
          <p:nvPr/>
        </p:nvSpPr>
        <p:spPr bwMode="auto">
          <a:xfrm>
            <a:off x="10437813" y="1600200"/>
            <a:ext cx="1052512" cy="381000"/>
          </a:xfrm>
          <a:prstGeom prst="rect">
            <a:avLst/>
          </a:prstGeom>
          <a:solidFill>
            <a:schemeClr val="accent5"/>
          </a:solidFill>
          <a:ln>
            <a:solidFill>
              <a:schemeClr val="accent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endParaRPr lang="en-US" sz="1900" dirty="0">
              <a:gradFill>
                <a:gsLst>
                  <a:gs pos="0">
                    <a:srgbClr val="FFFFFF"/>
                  </a:gs>
                  <a:gs pos="100000">
                    <a:srgbClr val="FFFFFF"/>
                  </a:gs>
                </a:gsLst>
                <a:lin ang="5400000" scaled="0"/>
              </a:gradFill>
            </a:endParaRPr>
          </a:p>
        </p:txBody>
      </p:sp>
      <p:sp>
        <p:nvSpPr>
          <p:cNvPr id="31" name="Rectangle 30"/>
          <p:cNvSpPr/>
          <p:nvPr/>
        </p:nvSpPr>
        <p:spPr bwMode="auto">
          <a:xfrm>
            <a:off x="10452100" y="2133600"/>
            <a:ext cx="1052513" cy="381000"/>
          </a:xfrm>
          <a:prstGeom prst="rect">
            <a:avLst/>
          </a:prstGeom>
          <a:solidFill>
            <a:schemeClr val="accent5"/>
          </a:solidFill>
          <a:ln>
            <a:solidFill>
              <a:srgbClr val="00B050"/>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endParaRPr lang="en-US" sz="1900" dirty="0">
              <a:gradFill>
                <a:gsLst>
                  <a:gs pos="0">
                    <a:srgbClr val="FFFFFF"/>
                  </a:gs>
                  <a:gs pos="100000">
                    <a:srgbClr val="FFFFFF"/>
                  </a:gs>
                </a:gsLst>
                <a:lin ang="5400000" scaled="0"/>
              </a:gradFill>
            </a:endParaRPr>
          </a:p>
        </p:txBody>
      </p:sp>
      <p:sp>
        <p:nvSpPr>
          <p:cNvPr id="30" name="Rectangle 29"/>
          <p:cNvSpPr/>
          <p:nvPr/>
        </p:nvSpPr>
        <p:spPr bwMode="auto">
          <a:xfrm>
            <a:off x="6399213" y="2133600"/>
            <a:ext cx="1052512" cy="381000"/>
          </a:xfrm>
          <a:prstGeom prst="rect">
            <a:avLst/>
          </a:prstGeom>
          <a:solidFill>
            <a:schemeClr val="accent5"/>
          </a:solidFill>
          <a:ln>
            <a:solidFill>
              <a:srgbClr val="00B050"/>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endParaRPr lang="en-US" sz="190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Getting more done – Live Agents</a:t>
            </a:r>
            <a:endParaRPr dirty="0"/>
          </a:p>
        </p:txBody>
      </p:sp>
      <p:sp>
        <p:nvSpPr>
          <p:cNvPr id="4" name="Rectangle 3"/>
          <p:cNvSpPr/>
          <p:nvPr/>
        </p:nvSpPr>
        <p:spPr bwMode="auto">
          <a:xfrm>
            <a:off x="5101589" y="3276600"/>
            <a:ext cx="2440624" cy="3810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algn="ctr" defTabSz="914099">
              <a:lnSpc>
                <a:spcPct val="90000"/>
              </a:lnSpc>
              <a:spcBef>
                <a:spcPts val="600"/>
              </a:spcBef>
              <a:defRPr/>
            </a:pPr>
            <a:r>
              <a:rPr lang="en-US" sz="1600" b="1" kern="0" dirty="0">
                <a:gradFill>
                  <a:gsLst>
                    <a:gs pos="0">
                      <a:schemeClr val="tx1"/>
                    </a:gs>
                    <a:gs pos="100000">
                      <a:schemeClr val="tx1"/>
                    </a:gs>
                  </a:gsLst>
                  <a:lin ang="5400000" scaled="0"/>
                </a:gradFill>
                <a:latin typeface="+mn-lt"/>
                <a:ea typeface="+mn-ea"/>
              </a:rPr>
              <a:t>Zune media service</a:t>
            </a:r>
          </a:p>
        </p:txBody>
      </p:sp>
      <p:sp>
        <p:nvSpPr>
          <p:cNvPr id="5" name="Rectangle 4"/>
          <p:cNvSpPr/>
          <p:nvPr/>
        </p:nvSpPr>
        <p:spPr bwMode="auto">
          <a:xfrm>
            <a:off x="6489065" y="2705100"/>
            <a:ext cx="1053148" cy="381000"/>
          </a:xfrm>
          <a:prstGeom prst="rect">
            <a:avLst/>
          </a:prstGeom>
          <a:solidFill>
            <a:schemeClr val="accent5"/>
          </a:solidFill>
          <a:ln>
            <a:solidFill>
              <a:schemeClr val="accent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audio</a:t>
            </a:r>
          </a:p>
        </p:txBody>
      </p:sp>
      <p:sp>
        <p:nvSpPr>
          <p:cNvPr id="6" name="Rectangle 5"/>
          <p:cNvSpPr/>
          <p:nvPr/>
        </p:nvSpPr>
        <p:spPr bwMode="auto">
          <a:xfrm>
            <a:off x="6489065" y="2209800"/>
            <a:ext cx="1053148" cy="381000"/>
          </a:xfrm>
          <a:prstGeom prst="rect">
            <a:avLst/>
          </a:prstGeom>
          <a:solidFill>
            <a:schemeClr val="accent5"/>
          </a:solidFill>
          <a:ln>
            <a:solidFill>
              <a:srgbClr val="00B050"/>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periodic</a:t>
            </a:r>
          </a:p>
        </p:txBody>
      </p:sp>
      <p:sp>
        <p:nvSpPr>
          <p:cNvPr id="7" name="Rectangle 6"/>
          <p:cNvSpPr/>
          <p:nvPr/>
        </p:nvSpPr>
        <p:spPr bwMode="auto">
          <a:xfrm>
            <a:off x="5115240" y="3810000"/>
            <a:ext cx="2426972" cy="381000"/>
          </a:xfrm>
          <a:prstGeom prst="rect">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defTabSz="914099">
              <a:lnSpc>
                <a:spcPct val="90000"/>
              </a:lnSpc>
              <a:spcBef>
                <a:spcPts val="600"/>
              </a:spcBef>
              <a:defRPr/>
            </a:pPr>
            <a:r>
              <a:rPr lang="en-US" b="1" kern="0" dirty="0">
                <a:gradFill>
                  <a:gsLst>
                    <a:gs pos="0">
                      <a:srgbClr val="FFFFFF"/>
                    </a:gs>
                    <a:gs pos="100000">
                      <a:srgbClr val="FFFFFF"/>
                    </a:gs>
                  </a:gsLst>
                  <a:lin ang="5400000" scaled="0"/>
                </a:gradFill>
                <a:latin typeface="+mn-lt"/>
                <a:ea typeface="+mn-ea"/>
              </a:rPr>
              <a:t>Resource manager</a:t>
            </a:r>
          </a:p>
        </p:txBody>
      </p:sp>
      <p:pic>
        <p:nvPicPr>
          <p:cNvPr id="1026" name="Picture 2" descr="C:\Users\aboladeg\AppData\Local\Microsoft\Windows\Temporary Internet Files\Content.IE5\9M5IO24O\MC900432643[1].png"/>
          <p:cNvPicPr>
            <a:picLocks noChangeAspect="1" noChangeArrowheads="1"/>
          </p:cNvPicPr>
          <p:nvPr/>
        </p:nvPicPr>
        <p:blipFill>
          <a:blip r:embed="rId5"/>
          <a:srcRect/>
          <a:stretch>
            <a:fillRect/>
          </a:stretch>
        </p:blipFill>
        <p:spPr bwMode="auto">
          <a:xfrm>
            <a:off x="3922713" y="3071813"/>
            <a:ext cx="1195387" cy="1195387"/>
          </a:xfrm>
          <a:prstGeom prst="rect">
            <a:avLst/>
          </a:prstGeom>
          <a:noFill/>
          <a:ln w="9525">
            <a:noFill/>
            <a:miter lim="800000"/>
            <a:headEnd/>
            <a:tailEnd/>
          </a:ln>
        </p:spPr>
      </p:pic>
      <p:sp>
        <p:nvSpPr>
          <p:cNvPr id="10" name="Rectangle 9"/>
          <p:cNvSpPr/>
          <p:nvPr/>
        </p:nvSpPr>
        <p:spPr bwMode="auto">
          <a:xfrm>
            <a:off x="9140189" y="3276600"/>
            <a:ext cx="2440624" cy="3810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algn="ctr" defTabSz="914099">
              <a:lnSpc>
                <a:spcPct val="90000"/>
              </a:lnSpc>
              <a:spcBef>
                <a:spcPts val="600"/>
              </a:spcBef>
              <a:defRPr/>
            </a:pPr>
            <a:r>
              <a:rPr lang="en-US" sz="1600" b="1" kern="0" dirty="0">
                <a:gradFill>
                  <a:gsLst>
                    <a:gs pos="0">
                      <a:schemeClr val="tx1"/>
                    </a:gs>
                    <a:gs pos="100000">
                      <a:schemeClr val="tx1"/>
                    </a:gs>
                  </a:gsLst>
                  <a:lin ang="5400000" scaled="0"/>
                </a:gradFill>
                <a:latin typeface="+mn-lt"/>
                <a:ea typeface="+mn-ea"/>
              </a:rPr>
              <a:t>Zune media service</a:t>
            </a:r>
          </a:p>
        </p:txBody>
      </p:sp>
      <p:sp>
        <p:nvSpPr>
          <p:cNvPr id="11" name="Rectangle 10"/>
          <p:cNvSpPr/>
          <p:nvPr/>
        </p:nvSpPr>
        <p:spPr bwMode="auto">
          <a:xfrm>
            <a:off x="10527665" y="2705100"/>
            <a:ext cx="1053148" cy="381000"/>
          </a:xfrm>
          <a:prstGeom prst="rect">
            <a:avLst/>
          </a:prstGeom>
          <a:solidFill>
            <a:schemeClr val="accent5"/>
          </a:solidFill>
          <a:ln>
            <a:solidFill>
              <a:schemeClr val="accent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audio</a:t>
            </a:r>
          </a:p>
        </p:txBody>
      </p:sp>
      <p:sp>
        <p:nvSpPr>
          <p:cNvPr id="12" name="Rectangle 11"/>
          <p:cNvSpPr/>
          <p:nvPr/>
        </p:nvSpPr>
        <p:spPr bwMode="auto">
          <a:xfrm>
            <a:off x="10527665" y="2209800"/>
            <a:ext cx="1053148" cy="381000"/>
          </a:xfrm>
          <a:prstGeom prst="rect">
            <a:avLst/>
          </a:prstGeom>
          <a:solidFill>
            <a:schemeClr val="accent5"/>
          </a:solidFill>
          <a:ln>
            <a:solidFill>
              <a:srgbClr val="00B050"/>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periodic</a:t>
            </a:r>
          </a:p>
        </p:txBody>
      </p:sp>
      <p:sp>
        <p:nvSpPr>
          <p:cNvPr id="13" name="Rectangle 12"/>
          <p:cNvSpPr/>
          <p:nvPr/>
        </p:nvSpPr>
        <p:spPr bwMode="auto">
          <a:xfrm>
            <a:off x="9153840" y="3810000"/>
            <a:ext cx="2426972" cy="381000"/>
          </a:xfrm>
          <a:prstGeom prst="rect">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defTabSz="914099">
              <a:lnSpc>
                <a:spcPct val="90000"/>
              </a:lnSpc>
              <a:spcBef>
                <a:spcPts val="600"/>
              </a:spcBef>
              <a:defRPr/>
            </a:pPr>
            <a:r>
              <a:rPr lang="en-US" b="1" kern="0" dirty="0">
                <a:gradFill>
                  <a:gsLst>
                    <a:gs pos="0">
                      <a:srgbClr val="FFFFFF"/>
                    </a:gs>
                    <a:gs pos="100000">
                      <a:srgbClr val="FFFFFF"/>
                    </a:gs>
                  </a:gsLst>
                  <a:lin ang="5400000" scaled="0"/>
                </a:gradFill>
                <a:latin typeface="+mn-lt"/>
                <a:ea typeface="+mn-ea"/>
              </a:rPr>
              <a:t>Resource manager</a:t>
            </a:r>
          </a:p>
        </p:txBody>
      </p:sp>
      <p:pic>
        <p:nvPicPr>
          <p:cNvPr id="1027" name="Picture 3" descr="C:\Users\aboladeg\AppData\Local\Microsoft\Windows\Temporary Internet Files\Content.IE5\M3VJFCBV\MC900434861[1].png"/>
          <p:cNvPicPr>
            <a:picLocks noChangeAspect="1" noChangeArrowheads="1"/>
          </p:cNvPicPr>
          <p:nvPr/>
        </p:nvPicPr>
        <p:blipFill>
          <a:blip r:embed="rId6"/>
          <a:srcRect/>
          <a:stretch>
            <a:fillRect/>
          </a:stretch>
        </p:blipFill>
        <p:spPr bwMode="auto">
          <a:xfrm>
            <a:off x="7923213" y="3124200"/>
            <a:ext cx="1143000" cy="1143000"/>
          </a:xfrm>
          <a:prstGeom prst="rect">
            <a:avLst/>
          </a:prstGeom>
          <a:noFill/>
          <a:ln w="9525">
            <a:noFill/>
            <a:miter lim="800000"/>
            <a:headEnd/>
            <a:tailEnd/>
          </a:ln>
        </p:spPr>
      </p:pic>
      <p:sp>
        <p:nvSpPr>
          <p:cNvPr id="15" name="Rectangle 14"/>
          <p:cNvSpPr/>
          <p:nvPr/>
        </p:nvSpPr>
        <p:spPr bwMode="auto">
          <a:xfrm>
            <a:off x="10514013" y="1676400"/>
            <a:ext cx="1053148" cy="381000"/>
          </a:xfrm>
          <a:prstGeom prst="rect">
            <a:avLst/>
          </a:prstGeom>
          <a:solidFill>
            <a:schemeClr val="accent5"/>
          </a:solidFill>
          <a:ln>
            <a:solidFill>
              <a:schemeClr val="accent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on AC</a:t>
            </a:r>
          </a:p>
        </p:txBody>
      </p:sp>
      <p:sp>
        <p:nvSpPr>
          <p:cNvPr id="17" name="Rectangle 16"/>
          <p:cNvSpPr/>
          <p:nvPr/>
        </p:nvSpPr>
        <p:spPr bwMode="auto">
          <a:xfrm>
            <a:off x="1329556" y="3276600"/>
            <a:ext cx="2440624" cy="3810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algn="ctr" defTabSz="914099">
              <a:lnSpc>
                <a:spcPct val="90000"/>
              </a:lnSpc>
              <a:spcBef>
                <a:spcPts val="600"/>
              </a:spcBef>
              <a:defRPr/>
            </a:pPr>
            <a:r>
              <a:rPr lang="en-US" sz="1600" b="1" kern="0" dirty="0">
                <a:gradFill>
                  <a:gsLst>
                    <a:gs pos="0">
                      <a:schemeClr val="tx1"/>
                    </a:gs>
                    <a:gs pos="100000">
                      <a:schemeClr val="tx1"/>
                    </a:gs>
                  </a:gsLst>
                  <a:lin ang="5400000" scaled="0"/>
                </a:gradFill>
                <a:latin typeface="+mn-lt"/>
                <a:ea typeface="+mn-ea"/>
              </a:rPr>
              <a:t>Zune media service</a:t>
            </a:r>
          </a:p>
        </p:txBody>
      </p:sp>
      <p:sp>
        <p:nvSpPr>
          <p:cNvPr id="18" name="Rectangle 17"/>
          <p:cNvSpPr/>
          <p:nvPr/>
        </p:nvSpPr>
        <p:spPr bwMode="auto">
          <a:xfrm>
            <a:off x="2717032" y="2705100"/>
            <a:ext cx="1053148" cy="381000"/>
          </a:xfrm>
          <a:prstGeom prst="rect">
            <a:avLst/>
          </a:prstGeom>
          <a:solidFill>
            <a:schemeClr val="accent5"/>
          </a:solidFill>
          <a:ln>
            <a:solidFill>
              <a:schemeClr val="accent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dirty="0">
                <a:gradFill>
                  <a:gsLst>
                    <a:gs pos="0">
                      <a:srgbClr val="FFFFFF"/>
                    </a:gs>
                    <a:gs pos="100000">
                      <a:srgbClr val="FFFFFF"/>
                    </a:gs>
                  </a:gsLst>
                  <a:lin ang="5400000" scaled="0"/>
                </a:gradFill>
              </a:rPr>
              <a:t>audio</a:t>
            </a:r>
          </a:p>
        </p:txBody>
      </p:sp>
      <p:pic>
        <p:nvPicPr>
          <p:cNvPr id="21" name="Picture 2" descr="C:\Users\aboladeg\AppData\Local\Microsoft\Windows\Temporary Internet Files\Content.IE5\9M5IO24O\MC900432643[1].png"/>
          <p:cNvPicPr>
            <a:picLocks noChangeAspect="1" noChangeArrowheads="1"/>
          </p:cNvPicPr>
          <p:nvPr/>
        </p:nvPicPr>
        <p:blipFill>
          <a:blip r:embed="rId5"/>
          <a:srcRect/>
          <a:stretch>
            <a:fillRect/>
          </a:stretch>
        </p:blipFill>
        <p:spPr bwMode="auto">
          <a:xfrm>
            <a:off x="150813" y="3071813"/>
            <a:ext cx="1195387" cy="1195387"/>
          </a:xfrm>
          <a:prstGeom prst="rect">
            <a:avLst/>
          </a:prstGeom>
          <a:noFill/>
          <a:ln w="9525">
            <a:noFill/>
            <a:miter lim="800000"/>
            <a:headEnd/>
            <a:tailEnd/>
          </a:ln>
        </p:spPr>
      </p:pic>
      <p:pic>
        <p:nvPicPr>
          <p:cNvPr id="22" name="Picture 7" descr="F:\Users\aboladeg\Documents\Work\windows-mobile\media\UVC_Lock.png"/>
          <p:cNvPicPr>
            <a:picLocks noChangeAspect="1" noChangeArrowheads="1"/>
          </p:cNvPicPr>
          <p:nvPr/>
        </p:nvPicPr>
        <p:blipFill>
          <a:blip r:embed="rId7"/>
          <a:srcRect/>
          <a:stretch>
            <a:fillRect/>
          </a:stretch>
        </p:blipFill>
        <p:spPr bwMode="auto">
          <a:xfrm>
            <a:off x="912813" y="1905000"/>
            <a:ext cx="2957512" cy="533400"/>
          </a:xfrm>
          <a:prstGeom prst="rect">
            <a:avLst/>
          </a:prstGeom>
          <a:noFill/>
          <a:ln w="9525">
            <a:noFill/>
            <a:miter lim="800000"/>
            <a:headEnd/>
            <a:tailEnd/>
          </a:ln>
        </p:spPr>
      </p:pic>
      <p:sp>
        <p:nvSpPr>
          <p:cNvPr id="24" name="Rectangle 23"/>
          <p:cNvSpPr/>
          <p:nvPr/>
        </p:nvSpPr>
        <p:spPr bwMode="auto">
          <a:xfrm>
            <a:off x="1370013" y="4876800"/>
            <a:ext cx="7922576" cy="1219200"/>
          </a:xfrm>
          <a:prstGeom prst="rect">
            <a:avLst/>
          </a:prstGeom>
          <a:solidFill>
            <a:schemeClr val="accent2">
              <a:lumMod val="75000"/>
            </a:schemeClr>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memory</a:t>
            </a:r>
          </a:p>
        </p:txBody>
      </p:sp>
      <p:sp>
        <p:nvSpPr>
          <p:cNvPr id="26" name="Rectangle 25"/>
          <p:cNvSpPr/>
          <p:nvPr/>
        </p:nvSpPr>
        <p:spPr bwMode="auto">
          <a:xfrm>
            <a:off x="1667986" y="5486400"/>
            <a:ext cx="1447800" cy="457200"/>
          </a:xfrm>
          <a:prstGeom prst="rect">
            <a:avLst/>
          </a:prstGeom>
          <a:solidFill>
            <a:schemeClr val="accent1"/>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2" tIns="45716" rIns="91432" bIns="45716" anchor="ctr"/>
          <a:lstStyle/>
          <a:p>
            <a:pPr algn="ctr" defTabSz="914061">
              <a:defRPr/>
            </a:pPr>
            <a:r>
              <a:rPr lang="en-US" sz="2100" dirty="0">
                <a:gradFill>
                  <a:gsLst>
                    <a:gs pos="0">
                      <a:srgbClr val="FFFFFF"/>
                    </a:gs>
                    <a:gs pos="100000">
                      <a:srgbClr val="FFFFFF"/>
                    </a:gs>
                  </a:gsLst>
                  <a:lin ang="5400000" scaled="0"/>
                </a:gradFill>
              </a:rPr>
              <a:t>OS</a:t>
            </a:r>
          </a:p>
        </p:txBody>
      </p:sp>
      <p:sp>
        <p:nvSpPr>
          <p:cNvPr id="27" name="Rectangle 26"/>
          <p:cNvSpPr/>
          <p:nvPr/>
        </p:nvSpPr>
        <p:spPr bwMode="auto">
          <a:xfrm>
            <a:off x="6551613" y="5486400"/>
            <a:ext cx="5637213" cy="457200"/>
          </a:xfrm>
          <a:prstGeom prst="rect">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defTabSz="914099">
              <a:lnSpc>
                <a:spcPct val="90000"/>
              </a:lnSpc>
              <a:spcBef>
                <a:spcPts val="600"/>
              </a:spcBef>
              <a:defRPr/>
            </a:pPr>
            <a:r>
              <a:rPr lang="en-US" b="1" kern="0" dirty="0">
                <a:gradFill>
                  <a:gsLst>
                    <a:gs pos="0">
                      <a:srgbClr val="FFFFFF"/>
                    </a:gs>
                    <a:gs pos="100000">
                      <a:srgbClr val="FFFFFF"/>
                    </a:gs>
                  </a:gsLst>
                  <a:lin ang="5400000" scaled="0"/>
                </a:gradFill>
                <a:latin typeface="+mn-lt"/>
                <a:ea typeface="+mn-ea"/>
              </a:rPr>
              <a:t>foreground</a:t>
            </a:r>
          </a:p>
        </p:txBody>
      </p:sp>
      <p:sp>
        <p:nvSpPr>
          <p:cNvPr id="28" name="Rectangle 27"/>
          <p:cNvSpPr/>
          <p:nvPr/>
        </p:nvSpPr>
        <p:spPr bwMode="auto">
          <a:xfrm>
            <a:off x="4186634" y="5486400"/>
            <a:ext cx="1083231" cy="457200"/>
          </a:xfrm>
          <a:prstGeom prst="rect">
            <a:avLst/>
          </a:prstGeom>
          <a:solidFill>
            <a:schemeClr val="accent5"/>
          </a:solidFill>
          <a:ln>
            <a:solidFill>
              <a:srgbClr val="00B050"/>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periodic</a:t>
            </a:r>
          </a:p>
        </p:txBody>
      </p:sp>
      <p:sp>
        <p:nvSpPr>
          <p:cNvPr id="33" name="Rectangle 32"/>
          <p:cNvSpPr/>
          <p:nvPr/>
        </p:nvSpPr>
        <p:spPr bwMode="auto">
          <a:xfrm>
            <a:off x="5392182" y="5486400"/>
            <a:ext cx="1083231" cy="457200"/>
          </a:xfrm>
          <a:prstGeom prst="rect">
            <a:avLst/>
          </a:prstGeom>
          <a:solidFill>
            <a:schemeClr val="accent5"/>
          </a:solidFill>
          <a:ln>
            <a:solidFill>
              <a:srgbClr val="00B050"/>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periodic</a:t>
            </a:r>
          </a:p>
        </p:txBody>
      </p:sp>
      <p:sp>
        <p:nvSpPr>
          <p:cNvPr id="34" name="Rectangle 33"/>
          <p:cNvSpPr/>
          <p:nvPr/>
        </p:nvSpPr>
        <p:spPr bwMode="auto">
          <a:xfrm>
            <a:off x="6551614" y="4953000"/>
            <a:ext cx="914400" cy="457200"/>
          </a:xfrm>
          <a:prstGeom prst="rect">
            <a:avLst/>
          </a:prstGeom>
          <a:solidFill>
            <a:schemeClr val="accent5"/>
          </a:solidFill>
          <a:ln>
            <a:solidFill>
              <a:schemeClr val="accent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on AC</a:t>
            </a:r>
          </a:p>
        </p:txBody>
      </p:sp>
      <p:sp>
        <p:nvSpPr>
          <p:cNvPr id="35" name="Rectangle 34"/>
          <p:cNvSpPr/>
          <p:nvPr/>
        </p:nvSpPr>
        <p:spPr bwMode="auto">
          <a:xfrm>
            <a:off x="7542212" y="4953000"/>
            <a:ext cx="952427" cy="457200"/>
          </a:xfrm>
          <a:prstGeom prst="rect">
            <a:avLst/>
          </a:prstGeom>
          <a:solidFill>
            <a:schemeClr val="accent5"/>
          </a:solidFill>
          <a:ln>
            <a:solidFill>
              <a:schemeClr val="accent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on AC</a:t>
            </a:r>
          </a:p>
        </p:txBody>
      </p:sp>
      <p:sp>
        <p:nvSpPr>
          <p:cNvPr id="36" name="Rectangle 35"/>
          <p:cNvSpPr/>
          <p:nvPr/>
        </p:nvSpPr>
        <p:spPr bwMode="auto">
          <a:xfrm>
            <a:off x="3248975" y="5486400"/>
            <a:ext cx="840980" cy="457200"/>
          </a:xfrm>
          <a:prstGeom prst="rect">
            <a:avLst/>
          </a:prstGeom>
          <a:solidFill>
            <a:schemeClr val="accent5"/>
          </a:solidFill>
          <a:ln>
            <a:solidFill>
              <a:schemeClr val="accent2"/>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32" tIns="45716" rIns="91432" bIns="45716" anchor="ctr"/>
          <a:lstStyle/>
          <a:p>
            <a:pPr algn="ctr" defTabSz="914061">
              <a:defRPr/>
            </a:pPr>
            <a:r>
              <a:rPr lang="en-US" sz="1900" dirty="0">
                <a:gradFill>
                  <a:gsLst>
                    <a:gs pos="0">
                      <a:srgbClr val="FFFFFF"/>
                    </a:gs>
                    <a:gs pos="100000">
                      <a:srgbClr val="FFFFFF"/>
                    </a:gs>
                  </a:gsLst>
                  <a:lin ang="5400000" scaled="0"/>
                </a:gradFill>
              </a:rPr>
              <a:t>audio</a:t>
            </a:r>
          </a:p>
        </p:txBody>
      </p:sp>
      <p:pic>
        <p:nvPicPr>
          <p:cNvPr id="2051" name="Picture 3" descr="\\eventsql\dvd\Online_ART\_UPDATES\DVD_Art_UPDATE_ONLY_02-28-11\Artwork_Imagery\Hardware Photos\OEM HW\Windows 7 Phones\Screenshots\XBL and 3rd Party App Screens\Seesmic_3.png"/>
          <p:cNvPicPr>
            <a:picLocks noChangeAspect="1" noChangeArrowheads="1"/>
          </p:cNvPicPr>
          <p:nvPr/>
        </p:nvPicPr>
        <p:blipFill>
          <a:blip r:embed="rId8"/>
          <a:srcRect/>
          <a:stretch>
            <a:fillRect/>
          </a:stretch>
        </p:blipFill>
        <p:spPr bwMode="auto">
          <a:xfrm>
            <a:off x="9153525" y="1330325"/>
            <a:ext cx="1054100" cy="1755775"/>
          </a:xfrm>
          <a:prstGeom prst="rect">
            <a:avLst/>
          </a:prstGeom>
          <a:noFill/>
          <a:ln w="9525">
            <a:noFill/>
            <a:miter lim="800000"/>
            <a:headEnd/>
            <a:tailEnd/>
          </a:ln>
        </p:spPr>
      </p:pic>
      <p:sp>
        <p:nvSpPr>
          <p:cNvPr id="58399" name="TextBox 37">
            <a:hlinkClick r:id="rId9"/>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anim calcmode="lin" valueType="num">
                                      <p:cBhvr>
                                        <p:cTn id="13" dur="750" fill="hold"/>
                                        <p:tgtEl>
                                          <p:spTgt spid="22"/>
                                        </p:tgtEl>
                                        <p:attrNameLst>
                                          <p:attrName>ppt_x</p:attrName>
                                        </p:attrNameLst>
                                      </p:cBhvr>
                                      <p:tavLst>
                                        <p:tav tm="0">
                                          <p:val>
                                            <p:strVal val="#ppt_x"/>
                                          </p:val>
                                        </p:tav>
                                        <p:tav tm="100000">
                                          <p:val>
                                            <p:strVal val="#ppt_x"/>
                                          </p:val>
                                        </p:tav>
                                      </p:tavLst>
                                    </p:anim>
                                    <p:anim calcmode="lin" valueType="num">
                                      <p:cBhvr>
                                        <p:cTn id="14" dur="75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35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par>
                          <p:cTn id="50" fill="hold">
                            <p:stCondLst>
                              <p:cond delay="500"/>
                            </p:stCondLst>
                            <p:childTnLst>
                              <p:par>
                                <p:cTn id="51" presetID="22" presetClass="entr" presetSubtype="4"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anim calcmode="lin" valueType="num">
                                      <p:cBhvr>
                                        <p:cTn id="59" dur="500" fill="hold"/>
                                        <p:tgtEl>
                                          <p:spTgt spid="7"/>
                                        </p:tgtEl>
                                        <p:attrNameLst>
                                          <p:attrName>ppt_x</p:attrName>
                                        </p:attrNameLst>
                                      </p:cBhvr>
                                      <p:tavLst>
                                        <p:tav tm="0">
                                          <p:val>
                                            <p:strVal val="#ppt_x"/>
                                          </p:val>
                                        </p:tav>
                                        <p:tav tm="100000">
                                          <p:val>
                                            <p:strVal val="#ppt_x"/>
                                          </p:val>
                                        </p:tav>
                                      </p:tavLst>
                                    </p:anim>
                                    <p:anim calcmode="lin" valueType="num">
                                      <p:cBhvr>
                                        <p:cTn id="60" dur="500" fill="hold"/>
                                        <p:tgtEl>
                                          <p:spTgt spid="7"/>
                                        </p:tgtEl>
                                        <p:attrNameLst>
                                          <p:attrName>ppt_y</p:attrName>
                                        </p:attrNameLst>
                                      </p:cBhvr>
                                      <p:tavLst>
                                        <p:tav tm="0">
                                          <p:val>
                                            <p:strVal val="#ppt_y+.1"/>
                                          </p:val>
                                        </p:tav>
                                        <p:tav tm="100000">
                                          <p:val>
                                            <p:strVal val="#ppt_y"/>
                                          </p:val>
                                        </p:tav>
                                      </p:tavLst>
                                    </p:anim>
                                  </p:childTnLst>
                                </p:cTn>
                              </p:par>
                            </p:childTnLst>
                          </p:cTn>
                        </p:par>
                        <p:par>
                          <p:cTn id="61" fill="hold">
                            <p:stCondLst>
                              <p:cond delay="500"/>
                            </p:stCondLst>
                            <p:childTnLst>
                              <p:par>
                                <p:cTn id="62" presetID="53" presetClass="entr" presetSubtype="16" fill="hold" nodeType="afterEffect">
                                  <p:stCondLst>
                                    <p:cond delay="0"/>
                                  </p:stCondLst>
                                  <p:childTnLst>
                                    <p:set>
                                      <p:cBhvr>
                                        <p:cTn id="63" dur="1" fill="hold">
                                          <p:stCondLst>
                                            <p:cond delay="0"/>
                                          </p:stCondLst>
                                        </p:cTn>
                                        <p:tgtEl>
                                          <p:spTgt spid="1026"/>
                                        </p:tgtEl>
                                        <p:attrNameLst>
                                          <p:attrName>style.visibility</p:attrName>
                                        </p:attrNameLst>
                                      </p:cBhvr>
                                      <p:to>
                                        <p:strVal val="visible"/>
                                      </p:to>
                                    </p:set>
                                    <p:anim calcmode="lin" valueType="num">
                                      <p:cBhvr>
                                        <p:cTn id="64" dur="500" fill="hold"/>
                                        <p:tgtEl>
                                          <p:spTgt spid="1026"/>
                                        </p:tgtEl>
                                        <p:attrNameLst>
                                          <p:attrName>ppt_w</p:attrName>
                                        </p:attrNameLst>
                                      </p:cBhvr>
                                      <p:tavLst>
                                        <p:tav tm="0">
                                          <p:val>
                                            <p:fltVal val="0"/>
                                          </p:val>
                                        </p:tav>
                                        <p:tav tm="100000">
                                          <p:val>
                                            <p:strVal val="#ppt_w"/>
                                          </p:val>
                                        </p:tav>
                                      </p:tavLst>
                                    </p:anim>
                                    <p:anim calcmode="lin" valueType="num">
                                      <p:cBhvr>
                                        <p:cTn id="65" dur="500" fill="hold"/>
                                        <p:tgtEl>
                                          <p:spTgt spid="1026"/>
                                        </p:tgtEl>
                                        <p:attrNameLst>
                                          <p:attrName>ppt_h</p:attrName>
                                        </p:attrNameLst>
                                      </p:cBhvr>
                                      <p:tavLst>
                                        <p:tav tm="0">
                                          <p:val>
                                            <p:fltVal val="0"/>
                                          </p:val>
                                        </p:tav>
                                        <p:tav tm="100000">
                                          <p:val>
                                            <p:strVal val="#ppt_h"/>
                                          </p:val>
                                        </p:tav>
                                      </p:tavLst>
                                    </p:anim>
                                    <p:animEffect transition="in" filter="fade">
                                      <p:cBhvr>
                                        <p:cTn id="66" dur="500"/>
                                        <p:tgtEl>
                                          <p:spTgt spid="1026"/>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050"/>
                                        </p:tgtEl>
                                        <p:attrNameLst>
                                          <p:attrName>style.visibility</p:attrName>
                                        </p:attrNameLst>
                                      </p:cBhvr>
                                      <p:to>
                                        <p:strVal val="visible"/>
                                      </p:to>
                                    </p:set>
                                    <p:animEffect transition="in" filter="fade">
                                      <p:cBhvr>
                                        <p:cTn id="71" dur="1000"/>
                                        <p:tgtEl>
                                          <p:spTgt spid="2050"/>
                                        </p:tgtEl>
                                      </p:cBhvr>
                                    </p:animEffect>
                                    <p:anim calcmode="lin" valueType="num">
                                      <p:cBhvr>
                                        <p:cTn id="72" dur="1000" fill="hold"/>
                                        <p:tgtEl>
                                          <p:spTgt spid="2050"/>
                                        </p:tgtEl>
                                        <p:attrNameLst>
                                          <p:attrName>ppt_x</p:attrName>
                                        </p:attrNameLst>
                                      </p:cBhvr>
                                      <p:tavLst>
                                        <p:tav tm="0">
                                          <p:val>
                                            <p:strVal val="#ppt_x"/>
                                          </p:val>
                                        </p:tav>
                                        <p:tav tm="100000">
                                          <p:val>
                                            <p:strVal val="#ppt_x"/>
                                          </p:val>
                                        </p:tav>
                                      </p:tavLst>
                                    </p:anim>
                                    <p:anim calcmode="lin" valueType="num">
                                      <p:cBhvr>
                                        <p:cTn id="73" dur="1000" fill="hold"/>
                                        <p:tgtEl>
                                          <p:spTgt spid="2050"/>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50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anim calcmode="lin" valueType="num">
                                      <p:cBhvr>
                                        <p:cTn id="77" dur="500" fill="hold"/>
                                        <p:tgtEl>
                                          <p:spTgt spid="30"/>
                                        </p:tgtEl>
                                        <p:attrNameLst>
                                          <p:attrName>ppt_x</p:attrName>
                                        </p:attrNameLst>
                                      </p:cBhvr>
                                      <p:tavLst>
                                        <p:tav tm="0">
                                          <p:val>
                                            <p:strVal val="#ppt_x"/>
                                          </p:val>
                                        </p:tav>
                                        <p:tav tm="100000">
                                          <p:val>
                                            <p:strVal val="#ppt_x"/>
                                          </p:val>
                                        </p:tav>
                                      </p:tavLst>
                                    </p:anim>
                                    <p:anim calcmode="lin" valueType="num">
                                      <p:cBhvr>
                                        <p:cTn id="78" dur="500" fill="hold"/>
                                        <p:tgtEl>
                                          <p:spTgt spid="30"/>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75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anim calcmode="lin" valueType="num">
                                      <p:cBhvr>
                                        <p:cTn id="82" dur="500" fill="hold"/>
                                        <p:tgtEl>
                                          <p:spTgt spid="6"/>
                                        </p:tgtEl>
                                        <p:attrNameLst>
                                          <p:attrName>ppt_x</p:attrName>
                                        </p:attrNameLst>
                                      </p:cBhvr>
                                      <p:tavLst>
                                        <p:tav tm="0">
                                          <p:val>
                                            <p:strVal val="#ppt_x"/>
                                          </p:val>
                                        </p:tav>
                                        <p:tav tm="100000">
                                          <p:val>
                                            <p:strVal val="#ppt_x"/>
                                          </p:val>
                                        </p:tav>
                                      </p:tavLst>
                                    </p:anim>
                                    <p:anim calcmode="lin" valueType="num">
                                      <p:cBhvr>
                                        <p:cTn id="83" dur="500" fill="hold"/>
                                        <p:tgtEl>
                                          <p:spTgt spid="6"/>
                                        </p:tgtEl>
                                        <p:attrNameLst>
                                          <p:attrName>ppt_y</p:attrName>
                                        </p:attrNameLst>
                                      </p:cBhvr>
                                      <p:tavLst>
                                        <p:tav tm="0">
                                          <p:val>
                                            <p:strVal val="#ppt_y-.1"/>
                                          </p:val>
                                        </p:tav>
                                        <p:tav tm="100000">
                                          <p:val>
                                            <p:strVal val="#ppt_y"/>
                                          </p:val>
                                        </p:tav>
                                      </p:tavLst>
                                    </p:anim>
                                  </p:childTnLst>
                                </p:cTn>
                              </p:par>
                            </p:childTnLst>
                          </p:cTn>
                        </p:par>
                        <p:par>
                          <p:cTn id="84" fill="hold">
                            <p:stCondLst>
                              <p:cond delay="1250"/>
                            </p:stCondLst>
                            <p:childTnLst>
                              <p:par>
                                <p:cTn id="85" presetID="22" presetClass="entr" presetSubtype="4"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down)">
                                      <p:cBhvr>
                                        <p:cTn id="87" dur="500"/>
                                        <p:tgtEl>
                                          <p:spTgt spid="28"/>
                                        </p:tgtEl>
                                      </p:cBhvr>
                                    </p:animEffect>
                                  </p:childTnLst>
                                </p:cTn>
                              </p:par>
                              <p:par>
                                <p:cTn id="88" presetID="22" presetClass="entr" presetSubtype="4" fill="hold" nodeType="withEffect">
                                  <p:stCondLst>
                                    <p:cond delay="250"/>
                                  </p:stCondLst>
                                  <p:childTnLst>
                                    <p:set>
                                      <p:cBhvr>
                                        <p:cTn id="89" dur="1" fill="hold">
                                          <p:stCondLst>
                                            <p:cond delay="0"/>
                                          </p:stCondLst>
                                        </p:cTn>
                                        <p:tgtEl>
                                          <p:spTgt spid="33"/>
                                        </p:tgtEl>
                                        <p:attrNameLst>
                                          <p:attrName>style.visibility</p:attrName>
                                        </p:attrNameLst>
                                      </p:cBhvr>
                                      <p:to>
                                        <p:strVal val="visible"/>
                                      </p:to>
                                    </p:set>
                                    <p:animEffect transition="in" filter="wipe(down)">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left)">
                                      <p:cBhvr>
                                        <p:cTn id="95" dur="500"/>
                                        <p:tgtEl>
                                          <p:spTgt spid="10"/>
                                        </p:tgtEl>
                                      </p:cBhvr>
                                    </p:animEffect>
                                  </p:childTnLst>
                                </p:cTn>
                              </p:par>
                            </p:childTnLst>
                          </p:cTn>
                        </p:par>
                        <p:par>
                          <p:cTn id="96" fill="hold">
                            <p:stCondLst>
                              <p:cond delay="500"/>
                            </p:stCondLst>
                            <p:childTnLst>
                              <p:par>
                                <p:cTn id="97" presetID="22" presetClass="entr" presetSubtype="4" fill="hold"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wipe(down)">
                                      <p:cBhvr>
                                        <p:cTn id="99" dur="500"/>
                                        <p:tgtEl>
                                          <p:spTgt spid="11"/>
                                        </p:tgtEl>
                                      </p:cBhvr>
                                    </p:animEffect>
                                  </p:childTnLst>
                                </p:cTn>
                              </p:par>
                            </p:childTnLst>
                          </p:cTn>
                        </p:par>
                        <p:par>
                          <p:cTn id="100" fill="hold">
                            <p:stCondLst>
                              <p:cond delay="1000"/>
                            </p:stCondLst>
                            <p:childTnLst>
                              <p:par>
                                <p:cTn id="101" presetID="42" presetClass="entr" presetSubtype="0" fill="hold" nodeType="after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fade">
                                      <p:cBhvr>
                                        <p:cTn id="103" dur="500"/>
                                        <p:tgtEl>
                                          <p:spTgt spid="13"/>
                                        </p:tgtEl>
                                      </p:cBhvr>
                                    </p:animEffect>
                                    <p:anim calcmode="lin" valueType="num">
                                      <p:cBhvr>
                                        <p:cTn id="104" dur="500" fill="hold"/>
                                        <p:tgtEl>
                                          <p:spTgt spid="13"/>
                                        </p:tgtEl>
                                        <p:attrNameLst>
                                          <p:attrName>ppt_x</p:attrName>
                                        </p:attrNameLst>
                                      </p:cBhvr>
                                      <p:tavLst>
                                        <p:tav tm="0">
                                          <p:val>
                                            <p:strVal val="#ppt_x"/>
                                          </p:val>
                                        </p:tav>
                                        <p:tav tm="100000">
                                          <p:val>
                                            <p:strVal val="#ppt_x"/>
                                          </p:val>
                                        </p:tav>
                                      </p:tavLst>
                                    </p:anim>
                                    <p:anim calcmode="lin" valueType="num">
                                      <p:cBhvr>
                                        <p:cTn id="105" dur="500" fill="hold"/>
                                        <p:tgtEl>
                                          <p:spTgt spid="13"/>
                                        </p:tgtEl>
                                        <p:attrNameLst>
                                          <p:attrName>ppt_y</p:attrName>
                                        </p:attrNameLst>
                                      </p:cBhvr>
                                      <p:tavLst>
                                        <p:tav tm="0">
                                          <p:val>
                                            <p:strVal val="#ppt_y+.1"/>
                                          </p:val>
                                        </p:tav>
                                        <p:tav tm="100000">
                                          <p:val>
                                            <p:strVal val="#ppt_y"/>
                                          </p:val>
                                        </p:tav>
                                      </p:tavLst>
                                    </p:anim>
                                  </p:childTnLst>
                                </p:cTn>
                              </p:par>
                            </p:childTnLst>
                          </p:cTn>
                        </p:par>
                        <p:par>
                          <p:cTn id="106" fill="hold">
                            <p:stCondLst>
                              <p:cond delay="1500"/>
                            </p:stCondLst>
                            <p:childTnLst>
                              <p:par>
                                <p:cTn id="107" presetID="47" presetClass="entr" presetSubtype="0" fill="hold" grpId="0" nodeType="after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500"/>
                                        <p:tgtEl>
                                          <p:spTgt spid="31"/>
                                        </p:tgtEl>
                                      </p:cBhvr>
                                    </p:animEffect>
                                    <p:anim calcmode="lin" valueType="num">
                                      <p:cBhvr>
                                        <p:cTn id="110" dur="500" fill="hold"/>
                                        <p:tgtEl>
                                          <p:spTgt spid="31"/>
                                        </p:tgtEl>
                                        <p:attrNameLst>
                                          <p:attrName>ppt_x</p:attrName>
                                        </p:attrNameLst>
                                      </p:cBhvr>
                                      <p:tavLst>
                                        <p:tav tm="0">
                                          <p:val>
                                            <p:strVal val="#ppt_x"/>
                                          </p:val>
                                        </p:tav>
                                        <p:tav tm="100000">
                                          <p:val>
                                            <p:strVal val="#ppt_x"/>
                                          </p:val>
                                        </p:tav>
                                      </p:tavLst>
                                    </p:anim>
                                    <p:anim calcmode="lin" valueType="num">
                                      <p:cBhvr>
                                        <p:cTn id="111" dur="500" fill="hold"/>
                                        <p:tgtEl>
                                          <p:spTgt spid="31"/>
                                        </p:tgtEl>
                                        <p:attrNameLst>
                                          <p:attrName>ppt_y</p:attrName>
                                        </p:attrNameLst>
                                      </p:cBhvr>
                                      <p:tavLst>
                                        <p:tav tm="0">
                                          <p:val>
                                            <p:strVal val="#ppt_y-.1"/>
                                          </p:val>
                                        </p:tav>
                                        <p:tav tm="100000">
                                          <p:val>
                                            <p:strVal val="#ppt_y"/>
                                          </p:val>
                                        </p:tav>
                                      </p:tavLst>
                                    </p:anim>
                                  </p:childTnLst>
                                </p:cTn>
                              </p:par>
                              <p:par>
                                <p:cTn id="112" presetID="47" presetClass="entr" presetSubtype="0" fill="hold" nodeType="withEffect">
                                  <p:stCondLst>
                                    <p:cond delay="250"/>
                                  </p:stCondLst>
                                  <p:childTnLst>
                                    <p:set>
                                      <p:cBhvr>
                                        <p:cTn id="113" dur="1" fill="hold">
                                          <p:stCondLst>
                                            <p:cond delay="0"/>
                                          </p:stCondLst>
                                        </p:cTn>
                                        <p:tgtEl>
                                          <p:spTgt spid="12"/>
                                        </p:tgtEl>
                                        <p:attrNameLst>
                                          <p:attrName>style.visibility</p:attrName>
                                        </p:attrNameLst>
                                      </p:cBhvr>
                                      <p:to>
                                        <p:strVal val="visible"/>
                                      </p:to>
                                    </p:set>
                                    <p:animEffect transition="in" filter="fade">
                                      <p:cBhvr>
                                        <p:cTn id="114" dur="500"/>
                                        <p:tgtEl>
                                          <p:spTgt spid="12"/>
                                        </p:tgtEl>
                                      </p:cBhvr>
                                    </p:animEffect>
                                    <p:anim calcmode="lin" valueType="num">
                                      <p:cBhvr>
                                        <p:cTn id="115" dur="500" fill="hold"/>
                                        <p:tgtEl>
                                          <p:spTgt spid="12"/>
                                        </p:tgtEl>
                                        <p:attrNameLst>
                                          <p:attrName>ppt_x</p:attrName>
                                        </p:attrNameLst>
                                      </p:cBhvr>
                                      <p:tavLst>
                                        <p:tav tm="0">
                                          <p:val>
                                            <p:strVal val="#ppt_x"/>
                                          </p:val>
                                        </p:tav>
                                        <p:tav tm="100000">
                                          <p:val>
                                            <p:strVal val="#ppt_x"/>
                                          </p:val>
                                        </p:tav>
                                      </p:tavLst>
                                    </p:anim>
                                    <p:anim calcmode="lin" valueType="num">
                                      <p:cBhvr>
                                        <p:cTn id="1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1027"/>
                                        </p:tgtEl>
                                        <p:attrNameLst>
                                          <p:attrName>style.visibility</p:attrName>
                                        </p:attrNameLst>
                                      </p:cBhvr>
                                      <p:to>
                                        <p:strVal val="visible"/>
                                      </p:to>
                                    </p:set>
                                    <p:anim calcmode="lin" valueType="num">
                                      <p:cBhvr>
                                        <p:cTn id="121" dur="500" fill="hold"/>
                                        <p:tgtEl>
                                          <p:spTgt spid="1027"/>
                                        </p:tgtEl>
                                        <p:attrNameLst>
                                          <p:attrName>ppt_w</p:attrName>
                                        </p:attrNameLst>
                                      </p:cBhvr>
                                      <p:tavLst>
                                        <p:tav tm="0">
                                          <p:val>
                                            <p:fltVal val="0"/>
                                          </p:val>
                                        </p:tav>
                                        <p:tav tm="100000">
                                          <p:val>
                                            <p:strVal val="#ppt_w"/>
                                          </p:val>
                                        </p:tav>
                                      </p:tavLst>
                                    </p:anim>
                                    <p:anim calcmode="lin" valueType="num">
                                      <p:cBhvr>
                                        <p:cTn id="122" dur="500" fill="hold"/>
                                        <p:tgtEl>
                                          <p:spTgt spid="1027"/>
                                        </p:tgtEl>
                                        <p:attrNameLst>
                                          <p:attrName>ppt_h</p:attrName>
                                        </p:attrNameLst>
                                      </p:cBhvr>
                                      <p:tavLst>
                                        <p:tav tm="0">
                                          <p:val>
                                            <p:fltVal val="0"/>
                                          </p:val>
                                        </p:tav>
                                        <p:tav tm="100000">
                                          <p:val>
                                            <p:strVal val="#ppt_h"/>
                                          </p:val>
                                        </p:tav>
                                      </p:tavLst>
                                    </p:anim>
                                    <p:animEffect transition="in" filter="fade">
                                      <p:cBhvr>
                                        <p:cTn id="123" dur="500"/>
                                        <p:tgtEl>
                                          <p:spTgt spid="1027"/>
                                        </p:tgtEl>
                                      </p:cBhvr>
                                    </p:animEffect>
                                  </p:childTnLst>
                                </p:cTn>
                              </p:par>
                            </p:childTnLst>
                          </p:cTn>
                        </p:par>
                        <p:par>
                          <p:cTn id="124" fill="hold">
                            <p:stCondLst>
                              <p:cond delay="500"/>
                            </p:stCondLst>
                            <p:childTnLst>
                              <p:par>
                                <p:cTn id="125" presetID="47" presetClass="entr" presetSubtype="0" fill="hold" nodeType="afterEffect">
                                  <p:stCondLst>
                                    <p:cond delay="0"/>
                                  </p:stCondLst>
                                  <p:childTnLst>
                                    <p:set>
                                      <p:cBhvr>
                                        <p:cTn id="126" dur="1" fill="hold">
                                          <p:stCondLst>
                                            <p:cond delay="0"/>
                                          </p:stCondLst>
                                        </p:cTn>
                                        <p:tgtEl>
                                          <p:spTgt spid="2051"/>
                                        </p:tgtEl>
                                        <p:attrNameLst>
                                          <p:attrName>style.visibility</p:attrName>
                                        </p:attrNameLst>
                                      </p:cBhvr>
                                      <p:to>
                                        <p:strVal val="visible"/>
                                      </p:to>
                                    </p:set>
                                    <p:animEffect transition="in" filter="fade">
                                      <p:cBhvr>
                                        <p:cTn id="127" dur="500"/>
                                        <p:tgtEl>
                                          <p:spTgt spid="2051"/>
                                        </p:tgtEl>
                                      </p:cBhvr>
                                    </p:animEffect>
                                    <p:anim calcmode="lin" valueType="num">
                                      <p:cBhvr>
                                        <p:cTn id="128" dur="500" fill="hold"/>
                                        <p:tgtEl>
                                          <p:spTgt spid="2051"/>
                                        </p:tgtEl>
                                        <p:attrNameLst>
                                          <p:attrName>ppt_x</p:attrName>
                                        </p:attrNameLst>
                                      </p:cBhvr>
                                      <p:tavLst>
                                        <p:tav tm="0">
                                          <p:val>
                                            <p:strVal val="#ppt_x"/>
                                          </p:val>
                                        </p:tav>
                                        <p:tav tm="100000">
                                          <p:val>
                                            <p:strVal val="#ppt_x"/>
                                          </p:val>
                                        </p:tav>
                                      </p:tavLst>
                                    </p:anim>
                                    <p:anim calcmode="lin" valueType="num">
                                      <p:cBhvr>
                                        <p:cTn id="129" dur="500" fill="hold"/>
                                        <p:tgtEl>
                                          <p:spTgt spid="2051"/>
                                        </p:tgtEl>
                                        <p:attrNameLst>
                                          <p:attrName>ppt_y</p:attrName>
                                        </p:attrNameLst>
                                      </p:cBhvr>
                                      <p:tavLst>
                                        <p:tav tm="0">
                                          <p:val>
                                            <p:strVal val="#ppt_y-.1"/>
                                          </p:val>
                                        </p:tav>
                                        <p:tav tm="100000">
                                          <p:val>
                                            <p:strVal val="#ppt_y"/>
                                          </p:val>
                                        </p:tav>
                                      </p:tavLst>
                                    </p:anim>
                                  </p:childTnLst>
                                </p:cTn>
                              </p:par>
                            </p:childTnLst>
                          </p:cTn>
                        </p:par>
                        <p:par>
                          <p:cTn id="130" fill="hold">
                            <p:stCondLst>
                              <p:cond delay="1000"/>
                            </p:stCondLst>
                            <p:childTnLst>
                              <p:par>
                                <p:cTn id="131" presetID="47" presetClass="entr" presetSubtype="0" fill="hold" grpId="0" nodeType="after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fade">
                                      <p:cBhvr>
                                        <p:cTn id="133" dur="500"/>
                                        <p:tgtEl>
                                          <p:spTgt spid="32"/>
                                        </p:tgtEl>
                                      </p:cBhvr>
                                    </p:animEffect>
                                    <p:anim calcmode="lin" valueType="num">
                                      <p:cBhvr>
                                        <p:cTn id="134" dur="500" fill="hold"/>
                                        <p:tgtEl>
                                          <p:spTgt spid="32"/>
                                        </p:tgtEl>
                                        <p:attrNameLst>
                                          <p:attrName>ppt_x</p:attrName>
                                        </p:attrNameLst>
                                      </p:cBhvr>
                                      <p:tavLst>
                                        <p:tav tm="0">
                                          <p:val>
                                            <p:strVal val="#ppt_x"/>
                                          </p:val>
                                        </p:tav>
                                        <p:tav tm="100000">
                                          <p:val>
                                            <p:strVal val="#ppt_x"/>
                                          </p:val>
                                        </p:tav>
                                      </p:tavLst>
                                    </p:anim>
                                    <p:anim calcmode="lin" valueType="num">
                                      <p:cBhvr>
                                        <p:cTn id="135" dur="500" fill="hold"/>
                                        <p:tgtEl>
                                          <p:spTgt spid="32"/>
                                        </p:tgtEl>
                                        <p:attrNameLst>
                                          <p:attrName>ppt_y</p:attrName>
                                        </p:attrNameLst>
                                      </p:cBhvr>
                                      <p:tavLst>
                                        <p:tav tm="0">
                                          <p:val>
                                            <p:strVal val="#ppt_y-.1"/>
                                          </p:val>
                                        </p:tav>
                                        <p:tav tm="100000">
                                          <p:val>
                                            <p:strVal val="#ppt_y"/>
                                          </p:val>
                                        </p:tav>
                                      </p:tavLst>
                                    </p:anim>
                                  </p:childTnLst>
                                </p:cTn>
                              </p:par>
                              <p:par>
                                <p:cTn id="136" presetID="47" presetClass="entr" presetSubtype="0" fill="hold" nodeType="withEffect">
                                  <p:stCondLst>
                                    <p:cond delay="250"/>
                                  </p:stCondLst>
                                  <p:childTnLst>
                                    <p:set>
                                      <p:cBhvr>
                                        <p:cTn id="137" dur="1" fill="hold">
                                          <p:stCondLst>
                                            <p:cond delay="0"/>
                                          </p:stCondLst>
                                        </p:cTn>
                                        <p:tgtEl>
                                          <p:spTgt spid="15"/>
                                        </p:tgtEl>
                                        <p:attrNameLst>
                                          <p:attrName>style.visibility</p:attrName>
                                        </p:attrNameLst>
                                      </p:cBhvr>
                                      <p:to>
                                        <p:strVal val="visible"/>
                                      </p:to>
                                    </p:set>
                                    <p:animEffect transition="in" filter="fade">
                                      <p:cBhvr>
                                        <p:cTn id="138" dur="500"/>
                                        <p:tgtEl>
                                          <p:spTgt spid="15"/>
                                        </p:tgtEl>
                                      </p:cBhvr>
                                    </p:animEffect>
                                    <p:anim calcmode="lin" valueType="num">
                                      <p:cBhvr>
                                        <p:cTn id="139" dur="500" fill="hold"/>
                                        <p:tgtEl>
                                          <p:spTgt spid="15"/>
                                        </p:tgtEl>
                                        <p:attrNameLst>
                                          <p:attrName>ppt_x</p:attrName>
                                        </p:attrNameLst>
                                      </p:cBhvr>
                                      <p:tavLst>
                                        <p:tav tm="0">
                                          <p:val>
                                            <p:strVal val="#ppt_x"/>
                                          </p:val>
                                        </p:tav>
                                        <p:tav tm="100000">
                                          <p:val>
                                            <p:strVal val="#ppt_x"/>
                                          </p:val>
                                        </p:tav>
                                      </p:tavLst>
                                    </p:anim>
                                    <p:anim calcmode="lin" valueType="num">
                                      <p:cBhvr>
                                        <p:cTn id="140" dur="500" fill="hold"/>
                                        <p:tgtEl>
                                          <p:spTgt spid="15"/>
                                        </p:tgtEl>
                                        <p:attrNameLst>
                                          <p:attrName>ppt_y</p:attrName>
                                        </p:attrNameLst>
                                      </p:cBhvr>
                                      <p:tavLst>
                                        <p:tav tm="0">
                                          <p:val>
                                            <p:strVal val="#ppt_y-.1"/>
                                          </p:val>
                                        </p:tav>
                                        <p:tav tm="100000">
                                          <p:val>
                                            <p:strVal val="#ppt_y"/>
                                          </p:val>
                                        </p:tav>
                                      </p:tavLst>
                                    </p:anim>
                                  </p:childTnLst>
                                </p:cTn>
                              </p:par>
                            </p:childTnLst>
                          </p:cTn>
                        </p:par>
                        <p:par>
                          <p:cTn id="141" fill="hold">
                            <p:stCondLst>
                              <p:cond delay="1750"/>
                            </p:stCondLst>
                            <p:childTnLst>
                              <p:par>
                                <p:cTn id="142" presetID="22" presetClass="entr" presetSubtype="4"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down)">
                                      <p:cBhvr>
                                        <p:cTn id="144" dur="500"/>
                                        <p:tgtEl>
                                          <p:spTgt spid="34"/>
                                        </p:tgtEl>
                                      </p:cBhvr>
                                    </p:animEffect>
                                  </p:childTnLst>
                                </p:cTn>
                              </p:par>
                              <p:par>
                                <p:cTn id="145" presetID="22" presetClass="entr" presetSubtype="4" fill="hold" nodeType="withEffect">
                                  <p:stCondLst>
                                    <p:cond delay="250"/>
                                  </p:stCondLst>
                                  <p:childTnLst>
                                    <p:set>
                                      <p:cBhvr>
                                        <p:cTn id="146" dur="1" fill="hold">
                                          <p:stCondLst>
                                            <p:cond delay="0"/>
                                          </p:stCondLst>
                                        </p:cTn>
                                        <p:tgtEl>
                                          <p:spTgt spid="35"/>
                                        </p:tgtEl>
                                        <p:attrNameLst>
                                          <p:attrName>style.visibility</p:attrName>
                                        </p:attrNameLst>
                                      </p:cBhvr>
                                      <p:to>
                                        <p:strVal val="visible"/>
                                      </p:to>
                                    </p:set>
                                    <p:animEffect transition="in" filter="wipe(down)">
                                      <p:cBhvr>
                                        <p:cTn id="1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What is New in the Application Platform</a:t>
            </a:r>
            <a:endParaRPr dirty="0"/>
          </a:p>
        </p:txBody>
      </p:sp>
      <p:grpSp>
        <p:nvGrpSpPr>
          <p:cNvPr id="60418" name="Group 20"/>
          <p:cNvGrpSpPr>
            <a:grpSpLocks/>
          </p:cNvGrpSpPr>
          <p:nvPr/>
        </p:nvGrpSpPr>
        <p:grpSpPr bwMode="auto">
          <a:xfrm>
            <a:off x="4484688" y="1192213"/>
            <a:ext cx="3200400" cy="5662612"/>
            <a:chOff x="2971800" y="968714"/>
            <a:chExt cx="3200400" cy="5663507"/>
          </a:xfrm>
        </p:grpSpPr>
        <p:pic>
          <p:nvPicPr>
            <p:cNvPr id="60421" name="Picture 2"/>
            <p:cNvPicPr>
              <a:picLocks noChangeAspect="1" noChangeArrowheads="1"/>
            </p:cNvPicPr>
            <p:nvPr/>
          </p:nvPicPr>
          <p:blipFill>
            <a:blip r:embed="rId3"/>
            <a:srcRect/>
            <a:stretch>
              <a:fillRect/>
            </a:stretch>
          </p:blipFill>
          <p:spPr bwMode="auto">
            <a:xfrm>
              <a:off x="2971800" y="968714"/>
              <a:ext cx="3200400" cy="5663507"/>
            </a:xfrm>
            <a:prstGeom prst="rect">
              <a:avLst/>
            </a:prstGeom>
            <a:noFill/>
            <a:ln w="9525">
              <a:noFill/>
              <a:miter lim="800000"/>
              <a:headEnd/>
              <a:tailEnd/>
            </a:ln>
          </p:spPr>
        </p:pic>
        <p:sp>
          <p:nvSpPr>
            <p:cNvPr id="24" name="Rectangle 23"/>
            <p:cNvSpPr/>
            <p:nvPr/>
          </p:nvSpPr>
          <p:spPr>
            <a:xfrm>
              <a:off x="3318933" y="3521854"/>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Software Architecture</a:t>
              </a:r>
            </a:p>
          </p:txBody>
        </p:sp>
        <p:sp>
          <p:nvSpPr>
            <p:cNvPr id="25" name="Rectangle 24"/>
            <p:cNvSpPr/>
            <p:nvPr/>
          </p:nvSpPr>
          <p:spPr>
            <a:xfrm>
              <a:off x="3318933"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App Model</a:t>
              </a:r>
            </a:p>
          </p:txBody>
        </p:sp>
        <p:sp>
          <p:nvSpPr>
            <p:cNvPr id="26" name="Rectangle 25"/>
            <p:cNvSpPr/>
            <p:nvPr/>
          </p:nvSpPr>
          <p:spPr>
            <a:xfrm>
              <a:off x="3318933" y="1406159"/>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Cloud Integration Services</a:t>
              </a:r>
            </a:p>
          </p:txBody>
        </p:sp>
        <p:sp>
          <p:nvSpPr>
            <p:cNvPr id="27" name="Rectangle 26"/>
            <p:cNvSpPr/>
            <p:nvPr/>
          </p:nvSpPr>
          <p:spPr>
            <a:xfrm>
              <a:off x="3318933" y="4597132"/>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Hardware Foundation</a:t>
              </a:r>
            </a:p>
          </p:txBody>
        </p:sp>
        <p:sp>
          <p:nvSpPr>
            <p:cNvPr id="28" name="Rectangle 27"/>
            <p:cNvSpPr/>
            <p:nvPr/>
          </p:nvSpPr>
          <p:spPr>
            <a:xfrm>
              <a:off x="4479431"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UI Model</a:t>
              </a:r>
            </a:p>
          </p:txBody>
        </p:sp>
        <p:grpSp>
          <p:nvGrpSpPr>
            <p:cNvPr id="60427" name="Group 48"/>
            <p:cNvGrpSpPr>
              <a:grpSpLocks/>
            </p:cNvGrpSpPr>
            <p:nvPr/>
          </p:nvGrpSpPr>
          <p:grpSpPr bwMode="auto">
            <a:xfrm>
              <a:off x="5612738" y="1415586"/>
              <a:ext cx="228600" cy="228600"/>
              <a:chOff x="1447800" y="3124200"/>
              <a:chExt cx="228600" cy="228600"/>
            </a:xfrm>
          </p:grpSpPr>
          <p:sp>
            <p:nvSpPr>
              <p:cNvPr id="30" name="Oval 29"/>
              <p:cNvSpPr/>
              <p:nvPr/>
            </p:nvSpPr>
            <p:spPr>
              <a:xfrm>
                <a:off x="1448462" y="3123486"/>
                <a:ext cx="228600" cy="228636"/>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p>
            </p:txBody>
          </p:sp>
          <p:cxnSp>
            <p:nvCxnSpPr>
              <p:cNvPr id="31" name="Straight Arrow Connector 30"/>
              <p:cNvCxnSpPr/>
              <p:nvPr/>
            </p:nvCxnSpPr>
            <p:spPr>
              <a:xfrm>
                <a:off x="1505612" y="3229866"/>
                <a:ext cx="152400"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33" name="Rectangle 32"/>
          <p:cNvSpPr/>
          <p:nvPr/>
        </p:nvSpPr>
        <p:spPr bwMode="auto">
          <a:xfrm>
            <a:off x="7475538" y="2916238"/>
            <a:ext cx="4713287" cy="547687"/>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Silverlight </a:t>
            </a:r>
            <a:r>
              <a:rPr lang="en-US" sz="2400" dirty="0">
                <a:solidFill>
                  <a:schemeClr val="tx1">
                    <a:alpha val="99000"/>
                  </a:schemeClr>
                </a:solidFill>
                <a:latin typeface="+mn-lt"/>
                <a:ea typeface="+mn-ea"/>
              </a:rPr>
              <a:t>and </a:t>
            </a:r>
            <a:r>
              <a:rPr lang="en-US" sz="2400" dirty="0">
                <a:solidFill>
                  <a:schemeClr val="tx1">
                    <a:alpha val="99000"/>
                  </a:schemeClr>
                </a:solidFill>
                <a:latin typeface="+mn-lt"/>
                <a:ea typeface="+mn-ea"/>
              </a:rPr>
              <a:t>XNA integration</a:t>
            </a:r>
          </a:p>
        </p:txBody>
      </p:sp>
      <p:sp>
        <p:nvSpPr>
          <p:cNvPr id="60420" name="TextBox 13">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Silverlight Investments</a:t>
            </a:r>
            <a:endParaRPr dirty="0"/>
          </a:p>
        </p:txBody>
      </p:sp>
      <p:graphicFrame>
        <p:nvGraphicFramePr>
          <p:cNvPr id="8" name="Table 7"/>
          <p:cNvGraphicFramePr>
            <a:graphicFrameLocks noGrp="1"/>
          </p:cNvGraphicFramePr>
          <p:nvPr/>
        </p:nvGraphicFramePr>
        <p:xfrm>
          <a:off x="20100925" y="1285875"/>
          <a:ext cx="10953750" cy="2147888"/>
        </p:xfrm>
        <a:graphic>
          <a:graphicData uri="http://schemas.openxmlformats.org/drawingml/2006/table">
            <a:tbl>
              <a:tblPr/>
              <a:tblGrid>
                <a:gridCol w="3651250"/>
                <a:gridCol w="3651250"/>
                <a:gridCol w="3651250"/>
              </a:tblGrid>
              <a:tr h="466725">
                <a:tc gridSpan="3">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FFFFFF"/>
                          </a:solidFill>
                          <a:effectLst/>
                          <a:latin typeface="Arial" charset="0"/>
                          <a:ea typeface="宋体" charset="-122"/>
                        </a:rPr>
                        <a:t>Camera</a:t>
                      </a:r>
                    </a:p>
                  </a:txBody>
                  <a:tcPr marL="243777" marR="243777" marT="91440" marB="914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77777"/>
                    </a:solidFill>
                  </a:tcPr>
                </a:tc>
                <a:tc hMerge="1">
                  <a:txBody>
                    <a:bodyPr/>
                    <a:lstStyle/>
                    <a:p>
                      <a:endParaRPr lang="zh-CN" altLang="en-US"/>
                    </a:p>
                  </a:txBody>
                  <a:tcPr/>
                </a:tc>
                <a:tc hMerge="1">
                  <a:txBody>
                    <a:bodyPr/>
                    <a:lstStyle/>
                    <a:p>
                      <a:endParaRPr lang="zh-CN" altLang="en-US"/>
                    </a:p>
                  </a:txBody>
                  <a:tcPr/>
                </a:tc>
              </a:tr>
              <a:tr h="1676400">
                <a:tc>
                  <a:txBody>
                    <a:bodyPr/>
                    <a:lstStyle/>
                    <a:p>
                      <a:pPr marL="0" marR="0" lvl="0" indent="0" algn="l" defTabSz="684213" rtl="0" eaLnBrk="1" fontAlgn="base" latinLnBrk="0" hangingPunct="1">
                        <a:lnSpc>
                          <a:spcPct val="100000"/>
                        </a:lnSpc>
                        <a:spcBef>
                          <a:spcPct val="0"/>
                        </a:spcBef>
                        <a:spcAft>
                          <a:spcPct val="0"/>
                        </a:spcAft>
                        <a:buClrTx/>
                        <a:buSzTx/>
                        <a:buFontTx/>
                        <a:buNone/>
                        <a:tabLst/>
                      </a:pPr>
                      <a:endParaRPr kumimoji="0" lang="en-US" altLang="zh-CN" sz="1900" b="1" i="0" u="none" strike="noStrike" cap="none" normalizeH="0" baseline="0" smtClean="0">
                        <a:ln>
                          <a:noFill/>
                        </a:ln>
                        <a:solidFill>
                          <a:srgbClr val="FFFFFF"/>
                        </a:solidFill>
                        <a:effectLst/>
                        <a:latin typeface="Arial" charset="0"/>
                        <a:ea typeface="宋体" charset="-122"/>
                      </a:endParaRPr>
                    </a:p>
                  </a:txBody>
                  <a:tcPr marL="243777" marR="243777" marT="91440" marB="9144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1977"/>
                    </a:solidFill>
                  </a:tcPr>
                </a:tc>
                <a:tc>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1" i="0" u="none" strike="noStrike" cap="none" normalizeH="0" baseline="0" smtClean="0">
                          <a:ln>
                            <a:noFill/>
                          </a:ln>
                          <a:solidFill>
                            <a:srgbClr val="FFFFFF"/>
                          </a:solidFill>
                          <a:effectLst/>
                          <a:latin typeface="Arial" charset="0"/>
                          <a:ea typeface="宋体" charset="-122"/>
                        </a:rPr>
                        <a:t>Title Two</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Point one and more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Second point</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Third point goes here</a:t>
                      </a:r>
                    </a:p>
                  </a:txBody>
                  <a:tcPr marL="243777" marR="243777" marT="91440" marB="914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1" i="0" u="none" strike="noStrike" cap="none" normalizeH="0" baseline="0" smtClean="0">
                          <a:ln>
                            <a:noFill/>
                          </a:ln>
                          <a:solidFill>
                            <a:srgbClr val="FFFFFF"/>
                          </a:solidFill>
                          <a:effectLst/>
                          <a:latin typeface="Arial" charset="0"/>
                          <a:ea typeface="宋体" charset="-122"/>
                        </a:rPr>
                        <a:t>Title Three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Point one and more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Second point</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Third point goes here</a:t>
                      </a:r>
                    </a:p>
                  </a:txBody>
                  <a:tcPr marL="243777" marR="243777" marT="91440" marB="91440"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A634"/>
                    </a:solidFill>
                  </a:tcPr>
                </a:tc>
              </a:tr>
            </a:tbl>
          </a:graphicData>
        </a:graphic>
      </p:graphicFrame>
      <p:graphicFrame>
        <p:nvGraphicFramePr>
          <p:cNvPr id="7" name="Table 6"/>
          <p:cNvGraphicFramePr>
            <a:graphicFrameLocks noGrp="1"/>
          </p:cNvGraphicFramePr>
          <p:nvPr/>
        </p:nvGraphicFramePr>
        <p:xfrm>
          <a:off x="534126" y="1761913"/>
          <a:ext cx="3657600" cy="4569975"/>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3657600"/>
              </a:tblGrid>
              <a:tr h="731520">
                <a:tc>
                  <a:txBody>
                    <a:bodyPr/>
                    <a:lstStyle/>
                    <a:p>
                      <a:pPr marL="0" indent="0" algn="ctr" defTabSz="914099" rtl="0" eaLnBrk="1" latinLnBrk="0" hangingPunct="1">
                        <a:lnSpc>
                          <a:spcPct val="90000"/>
                        </a:lnSpc>
                        <a:buFont typeface="Arial" pitchFamily="34" charset="0"/>
                        <a:buNone/>
                        <a:defRPr/>
                      </a:pPr>
                      <a:r>
                        <a:rPr lang="en-US" sz="2800" b="1" kern="1200" dirty="0" smtClean="0">
                          <a:gradFill>
                            <a:gsLst>
                              <a:gs pos="0">
                                <a:schemeClr val="tx1"/>
                              </a:gs>
                              <a:gs pos="86000">
                                <a:schemeClr val="tx1"/>
                              </a:gs>
                            </a:gsLst>
                            <a:lin ang="5400000" scaled="0"/>
                          </a:gradFill>
                          <a:latin typeface="+mn-lt"/>
                          <a:ea typeface="+mn-ea"/>
                          <a:cs typeface="+mn-cs"/>
                        </a:rPr>
                        <a:t>Silverlight 4</a:t>
                      </a:r>
                    </a:p>
                  </a:txBody>
                  <a:tcPr marL="243777" marR="243777"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279485">
                <a:tc>
                  <a:txBody>
                    <a:bodyPr/>
                    <a:lstStyle/>
                    <a:p>
                      <a:pPr marL="0" algn="ctr" defTabSz="685799" rtl="0" eaLnBrk="1" latinLnBrk="0" hangingPunct="1">
                        <a:lnSpc>
                          <a:spcPct val="90000"/>
                        </a:lnSpc>
                        <a:defRPr/>
                      </a:pPr>
                      <a:r>
                        <a:rPr lang="en-US" sz="2400" kern="1200" dirty="0" err="1" smtClean="0">
                          <a:gradFill>
                            <a:gsLst>
                              <a:gs pos="0">
                                <a:schemeClr val="tx1"/>
                              </a:gs>
                              <a:gs pos="86000">
                                <a:schemeClr val="tx1"/>
                              </a:gs>
                            </a:gsLst>
                            <a:lin ang="5400000" scaled="0"/>
                          </a:gradFill>
                          <a:latin typeface="+mn-lt"/>
                          <a:ea typeface="+mn-ea"/>
                          <a:cs typeface="+mn-cs"/>
                        </a:rPr>
                        <a:t>RichTextBox</a:t>
                      </a:r>
                      <a:endParaRPr lang="en-US" sz="2400" kern="1200" dirty="0" smtClean="0">
                        <a:gradFill>
                          <a:gsLst>
                            <a:gs pos="0">
                              <a:schemeClr val="tx1"/>
                            </a:gs>
                            <a:gs pos="86000">
                              <a:schemeClr val="tx1"/>
                            </a:gs>
                          </a:gsLst>
                          <a:lin ang="5400000" scaled="0"/>
                        </a:gradFill>
                        <a:latin typeface="+mn-lt"/>
                        <a:ea typeface="+mn-ea"/>
                        <a:cs typeface="+mn-cs"/>
                      </a:endParaRP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1279485">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Implicit styles</a:t>
                      </a:r>
                    </a:p>
                  </a:txBody>
                  <a:tcPr marL="243777" marR="243777" marT="91440" marB="91440" anchor="ctr">
                    <a:lnT w="12700" cap="flat" cmpd="sng" algn="ctr">
                      <a:noFill/>
                      <a:prstDash val="solid"/>
                      <a:round/>
                      <a:headEnd type="none" w="med" len="med"/>
                      <a:tailEnd type="none" w="med" len="med"/>
                    </a:lnT>
                    <a:lnB>
                      <a:noFill/>
                    </a:lnB>
                    <a:gradFill>
                      <a:gsLst>
                        <a:gs pos="0">
                          <a:srgbClr val="6BBD46">
                            <a:lumMod val="80000"/>
                          </a:srgbClr>
                        </a:gs>
                        <a:gs pos="100000">
                          <a:srgbClr val="6BBD46">
                            <a:lumMod val="80000"/>
                          </a:srgbClr>
                        </a:gs>
                      </a:gsLst>
                      <a:lin ang="16200000" scaled="0"/>
                    </a:gradFill>
                  </a:tcPr>
                </a:tc>
              </a:tr>
              <a:tr h="1279485">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Clipboard API</a:t>
                      </a:r>
                    </a:p>
                  </a:txBody>
                  <a:tcPr marL="243777" marR="243777" marT="91440" marB="91440" anchor="ctr">
                    <a:lnT w="12700" cap="flat" cmpd="sng" algn="ctr">
                      <a:noFill/>
                      <a:prstDash val="solid"/>
                      <a:round/>
                      <a:headEnd type="none" w="med" len="med"/>
                      <a:tailEnd type="none" w="med" len="med"/>
                    </a:lnT>
                    <a:gradFill>
                      <a:gsLst>
                        <a:gs pos="0">
                          <a:srgbClr val="6BBD46"/>
                        </a:gs>
                        <a:gs pos="100000">
                          <a:srgbClr val="6BBD46">
                            <a:lumMod val="100000"/>
                          </a:srgbClr>
                        </a:gs>
                      </a:gsLst>
                      <a:lin ang="16200000" scaled="0"/>
                    </a:gradFill>
                  </a:tcPr>
                </a:tc>
              </a:tr>
            </a:tbl>
          </a:graphicData>
        </a:graphic>
      </p:graphicFrame>
      <p:graphicFrame>
        <p:nvGraphicFramePr>
          <p:cNvPr id="10" name="Table 9"/>
          <p:cNvGraphicFramePr>
            <a:graphicFrameLocks noGrp="1"/>
          </p:cNvGraphicFramePr>
          <p:nvPr/>
        </p:nvGraphicFramePr>
        <p:xfrm>
          <a:off x="4252482" y="1760332"/>
          <a:ext cx="3657600" cy="4571556"/>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3657600"/>
              </a:tblGrid>
              <a:tr h="731520">
                <a:tc>
                  <a:txBody>
                    <a:bodyPr/>
                    <a:lstStyle/>
                    <a:p>
                      <a:pPr marL="0" indent="0" algn="ctr" defTabSz="685799">
                        <a:lnSpc>
                          <a:spcPct val="90000"/>
                        </a:lnSpc>
                        <a:buFont typeface="Arial" pitchFamily="34" charset="0"/>
                        <a:buNone/>
                        <a:defRPr/>
                      </a:pPr>
                      <a:r>
                        <a:rPr lang="en-US" sz="2800" b="1" kern="1200" dirty="0" smtClean="0">
                          <a:gradFill>
                            <a:gsLst>
                              <a:gs pos="0">
                                <a:schemeClr val="tx1"/>
                              </a:gs>
                              <a:gs pos="86000">
                                <a:schemeClr val="tx1"/>
                              </a:gs>
                            </a:gsLst>
                            <a:lin ang="5400000" scaled="0"/>
                          </a:gradFill>
                          <a:latin typeface="+mn-lt"/>
                          <a:ea typeface="+mn-ea"/>
                          <a:cs typeface="+mn-cs"/>
                        </a:rPr>
                        <a:t>Performance</a:t>
                      </a:r>
                    </a:p>
                  </a:txBody>
                  <a:tcPr marL="243777" marR="243777"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280012">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Memory management</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1280012">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Input on Render thread</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1280012">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Profiler instrumentation</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bl>
          </a:graphicData>
        </a:graphic>
      </p:graphicFrame>
      <p:graphicFrame>
        <p:nvGraphicFramePr>
          <p:cNvPr id="12" name="Table 11"/>
          <p:cNvGraphicFramePr>
            <a:graphicFrameLocks noGrp="1"/>
          </p:cNvGraphicFramePr>
          <p:nvPr/>
        </p:nvGraphicFramePr>
        <p:xfrm>
          <a:off x="7970838" y="1755648"/>
          <a:ext cx="3657600" cy="457624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3657600"/>
              </a:tblGrid>
              <a:tr h="731520">
                <a:tc>
                  <a:txBody>
                    <a:bodyPr/>
                    <a:lstStyle/>
                    <a:p>
                      <a:pPr marL="0" indent="0" algn="ctr" defTabSz="685799">
                        <a:lnSpc>
                          <a:spcPct val="90000"/>
                        </a:lnSpc>
                        <a:buFont typeface="Arial" pitchFamily="34" charset="0"/>
                        <a:buNone/>
                        <a:defRPr/>
                      </a:pPr>
                      <a:r>
                        <a:rPr lang="en-US" sz="2800" b="1" kern="1200" dirty="0" smtClean="0">
                          <a:gradFill>
                            <a:gsLst>
                              <a:gs pos="0">
                                <a:schemeClr val="tx1"/>
                              </a:gs>
                              <a:gs pos="86000">
                                <a:schemeClr val="tx1"/>
                              </a:gs>
                            </a:gsLst>
                            <a:lin ang="5400000" scaled="0"/>
                          </a:gradFill>
                          <a:latin typeface="+mn-lt"/>
                          <a:ea typeface="+mn-ea"/>
                          <a:cs typeface="+mn-cs"/>
                        </a:rPr>
                        <a:t>International</a:t>
                      </a:r>
                    </a:p>
                  </a:txBody>
                  <a:tcPr marL="243777" marR="243777"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92236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Reading/writing of all Mango languages</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r h="192236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Big deal if you are writing an app for Asia</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lumMod val="80000"/>
                          </a:srgbClr>
                        </a:gs>
                        <a:gs pos="100000">
                          <a:srgbClr val="4B8EDC">
                            <a:lumMod val="80000"/>
                          </a:srgbClr>
                        </a:gs>
                      </a:gsLst>
                      <a:lin ang="16200000" scaled="0"/>
                    </a:gradFill>
                  </a:tcPr>
                </a:tc>
              </a:tr>
            </a:tbl>
          </a:graphicData>
        </a:graphic>
      </p:graphicFrame>
      <p:sp>
        <p:nvSpPr>
          <p:cNvPr id="62481" name="TextBox 8">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defTabSz="914363" fontAlgn="auto">
              <a:spcAft>
                <a:spcPts val="0"/>
              </a:spcAft>
              <a:defRPr/>
            </a:pPr>
            <a:r>
              <a:rPr smtClean="0"/>
              <a:t>Silverlight and XNA</a:t>
            </a:r>
            <a:endParaRPr dirty="0"/>
          </a:p>
        </p:txBody>
      </p:sp>
      <p:sp>
        <p:nvSpPr>
          <p:cNvPr id="3" name="Subtitle 2"/>
          <p:cNvSpPr>
            <a:spLocks noGrp="1"/>
          </p:cNvSpPr>
          <p:nvPr>
            <p:ph type="subTitle" idx="1"/>
          </p:nvPr>
        </p:nvSpPr>
        <p:spPr/>
        <p:txBody>
          <a:bodyPr/>
          <a:lstStyle/>
          <a:p>
            <a:pPr defTabSz="914363" fontAlgn="auto">
              <a:spcAft>
                <a:spcPts val="0"/>
              </a:spcAft>
              <a:defRPr/>
            </a:pPr>
            <a:r>
              <a:rPr lang="en-US" smtClean="0"/>
              <a:t>Using XNA shared graphics</a:t>
            </a:r>
            <a:endParaRPr lang="en-US" dirty="0"/>
          </a:p>
        </p:txBody>
      </p:sp>
      <p:sp>
        <p:nvSpPr>
          <p:cNvPr id="4" name="Text Placeholder 3"/>
          <p:cNvSpPr>
            <a:spLocks noGrp="1"/>
          </p:cNvSpPr>
          <p:nvPr>
            <p:ph type="body" sz="quarter" idx="10"/>
          </p:nvPr>
        </p:nvSpPr>
        <p:spPr/>
        <p:txBody>
          <a:bodyPr/>
          <a:lstStyle/>
          <a:p>
            <a:pPr defTabSz="914363" fontAlgn="auto">
              <a:spcAft>
                <a:spcPts val="0"/>
              </a:spcAft>
              <a:defRPr/>
            </a:pPr>
            <a:r>
              <a:rPr/>
              <a:t>In the same app…</a:t>
            </a:r>
            <a:endParaRPr/>
          </a:p>
        </p:txBody>
      </p:sp>
      <p:sp>
        <p:nvSpPr>
          <p:cNvPr id="63492" name="TextBox 4">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Silverlight And XNA Integration</a:t>
            </a:r>
            <a:endParaRPr dirty="0"/>
          </a:p>
        </p:txBody>
      </p:sp>
      <p:sp>
        <p:nvSpPr>
          <p:cNvPr id="8" name="AP"/>
          <p:cNvSpPr txBox="1"/>
          <p:nvPr/>
        </p:nvSpPr>
        <p:spPr>
          <a:xfrm>
            <a:off x="3354719" y="1093932"/>
            <a:ext cx="2723047" cy="420641"/>
          </a:xfrm>
          <a:prstGeom prst="rect">
            <a:avLst/>
          </a:prstGeom>
          <a:noFill/>
          <a:scene3d>
            <a:camera prst="perspectiveHeroicExtremeRightFacing">
              <a:rot lat="188930" lon="19516049" rev="199074"/>
            </a:camera>
            <a:lightRig rig="threePt" dir="t"/>
          </a:scene3d>
        </p:spPr>
        <p:txBody>
          <a:bodyPr lIns="91436" tIns="45719" rIns="91436" bIns="4571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61" fontAlgn="auto">
              <a:spcBef>
                <a:spcPts val="0"/>
              </a:spcBef>
              <a:spcAft>
                <a:spcPts val="0"/>
              </a:spcAft>
              <a:defRPr/>
            </a:pPr>
            <a:r>
              <a:rPr lang="en-US" sz="2100" kern="0" dirty="0">
                <a:latin typeface="Segoe UI" pitchFamily="34" charset="0"/>
                <a:ea typeface="Segoe UI" pitchFamily="34" charset="0"/>
                <a:cs typeface="Segoe UI" pitchFamily="34" charset="0"/>
              </a:rPr>
              <a:t>Application Page</a:t>
            </a:r>
            <a:endParaRPr lang="en-US" sz="1600" kern="0" dirty="0">
              <a:latin typeface="Segoe UI" pitchFamily="34" charset="0"/>
              <a:ea typeface="Segoe UI" pitchFamily="34" charset="0"/>
              <a:cs typeface="Segoe UI" pitchFamily="34" charset="0"/>
            </a:endParaRPr>
          </a:p>
        </p:txBody>
      </p:sp>
      <p:sp>
        <p:nvSpPr>
          <p:cNvPr id="10" name="SLUI"/>
          <p:cNvSpPr txBox="1"/>
          <p:nvPr/>
        </p:nvSpPr>
        <p:spPr>
          <a:xfrm>
            <a:off x="9676024" y="1133605"/>
            <a:ext cx="1947255" cy="384719"/>
          </a:xfrm>
          <a:prstGeom prst="rect">
            <a:avLst/>
          </a:prstGeom>
          <a:noFill/>
          <a:scene3d>
            <a:camera prst="perspectiveHeroicExtremeRightFacing">
              <a:rot lat="188930" lon="19516049" rev="199074"/>
            </a:camera>
            <a:lightRig rig="threePt" dir="t"/>
          </a:scene3d>
        </p:spPr>
        <p:txBody>
          <a:bodyPr lIns="91436" tIns="45719" rIns="91436" bIns="4571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61" fontAlgn="auto">
              <a:spcBef>
                <a:spcPts val="0"/>
              </a:spcBef>
              <a:spcAft>
                <a:spcPts val="0"/>
              </a:spcAft>
              <a:defRPr/>
            </a:pPr>
            <a:r>
              <a:rPr lang="en-US" kern="0" dirty="0" smtClean="0">
                <a:latin typeface="Segoe UI" pitchFamily="34" charset="0"/>
                <a:ea typeface="Segoe UI" pitchFamily="34" charset="0"/>
                <a:cs typeface="Segoe UI" pitchFamily="34" charset="0"/>
              </a:rPr>
              <a:t>Silverlight</a:t>
            </a:r>
            <a:r>
              <a:rPr lang="en-US" sz="1900" kern="0" dirty="0">
                <a:latin typeface="Segoe UI" pitchFamily="34" charset="0"/>
                <a:ea typeface="Segoe UI" pitchFamily="34" charset="0"/>
                <a:cs typeface="Segoe UI" pitchFamily="34" charset="0"/>
              </a:rPr>
              <a:t> UI</a:t>
            </a:r>
          </a:p>
        </p:txBody>
      </p:sp>
      <p:sp>
        <p:nvSpPr>
          <p:cNvPr id="12" name="D3D"/>
          <p:cNvSpPr txBox="1"/>
          <p:nvPr/>
        </p:nvSpPr>
        <p:spPr>
          <a:xfrm>
            <a:off x="6970363" y="1126853"/>
            <a:ext cx="1947251" cy="677106"/>
          </a:xfrm>
          <a:prstGeom prst="rect">
            <a:avLst/>
          </a:prstGeom>
          <a:noFill/>
          <a:scene3d>
            <a:camera prst="perspectiveHeroicExtremeRightFacing">
              <a:rot lat="188930" lon="19516049" rev="199074"/>
            </a:camera>
            <a:lightRig rig="threePt" dir="t"/>
          </a:scene3d>
        </p:spPr>
        <p:txBody>
          <a:bodyPr lIns="91436" tIns="45719" rIns="91436" bIns="4571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61" fontAlgn="auto">
              <a:spcBef>
                <a:spcPts val="0"/>
              </a:spcBef>
              <a:spcAft>
                <a:spcPts val="0"/>
              </a:spcAft>
              <a:defRPr/>
            </a:pPr>
            <a:r>
              <a:rPr lang="en-US" sz="1900" kern="0" dirty="0">
                <a:latin typeface="Segoe UI" pitchFamily="34" charset="0"/>
                <a:ea typeface="Segoe UI" pitchFamily="34" charset="0"/>
                <a:cs typeface="Segoe UI" pitchFamily="34" charset="0"/>
              </a:rPr>
              <a:t>Direct3D Surface</a:t>
            </a:r>
          </a:p>
        </p:txBody>
      </p:sp>
      <p:pic>
        <p:nvPicPr>
          <p:cNvPr id="1031" name="SL"/>
          <p:cNvPicPr>
            <a:picLocks noChangeAspect="1" noChangeArrowheads="1"/>
          </p:cNvPicPr>
          <p:nvPr/>
        </p:nvPicPr>
        <p:blipFill>
          <a:blip r:embed="rId3" cstate="screen">
            <a:extLst>
              <a:ext uri="{28A0092B-C50C-407E-A947-70E740481C1C}"/>
            </a:extLst>
          </a:blip>
          <a:srcRect/>
          <a:stretch>
            <a:fillRect/>
          </a:stretch>
        </p:blipFill>
        <p:spPr bwMode="auto">
          <a:xfrm>
            <a:off x="927342" y="1957863"/>
            <a:ext cx="2097262" cy="3504287"/>
          </a:xfrm>
          <a:prstGeom prst="rect">
            <a:avLst/>
          </a:prstGeom>
          <a:noFill/>
          <a:scene3d>
            <a:camera prst="perspectiveContrastingRightFacing"/>
            <a:lightRig rig="threePt" dir="t"/>
          </a:scene3d>
        </p:spPr>
      </p:pic>
      <p:pic>
        <p:nvPicPr>
          <p:cNvPr id="1032" name="XNA"/>
          <p:cNvPicPr>
            <a:picLocks noChangeAspect="1" noChangeArrowheads="1"/>
          </p:cNvPicPr>
          <p:nvPr/>
        </p:nvPicPr>
        <p:blipFill>
          <a:blip r:embed="rId4" cstate="screen">
            <a:extLst>
              <a:ext uri="{28A0092B-C50C-407E-A947-70E740481C1C}"/>
            </a:extLst>
          </a:blip>
          <a:srcRect/>
          <a:stretch>
            <a:fillRect/>
          </a:stretch>
        </p:blipFill>
        <p:spPr bwMode="auto">
          <a:xfrm>
            <a:off x="948576" y="1957863"/>
            <a:ext cx="2103900" cy="3504287"/>
          </a:xfrm>
          <a:prstGeom prst="rect">
            <a:avLst/>
          </a:prstGeom>
          <a:noFill/>
          <a:scene3d>
            <a:camera prst="perspectiveContrastingRightFacing"/>
            <a:lightRig rig="threePt" dir="t"/>
          </a:scene3d>
          <a:extLst>
            <a:ext uri="{909E8E84-426E-40DD-AFC4-6F175D3DCCD1}"/>
            <a:ext uri="{91240B29-F687-4F45-9708-019B960494DF}"/>
            <a:ext uri="{AF507438-7753-43E0-B8FC-AC1667EBCBE1}"/>
          </a:extLst>
        </p:spPr>
      </p:pic>
      <p:pic>
        <p:nvPicPr>
          <p:cNvPr id="1027" name="Picture 3" descr="C:\Users\nicolem\Desktop\phone1.png"/>
          <p:cNvPicPr>
            <a:picLocks noChangeAspect="1" noChangeArrowheads="1"/>
          </p:cNvPicPr>
          <p:nvPr/>
        </p:nvPicPr>
        <p:blipFill>
          <a:blip r:embed="rId5"/>
          <a:srcRect/>
          <a:stretch>
            <a:fillRect/>
          </a:stretch>
        </p:blipFill>
        <p:spPr bwMode="auto">
          <a:xfrm>
            <a:off x="-3486150" y="1050925"/>
            <a:ext cx="10972800" cy="6172200"/>
          </a:xfrm>
          <a:prstGeom prst="rect">
            <a:avLst/>
          </a:prstGeom>
          <a:noFill/>
          <a:ln w="9525">
            <a:noFill/>
            <a:miter lim="800000"/>
            <a:headEnd/>
            <a:tailEnd/>
          </a:ln>
        </p:spPr>
      </p:pic>
      <p:pic>
        <p:nvPicPr>
          <p:cNvPr id="65544" name="Picture 2" descr="C:\Users\nicolem\Desktop\phone2.png"/>
          <p:cNvPicPr>
            <a:picLocks noChangeAspect="1" noChangeArrowheads="1"/>
          </p:cNvPicPr>
          <p:nvPr/>
        </p:nvPicPr>
        <p:blipFill>
          <a:blip r:embed="rId6"/>
          <a:srcRect/>
          <a:stretch>
            <a:fillRect/>
          </a:stretch>
        </p:blipFill>
        <p:spPr bwMode="auto">
          <a:xfrm>
            <a:off x="-3565525" y="914400"/>
            <a:ext cx="10972800" cy="6172200"/>
          </a:xfrm>
          <a:prstGeom prst="rect">
            <a:avLst/>
          </a:prstGeom>
          <a:noFill/>
          <a:ln w="9525">
            <a:noFill/>
            <a:miter lim="800000"/>
            <a:headEnd/>
            <a:tailEnd/>
          </a:ln>
        </p:spPr>
      </p:pic>
      <p:sp>
        <p:nvSpPr>
          <p:cNvPr id="65545" name="TextBox 10">
            <a:hlinkClick r:id="rId7"/>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1.31822E-6 -1.11111E-6 L 0.24984 -0.00278 " pathEditMode="relative" rAng="0" ptsTypes="AA">
                                      <p:cBhvr>
                                        <p:cTn id="9" dur="2000" fill="hold"/>
                                        <p:tgtEl>
                                          <p:spTgt spid="1027"/>
                                        </p:tgtEl>
                                        <p:attrNameLst>
                                          <p:attrName>ppt_x</p:attrName>
                                          <p:attrName>ppt_y</p:attrName>
                                        </p:attrNameLst>
                                      </p:cBhvr>
                                      <p:rCtr x="12492" y="-139"/>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0"/>
                            </p:stCondLst>
                            <p:childTnLst>
                              <p:par>
                                <p:cTn id="15" presetID="42" presetClass="path" presetSubtype="0" accel="50000" decel="50000" fill="hold" nodeType="afterEffect">
                                  <p:stCondLst>
                                    <p:cond delay="0"/>
                                  </p:stCondLst>
                                  <p:childTnLst>
                                    <p:animMotion origin="layout" path="M -1.31822E-6 -1.11111E-6 L 0.48743 -0.00278 " pathEditMode="relative" rAng="0" ptsTypes="AA">
                                      <p:cBhvr>
                                        <p:cTn id="16" dur="2000" fill="hold"/>
                                        <p:tgtEl>
                                          <p:spTgt spid="1032"/>
                                        </p:tgtEl>
                                        <p:attrNameLst>
                                          <p:attrName>ppt_x</p:attrName>
                                          <p:attrName>ppt_y</p:attrName>
                                        </p:attrNameLst>
                                      </p:cBhvr>
                                      <p:rCtr x="24371" y="-139"/>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42" presetClass="path" presetSubtype="0" accel="50000" decel="50000" fill="hold" nodeType="afterEffect">
                                  <p:stCondLst>
                                    <p:cond delay="0"/>
                                  </p:stCondLst>
                                  <p:childTnLst>
                                    <p:animMotion origin="layout" path="M 2.82923E-6 -1.11111E-6 L 0.7146 -0.00278 " pathEditMode="relative" rAng="0" ptsTypes="AA">
                                      <p:cBhvr>
                                        <p:cTn id="23" dur="2000" fill="hold"/>
                                        <p:tgtEl>
                                          <p:spTgt spid="1031"/>
                                        </p:tgtEl>
                                        <p:attrNameLst>
                                          <p:attrName>ppt_x</p:attrName>
                                          <p:attrName>ppt_y</p:attrName>
                                        </p:attrNameLst>
                                      </p:cBhvr>
                                      <p:rCtr x="35730"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defTabSz="914363" fontAlgn="auto">
              <a:spcAft>
                <a:spcPts val="0"/>
              </a:spcAft>
              <a:defRPr/>
            </a:pPr>
            <a:r>
              <a:rPr/>
              <a:t>demo</a:t>
            </a:r>
            <a:endParaRPr/>
          </a:p>
        </p:txBody>
      </p:sp>
      <p:sp>
        <p:nvSpPr>
          <p:cNvPr id="2" name="Title 1"/>
          <p:cNvSpPr>
            <a:spLocks noGrp="1"/>
          </p:cNvSpPr>
          <p:nvPr>
            <p:ph type="ctrTitle"/>
          </p:nvPr>
        </p:nvSpPr>
        <p:spPr/>
        <p:txBody>
          <a:bodyPr/>
          <a:lstStyle/>
          <a:p>
            <a:pPr defTabSz="914363" fontAlgn="auto">
              <a:spcAft>
                <a:spcPts val="0"/>
              </a:spcAft>
              <a:defRPr/>
            </a:pPr>
            <a:r>
              <a:rPr smtClean="0"/>
              <a:t>XNA and Silverlight</a:t>
            </a:r>
            <a:endParaRPr dirty="0"/>
          </a:p>
        </p:txBody>
      </p:sp>
      <p:sp>
        <p:nvSpPr>
          <p:cNvPr id="3" name="Subtitle 2"/>
          <p:cNvSpPr>
            <a:spLocks noGrp="1"/>
          </p:cNvSpPr>
          <p:nvPr>
            <p:ph type="subTitle" idx="1"/>
          </p:nvPr>
        </p:nvSpPr>
        <p:spPr/>
        <p:txBody>
          <a:bodyPr/>
          <a:lstStyle/>
          <a:p>
            <a:pPr defTabSz="914363" fontAlgn="auto">
              <a:spcAft>
                <a:spcPts val="0"/>
              </a:spcAft>
              <a:defRPr/>
            </a:pPr>
            <a:r>
              <a:rPr lang="en-US" smtClean="0"/>
              <a:t>Model Viewer</a:t>
            </a:r>
            <a:endParaRPr lang="en-US" dirty="0"/>
          </a:p>
        </p:txBody>
      </p:sp>
      <p:sp>
        <p:nvSpPr>
          <p:cNvPr id="67588" name="TextBox 4">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What is New in the Application Platform</a:t>
            </a:r>
            <a:endParaRPr dirty="0"/>
          </a:p>
        </p:txBody>
      </p:sp>
      <p:grpSp>
        <p:nvGrpSpPr>
          <p:cNvPr id="69634" name="Group 21"/>
          <p:cNvGrpSpPr>
            <a:grpSpLocks/>
          </p:cNvGrpSpPr>
          <p:nvPr/>
        </p:nvGrpSpPr>
        <p:grpSpPr bwMode="auto">
          <a:xfrm>
            <a:off x="4484688" y="1192213"/>
            <a:ext cx="3200400" cy="5662612"/>
            <a:chOff x="2971800" y="968714"/>
            <a:chExt cx="3200400" cy="5663507"/>
          </a:xfrm>
        </p:grpSpPr>
        <p:pic>
          <p:nvPicPr>
            <p:cNvPr id="69637" name="Picture 2"/>
            <p:cNvPicPr>
              <a:picLocks noChangeAspect="1" noChangeArrowheads="1"/>
            </p:cNvPicPr>
            <p:nvPr/>
          </p:nvPicPr>
          <p:blipFill>
            <a:blip r:embed="rId3"/>
            <a:srcRect/>
            <a:stretch>
              <a:fillRect/>
            </a:stretch>
          </p:blipFill>
          <p:spPr bwMode="auto">
            <a:xfrm>
              <a:off x="2971800" y="968714"/>
              <a:ext cx="3200400" cy="5663507"/>
            </a:xfrm>
            <a:prstGeom prst="rect">
              <a:avLst/>
            </a:prstGeom>
            <a:noFill/>
            <a:ln w="9525">
              <a:noFill/>
              <a:miter lim="800000"/>
              <a:headEnd/>
              <a:tailEnd/>
            </a:ln>
          </p:spPr>
        </p:pic>
        <p:sp>
          <p:nvSpPr>
            <p:cNvPr id="24" name="Rectangle 23"/>
            <p:cNvSpPr/>
            <p:nvPr/>
          </p:nvSpPr>
          <p:spPr>
            <a:xfrm>
              <a:off x="3318933" y="3521854"/>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Software Architecture</a:t>
              </a:r>
            </a:p>
          </p:txBody>
        </p:sp>
        <p:sp>
          <p:nvSpPr>
            <p:cNvPr id="25" name="Rectangle 24"/>
            <p:cNvSpPr/>
            <p:nvPr/>
          </p:nvSpPr>
          <p:spPr>
            <a:xfrm>
              <a:off x="3318933"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App Model</a:t>
              </a:r>
            </a:p>
          </p:txBody>
        </p:sp>
        <p:sp>
          <p:nvSpPr>
            <p:cNvPr id="26" name="Rectangle 25"/>
            <p:cNvSpPr/>
            <p:nvPr/>
          </p:nvSpPr>
          <p:spPr>
            <a:xfrm>
              <a:off x="3318933" y="1406159"/>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Cloud Integration Services</a:t>
              </a:r>
            </a:p>
          </p:txBody>
        </p:sp>
        <p:sp>
          <p:nvSpPr>
            <p:cNvPr id="27" name="Rectangle 26"/>
            <p:cNvSpPr/>
            <p:nvPr/>
          </p:nvSpPr>
          <p:spPr>
            <a:xfrm>
              <a:off x="3318933" y="4597132"/>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Hardware Foundation</a:t>
              </a:r>
            </a:p>
          </p:txBody>
        </p:sp>
        <p:sp>
          <p:nvSpPr>
            <p:cNvPr id="28" name="Rectangle 27"/>
            <p:cNvSpPr/>
            <p:nvPr/>
          </p:nvSpPr>
          <p:spPr>
            <a:xfrm>
              <a:off x="4479431"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UI Model</a:t>
              </a:r>
            </a:p>
          </p:txBody>
        </p:sp>
        <p:grpSp>
          <p:nvGrpSpPr>
            <p:cNvPr id="69643" name="Group 48"/>
            <p:cNvGrpSpPr>
              <a:grpSpLocks/>
            </p:cNvGrpSpPr>
            <p:nvPr/>
          </p:nvGrpSpPr>
          <p:grpSpPr bwMode="auto">
            <a:xfrm>
              <a:off x="5612738" y="1415586"/>
              <a:ext cx="228600" cy="228600"/>
              <a:chOff x="1447800" y="3124200"/>
              <a:chExt cx="228600" cy="228600"/>
            </a:xfrm>
          </p:grpSpPr>
          <p:sp>
            <p:nvSpPr>
              <p:cNvPr id="30" name="Oval 29"/>
              <p:cNvSpPr/>
              <p:nvPr/>
            </p:nvSpPr>
            <p:spPr>
              <a:xfrm>
                <a:off x="1448462" y="3123486"/>
                <a:ext cx="228600" cy="228636"/>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p>
            </p:txBody>
          </p:sp>
          <p:cxnSp>
            <p:nvCxnSpPr>
              <p:cNvPr id="31" name="Straight Arrow Connector 30"/>
              <p:cNvCxnSpPr/>
              <p:nvPr/>
            </p:nvCxnSpPr>
            <p:spPr>
              <a:xfrm>
                <a:off x="1505612" y="3229866"/>
                <a:ext cx="152400"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32" name="Rectangle 31"/>
          <p:cNvSpPr/>
          <p:nvPr/>
        </p:nvSpPr>
        <p:spPr bwMode="auto">
          <a:xfrm>
            <a:off x="1588" y="3962400"/>
            <a:ext cx="4692650"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Integration with the phone</a:t>
            </a:r>
          </a:p>
        </p:txBody>
      </p:sp>
      <p:sp>
        <p:nvSpPr>
          <p:cNvPr id="69636" name="TextBox 13">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Integrating with the Phone</a:t>
            </a:r>
            <a:endParaRPr dirty="0"/>
          </a:p>
        </p:txBody>
      </p:sp>
      <p:graphicFrame>
        <p:nvGraphicFramePr>
          <p:cNvPr id="20" name="Table 19"/>
          <p:cNvGraphicFramePr>
            <a:graphicFrameLocks noGrp="1"/>
          </p:cNvGraphicFramePr>
          <p:nvPr/>
        </p:nvGraphicFramePr>
        <p:xfrm>
          <a:off x="616851" y="1755324"/>
          <a:ext cx="1767380" cy="4571999"/>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767380"/>
              </a:tblGrid>
              <a:tr h="841139">
                <a:tc>
                  <a:txBody>
                    <a:bodyPr/>
                    <a:lstStyle/>
                    <a:p>
                      <a:pPr marL="0" indent="0" algn="ctr" defTabSz="685799">
                        <a:lnSpc>
                          <a:spcPct val="90000"/>
                        </a:lnSpc>
                        <a:buFont typeface="Arial" pitchFamily="34" charset="0"/>
                        <a:buNone/>
                        <a:defRPr/>
                      </a:pPr>
                      <a:r>
                        <a:rPr lang="en-US" sz="2000" b="1" dirty="0" smtClean="0">
                          <a:gradFill>
                            <a:gsLst>
                              <a:gs pos="0">
                                <a:schemeClr val="tx1"/>
                              </a:gs>
                              <a:gs pos="86000">
                                <a:schemeClr val="tx1"/>
                              </a:gs>
                            </a:gsLst>
                            <a:lin ang="5400000" scaled="0"/>
                          </a:gradFill>
                        </a:rPr>
                        <a:t>Camera</a:t>
                      </a:r>
                      <a:endParaRPr lang="en-US" sz="2000" b="1" dirty="0" smtClean="0">
                        <a:gradFill>
                          <a:gsLst>
                            <a:gs pos="0">
                              <a:schemeClr val="tx1"/>
                            </a:gs>
                            <a:gs pos="86000">
                              <a:schemeClr val="tx1"/>
                            </a:gs>
                          </a:gsLst>
                          <a:lin ang="5400000" scaled="0"/>
                        </a:gradFill>
                        <a:latin typeface="+mj-lt"/>
                      </a:endParaRPr>
                    </a:p>
                  </a:txBody>
                  <a:tcPr marL="121888" marR="121888"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865430">
                <a:tc>
                  <a:txBody>
                    <a:bodyPr/>
                    <a:lstStyle/>
                    <a:p>
                      <a:pPr algn="ctr" defTabSz="685799">
                        <a:lnSpc>
                          <a:spcPct val="90000"/>
                        </a:lnSpc>
                        <a:defRPr/>
                      </a:pPr>
                      <a:r>
                        <a:rPr lang="en-US" sz="1800" dirty="0" smtClean="0">
                          <a:gradFill>
                            <a:gsLst>
                              <a:gs pos="0">
                                <a:schemeClr val="tx1"/>
                              </a:gs>
                              <a:gs pos="86000">
                                <a:schemeClr val="tx1"/>
                              </a:gs>
                            </a:gsLst>
                            <a:lin ang="5400000" scaled="0"/>
                          </a:gradFill>
                        </a:rPr>
                        <a:t>Access to </a:t>
                      </a:r>
                      <a:br>
                        <a:rPr lang="en-US" sz="1800" dirty="0" smtClean="0">
                          <a:gradFill>
                            <a:gsLst>
                              <a:gs pos="0">
                                <a:schemeClr val="tx1"/>
                              </a:gs>
                              <a:gs pos="86000">
                                <a:schemeClr val="tx1"/>
                              </a:gs>
                            </a:gsLst>
                            <a:lin ang="5400000" scaled="0"/>
                          </a:gradFill>
                        </a:rPr>
                      </a:br>
                      <a:r>
                        <a:rPr lang="en-US" sz="1800" dirty="0" smtClean="0">
                          <a:gradFill>
                            <a:gsLst>
                              <a:gs pos="0">
                                <a:schemeClr val="tx1"/>
                              </a:gs>
                              <a:gs pos="86000">
                                <a:schemeClr val="tx1"/>
                              </a:gs>
                            </a:gsLst>
                            <a:lin ang="5400000" scaled="0"/>
                          </a:gradFill>
                        </a:rPr>
                        <a:t>the pipeline</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1865430">
                <a:tc>
                  <a:txBody>
                    <a:bodyPr/>
                    <a:lstStyle/>
                    <a:p>
                      <a:pPr algn="ctr" defTabSz="685799">
                        <a:lnSpc>
                          <a:spcPct val="90000"/>
                        </a:lnSpc>
                        <a:defRPr/>
                      </a:pPr>
                      <a:r>
                        <a:rPr lang="en-US" sz="1800" dirty="0" smtClean="0">
                          <a:gradFill>
                            <a:gsLst>
                              <a:gs pos="0">
                                <a:schemeClr val="tx1"/>
                              </a:gs>
                              <a:gs pos="86000">
                                <a:schemeClr val="tx1"/>
                              </a:gs>
                            </a:gsLst>
                            <a:lin ang="5400000" scaled="0"/>
                          </a:gradFill>
                        </a:rPr>
                        <a:t>No need to capture the image to flash</a:t>
                      </a:r>
                    </a:p>
                    <a:p>
                      <a:pPr algn="ctr" defTabSz="685799">
                        <a:lnSpc>
                          <a:spcPct val="90000"/>
                        </a:lnSpc>
                        <a:defRPr/>
                      </a:pP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gradFill>
                      <a:gsLst>
                        <a:gs pos="0">
                          <a:srgbClr val="6BBD46">
                            <a:lumMod val="80000"/>
                          </a:srgbClr>
                        </a:gs>
                        <a:gs pos="100000">
                          <a:srgbClr val="6BBD46">
                            <a:lumMod val="80000"/>
                          </a:srgbClr>
                        </a:gs>
                      </a:gsLst>
                      <a:lin ang="16200000" scaled="0"/>
                    </a:gradFill>
                  </a:tcPr>
                </a:tc>
              </a:tr>
            </a:tbl>
          </a:graphicData>
        </a:graphic>
      </p:graphicFrame>
      <p:graphicFrame>
        <p:nvGraphicFramePr>
          <p:cNvPr id="8" name="Table 7"/>
          <p:cNvGraphicFramePr>
            <a:graphicFrameLocks noGrp="1"/>
          </p:cNvGraphicFramePr>
          <p:nvPr/>
        </p:nvGraphicFramePr>
        <p:xfrm>
          <a:off x="20100925" y="1285875"/>
          <a:ext cx="10953750" cy="2147888"/>
        </p:xfrm>
        <a:graphic>
          <a:graphicData uri="http://schemas.openxmlformats.org/drawingml/2006/table">
            <a:tbl>
              <a:tblPr/>
              <a:tblGrid>
                <a:gridCol w="3651250"/>
                <a:gridCol w="3651250"/>
                <a:gridCol w="3651250"/>
              </a:tblGrid>
              <a:tr h="466725">
                <a:tc gridSpan="3">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FFFFFF"/>
                          </a:solidFill>
                          <a:effectLst/>
                          <a:latin typeface="Arial" charset="0"/>
                          <a:ea typeface="宋体" charset="-122"/>
                        </a:rPr>
                        <a:t>Camera</a:t>
                      </a:r>
                    </a:p>
                  </a:txBody>
                  <a:tcPr marL="243777" marR="243777" marT="91440" marB="914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77777"/>
                    </a:solidFill>
                  </a:tcPr>
                </a:tc>
                <a:tc hMerge="1">
                  <a:txBody>
                    <a:bodyPr/>
                    <a:lstStyle/>
                    <a:p>
                      <a:endParaRPr lang="zh-CN" altLang="en-US"/>
                    </a:p>
                  </a:txBody>
                  <a:tcPr/>
                </a:tc>
                <a:tc hMerge="1">
                  <a:txBody>
                    <a:bodyPr/>
                    <a:lstStyle/>
                    <a:p>
                      <a:endParaRPr lang="zh-CN" altLang="en-US"/>
                    </a:p>
                  </a:txBody>
                  <a:tcPr/>
                </a:tc>
              </a:tr>
              <a:tr h="1676400">
                <a:tc>
                  <a:txBody>
                    <a:bodyPr/>
                    <a:lstStyle/>
                    <a:p>
                      <a:pPr marL="0" marR="0" lvl="0" indent="0" algn="l" defTabSz="684213" rtl="0" eaLnBrk="1" fontAlgn="base" latinLnBrk="0" hangingPunct="1">
                        <a:lnSpc>
                          <a:spcPct val="100000"/>
                        </a:lnSpc>
                        <a:spcBef>
                          <a:spcPct val="0"/>
                        </a:spcBef>
                        <a:spcAft>
                          <a:spcPct val="0"/>
                        </a:spcAft>
                        <a:buClrTx/>
                        <a:buSzTx/>
                        <a:buFontTx/>
                        <a:buNone/>
                        <a:tabLst/>
                      </a:pPr>
                      <a:endParaRPr kumimoji="0" lang="en-US" altLang="zh-CN" sz="1900" b="1" i="0" u="none" strike="noStrike" cap="none" normalizeH="0" baseline="0" smtClean="0">
                        <a:ln>
                          <a:noFill/>
                        </a:ln>
                        <a:solidFill>
                          <a:srgbClr val="FFFFFF"/>
                        </a:solidFill>
                        <a:effectLst/>
                        <a:latin typeface="Arial" charset="0"/>
                        <a:ea typeface="宋体" charset="-122"/>
                      </a:endParaRPr>
                    </a:p>
                  </a:txBody>
                  <a:tcPr marL="243777" marR="243777" marT="91440" marB="9144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1977"/>
                    </a:solidFill>
                  </a:tcPr>
                </a:tc>
                <a:tc>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1" i="0" u="none" strike="noStrike" cap="none" normalizeH="0" baseline="0" smtClean="0">
                          <a:ln>
                            <a:noFill/>
                          </a:ln>
                          <a:solidFill>
                            <a:srgbClr val="FFFFFF"/>
                          </a:solidFill>
                          <a:effectLst/>
                          <a:latin typeface="Arial" charset="0"/>
                          <a:ea typeface="宋体" charset="-122"/>
                        </a:rPr>
                        <a:t>Title Two</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Point one and more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Second point</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Third point goes here</a:t>
                      </a:r>
                    </a:p>
                  </a:txBody>
                  <a:tcPr marL="243777" marR="243777" marT="91440" marB="914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1" i="0" u="none" strike="noStrike" cap="none" normalizeH="0" baseline="0" smtClean="0">
                          <a:ln>
                            <a:noFill/>
                          </a:ln>
                          <a:solidFill>
                            <a:srgbClr val="FFFFFF"/>
                          </a:solidFill>
                          <a:effectLst/>
                          <a:latin typeface="Arial" charset="0"/>
                          <a:ea typeface="宋体" charset="-122"/>
                        </a:rPr>
                        <a:t>Title Three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Point one and more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Second point</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Third point goes here</a:t>
                      </a:r>
                    </a:p>
                  </a:txBody>
                  <a:tcPr marL="243777" marR="243777" marT="91440" marB="91440"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A634"/>
                    </a:solidFill>
                  </a:tcPr>
                </a:tc>
              </a:tr>
            </a:tbl>
          </a:graphicData>
        </a:graphic>
      </p:graphicFrame>
      <p:graphicFrame>
        <p:nvGraphicFramePr>
          <p:cNvPr id="29" name="Table 28"/>
          <p:cNvGraphicFramePr>
            <a:graphicFrameLocks noGrp="1"/>
          </p:cNvGraphicFramePr>
          <p:nvPr/>
        </p:nvGraphicFramePr>
        <p:xfrm>
          <a:off x="4270535" y="1755324"/>
          <a:ext cx="1767380" cy="4571999"/>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767380"/>
              </a:tblGrid>
              <a:tr h="841139">
                <a:tc>
                  <a:txBody>
                    <a:bodyPr/>
                    <a:lstStyle/>
                    <a:p>
                      <a:pPr marL="0" indent="0" algn="ctr" defTabSz="685799">
                        <a:lnSpc>
                          <a:spcPct val="90000"/>
                        </a:lnSpc>
                        <a:buFont typeface="Arial" pitchFamily="34" charset="0"/>
                        <a:buNone/>
                        <a:defRPr/>
                      </a:pPr>
                      <a:r>
                        <a:rPr lang="en-US" sz="2000" b="1" dirty="0" smtClean="0">
                          <a:gradFill>
                            <a:gsLst>
                              <a:gs pos="0">
                                <a:schemeClr val="tx1"/>
                              </a:gs>
                              <a:gs pos="86000">
                                <a:schemeClr val="tx1"/>
                              </a:gs>
                            </a:gsLst>
                            <a:lin ang="5400000" scaled="0"/>
                          </a:gradFill>
                        </a:rPr>
                        <a:t>Networking</a:t>
                      </a:r>
                      <a:endParaRPr lang="en-US" sz="2000" b="1" dirty="0" smtClean="0">
                        <a:gradFill>
                          <a:gsLst>
                            <a:gs pos="0">
                              <a:schemeClr val="tx1"/>
                            </a:gs>
                            <a:gs pos="86000">
                              <a:schemeClr val="tx1"/>
                            </a:gs>
                          </a:gsLst>
                          <a:lin ang="5400000" scaled="0"/>
                        </a:gradFill>
                        <a:latin typeface="+mj-lt"/>
                      </a:endParaRPr>
                    </a:p>
                  </a:txBody>
                  <a:tcPr marL="121888" marR="121888"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865430">
                <a:tc>
                  <a:txBody>
                    <a:bodyPr/>
                    <a:lstStyle/>
                    <a:p>
                      <a:pPr algn="ctr" defTabSz="685799">
                        <a:lnSpc>
                          <a:spcPct val="90000"/>
                        </a:lnSpc>
                        <a:defRPr/>
                      </a:pPr>
                      <a:r>
                        <a:rPr lang="en-US" sz="1800" dirty="0" smtClean="0">
                          <a:gradFill>
                            <a:gsLst>
                              <a:gs pos="0">
                                <a:schemeClr val="tx1"/>
                              </a:gs>
                              <a:gs pos="86000">
                                <a:schemeClr val="tx1"/>
                              </a:gs>
                            </a:gsLst>
                            <a:lin ang="5400000" scaled="0"/>
                          </a:gradFill>
                        </a:rPr>
                        <a:t>Sockets</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F4819"/>
                        </a:gs>
                        <a:gs pos="100000">
                          <a:srgbClr val="FF4819"/>
                        </a:gs>
                      </a:gsLst>
                      <a:lin ang="16200000" scaled="0"/>
                    </a:gradFill>
                  </a:tcPr>
                </a:tc>
              </a:tr>
              <a:tr h="1865430">
                <a:tc>
                  <a:txBody>
                    <a:bodyPr/>
                    <a:lstStyle/>
                    <a:p>
                      <a:pPr algn="ctr" defTabSz="685799">
                        <a:lnSpc>
                          <a:spcPct val="90000"/>
                        </a:lnSpc>
                        <a:defRPr/>
                      </a:pPr>
                      <a:r>
                        <a:rPr lang="en-US" sz="1800" dirty="0" smtClean="0">
                          <a:gradFill>
                            <a:gsLst>
                              <a:gs pos="0">
                                <a:schemeClr val="tx1"/>
                              </a:gs>
                              <a:gs pos="86000">
                                <a:schemeClr val="tx1"/>
                              </a:gs>
                            </a:gsLst>
                            <a:lin ang="5400000" scaled="0"/>
                          </a:gradFill>
                        </a:rPr>
                        <a:t>Connection Manager control</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gradFill>
                      <a:gsLst>
                        <a:gs pos="0">
                          <a:srgbClr val="FF4819">
                            <a:lumMod val="80000"/>
                          </a:srgbClr>
                        </a:gs>
                        <a:gs pos="100000">
                          <a:srgbClr val="FF4819">
                            <a:lumMod val="80000"/>
                          </a:srgbClr>
                        </a:gs>
                      </a:gsLst>
                      <a:lin ang="16200000" scaled="0"/>
                    </a:gradFill>
                  </a:tcPr>
                </a:tc>
              </a:tr>
            </a:tbl>
          </a:graphicData>
        </a:graphic>
      </p:graphicFrame>
      <p:graphicFrame>
        <p:nvGraphicFramePr>
          <p:cNvPr id="30" name="Table 29"/>
          <p:cNvGraphicFramePr>
            <a:graphicFrameLocks noGrp="1"/>
          </p:cNvGraphicFramePr>
          <p:nvPr/>
        </p:nvGraphicFramePr>
        <p:xfrm>
          <a:off x="2443693" y="1755323"/>
          <a:ext cx="1767380" cy="4571999"/>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767380"/>
              </a:tblGrid>
              <a:tr h="841650">
                <a:tc>
                  <a:txBody>
                    <a:bodyPr/>
                    <a:lstStyle/>
                    <a:p>
                      <a:pPr marL="0" indent="0" algn="ctr" defTabSz="685799">
                        <a:lnSpc>
                          <a:spcPct val="90000"/>
                        </a:lnSpc>
                        <a:buFont typeface="Arial" pitchFamily="34" charset="0"/>
                        <a:buNone/>
                        <a:defRPr/>
                      </a:pPr>
                      <a:r>
                        <a:rPr lang="en-US" sz="2000" b="1" dirty="0" smtClean="0">
                          <a:gradFill>
                            <a:gsLst>
                              <a:gs pos="0">
                                <a:schemeClr val="tx1"/>
                              </a:gs>
                              <a:gs pos="86000">
                                <a:schemeClr val="tx1"/>
                              </a:gs>
                            </a:gsLst>
                            <a:lin ang="5400000" scaled="0"/>
                          </a:gradFill>
                        </a:rPr>
                        <a:t>Sensors</a:t>
                      </a:r>
                      <a:endParaRPr lang="en-US" sz="2000" b="1" dirty="0" smtClean="0">
                        <a:gradFill>
                          <a:gsLst>
                            <a:gs pos="0">
                              <a:schemeClr val="tx1"/>
                            </a:gs>
                            <a:gs pos="86000">
                              <a:schemeClr val="tx1"/>
                            </a:gs>
                          </a:gsLst>
                          <a:lin ang="5400000" scaled="0"/>
                        </a:gradFill>
                        <a:latin typeface="+mj-lt"/>
                      </a:endParaRPr>
                    </a:p>
                  </a:txBody>
                  <a:tcPr marL="121888" marR="121888"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745931">
                <a:tc>
                  <a:txBody>
                    <a:bodyPr/>
                    <a:lstStyle/>
                    <a:p>
                      <a:pPr algn="ctr" defTabSz="685799">
                        <a:lnSpc>
                          <a:spcPct val="90000"/>
                        </a:lnSpc>
                        <a:defRPr/>
                      </a:pPr>
                      <a:r>
                        <a:rPr lang="en-US" sz="1800" dirty="0" smtClean="0">
                          <a:gradFill>
                            <a:gsLst>
                              <a:gs pos="0">
                                <a:schemeClr val="tx1"/>
                              </a:gs>
                              <a:gs pos="86000">
                                <a:schemeClr val="tx1"/>
                              </a:gs>
                            </a:gsLst>
                            <a:lin ang="5400000" scaled="0"/>
                          </a:gradFill>
                        </a:rPr>
                        <a:t>GPS</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745931">
                <a:tc>
                  <a:txBody>
                    <a:bodyPr/>
                    <a:lstStyle/>
                    <a:p>
                      <a:pPr algn="ctr" defTabSz="685799">
                        <a:lnSpc>
                          <a:spcPct val="90000"/>
                        </a:lnSpc>
                        <a:defRPr/>
                      </a:pPr>
                      <a:r>
                        <a:rPr lang="en-US" sz="1800" dirty="0" smtClean="0">
                          <a:gradFill>
                            <a:gsLst>
                              <a:gs pos="0">
                                <a:schemeClr val="tx1"/>
                              </a:gs>
                              <a:gs pos="86000">
                                <a:schemeClr val="tx1"/>
                              </a:gs>
                            </a:gsLst>
                            <a:lin ang="5400000" scaled="0"/>
                          </a:gradFill>
                        </a:rPr>
                        <a:t>Accelerometer</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745931">
                <a:tc>
                  <a:txBody>
                    <a:bodyPr/>
                    <a:lstStyle/>
                    <a:p>
                      <a:pPr algn="ctr" defTabSz="685799">
                        <a:lnSpc>
                          <a:spcPct val="90000"/>
                        </a:lnSpc>
                        <a:defRPr/>
                      </a:pPr>
                      <a:r>
                        <a:rPr lang="en-US" sz="1800" dirty="0" smtClean="0">
                          <a:gradFill>
                            <a:gsLst>
                              <a:gs pos="0">
                                <a:schemeClr val="tx1"/>
                              </a:gs>
                              <a:gs pos="86000">
                                <a:schemeClr val="tx1"/>
                              </a:gs>
                            </a:gsLst>
                            <a:lin ang="5400000" scaled="0"/>
                          </a:gradFill>
                        </a:rPr>
                        <a:t>Compass</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745931">
                <a:tc>
                  <a:txBody>
                    <a:bodyPr/>
                    <a:lstStyle/>
                    <a:p>
                      <a:pPr algn="ctr" defTabSz="685799">
                        <a:lnSpc>
                          <a:spcPct val="90000"/>
                        </a:lnSpc>
                        <a:defRPr/>
                      </a:pPr>
                      <a:r>
                        <a:rPr lang="en-US" sz="1800" dirty="0" smtClean="0">
                          <a:gradFill>
                            <a:gsLst>
                              <a:gs pos="0">
                                <a:schemeClr val="tx1"/>
                              </a:gs>
                              <a:gs pos="86000">
                                <a:schemeClr val="tx1"/>
                              </a:gs>
                            </a:gsLst>
                            <a:lin ang="5400000" scaled="0"/>
                          </a:gradFill>
                        </a:rPr>
                        <a:t>Gyro</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746625">
                <a:tc>
                  <a:txBody>
                    <a:bodyPr/>
                    <a:lstStyle/>
                    <a:p>
                      <a:pPr algn="ctr" defTabSz="685799">
                        <a:lnSpc>
                          <a:spcPct val="90000"/>
                        </a:lnSpc>
                        <a:defRPr/>
                      </a:pPr>
                      <a:r>
                        <a:rPr lang="en-US" sz="1800" dirty="0" smtClean="0">
                          <a:gradFill>
                            <a:gsLst>
                              <a:gs pos="0">
                                <a:schemeClr val="tx1"/>
                              </a:gs>
                              <a:gs pos="86000">
                                <a:schemeClr val="tx1"/>
                              </a:gs>
                            </a:gsLst>
                            <a:lin ang="5400000" scaled="0"/>
                          </a:gradFill>
                        </a:rPr>
                        <a:t>Spatial Framework</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gradFill>
                      <a:gsLst>
                        <a:gs pos="0">
                          <a:srgbClr val="F09B20"/>
                        </a:gs>
                        <a:gs pos="100000">
                          <a:srgbClr val="F09B20"/>
                        </a:gs>
                      </a:gsLst>
                      <a:lin ang="16200000" scaled="0"/>
                    </a:gradFill>
                  </a:tcPr>
                </a:tc>
              </a:tr>
            </a:tbl>
          </a:graphicData>
        </a:graphic>
      </p:graphicFrame>
      <p:graphicFrame>
        <p:nvGraphicFramePr>
          <p:cNvPr id="31" name="Table 30"/>
          <p:cNvGraphicFramePr>
            <a:graphicFrameLocks noGrp="1"/>
          </p:cNvGraphicFramePr>
          <p:nvPr/>
        </p:nvGraphicFramePr>
        <p:xfrm>
          <a:off x="6097377" y="1755323"/>
          <a:ext cx="1767380" cy="4572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767380"/>
              </a:tblGrid>
              <a:tr h="840516">
                <a:tc>
                  <a:txBody>
                    <a:bodyPr/>
                    <a:lstStyle/>
                    <a:p>
                      <a:pPr marL="0" indent="0" algn="ctr" defTabSz="685799">
                        <a:lnSpc>
                          <a:spcPct val="90000"/>
                        </a:lnSpc>
                        <a:buFont typeface="Arial" pitchFamily="34" charset="0"/>
                        <a:buNone/>
                        <a:defRPr/>
                      </a:pPr>
                      <a:r>
                        <a:rPr lang="en-US" sz="2000" b="1" dirty="0" smtClean="0">
                          <a:gradFill>
                            <a:gsLst>
                              <a:gs pos="0">
                                <a:schemeClr val="tx1"/>
                              </a:gs>
                              <a:gs pos="86000">
                                <a:schemeClr val="tx1"/>
                              </a:gs>
                            </a:gsLst>
                            <a:lin ang="5400000" scaled="0"/>
                          </a:gradFill>
                        </a:rPr>
                        <a:t>Data</a:t>
                      </a:r>
                      <a:endParaRPr lang="en-US" sz="2000" b="1" dirty="0" smtClean="0">
                        <a:gradFill>
                          <a:gsLst>
                            <a:gs pos="0">
                              <a:schemeClr val="tx1"/>
                            </a:gs>
                            <a:gs pos="86000">
                              <a:schemeClr val="tx1"/>
                            </a:gs>
                          </a:gsLst>
                          <a:lin ang="5400000" scaled="0"/>
                        </a:gradFill>
                        <a:latin typeface="+mj-lt"/>
                      </a:endParaRPr>
                    </a:p>
                  </a:txBody>
                  <a:tcPr marL="121888" marR="121888"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243828">
                <a:tc>
                  <a:txBody>
                    <a:bodyPr/>
                    <a:lstStyle/>
                    <a:p>
                      <a:pPr algn="ctr" defTabSz="685799">
                        <a:lnSpc>
                          <a:spcPct val="90000"/>
                        </a:lnSpc>
                        <a:defRPr/>
                      </a:pPr>
                      <a:r>
                        <a:rPr lang="en-US" sz="1800" dirty="0" smtClean="0">
                          <a:gradFill>
                            <a:gsLst>
                              <a:gs pos="0">
                                <a:schemeClr val="tx1"/>
                              </a:gs>
                              <a:gs pos="86000">
                                <a:schemeClr val="tx1"/>
                              </a:gs>
                            </a:gsLst>
                            <a:lin ang="5400000" scaled="0"/>
                          </a:gradFill>
                        </a:rPr>
                        <a:t>SQL CE</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r h="1243828">
                <a:tc>
                  <a:txBody>
                    <a:bodyPr/>
                    <a:lstStyle/>
                    <a:p>
                      <a:pPr algn="ctr" defTabSz="685799">
                        <a:lnSpc>
                          <a:spcPct val="90000"/>
                        </a:lnSpc>
                        <a:defRPr/>
                      </a:pPr>
                      <a:r>
                        <a:rPr lang="en-US" sz="1800" dirty="0" smtClean="0">
                          <a:gradFill>
                            <a:gsLst>
                              <a:gs pos="0">
                                <a:schemeClr val="tx1"/>
                              </a:gs>
                              <a:gs pos="86000">
                                <a:schemeClr val="tx1"/>
                              </a:gs>
                            </a:gsLst>
                            <a:lin ang="5400000" scaled="0"/>
                          </a:gradFill>
                        </a:rPr>
                        <a:t>Phone Contacts</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lumMod val="80000"/>
                          </a:srgbClr>
                        </a:gs>
                        <a:gs pos="100000">
                          <a:srgbClr val="4B8EDC">
                            <a:lumMod val="80000"/>
                          </a:srgbClr>
                        </a:gs>
                      </a:gsLst>
                      <a:lin ang="16200000" scaled="0"/>
                    </a:gradFill>
                  </a:tcPr>
                </a:tc>
              </a:tr>
              <a:tr h="1243828">
                <a:tc>
                  <a:txBody>
                    <a:bodyPr/>
                    <a:lstStyle/>
                    <a:p>
                      <a:pPr algn="ctr" defTabSz="685799">
                        <a:lnSpc>
                          <a:spcPct val="90000"/>
                        </a:lnSpc>
                        <a:defRPr/>
                      </a:pPr>
                      <a:r>
                        <a:rPr lang="en-US" sz="1800" dirty="0" smtClean="0">
                          <a:gradFill>
                            <a:gsLst>
                              <a:gs pos="0">
                                <a:schemeClr val="tx1"/>
                              </a:gs>
                              <a:gs pos="86000">
                                <a:schemeClr val="tx1"/>
                              </a:gs>
                            </a:gsLst>
                            <a:lin ang="5400000" scaled="0"/>
                          </a:gradFill>
                        </a:rPr>
                        <a:t>Phone Calendar</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gradFill>
                      <a:gsLst>
                        <a:gs pos="0">
                          <a:srgbClr val="4B8EDC"/>
                        </a:gs>
                        <a:gs pos="100000">
                          <a:srgbClr val="4B8EDC"/>
                        </a:gs>
                      </a:gsLst>
                      <a:lin ang="16200000" scaled="0"/>
                    </a:gradFill>
                  </a:tcPr>
                </a:tc>
              </a:tr>
            </a:tbl>
          </a:graphicData>
        </a:graphic>
      </p:graphicFrame>
      <p:graphicFrame>
        <p:nvGraphicFramePr>
          <p:cNvPr id="34" name="Table 33"/>
          <p:cNvGraphicFramePr>
            <a:graphicFrameLocks noGrp="1"/>
          </p:cNvGraphicFramePr>
          <p:nvPr/>
        </p:nvGraphicFramePr>
        <p:xfrm>
          <a:off x="7924219" y="1755323"/>
          <a:ext cx="1767380" cy="4572001"/>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767380"/>
              </a:tblGrid>
              <a:tr h="838533">
                <a:tc>
                  <a:txBody>
                    <a:bodyPr/>
                    <a:lstStyle/>
                    <a:p>
                      <a:pPr marL="0" indent="0" algn="ctr" defTabSz="685799">
                        <a:lnSpc>
                          <a:spcPct val="90000"/>
                        </a:lnSpc>
                        <a:buFont typeface="Arial" pitchFamily="34" charset="0"/>
                        <a:buNone/>
                        <a:defRPr/>
                      </a:pPr>
                      <a:r>
                        <a:rPr lang="en-US" sz="1600" b="1" dirty="0" smtClean="0">
                          <a:gradFill>
                            <a:gsLst>
                              <a:gs pos="0">
                                <a:schemeClr val="tx1"/>
                              </a:gs>
                              <a:gs pos="86000">
                                <a:schemeClr val="tx1"/>
                              </a:gs>
                            </a:gsLst>
                            <a:lin ang="5400000" scaled="0"/>
                          </a:gradFill>
                        </a:rPr>
                        <a:t>Launchers </a:t>
                      </a:r>
                      <a:br>
                        <a:rPr lang="en-US" sz="1600" b="1" dirty="0" smtClean="0">
                          <a:gradFill>
                            <a:gsLst>
                              <a:gs pos="0">
                                <a:schemeClr val="tx1"/>
                              </a:gs>
                              <a:gs pos="86000">
                                <a:schemeClr val="tx1"/>
                              </a:gs>
                            </a:gsLst>
                            <a:lin ang="5400000" scaled="0"/>
                          </a:gradFill>
                        </a:rPr>
                      </a:br>
                      <a:r>
                        <a:rPr lang="en-US" sz="1600" b="1" dirty="0" smtClean="0">
                          <a:gradFill>
                            <a:gsLst>
                              <a:gs pos="0">
                                <a:schemeClr val="tx1"/>
                              </a:gs>
                              <a:gs pos="86000">
                                <a:schemeClr val="tx1"/>
                              </a:gs>
                            </a:gsLst>
                            <a:lin ang="5400000" scaled="0"/>
                          </a:gradFill>
                        </a:rPr>
                        <a:t>and Choosers</a:t>
                      </a:r>
                      <a:endParaRPr lang="en-US" sz="1600" b="1" dirty="0" smtClean="0">
                        <a:gradFill>
                          <a:gsLst>
                            <a:gs pos="0">
                              <a:schemeClr val="tx1"/>
                            </a:gs>
                            <a:gs pos="86000">
                              <a:schemeClr val="tx1"/>
                            </a:gs>
                          </a:gsLst>
                          <a:lin ang="5400000" scaled="0"/>
                        </a:gradFill>
                        <a:latin typeface="+mj-lt"/>
                      </a:endParaRPr>
                    </a:p>
                  </a:txBody>
                  <a:tcPr marL="121888" marR="121888"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933367">
                <a:tc>
                  <a:txBody>
                    <a:bodyPr/>
                    <a:lstStyle/>
                    <a:p>
                      <a:pPr algn="ctr" defTabSz="685799">
                        <a:lnSpc>
                          <a:spcPct val="90000"/>
                        </a:lnSpc>
                        <a:defRPr/>
                      </a:pPr>
                      <a:r>
                        <a:rPr lang="en-US" sz="1800" dirty="0" smtClean="0">
                          <a:gradFill>
                            <a:gsLst>
                              <a:gs pos="0">
                                <a:schemeClr val="tx1"/>
                              </a:gs>
                              <a:gs pos="86000">
                                <a:schemeClr val="tx1"/>
                              </a:gs>
                            </a:gsLst>
                            <a:lin ang="5400000" scaled="0"/>
                          </a:gradFill>
                        </a:rPr>
                        <a:t>Bing Maps</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933367">
                <a:tc>
                  <a:txBody>
                    <a:bodyPr/>
                    <a:lstStyle/>
                    <a:p>
                      <a:pPr algn="ctr" defTabSz="685799">
                        <a:lnSpc>
                          <a:spcPct val="90000"/>
                        </a:lnSpc>
                        <a:defRPr/>
                      </a:pPr>
                      <a:r>
                        <a:rPr lang="en-US" sz="1800" dirty="0" smtClean="0">
                          <a:gradFill>
                            <a:gsLst>
                              <a:gs pos="0">
                                <a:schemeClr val="tx1"/>
                              </a:gs>
                              <a:gs pos="86000">
                                <a:schemeClr val="tx1"/>
                              </a:gs>
                            </a:gsLst>
                            <a:lin ang="5400000" scaled="0"/>
                          </a:gradFill>
                        </a:rPr>
                        <a:t>E-mail</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lumMod val="80000"/>
                          </a:srgbClr>
                        </a:gs>
                        <a:gs pos="100000">
                          <a:srgbClr val="6BBD46">
                            <a:lumMod val="80000"/>
                          </a:srgbClr>
                        </a:gs>
                      </a:gsLst>
                      <a:lin ang="16200000" scaled="0"/>
                    </a:gradFill>
                  </a:tcPr>
                </a:tc>
              </a:tr>
              <a:tr h="933367">
                <a:tc>
                  <a:txBody>
                    <a:bodyPr/>
                    <a:lstStyle/>
                    <a:p>
                      <a:pPr algn="ctr" defTabSz="685799">
                        <a:lnSpc>
                          <a:spcPct val="90000"/>
                        </a:lnSpc>
                        <a:defRPr/>
                      </a:pPr>
                      <a:r>
                        <a:rPr lang="en-US" sz="1800" dirty="0" smtClean="0">
                          <a:gradFill>
                            <a:gsLst>
                              <a:gs pos="0">
                                <a:schemeClr val="tx1"/>
                              </a:gs>
                              <a:gs pos="86000">
                                <a:schemeClr val="tx1"/>
                              </a:gs>
                            </a:gsLst>
                            <a:lin ang="5400000" scaled="0"/>
                          </a:gradFill>
                        </a:rPr>
                        <a:t>Phone Number</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933367">
                <a:tc>
                  <a:txBody>
                    <a:bodyPr/>
                    <a:lstStyle/>
                    <a:p>
                      <a:pPr algn="ctr" defTabSz="685799">
                        <a:lnSpc>
                          <a:spcPct val="90000"/>
                        </a:lnSpc>
                        <a:defRPr/>
                      </a:pPr>
                      <a:r>
                        <a:rPr lang="en-US" sz="1800" dirty="0" smtClean="0">
                          <a:gradFill>
                            <a:gsLst>
                              <a:gs pos="0">
                                <a:schemeClr val="tx1"/>
                              </a:gs>
                              <a:gs pos="86000">
                                <a:schemeClr val="tx1"/>
                              </a:gs>
                            </a:gsLst>
                            <a:lin ang="5400000" scaled="0"/>
                          </a:gradFill>
                        </a:rPr>
                        <a:t>Address Chooser</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gradFill>
                      <a:gsLst>
                        <a:gs pos="0">
                          <a:srgbClr val="6BBD46">
                            <a:lumMod val="80000"/>
                          </a:srgbClr>
                        </a:gs>
                        <a:gs pos="100000">
                          <a:srgbClr val="6BBD46">
                            <a:lumMod val="80000"/>
                          </a:srgbClr>
                        </a:gs>
                      </a:gsLst>
                      <a:lin ang="16200000" scaled="0"/>
                    </a:gradFill>
                  </a:tcPr>
                </a:tc>
              </a:tr>
            </a:tbl>
          </a:graphicData>
        </a:graphic>
      </p:graphicFrame>
      <p:graphicFrame>
        <p:nvGraphicFramePr>
          <p:cNvPr id="35" name="Table 34"/>
          <p:cNvGraphicFramePr>
            <a:graphicFrameLocks noGrp="1"/>
          </p:cNvGraphicFramePr>
          <p:nvPr/>
        </p:nvGraphicFramePr>
        <p:xfrm>
          <a:off x="9751060" y="1755323"/>
          <a:ext cx="1767380" cy="4572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767380"/>
              </a:tblGrid>
              <a:tr h="840516">
                <a:tc>
                  <a:txBody>
                    <a:bodyPr/>
                    <a:lstStyle/>
                    <a:p>
                      <a:pPr marL="0" indent="0" algn="ctr" defTabSz="685799">
                        <a:lnSpc>
                          <a:spcPct val="90000"/>
                        </a:lnSpc>
                        <a:buFont typeface="Arial" pitchFamily="34" charset="0"/>
                        <a:buNone/>
                        <a:defRPr/>
                      </a:pPr>
                      <a:r>
                        <a:rPr lang="en-US" sz="2000" b="1" dirty="0" smtClean="0">
                          <a:gradFill>
                            <a:gsLst>
                              <a:gs pos="0">
                                <a:schemeClr val="tx1"/>
                              </a:gs>
                              <a:gs pos="86000">
                                <a:schemeClr val="tx1"/>
                              </a:gs>
                            </a:gsLst>
                            <a:lin ang="5400000" scaled="0"/>
                          </a:gradFill>
                        </a:rPr>
                        <a:t>Controls</a:t>
                      </a:r>
                      <a:endParaRPr lang="en-US" sz="2000" b="1" dirty="0" smtClean="0">
                        <a:gradFill>
                          <a:gsLst>
                            <a:gs pos="0">
                              <a:schemeClr val="tx1"/>
                            </a:gs>
                            <a:gs pos="86000">
                              <a:schemeClr val="tx1"/>
                            </a:gs>
                          </a:gsLst>
                          <a:lin ang="5400000" scaled="0"/>
                        </a:gradFill>
                        <a:latin typeface="+mj-lt"/>
                      </a:endParaRPr>
                    </a:p>
                  </a:txBody>
                  <a:tcPr marL="121888" marR="121888"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243828">
                <a:tc>
                  <a:txBody>
                    <a:bodyPr/>
                    <a:lstStyle/>
                    <a:p>
                      <a:pPr algn="ctr" defTabSz="685799">
                        <a:lnSpc>
                          <a:spcPct val="90000"/>
                        </a:lnSpc>
                        <a:defRPr/>
                      </a:pPr>
                      <a:r>
                        <a:rPr lang="en-US" sz="1800" dirty="0" smtClean="0">
                          <a:gradFill>
                            <a:gsLst>
                              <a:gs pos="0">
                                <a:schemeClr val="tx1"/>
                              </a:gs>
                              <a:gs pos="86000">
                                <a:schemeClr val="tx1"/>
                              </a:gs>
                            </a:gsLst>
                            <a:lin ang="5400000" scaled="0"/>
                          </a:gradFill>
                        </a:rPr>
                        <a:t>Frame and Page Navigation improvements</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1243828">
                <a:tc>
                  <a:txBody>
                    <a:bodyPr/>
                    <a:lstStyle/>
                    <a:p>
                      <a:pPr algn="ctr" defTabSz="685799">
                        <a:lnSpc>
                          <a:spcPct val="90000"/>
                        </a:lnSpc>
                        <a:defRPr/>
                      </a:pPr>
                      <a:r>
                        <a:rPr lang="en-US" sz="1800" dirty="0" smtClean="0">
                          <a:gradFill>
                            <a:gsLst>
                              <a:gs pos="0">
                                <a:schemeClr val="tx1"/>
                              </a:gs>
                              <a:gs pos="86000">
                                <a:schemeClr val="tx1"/>
                              </a:gs>
                            </a:gsLst>
                            <a:lin ang="5400000" scaled="0"/>
                          </a:gradFill>
                        </a:rPr>
                        <a:t>Performance</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1243828">
                <a:tc>
                  <a:txBody>
                    <a:bodyPr/>
                    <a:lstStyle/>
                    <a:p>
                      <a:pPr algn="ctr" defTabSz="685799">
                        <a:lnSpc>
                          <a:spcPct val="90000"/>
                        </a:lnSpc>
                        <a:defRPr/>
                      </a:pPr>
                      <a:r>
                        <a:rPr lang="en-US" sz="1800" dirty="0" smtClean="0">
                          <a:gradFill>
                            <a:gsLst>
                              <a:gs pos="0">
                                <a:schemeClr val="tx1"/>
                              </a:gs>
                              <a:gs pos="86000">
                                <a:schemeClr val="tx1"/>
                              </a:gs>
                            </a:gsLst>
                            <a:lin ang="5400000" scaled="0"/>
                          </a:gradFill>
                        </a:rPr>
                        <a:t>Open Source </a:t>
                      </a:r>
                      <a:br>
                        <a:rPr lang="en-US" sz="1800" dirty="0" smtClean="0">
                          <a:gradFill>
                            <a:gsLst>
                              <a:gs pos="0">
                                <a:schemeClr val="tx1"/>
                              </a:gs>
                              <a:gs pos="86000">
                                <a:schemeClr val="tx1"/>
                              </a:gs>
                            </a:gsLst>
                            <a:lin ang="5400000" scaled="0"/>
                          </a:gradFill>
                        </a:rPr>
                      </a:br>
                      <a:r>
                        <a:rPr lang="en-US" sz="1800" dirty="0" smtClean="0">
                          <a:gradFill>
                            <a:gsLst>
                              <a:gs pos="0">
                                <a:schemeClr val="tx1"/>
                              </a:gs>
                              <a:gs pos="86000">
                                <a:schemeClr val="tx1"/>
                              </a:gs>
                            </a:gsLst>
                            <a:lin ang="5400000" scaled="0"/>
                          </a:gradFill>
                        </a:rPr>
                        <a:t>on </a:t>
                      </a:r>
                      <a:r>
                        <a:rPr lang="en-US" sz="1800" dirty="0" err="1" smtClean="0">
                          <a:gradFill>
                            <a:gsLst>
                              <a:gs pos="0">
                                <a:schemeClr val="tx1"/>
                              </a:gs>
                              <a:gs pos="86000">
                                <a:schemeClr val="tx1"/>
                              </a:gs>
                            </a:gsLst>
                            <a:lin ang="5400000" scaled="0"/>
                          </a:gradFill>
                        </a:rPr>
                        <a:t>CodePlex</a:t>
                      </a:r>
                      <a:endParaRPr lang="en-US" sz="1800" b="0" dirty="0" smtClean="0">
                        <a:gradFill>
                          <a:gsLst>
                            <a:gs pos="0">
                              <a:schemeClr val="tx1"/>
                            </a:gs>
                            <a:gs pos="86000">
                              <a:schemeClr val="tx1"/>
                            </a:gs>
                          </a:gsLst>
                          <a:lin ang="5400000" scaled="0"/>
                        </a:gradFill>
                        <a:latin typeface="+mj-lt"/>
                      </a:endParaRPr>
                    </a:p>
                  </a:txBody>
                  <a:tcPr marL="121888" marR="121888" marT="91440" marB="91440" anchor="ctr">
                    <a:lnT w="12700" cap="flat" cmpd="sng" algn="ctr">
                      <a:noFill/>
                      <a:prstDash val="solid"/>
                      <a:round/>
                      <a:headEnd type="none" w="med" len="med"/>
                      <a:tailEnd type="none" w="med" len="med"/>
                    </a:lnT>
                    <a:gradFill>
                      <a:gsLst>
                        <a:gs pos="0">
                          <a:srgbClr val="F09B20"/>
                        </a:gs>
                        <a:gs pos="100000">
                          <a:srgbClr val="F09B20"/>
                        </a:gs>
                      </a:gsLst>
                      <a:lin ang="16200000" scaled="0"/>
                    </a:gradFill>
                  </a:tcPr>
                </a:tc>
              </a:tr>
            </a:tbl>
          </a:graphicData>
        </a:graphic>
      </p:graphicFrame>
      <p:sp>
        <p:nvSpPr>
          <p:cNvPr id="71700" name="TextBox 9">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What is New in the Application Platform</a:t>
            </a:r>
            <a:endParaRPr dirty="0"/>
          </a:p>
        </p:txBody>
      </p:sp>
      <p:grpSp>
        <p:nvGrpSpPr>
          <p:cNvPr id="72706" name="Group 20"/>
          <p:cNvGrpSpPr>
            <a:grpSpLocks/>
          </p:cNvGrpSpPr>
          <p:nvPr/>
        </p:nvGrpSpPr>
        <p:grpSpPr bwMode="auto">
          <a:xfrm>
            <a:off x="4484688" y="1192213"/>
            <a:ext cx="3200400" cy="5662612"/>
            <a:chOff x="2971800" y="968714"/>
            <a:chExt cx="3200400" cy="5663507"/>
          </a:xfrm>
        </p:grpSpPr>
        <p:pic>
          <p:nvPicPr>
            <p:cNvPr id="72709" name="Picture 2"/>
            <p:cNvPicPr>
              <a:picLocks noChangeAspect="1" noChangeArrowheads="1"/>
            </p:cNvPicPr>
            <p:nvPr/>
          </p:nvPicPr>
          <p:blipFill>
            <a:blip r:embed="rId3"/>
            <a:srcRect/>
            <a:stretch>
              <a:fillRect/>
            </a:stretch>
          </p:blipFill>
          <p:spPr bwMode="auto">
            <a:xfrm>
              <a:off x="2971800" y="968714"/>
              <a:ext cx="3200400" cy="5663507"/>
            </a:xfrm>
            <a:prstGeom prst="rect">
              <a:avLst/>
            </a:prstGeom>
            <a:noFill/>
            <a:ln w="9525">
              <a:noFill/>
              <a:miter lim="800000"/>
              <a:headEnd/>
              <a:tailEnd/>
            </a:ln>
          </p:spPr>
        </p:pic>
        <p:sp>
          <p:nvSpPr>
            <p:cNvPr id="23" name="Rectangle 22"/>
            <p:cNvSpPr/>
            <p:nvPr/>
          </p:nvSpPr>
          <p:spPr>
            <a:xfrm>
              <a:off x="3318933" y="3521854"/>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Software Architecture</a:t>
              </a:r>
            </a:p>
          </p:txBody>
        </p:sp>
        <p:sp>
          <p:nvSpPr>
            <p:cNvPr id="24" name="Rectangle 23"/>
            <p:cNvSpPr/>
            <p:nvPr/>
          </p:nvSpPr>
          <p:spPr>
            <a:xfrm>
              <a:off x="3318933"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App Model</a:t>
              </a:r>
            </a:p>
          </p:txBody>
        </p:sp>
        <p:sp>
          <p:nvSpPr>
            <p:cNvPr id="25" name="Rectangle 24"/>
            <p:cNvSpPr/>
            <p:nvPr/>
          </p:nvSpPr>
          <p:spPr>
            <a:xfrm>
              <a:off x="3318933" y="1406159"/>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Cloud Integration Services</a:t>
              </a:r>
            </a:p>
          </p:txBody>
        </p:sp>
        <p:sp>
          <p:nvSpPr>
            <p:cNvPr id="27" name="Rectangle 26"/>
            <p:cNvSpPr/>
            <p:nvPr/>
          </p:nvSpPr>
          <p:spPr>
            <a:xfrm>
              <a:off x="3318933" y="4597132"/>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Hardware Foundation</a:t>
              </a:r>
            </a:p>
          </p:txBody>
        </p:sp>
        <p:sp>
          <p:nvSpPr>
            <p:cNvPr id="28" name="Rectangle 27"/>
            <p:cNvSpPr/>
            <p:nvPr/>
          </p:nvSpPr>
          <p:spPr>
            <a:xfrm>
              <a:off x="4479431"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UI Model</a:t>
              </a:r>
            </a:p>
          </p:txBody>
        </p:sp>
        <p:grpSp>
          <p:nvGrpSpPr>
            <p:cNvPr id="72715" name="Group 48"/>
            <p:cNvGrpSpPr>
              <a:grpSpLocks/>
            </p:cNvGrpSpPr>
            <p:nvPr/>
          </p:nvGrpSpPr>
          <p:grpSpPr bwMode="auto">
            <a:xfrm>
              <a:off x="5612738" y="1415586"/>
              <a:ext cx="228600" cy="228600"/>
              <a:chOff x="1447800" y="3124200"/>
              <a:chExt cx="228600" cy="228600"/>
            </a:xfrm>
          </p:grpSpPr>
          <p:sp>
            <p:nvSpPr>
              <p:cNvPr id="30" name="Oval 29"/>
              <p:cNvSpPr/>
              <p:nvPr/>
            </p:nvSpPr>
            <p:spPr>
              <a:xfrm>
                <a:off x="1448462" y="3123486"/>
                <a:ext cx="228600" cy="228636"/>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p>
            </p:txBody>
          </p:sp>
          <p:cxnSp>
            <p:nvCxnSpPr>
              <p:cNvPr id="31" name="Straight Arrow Connector 30"/>
              <p:cNvCxnSpPr/>
              <p:nvPr/>
            </p:nvCxnSpPr>
            <p:spPr>
              <a:xfrm>
                <a:off x="1505612" y="3229866"/>
                <a:ext cx="152400"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33" name="Rectangle 32"/>
          <p:cNvSpPr/>
          <p:nvPr/>
        </p:nvSpPr>
        <p:spPr bwMode="auto">
          <a:xfrm>
            <a:off x="7475538" y="3962400"/>
            <a:ext cx="4713287"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Database Support</a:t>
            </a:r>
          </a:p>
        </p:txBody>
      </p:sp>
      <p:sp>
        <p:nvSpPr>
          <p:cNvPr id="72708" name="TextBox 13">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defTabSz="914363" fontAlgn="auto">
              <a:spcAft>
                <a:spcPts val="0"/>
              </a:spcAft>
              <a:defRPr/>
            </a:pPr>
            <a:r>
              <a:rPr dirty="0" smtClean="0"/>
              <a:t>During this Session </a:t>
            </a:r>
            <a:br>
              <a:rPr dirty="0" smtClean="0"/>
            </a:br>
            <a:r>
              <a:rPr dirty="0" smtClean="0">
                <a:gradFill>
                  <a:gsLst>
                    <a:gs pos="0">
                      <a:schemeClr val="accent1"/>
                    </a:gs>
                    <a:gs pos="100000">
                      <a:schemeClr val="accent1"/>
                    </a:gs>
                  </a:gsLst>
                  <a:lin ang="5400000" scaled="0"/>
                </a:gradFill>
              </a:rPr>
              <a:t>You</a:t>
            </a:r>
            <a:r>
              <a:rPr dirty="0" smtClean="0">
                <a:gradFill flip="none" rotWithShape="1">
                  <a:gsLst>
                    <a:gs pos="0">
                      <a:schemeClr val="accent1"/>
                    </a:gs>
                    <a:gs pos="100000">
                      <a:schemeClr val="accent1"/>
                    </a:gs>
                  </a:gsLst>
                  <a:lin ang="5400000" scaled="0"/>
                  <a:tileRect/>
                </a:gradFill>
              </a:rPr>
              <a:t> </a:t>
            </a:r>
            <a:r>
              <a:rPr dirty="0" smtClean="0"/>
              <a:t>have a Chance to </a:t>
            </a:r>
            <a:br>
              <a:rPr dirty="0" smtClean="0"/>
            </a:br>
            <a:r>
              <a:rPr dirty="0" smtClean="0"/>
              <a:t>Win a Windows Phone</a:t>
            </a:r>
            <a:endParaRPr dirty="0"/>
          </a:p>
        </p:txBody>
      </p:sp>
      <p:sp>
        <p:nvSpPr>
          <p:cNvPr id="7" name="Subtitle 6"/>
          <p:cNvSpPr>
            <a:spLocks noGrp="1"/>
          </p:cNvSpPr>
          <p:nvPr>
            <p:ph type="subTitle" idx="1"/>
          </p:nvPr>
        </p:nvSpPr>
        <p:spPr>
          <a:xfrm>
            <a:off x="836613" y="4191000"/>
            <a:ext cx="9323387" cy="461963"/>
          </a:xfrm>
        </p:spPr>
        <p:txBody>
          <a:bodyPr numCol="1" anchor="t" anchorCtr="0" compatLnSpc="1">
            <a:prstTxWarp prst="textNoShape">
              <a:avLst/>
            </a:prstTxWarp>
          </a:bodyPr>
          <a:lstStyle/>
          <a:p>
            <a:pPr>
              <a:spcBef>
                <a:spcPct val="0"/>
              </a:spcBef>
            </a:pPr>
            <a:endParaRPr lang="en-US" altLang="zh-CN" smtClean="0">
              <a:solidFill>
                <a:schemeClr val="tx1"/>
              </a:solidFill>
              <a:ea typeface="宋体" charset="-122"/>
            </a:endParaRPr>
          </a:p>
        </p:txBody>
      </p:sp>
      <p:sp>
        <p:nvSpPr>
          <p:cNvPr id="5" name="Text Placeholder 4"/>
          <p:cNvSpPr>
            <a:spLocks noGrp="1"/>
          </p:cNvSpPr>
          <p:nvPr>
            <p:ph type="body" sz="quarter" idx="10"/>
          </p:nvPr>
        </p:nvSpPr>
        <p:spPr/>
        <p:txBody>
          <a:bodyPr/>
          <a:lstStyle/>
          <a:p>
            <a:pPr defTabSz="914363" fontAlgn="auto">
              <a:spcAft>
                <a:spcPts val="0"/>
              </a:spcAft>
              <a:defRPr/>
            </a:pPr>
            <a:r>
              <a:rPr/>
              <a:t>announcement</a:t>
            </a:r>
            <a:endParaRPr/>
          </a:p>
        </p:txBody>
      </p:sp>
      <p:pic>
        <p:nvPicPr>
          <p:cNvPr id="10" name="Picture 9"/>
          <p:cNvPicPr>
            <a:picLocks noChangeAspect="1"/>
          </p:cNvPicPr>
          <p:nvPr/>
        </p:nvPicPr>
        <p:blipFill>
          <a:blip r:embed="rId4"/>
          <a:srcRect/>
          <a:stretch>
            <a:fillRect/>
          </a:stretch>
        </p:blipFill>
        <p:spPr bwMode="auto">
          <a:xfrm rot="382103">
            <a:off x="7956550" y="509588"/>
            <a:ext cx="2830513" cy="4954587"/>
          </a:xfrm>
          <a:prstGeom prst="rect">
            <a:avLst/>
          </a:prstGeom>
          <a:noFill/>
          <a:ln w="9525">
            <a:noFill/>
            <a:miter lim="800000"/>
            <a:headEnd/>
            <a:tailEnd/>
          </a:ln>
        </p:spPr>
      </p:pic>
      <p:sp>
        <p:nvSpPr>
          <p:cNvPr id="29702" name="TextBox 5">
            <a:hlinkClick r:id="rId5"/>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9112" y="228600"/>
            <a:ext cx="11149013" cy="609398"/>
          </a:xfrm>
        </p:spPr>
        <p:txBody>
          <a:bodyPr/>
          <a:lstStyle/>
          <a:p>
            <a:pPr defTabSz="914363" fontAlgn="auto">
              <a:spcAft>
                <a:spcPts val="0"/>
              </a:spcAft>
              <a:defRPr/>
            </a:pPr>
            <a:r>
              <a:rPr smtClean="0"/>
              <a:t>Database Support</a:t>
            </a:r>
            <a:endParaRPr dirty="0"/>
          </a:p>
        </p:txBody>
      </p:sp>
      <p:sp>
        <p:nvSpPr>
          <p:cNvPr id="8" name="Rectangle 7"/>
          <p:cNvSpPr/>
          <p:nvPr/>
        </p:nvSpPr>
        <p:spPr>
          <a:xfrm>
            <a:off x="7237413" y="1146175"/>
            <a:ext cx="4344987" cy="119062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lnSpc>
                <a:spcPct val="90000"/>
              </a:lnSpc>
              <a:spcBef>
                <a:spcPts val="300"/>
              </a:spcBef>
              <a:defRPr/>
            </a:pPr>
            <a:endParaRPr lang="en-US" sz="3200">
              <a:solidFill>
                <a:schemeClr val="tx1">
                  <a:alpha val="99000"/>
                </a:schemeClr>
              </a:solidFill>
              <a:latin typeface="+mn-lt"/>
              <a:ea typeface="+mn-ea"/>
            </a:endParaRPr>
          </a:p>
        </p:txBody>
      </p:sp>
      <p:cxnSp>
        <p:nvCxnSpPr>
          <p:cNvPr id="15" name="Straight Arrow Connector 14"/>
          <p:cNvCxnSpPr>
            <a:cxnSpLocks noChangeShapeType="1"/>
            <a:endCxn id="12" idx="3"/>
          </p:cNvCxnSpPr>
          <p:nvPr/>
        </p:nvCxnSpPr>
        <p:spPr bwMode="auto">
          <a:xfrm flipH="1">
            <a:off x="8626475" y="1892300"/>
            <a:ext cx="274638" cy="0"/>
          </a:xfrm>
          <a:prstGeom prst="straightConnector1">
            <a:avLst/>
          </a:prstGeom>
          <a:noFill/>
          <a:ln w="9525" algn="ctr">
            <a:solidFill>
              <a:srgbClr val="FFFFFF"/>
            </a:solidFill>
            <a:round/>
            <a:headEnd/>
            <a:tailEnd type="arrow" w="med" len="med"/>
          </a:ln>
        </p:spPr>
      </p:cxnSp>
      <p:sp>
        <p:nvSpPr>
          <p:cNvPr id="12" name="Rounded Rectangle 11"/>
          <p:cNvSpPr/>
          <p:nvPr/>
        </p:nvSpPr>
        <p:spPr>
          <a:xfrm>
            <a:off x="7437440" y="1587674"/>
            <a:ext cx="1188720" cy="609600"/>
          </a:xfrm>
          <a:prstGeom prst="round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0" rIns="0" bIns="0" anchor="ctr"/>
          <a:lstStyle/>
          <a:p>
            <a:pPr algn="ctr" defTabSz="914099">
              <a:lnSpc>
                <a:spcPct val="90000"/>
              </a:lnSpc>
              <a:spcBef>
                <a:spcPts val="600"/>
              </a:spcBef>
              <a:defRPr/>
            </a:pPr>
            <a:r>
              <a:rPr lang="en-US" sz="1400" b="1" kern="0" dirty="0">
                <a:gradFill>
                  <a:gsLst>
                    <a:gs pos="0">
                      <a:schemeClr val="tx1"/>
                    </a:gs>
                    <a:gs pos="100000">
                      <a:schemeClr val="tx1"/>
                    </a:gs>
                  </a:gsLst>
                  <a:lin ang="5400000" scaled="0"/>
                </a:gradFill>
                <a:latin typeface="+mn-lt"/>
                <a:ea typeface="+mn-ea"/>
              </a:rPr>
              <a:t>Customers</a:t>
            </a:r>
          </a:p>
        </p:txBody>
      </p:sp>
      <p:sp>
        <p:nvSpPr>
          <p:cNvPr id="13" name="Rounded Rectangle 12"/>
          <p:cNvSpPr/>
          <p:nvPr/>
        </p:nvSpPr>
        <p:spPr>
          <a:xfrm>
            <a:off x="8837612" y="1587674"/>
            <a:ext cx="1188720" cy="609600"/>
          </a:xfrm>
          <a:prstGeom prst="round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0" rIns="0" bIns="0" anchor="ctr"/>
          <a:lstStyle/>
          <a:p>
            <a:pPr algn="ctr" defTabSz="914099">
              <a:lnSpc>
                <a:spcPct val="90000"/>
              </a:lnSpc>
              <a:spcBef>
                <a:spcPts val="600"/>
              </a:spcBef>
              <a:defRPr/>
            </a:pPr>
            <a:r>
              <a:rPr lang="en-US" sz="1400" b="1" kern="0" dirty="0">
                <a:gradFill>
                  <a:gsLst>
                    <a:gs pos="0">
                      <a:schemeClr val="tx1"/>
                    </a:gs>
                    <a:gs pos="100000">
                      <a:schemeClr val="tx1"/>
                    </a:gs>
                  </a:gsLst>
                  <a:lin ang="5400000" scaled="0"/>
                </a:gradFill>
                <a:latin typeface="+mn-lt"/>
                <a:ea typeface="+mn-ea"/>
              </a:rPr>
              <a:t>Orders</a:t>
            </a:r>
          </a:p>
        </p:txBody>
      </p:sp>
      <p:sp>
        <p:nvSpPr>
          <p:cNvPr id="14" name="Rounded Rectangle 13"/>
          <p:cNvSpPr/>
          <p:nvPr/>
        </p:nvSpPr>
        <p:spPr>
          <a:xfrm>
            <a:off x="10239692" y="1586922"/>
            <a:ext cx="1188720" cy="609600"/>
          </a:xfrm>
          <a:prstGeom prst="round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0" rIns="0" bIns="0" anchor="ctr"/>
          <a:lstStyle/>
          <a:p>
            <a:pPr algn="ctr" defTabSz="914099">
              <a:lnSpc>
                <a:spcPct val="90000"/>
              </a:lnSpc>
              <a:spcBef>
                <a:spcPts val="600"/>
              </a:spcBef>
              <a:defRPr/>
            </a:pPr>
            <a:r>
              <a:rPr lang="en-US" sz="1400" b="1" kern="0" dirty="0">
                <a:gradFill>
                  <a:gsLst>
                    <a:gs pos="0">
                      <a:schemeClr val="tx1"/>
                    </a:gs>
                    <a:gs pos="100000">
                      <a:schemeClr val="tx1"/>
                    </a:gs>
                  </a:gsLst>
                  <a:lin ang="5400000" scaled="0"/>
                </a:gradFill>
                <a:latin typeface="+mn-lt"/>
                <a:ea typeface="+mn-ea"/>
              </a:rPr>
              <a:t>Employees</a:t>
            </a:r>
          </a:p>
        </p:txBody>
      </p:sp>
      <p:sp>
        <p:nvSpPr>
          <p:cNvPr id="17" name="Down Arrow 16"/>
          <p:cNvSpPr/>
          <p:nvPr/>
        </p:nvSpPr>
        <p:spPr>
          <a:xfrm>
            <a:off x="8843917" y="2438400"/>
            <a:ext cx="933450" cy="304800"/>
          </a:xfrm>
          <a:prstGeom prst="downArrow">
            <a:avLst/>
          </a:prstGeom>
          <a:gradFill flip="none" rotWithShape="1">
            <a:gsLst>
              <a:gs pos="6000">
                <a:schemeClr val="tx1">
                  <a:alpha val="32000"/>
                </a:schemeClr>
              </a:gs>
              <a:gs pos="100000">
                <a:schemeClr val="tx1"/>
              </a:gs>
            </a:gsLst>
            <a:lin ang="5400000" scaled="0"/>
            <a:tileRect/>
          </a:gradFill>
          <a:ln>
            <a:noFill/>
          </a:ln>
          <a:effectLst/>
        </p:spPr>
        <p:style>
          <a:lnRef idx="1">
            <a:schemeClr val="accent6"/>
          </a:lnRef>
          <a:fillRef idx="3">
            <a:schemeClr val="accent6"/>
          </a:fillRef>
          <a:effectRef idx="2">
            <a:schemeClr val="accent6"/>
          </a:effectRef>
          <a:fontRef idx="minor">
            <a:schemeClr val="lt1"/>
          </a:fontRef>
        </p:style>
        <p:txBody>
          <a:bodyPr anchor="ctr"/>
          <a:lstStyle/>
          <a:p>
            <a:pPr algn="ctr" defTabSz="914400" fontAlgn="auto">
              <a:spcBef>
                <a:spcPts val="0"/>
              </a:spcBef>
              <a:spcAft>
                <a:spcPts val="0"/>
              </a:spcAft>
              <a:defRPr/>
            </a:pPr>
            <a:endParaRPr lang="en-US" kern="0">
              <a:solidFill>
                <a:sysClr val="window" lastClr="FFFFFF"/>
              </a:solidFill>
              <a:latin typeface="Calibri"/>
            </a:endParaRPr>
          </a:p>
        </p:txBody>
      </p:sp>
      <p:sp>
        <p:nvSpPr>
          <p:cNvPr id="7" name="Can 6"/>
          <p:cNvSpPr>
            <a:spLocks/>
          </p:cNvSpPr>
          <p:nvPr/>
        </p:nvSpPr>
        <p:spPr>
          <a:xfrm>
            <a:off x="7874000" y="4953000"/>
            <a:ext cx="2873375" cy="1676400"/>
          </a:xfrm>
          <a:prstGeom prst="can">
            <a:avLst/>
          </a:prstGeom>
          <a:ln/>
        </p:spPr>
        <p:style>
          <a:lnRef idx="1">
            <a:schemeClr val="accent5"/>
          </a:lnRef>
          <a:fillRef idx="3">
            <a:schemeClr val="accent5"/>
          </a:fillRef>
          <a:effectRef idx="2">
            <a:schemeClr val="accent5"/>
          </a:effectRef>
          <a:fontRef idx="minor">
            <a:schemeClr val="lt1"/>
          </a:fontRef>
        </p:style>
        <p:txBody>
          <a:bodyPr anchor="ctr"/>
          <a:lstStyle/>
          <a:p>
            <a:pPr algn="ctr" defTabSz="914400" fontAlgn="auto">
              <a:spcBef>
                <a:spcPts val="0"/>
              </a:spcBef>
              <a:spcAft>
                <a:spcPts val="0"/>
              </a:spcAft>
              <a:defRPr/>
            </a:pPr>
            <a:endParaRPr lang="en-US" kern="0">
              <a:solidFill>
                <a:sysClr val="window" lastClr="FFFFFF"/>
              </a:solidFill>
              <a:latin typeface="Calibri"/>
            </a:endParaRPr>
          </a:p>
        </p:txBody>
      </p:sp>
      <p:cxnSp>
        <p:nvCxnSpPr>
          <p:cNvPr id="66" name="Straight Arrow Connector 65"/>
          <p:cNvCxnSpPr>
            <a:cxnSpLocks noChangeShapeType="1"/>
            <a:stCxn id="14" idx="1"/>
            <a:endCxn id="13" idx="3"/>
          </p:cNvCxnSpPr>
          <p:nvPr/>
        </p:nvCxnSpPr>
        <p:spPr bwMode="auto">
          <a:xfrm flipH="1">
            <a:off x="10026650" y="1892300"/>
            <a:ext cx="212725" cy="0"/>
          </a:xfrm>
          <a:prstGeom prst="straightConnector1">
            <a:avLst/>
          </a:prstGeom>
          <a:noFill/>
          <a:ln w="9525" algn="ctr">
            <a:solidFill>
              <a:srgbClr val="FFFFFF"/>
            </a:solidFill>
            <a:round/>
            <a:headEnd type="arrow" w="med" len="med"/>
            <a:tailEnd/>
          </a:ln>
        </p:spPr>
      </p:cxnSp>
      <p:sp>
        <p:nvSpPr>
          <p:cNvPr id="4" name="TextBox 3"/>
          <p:cNvSpPr txBox="1"/>
          <p:nvPr/>
        </p:nvSpPr>
        <p:spPr>
          <a:xfrm>
            <a:off x="7587996" y="1158275"/>
            <a:ext cx="3192716" cy="276999"/>
          </a:xfrm>
          <a:prstGeom prst="rect">
            <a:avLst/>
          </a:prstGeom>
          <a:noFill/>
        </p:spPr>
        <p:txBody>
          <a:bodyPr lIns="0" tIns="0" rIns="0" bIns="0">
            <a:spAutoFit/>
          </a:bodyPr>
          <a:lstStyle/>
          <a:p>
            <a:pPr defTabSz="914363" fontAlgn="auto">
              <a:spcBef>
                <a:spcPts val="0"/>
              </a:spcBef>
              <a:spcAft>
                <a:spcPts val="0"/>
              </a:spcAft>
              <a:defRPr/>
            </a:pPr>
            <a:r>
              <a:rPr lang="en-US" dirty="0">
                <a:gradFill>
                  <a:gsLst>
                    <a:gs pos="0">
                      <a:schemeClr val="tx1"/>
                    </a:gs>
                    <a:gs pos="86000">
                      <a:schemeClr val="tx1"/>
                    </a:gs>
                  </a:gsLst>
                  <a:lin ang="5400000" scaled="0"/>
                </a:gradFill>
                <a:latin typeface="+mn-lt"/>
                <a:ea typeface="+mn-ea"/>
              </a:rPr>
              <a:t>Data Objects</a:t>
            </a:r>
          </a:p>
        </p:txBody>
      </p:sp>
      <p:sp>
        <p:nvSpPr>
          <p:cNvPr id="75" name="Rectangle 74"/>
          <p:cNvSpPr/>
          <p:nvPr/>
        </p:nvSpPr>
        <p:spPr>
          <a:xfrm>
            <a:off x="7235825" y="2870200"/>
            <a:ext cx="4344988" cy="1524000"/>
          </a:xfrm>
          <a:prstGeom prst="rect">
            <a:avLst/>
          </a:prstGeom>
          <a:solidFill>
            <a:schemeClr val="accent1"/>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2" tIns="45716" rIns="91432" bIns="45716" anchor="ctr"/>
          <a:lstStyle/>
          <a:p>
            <a:pPr algn="ctr" defTabSz="914061">
              <a:defRPr/>
            </a:pPr>
            <a:endParaRPr lang="en-US" sz="2100">
              <a:gradFill>
                <a:gsLst>
                  <a:gs pos="0">
                    <a:srgbClr val="FFFFFF"/>
                  </a:gs>
                  <a:gs pos="100000">
                    <a:srgbClr val="FFFFFF"/>
                  </a:gs>
                </a:gsLst>
                <a:lin ang="5400000" scaled="0"/>
              </a:gradFill>
            </a:endParaRPr>
          </a:p>
        </p:txBody>
      </p:sp>
      <p:sp>
        <p:nvSpPr>
          <p:cNvPr id="76" name="TextBox 75"/>
          <p:cNvSpPr txBox="1"/>
          <p:nvPr/>
        </p:nvSpPr>
        <p:spPr>
          <a:xfrm>
            <a:off x="5332412" y="3236046"/>
            <a:ext cx="1727832" cy="615553"/>
          </a:xfrm>
          <a:prstGeom prst="rect">
            <a:avLst/>
          </a:prstGeom>
          <a:noFill/>
        </p:spPr>
        <p:txBody>
          <a:bodyPr lIns="0" tIns="0" rIns="0" bIns="0">
            <a:spAutoFit/>
          </a:bodyPr>
          <a:lstStyle/>
          <a:p>
            <a:pPr algn="r" defTabSz="914363" fontAlgn="auto">
              <a:spcBef>
                <a:spcPts val="0"/>
              </a:spcBef>
              <a:spcAft>
                <a:spcPts val="0"/>
              </a:spcAft>
              <a:defRPr/>
            </a:pPr>
            <a:r>
              <a:rPr lang="en-US" sz="2000" dirty="0">
                <a:gradFill>
                  <a:gsLst>
                    <a:gs pos="0">
                      <a:schemeClr val="tx1"/>
                    </a:gs>
                    <a:gs pos="86000">
                      <a:schemeClr val="tx1"/>
                    </a:gs>
                  </a:gsLst>
                  <a:lin ang="5400000" scaled="0"/>
                </a:gradFill>
                <a:latin typeface="+mn-lt"/>
                <a:ea typeface="+mn-ea"/>
              </a:rPr>
              <a:t>Data Access Layer</a:t>
            </a:r>
          </a:p>
        </p:txBody>
      </p:sp>
      <p:sp>
        <p:nvSpPr>
          <p:cNvPr id="77" name="TextBox 76"/>
          <p:cNvSpPr txBox="1"/>
          <p:nvPr/>
        </p:nvSpPr>
        <p:spPr>
          <a:xfrm>
            <a:off x="5332412" y="5483424"/>
            <a:ext cx="1727832" cy="615553"/>
          </a:xfrm>
          <a:prstGeom prst="rect">
            <a:avLst/>
          </a:prstGeom>
          <a:noFill/>
        </p:spPr>
        <p:txBody>
          <a:bodyPr lIns="0" tIns="0" rIns="0" bIns="0">
            <a:spAutoFit/>
          </a:bodyPr>
          <a:lstStyle/>
          <a:p>
            <a:pPr algn="r" defTabSz="914363" fontAlgn="auto">
              <a:spcBef>
                <a:spcPts val="0"/>
              </a:spcBef>
              <a:spcAft>
                <a:spcPts val="0"/>
              </a:spcAft>
              <a:defRPr/>
            </a:pPr>
            <a:r>
              <a:rPr lang="en-US" sz="2000" dirty="0">
                <a:gradFill>
                  <a:gsLst>
                    <a:gs pos="0">
                      <a:schemeClr val="tx1"/>
                    </a:gs>
                    <a:gs pos="86000">
                      <a:schemeClr val="tx1"/>
                    </a:gs>
                  </a:gsLst>
                  <a:lin ang="5400000" scaled="0"/>
                </a:gradFill>
                <a:latin typeface="+mn-lt"/>
                <a:ea typeface="+mn-ea"/>
              </a:rPr>
              <a:t>SQL CE Database</a:t>
            </a:r>
          </a:p>
        </p:txBody>
      </p:sp>
      <p:sp>
        <p:nvSpPr>
          <p:cNvPr id="78" name="TextBox 77"/>
          <p:cNvSpPr txBox="1"/>
          <p:nvPr/>
        </p:nvSpPr>
        <p:spPr>
          <a:xfrm>
            <a:off x="5332412" y="1433323"/>
            <a:ext cx="1727832" cy="615553"/>
          </a:xfrm>
          <a:prstGeom prst="rect">
            <a:avLst/>
          </a:prstGeom>
          <a:noFill/>
        </p:spPr>
        <p:txBody>
          <a:bodyPr lIns="0" tIns="0" rIns="0" bIns="0">
            <a:spAutoFit/>
          </a:bodyPr>
          <a:lstStyle/>
          <a:p>
            <a:pPr algn="r" defTabSz="914363" fontAlgn="auto">
              <a:spcBef>
                <a:spcPts val="0"/>
              </a:spcBef>
              <a:spcAft>
                <a:spcPts val="0"/>
              </a:spcAft>
              <a:defRPr/>
            </a:pPr>
            <a:r>
              <a:rPr lang="en-US" sz="2000" dirty="0">
                <a:gradFill>
                  <a:gsLst>
                    <a:gs pos="0">
                      <a:schemeClr val="tx1"/>
                    </a:gs>
                    <a:gs pos="86000">
                      <a:schemeClr val="tx1"/>
                    </a:gs>
                  </a:gsLst>
                  <a:lin ang="5400000" scaled="0"/>
                </a:gradFill>
                <a:latin typeface="+mn-lt"/>
                <a:ea typeface="+mn-ea"/>
              </a:rPr>
              <a:t>Your Application</a:t>
            </a:r>
          </a:p>
        </p:txBody>
      </p:sp>
      <p:sp>
        <p:nvSpPr>
          <p:cNvPr id="79" name="Rounded Rectangle 78"/>
          <p:cNvSpPr/>
          <p:nvPr/>
        </p:nvSpPr>
        <p:spPr>
          <a:xfrm>
            <a:off x="7363716" y="2958230"/>
            <a:ext cx="4114800" cy="381000"/>
          </a:xfrm>
          <a:prstGeom prst="round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algn="ct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LINQ to SQL</a:t>
            </a:r>
          </a:p>
        </p:txBody>
      </p:sp>
      <p:sp>
        <p:nvSpPr>
          <p:cNvPr id="80" name="Rounded Rectangle 79"/>
          <p:cNvSpPr/>
          <p:nvPr/>
        </p:nvSpPr>
        <p:spPr>
          <a:xfrm>
            <a:off x="7363716" y="3433619"/>
            <a:ext cx="4114800" cy="381000"/>
          </a:xfrm>
          <a:prstGeom prst="round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algn="ct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Core ADO.NET</a:t>
            </a:r>
          </a:p>
        </p:txBody>
      </p:sp>
      <p:pic>
        <p:nvPicPr>
          <p:cNvPr id="81" name="Picture 2"/>
          <p:cNvPicPr>
            <a:picLocks noChangeAspect="1" noChangeArrowheads="1"/>
          </p:cNvPicPr>
          <p:nvPr/>
        </p:nvPicPr>
        <p:blipFill>
          <a:blip r:embed="rId3"/>
          <a:srcRect/>
          <a:stretch>
            <a:fillRect/>
          </a:stretch>
        </p:blipFill>
        <p:spPr bwMode="auto">
          <a:xfrm>
            <a:off x="8316913" y="5478463"/>
            <a:ext cx="1985962" cy="998537"/>
          </a:xfrm>
          <a:prstGeom prst="rect">
            <a:avLst/>
          </a:prstGeom>
          <a:noFill/>
          <a:ln w="9525">
            <a:noFill/>
            <a:miter lim="800000"/>
            <a:headEnd/>
            <a:tailEnd/>
          </a:ln>
        </p:spPr>
      </p:pic>
      <p:sp>
        <p:nvSpPr>
          <p:cNvPr id="82" name="Down Arrow 81"/>
          <p:cNvSpPr/>
          <p:nvPr/>
        </p:nvSpPr>
        <p:spPr>
          <a:xfrm>
            <a:off x="8843917" y="4534578"/>
            <a:ext cx="933450" cy="304800"/>
          </a:xfrm>
          <a:prstGeom prst="downArrow">
            <a:avLst/>
          </a:prstGeom>
          <a:gradFill flip="none" rotWithShape="1">
            <a:gsLst>
              <a:gs pos="6000">
                <a:schemeClr val="tx1">
                  <a:alpha val="32000"/>
                </a:schemeClr>
              </a:gs>
              <a:gs pos="100000">
                <a:schemeClr val="tx1"/>
              </a:gs>
            </a:gsLst>
            <a:lin ang="5400000" scaled="0"/>
            <a:tileRect/>
          </a:gradFill>
          <a:ln>
            <a:noFill/>
          </a:ln>
          <a:effectLst/>
        </p:spPr>
        <p:style>
          <a:lnRef idx="1">
            <a:schemeClr val="accent6"/>
          </a:lnRef>
          <a:fillRef idx="3">
            <a:schemeClr val="accent6"/>
          </a:fillRef>
          <a:effectRef idx="2">
            <a:schemeClr val="accent6"/>
          </a:effectRef>
          <a:fontRef idx="minor">
            <a:schemeClr val="lt1"/>
          </a:fontRef>
        </p:style>
        <p:txBody>
          <a:bodyPr anchor="ctr"/>
          <a:lstStyle/>
          <a:p>
            <a:pPr algn="ctr" defTabSz="914400" fontAlgn="auto">
              <a:spcBef>
                <a:spcPts val="0"/>
              </a:spcBef>
              <a:spcAft>
                <a:spcPts val="0"/>
              </a:spcAft>
              <a:defRPr/>
            </a:pPr>
            <a:endParaRPr lang="en-US" kern="0">
              <a:solidFill>
                <a:sysClr val="window" lastClr="FFFFFF"/>
              </a:solidFill>
              <a:latin typeface="Calibri"/>
            </a:endParaRPr>
          </a:p>
        </p:txBody>
      </p:sp>
      <p:sp>
        <p:nvSpPr>
          <p:cNvPr id="83" name="Rounded Rectangle 82"/>
          <p:cNvSpPr/>
          <p:nvPr/>
        </p:nvSpPr>
        <p:spPr>
          <a:xfrm>
            <a:off x="7363716" y="3909008"/>
            <a:ext cx="4114800" cy="381000"/>
          </a:xfrm>
          <a:prstGeom prst="round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algn="ct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SQL CE ADO.NET Provider </a:t>
            </a:r>
          </a:p>
        </p:txBody>
      </p:sp>
      <p:sp>
        <p:nvSpPr>
          <p:cNvPr id="85" name="Rectangle 84"/>
          <p:cNvSpPr/>
          <p:nvPr/>
        </p:nvSpPr>
        <p:spPr bwMode="auto">
          <a:xfrm>
            <a:off x="0" y="1127125"/>
            <a:ext cx="4418013"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Structured Data</a:t>
            </a:r>
            <a:endParaRPr lang="en-US" sz="2800" dirty="0">
              <a:solidFill>
                <a:schemeClr val="tx1">
                  <a:alpha val="99000"/>
                </a:schemeClr>
              </a:solidFill>
            </a:endParaRPr>
          </a:p>
        </p:txBody>
      </p:sp>
      <p:sp>
        <p:nvSpPr>
          <p:cNvPr id="86" name="Content Placeholder 7"/>
          <p:cNvSpPr txBox="1">
            <a:spLocks/>
          </p:cNvSpPr>
          <p:nvPr/>
        </p:nvSpPr>
        <p:spPr>
          <a:xfrm>
            <a:off x="519111" y="1768495"/>
            <a:ext cx="4508501" cy="1631216"/>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fontAlgn="auto">
              <a:spcAft>
                <a:spcPts val="0"/>
              </a:spcAft>
              <a:defRPr/>
            </a:pPr>
            <a:r>
              <a:rPr lang="en-US" sz="2000" dirty="0" smtClean="0"/>
              <a:t>Support for broad data scenarios</a:t>
            </a:r>
          </a:p>
          <a:p>
            <a:pPr marL="347663" indent="-347663" fontAlgn="auto">
              <a:spcAft>
                <a:spcPts val="0"/>
              </a:spcAft>
              <a:defRPr/>
            </a:pPr>
            <a:r>
              <a:rPr lang="en-US" sz="2000" dirty="0" smtClean="0"/>
              <a:t>Code-first development</a:t>
            </a:r>
          </a:p>
          <a:p>
            <a:pPr marL="347663" indent="-347663" fontAlgn="auto">
              <a:spcAft>
                <a:spcPts val="0"/>
              </a:spcAft>
              <a:defRPr/>
            </a:pPr>
            <a:r>
              <a:rPr lang="en-US" sz="2000" dirty="0" smtClean="0"/>
              <a:t>Database upgrade  APIs</a:t>
            </a:r>
          </a:p>
          <a:p>
            <a:pPr marL="347663" indent="-347663" fontAlgn="auto">
              <a:spcAft>
                <a:spcPts val="0"/>
              </a:spcAft>
              <a:defRPr/>
            </a:pPr>
            <a:r>
              <a:rPr lang="en-US" sz="2000" dirty="0" smtClean="0"/>
              <a:t>Durable commit for data changes</a:t>
            </a:r>
          </a:p>
          <a:p>
            <a:pPr marL="347663" indent="-347663" fontAlgn="auto">
              <a:spcAft>
                <a:spcPts val="0"/>
              </a:spcAft>
              <a:defRPr/>
            </a:pPr>
            <a:r>
              <a:rPr lang="en-US" sz="2000" dirty="0" smtClean="0"/>
              <a:t>Integration with background agents</a:t>
            </a:r>
            <a:endParaRPr lang="en-US" sz="2000" dirty="0"/>
          </a:p>
        </p:txBody>
      </p:sp>
      <p:sp>
        <p:nvSpPr>
          <p:cNvPr id="87" name="Rectangle 86"/>
          <p:cNvSpPr/>
          <p:nvPr/>
        </p:nvSpPr>
        <p:spPr bwMode="auto">
          <a:xfrm>
            <a:off x="0" y="4162425"/>
            <a:ext cx="4418013"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Phone Content Sharing</a:t>
            </a:r>
            <a:endParaRPr lang="en-US" sz="2800" dirty="0">
              <a:solidFill>
                <a:schemeClr val="tx1">
                  <a:alpha val="99000"/>
                </a:schemeClr>
              </a:solidFill>
            </a:endParaRPr>
          </a:p>
        </p:txBody>
      </p:sp>
      <p:sp>
        <p:nvSpPr>
          <p:cNvPr id="88" name="Content Placeholder 7"/>
          <p:cNvSpPr txBox="1">
            <a:spLocks/>
          </p:cNvSpPr>
          <p:nvPr/>
        </p:nvSpPr>
        <p:spPr>
          <a:xfrm>
            <a:off x="519111" y="4787013"/>
            <a:ext cx="4127501" cy="954107"/>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347663" fontAlgn="auto">
              <a:spcAft>
                <a:spcPts val="0"/>
              </a:spcAft>
              <a:defRPr/>
            </a:pPr>
            <a:r>
              <a:rPr lang="en-US" sz="2000" dirty="0" smtClean="0"/>
              <a:t>Contacts  </a:t>
            </a:r>
          </a:p>
          <a:p>
            <a:pPr marL="347663" indent="-347663" fontAlgn="auto">
              <a:spcAft>
                <a:spcPts val="0"/>
              </a:spcAft>
              <a:defRPr/>
            </a:pPr>
            <a:r>
              <a:rPr lang="en-US" sz="2000" dirty="0" smtClean="0"/>
              <a:t>Calendars</a:t>
            </a:r>
          </a:p>
          <a:p>
            <a:pPr marL="0" indent="0" fontAlgn="auto">
              <a:spcAft>
                <a:spcPts val="0"/>
              </a:spcAft>
              <a:buFontTx/>
              <a:buNone/>
              <a:defRPr/>
            </a:pPr>
            <a:endParaRPr lang="en-US" sz="2000" b="1" dirty="0"/>
          </a:p>
        </p:txBody>
      </p:sp>
      <p:sp>
        <p:nvSpPr>
          <p:cNvPr id="74780" name="TextBox 24">
            <a:hlinkClick r:id="rId5"/>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left)">
                                      <p:cBhvr>
                                        <p:cTn id="15" dur="500"/>
                                        <p:tgtEl>
                                          <p:spTgt spid="8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 presetClass="entr" presetSubtype="0"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10" presetClass="entr" presetSubtype="0" fill="hold"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50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par>
                                <p:cTn id="37" presetID="1" presetClass="entr" presetSubtype="0" fill="hold" nodeType="withEffect">
                                  <p:stCondLst>
                                    <p:cond delay="500"/>
                                  </p:stCondLst>
                                  <p:childTnLst>
                                    <p:set>
                                      <p:cBhvr>
                                        <p:cTn id="38" dur="1" fill="hold">
                                          <p:stCondLst>
                                            <p:cond delay="0"/>
                                          </p:stCondLst>
                                        </p:cTn>
                                        <p:tgtEl>
                                          <p:spTgt spid="78"/>
                                        </p:tgtEl>
                                        <p:attrNameLst>
                                          <p:attrName>style.visibility</p:attrName>
                                        </p:attrNameLst>
                                      </p:cBhvr>
                                      <p:to>
                                        <p:strVal val="visible"/>
                                      </p:to>
                                    </p:set>
                                  </p:childTnLst>
                                </p:cTn>
                              </p:par>
                              <p:par>
                                <p:cTn id="39" presetID="10" presetClass="entr" presetSubtype="0" fill="hold" nodeType="withEffect">
                                  <p:stCondLst>
                                    <p:cond delay="50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par>
                          <p:cTn id="42" fill="hold">
                            <p:stCondLst>
                              <p:cond delay="2500"/>
                            </p:stCondLst>
                            <p:childTnLst>
                              <p:par>
                                <p:cTn id="43" presetID="22" presetClass="entr" presetSubtype="1"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par>
                                <p:cTn id="46" presetID="10" presetClass="entr" presetSubtype="0" fill="hold" grpId="0" nodeType="withEffect">
                                  <p:stCondLst>
                                    <p:cond delay="100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childTnLst>
                                </p:cTn>
                              </p:par>
                              <p:par>
                                <p:cTn id="49" presetID="10" presetClass="entr" presetSubtype="0" fill="hold" nodeType="withEffect">
                                  <p:stCondLst>
                                    <p:cond delay="100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par>
                                <p:cTn id="52" presetID="10" presetClass="entr" presetSubtype="0" fill="hold" nodeType="withEffect">
                                  <p:stCondLst>
                                    <p:cond delay="100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childTnLst>
                                </p:cTn>
                              </p:par>
                              <p:par>
                                <p:cTn id="55" presetID="10" presetClass="entr" presetSubtype="0" fill="hold" nodeType="withEffect">
                                  <p:stCondLst>
                                    <p:cond delay="100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par>
                                <p:cTn id="58" presetID="1" presetClass="entr" presetSubtype="0" fill="hold" nodeType="withEffect">
                                  <p:stCondLst>
                                    <p:cond delay="1000"/>
                                  </p:stCondLst>
                                  <p:childTnLst>
                                    <p:set>
                                      <p:cBhvr>
                                        <p:cTn id="59" dur="1" fill="hold">
                                          <p:stCondLst>
                                            <p:cond delay="0"/>
                                          </p:stCondLst>
                                        </p:cTn>
                                        <p:tgtEl>
                                          <p:spTgt spid="76"/>
                                        </p:tgtEl>
                                        <p:attrNameLst>
                                          <p:attrName>style.visibility</p:attrName>
                                        </p:attrNameLst>
                                      </p:cBhvr>
                                      <p:to>
                                        <p:strVal val="visible"/>
                                      </p:to>
                                    </p:set>
                                  </p:childTnLst>
                                </p:cTn>
                              </p:par>
                            </p:childTnLst>
                          </p:cTn>
                        </p:par>
                        <p:par>
                          <p:cTn id="60" fill="hold">
                            <p:stCondLst>
                              <p:cond delay="4000"/>
                            </p:stCondLst>
                            <p:childTnLst>
                              <p:par>
                                <p:cTn id="61" presetID="22" presetClass="entr" presetSubtype="1" fill="hold" nodeType="after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wipe(up)">
                                      <p:cBhvr>
                                        <p:cTn id="63" dur="500"/>
                                        <p:tgtEl>
                                          <p:spTgt spid="82"/>
                                        </p:tgtEl>
                                      </p:cBhvr>
                                    </p:animEffect>
                                  </p:childTnLst>
                                </p:cTn>
                              </p:par>
                              <p:par>
                                <p:cTn id="64" presetID="10" presetClass="entr" presetSubtype="0" fill="hold" grpId="0" nodeType="withEffect">
                                  <p:stCondLst>
                                    <p:cond delay="14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par>
                                <p:cTn id="67" presetID="10" presetClass="entr" presetSubtype="0" fill="hold" nodeType="withEffect">
                                  <p:stCondLst>
                                    <p:cond delay="1400"/>
                                  </p:stCondLst>
                                  <p:childTnLst>
                                    <p:set>
                                      <p:cBhvr>
                                        <p:cTn id="68" dur="1" fill="hold">
                                          <p:stCondLst>
                                            <p:cond delay="0"/>
                                          </p:stCondLst>
                                        </p:cTn>
                                        <p:tgtEl>
                                          <p:spTgt spid="81"/>
                                        </p:tgtEl>
                                        <p:attrNameLst>
                                          <p:attrName>style.visibility</p:attrName>
                                        </p:attrNameLst>
                                      </p:cBhvr>
                                      <p:to>
                                        <p:strVal val="visible"/>
                                      </p:to>
                                    </p:set>
                                    <p:animEffect transition="in" filter="fade">
                                      <p:cBhvr>
                                        <p:cTn id="69" dur="500"/>
                                        <p:tgtEl>
                                          <p:spTgt spid="81"/>
                                        </p:tgtEl>
                                      </p:cBhvr>
                                    </p:animEffect>
                                  </p:childTnLst>
                                </p:cTn>
                              </p:par>
                              <p:par>
                                <p:cTn id="70" presetID="1" presetClass="entr" presetSubtype="0" fill="hold" nodeType="withEffect">
                                  <p:stCondLst>
                                    <p:cond delay="1500"/>
                                  </p:stCondLst>
                                  <p:childTnLst>
                                    <p:set>
                                      <p:cBhvr>
                                        <p:cTn id="71"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5" grpId="0" animBg="1"/>
      <p:bldP spid="85" grpId="0" animBg="1"/>
      <p:bldP spid="8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531813" y="4953000"/>
            <a:ext cx="3851275" cy="1447800"/>
            <a:chOff x="531812" y="4953000"/>
            <a:chExt cx="3851983" cy="1447800"/>
          </a:xfrm>
        </p:grpSpPr>
        <p:sp>
          <p:nvSpPr>
            <p:cNvPr id="34" name="Rectangle 33"/>
            <p:cNvSpPr/>
            <p:nvPr/>
          </p:nvSpPr>
          <p:spPr bwMode="auto">
            <a:xfrm>
              <a:off x="531812" y="4953000"/>
              <a:ext cx="3851983" cy="1447800"/>
            </a:xfrm>
            <a:prstGeom prst="rect">
              <a:avLst/>
            </a:prstGeom>
            <a:solidFill>
              <a:schemeClr val="accent2">
                <a:lumMod val="75000"/>
              </a:schemeClr>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endParaRPr lang="en-US" b="1" kern="0" dirty="0">
                <a:gradFill>
                  <a:gsLst>
                    <a:gs pos="0">
                      <a:schemeClr val="tx1"/>
                    </a:gs>
                    <a:gs pos="100000">
                      <a:schemeClr val="tx1"/>
                    </a:gs>
                  </a:gsLst>
                  <a:lin ang="5400000" scaled="0"/>
                </a:gradFill>
                <a:latin typeface="+mn-lt"/>
                <a:ea typeface="+mn-ea"/>
              </a:endParaRPr>
            </a:p>
          </p:txBody>
        </p:sp>
        <p:sp>
          <p:nvSpPr>
            <p:cNvPr id="3" name="Rectangle 2"/>
            <p:cNvSpPr/>
            <p:nvPr/>
          </p:nvSpPr>
          <p:spPr>
            <a:xfrm>
              <a:off x="631273" y="5996538"/>
              <a:ext cx="1492716" cy="341632"/>
            </a:xfrm>
            <a:prstGeom prst="rect">
              <a:avLst/>
            </a:prstGeom>
          </p:spPr>
          <p:txBody>
            <a:bodyPr wrap="none">
              <a:spAutoFit/>
            </a:bodyPr>
            <a:lstStyle/>
            <a:p>
              <a:pPr algn="ct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app storage</a:t>
              </a:r>
            </a:p>
          </p:txBody>
        </p:sp>
      </p:grpSp>
      <p:pic>
        <p:nvPicPr>
          <p:cNvPr id="76802" name="Picture 24" descr="\\eventsql\dvd\Online_ART\DVD_Art_Sept-2-2010\Artwork_Imagery\Icons - Illustrations\Internet Clouds web\cloud 2.png"/>
          <p:cNvPicPr>
            <a:picLocks noChangeAspect="1" noChangeArrowheads="1"/>
          </p:cNvPicPr>
          <p:nvPr/>
        </p:nvPicPr>
        <p:blipFill>
          <a:blip r:embed="rId3"/>
          <a:srcRect/>
          <a:stretch>
            <a:fillRect/>
          </a:stretch>
        </p:blipFill>
        <p:spPr bwMode="auto">
          <a:xfrm>
            <a:off x="5594350" y="1250950"/>
            <a:ext cx="6596063" cy="3321050"/>
          </a:xfrm>
          <a:prstGeom prst="rect">
            <a:avLst/>
          </a:prstGeom>
          <a:noFill/>
          <a:ln w="9525">
            <a:noFill/>
            <a:miter lim="800000"/>
            <a:headEnd/>
            <a:tailEnd/>
          </a:ln>
        </p:spPr>
      </p:pic>
      <p:sp>
        <p:nvSpPr>
          <p:cNvPr id="63" name="Rectangle 62"/>
          <p:cNvSpPr/>
          <p:nvPr/>
        </p:nvSpPr>
        <p:spPr bwMode="auto">
          <a:xfrm>
            <a:off x="4899025" y="2098675"/>
            <a:ext cx="1458913" cy="6096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lIns="91428" tIns="45715" rIns="91428" bIns="45715" anchor="ctr"/>
          <a:lstStyle/>
          <a:p>
            <a:pPr algn="ctr" defTabSz="914023">
              <a:defRPr/>
            </a:pPr>
            <a:endParaRPr lang="en-US" sz="2000" dirty="0">
              <a:gradFill>
                <a:gsLst>
                  <a:gs pos="0">
                    <a:srgbClr val="FFFFFF"/>
                  </a:gs>
                  <a:gs pos="100000">
                    <a:srgbClr val="FFFFFF"/>
                  </a:gs>
                </a:gsLst>
                <a:lin ang="5400000" scaled="0"/>
              </a:gradFill>
            </a:endParaRPr>
          </a:p>
        </p:txBody>
      </p:sp>
      <p:sp>
        <p:nvSpPr>
          <p:cNvPr id="62" name="Rectangle 61"/>
          <p:cNvSpPr/>
          <p:nvPr/>
        </p:nvSpPr>
        <p:spPr bwMode="auto">
          <a:xfrm>
            <a:off x="4810125" y="2174875"/>
            <a:ext cx="1460500" cy="609600"/>
          </a:xfrm>
          <a:prstGeom prst="rect">
            <a:avLst/>
          </a:prstGeom>
          <a:ln>
            <a:solidFill>
              <a:schemeClr val="bg2">
                <a:lumMod val="50000"/>
              </a:schemeClr>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lIns="91428" tIns="45715" rIns="91428" bIns="45715" anchor="ctr"/>
          <a:lstStyle/>
          <a:p>
            <a:pPr algn="ctr" defTabSz="914023">
              <a:defRPr/>
            </a:pPr>
            <a:endParaRPr lang="en-US" sz="2000" dirty="0">
              <a:gradFill>
                <a:gsLst>
                  <a:gs pos="0">
                    <a:srgbClr val="FFFFFF"/>
                  </a:gs>
                  <a:gs pos="100000">
                    <a:srgbClr val="FFFFFF"/>
                  </a:gs>
                </a:gsLst>
                <a:lin ang="5400000" scaled="0"/>
              </a:gradFill>
            </a:endParaRPr>
          </a:p>
        </p:txBody>
      </p:sp>
      <p:sp>
        <p:nvSpPr>
          <p:cNvPr id="61" name="Rectangle 60"/>
          <p:cNvSpPr/>
          <p:nvPr/>
        </p:nvSpPr>
        <p:spPr>
          <a:xfrm>
            <a:off x="9675813" y="2098675"/>
            <a:ext cx="2060575" cy="609600"/>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endParaRPr lang="en-US" sz="2400" dirty="0">
              <a:solidFill>
                <a:schemeClr val="tx1">
                  <a:alpha val="99000"/>
                </a:schemeClr>
              </a:solidFill>
              <a:latin typeface="+mn-lt"/>
              <a:ea typeface="+mn-ea"/>
            </a:endParaRPr>
          </a:p>
        </p:txBody>
      </p:sp>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Data Management with Live Agents</a:t>
            </a:r>
            <a:endParaRPr dirty="0"/>
          </a:p>
        </p:txBody>
      </p:sp>
      <p:sp>
        <p:nvSpPr>
          <p:cNvPr id="11" name="Rectangle 10"/>
          <p:cNvSpPr/>
          <p:nvPr/>
        </p:nvSpPr>
        <p:spPr bwMode="auto">
          <a:xfrm>
            <a:off x="4722814" y="2250744"/>
            <a:ext cx="1459328" cy="609600"/>
          </a:xfrm>
          <a:prstGeom prst="rect">
            <a:avLst/>
          </a:prstGeom>
          <a:ln>
            <a:solidFill>
              <a:schemeClr val="bg2">
                <a:lumMod val="50000"/>
              </a:schemeClr>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lIns="91428" tIns="45715" rIns="91428" bIns="45715" anchor="ctr"/>
          <a:lstStyle/>
          <a:p>
            <a:pPr algn="ctr" defTabSz="914023">
              <a:defRPr/>
            </a:pPr>
            <a:r>
              <a:rPr lang="en-US" sz="2000" dirty="0">
                <a:gradFill>
                  <a:gsLst>
                    <a:gs pos="0">
                      <a:srgbClr val="FFFFFF"/>
                    </a:gs>
                    <a:gs pos="100000">
                      <a:srgbClr val="FFFFFF"/>
                    </a:gs>
                  </a:gsLst>
                  <a:lin ang="5400000" scaled="0"/>
                </a:gradFill>
              </a:rPr>
              <a:t>App </a:t>
            </a:r>
            <a:r>
              <a:rPr lang="en-US" sz="2000" dirty="0">
                <a:gradFill>
                  <a:gsLst>
                    <a:gs pos="0">
                      <a:srgbClr val="FFFFFF"/>
                    </a:gs>
                    <a:gs pos="100000">
                      <a:srgbClr val="FFFFFF"/>
                    </a:gs>
                  </a:gsLst>
                  <a:lin ang="5400000" scaled="0"/>
                </a:gradFill>
              </a:rPr>
              <a:t>agent</a:t>
            </a:r>
          </a:p>
        </p:txBody>
      </p:sp>
      <p:cxnSp>
        <p:nvCxnSpPr>
          <p:cNvPr id="13" name="Straight Connector 12"/>
          <p:cNvCxnSpPr/>
          <p:nvPr/>
        </p:nvCxnSpPr>
        <p:spPr>
          <a:xfrm>
            <a:off x="8920163" y="1425575"/>
            <a:ext cx="0" cy="3375025"/>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9" descr="\\eventsql\dvd\Online_ART\DVD_Art_Sept-2-2010\Artwork_Imagery\Icons - Illustrations\_ XML ICONS\wireless access point.png"/>
          <p:cNvPicPr>
            <a:picLocks noChangeAspect="1" noChangeArrowheads="1"/>
          </p:cNvPicPr>
          <p:nvPr/>
        </p:nvPicPr>
        <p:blipFill>
          <a:blip r:embed="rId4"/>
          <a:srcRect/>
          <a:stretch>
            <a:fillRect/>
          </a:stretch>
        </p:blipFill>
        <p:spPr bwMode="auto">
          <a:xfrm>
            <a:off x="9091613" y="5086350"/>
            <a:ext cx="203200" cy="603250"/>
          </a:xfrm>
          <a:prstGeom prst="rect">
            <a:avLst/>
          </a:prstGeom>
          <a:noFill/>
          <a:ln w="9525">
            <a:noFill/>
            <a:miter lim="800000"/>
            <a:headEnd/>
            <a:tailEnd/>
          </a:ln>
        </p:spPr>
      </p:pic>
      <p:pic>
        <p:nvPicPr>
          <p:cNvPr id="15" name="Picture 20" descr="\\eventsql\dvd\Online_ART\DVD_Art_Sept-2-2010\Artwork_Imagery\Icons - Illustrations\Communication Towers Satellites\radio cell tower signal wireless 3.png"/>
          <p:cNvPicPr>
            <a:picLocks noChangeAspect="1" noChangeArrowheads="1"/>
          </p:cNvPicPr>
          <p:nvPr/>
        </p:nvPicPr>
        <p:blipFill>
          <a:blip r:embed="rId5"/>
          <a:srcRect/>
          <a:stretch>
            <a:fillRect/>
          </a:stretch>
        </p:blipFill>
        <p:spPr bwMode="auto">
          <a:xfrm>
            <a:off x="8482013" y="5010150"/>
            <a:ext cx="417512" cy="695325"/>
          </a:xfrm>
          <a:prstGeom prst="rect">
            <a:avLst/>
          </a:prstGeom>
          <a:noFill/>
          <a:ln w="9525">
            <a:noFill/>
            <a:miter lim="800000"/>
            <a:headEnd/>
            <a:tailEnd/>
          </a:ln>
        </p:spPr>
      </p:pic>
      <p:sp>
        <p:nvSpPr>
          <p:cNvPr id="19" name="Rectangle 18"/>
          <p:cNvSpPr/>
          <p:nvPr/>
        </p:nvSpPr>
        <p:spPr bwMode="auto">
          <a:xfrm>
            <a:off x="6475413" y="4933950"/>
            <a:ext cx="1458912" cy="1447800"/>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28" tIns="45715" rIns="91428" bIns="45715" anchor="b"/>
          <a:lstStyle/>
          <a:p>
            <a:pPr algn="ctr" defTabSz="914023">
              <a:defRPr/>
            </a:pPr>
            <a:r>
              <a:rPr lang="en-US" sz="2000" dirty="0">
                <a:solidFill>
                  <a:schemeClr val="tx1"/>
                </a:solidFill>
              </a:rPr>
              <a:t>resource manager</a:t>
            </a:r>
          </a:p>
        </p:txBody>
      </p:sp>
      <p:pic>
        <p:nvPicPr>
          <p:cNvPr id="3075" name="Picture 3" descr="\\eventsql\dvd\Online_ART\DVD_Art_Sept-2-2010\Artwork_Imagery\Icons - Illustrations\_ REAL VISTA STYLE\line chart graph.png"/>
          <p:cNvPicPr>
            <a:picLocks noChangeAspect="1" noChangeArrowheads="1"/>
          </p:cNvPicPr>
          <p:nvPr/>
        </p:nvPicPr>
        <p:blipFill>
          <a:blip r:embed="rId6"/>
          <a:srcRect/>
          <a:stretch>
            <a:fillRect/>
          </a:stretch>
        </p:blipFill>
        <p:spPr bwMode="auto">
          <a:xfrm>
            <a:off x="6856413" y="5010150"/>
            <a:ext cx="685800" cy="685800"/>
          </a:xfrm>
          <a:prstGeom prst="rect">
            <a:avLst/>
          </a:prstGeom>
          <a:noFill/>
          <a:ln w="9525">
            <a:noFill/>
            <a:miter lim="800000"/>
            <a:headEnd/>
            <a:tailEnd/>
          </a:ln>
        </p:spPr>
      </p:pic>
      <p:pic>
        <p:nvPicPr>
          <p:cNvPr id="3076" name="Picture 4" descr="\\eventsql\dvd\Online_ART\DVD_Art_Sept-2-2010\Artwork_Imagery\Icons - Illustrations\Charts - Diagrams\workflow flow chart tilted.png"/>
          <p:cNvPicPr>
            <a:picLocks noChangeAspect="1" noChangeArrowheads="1"/>
          </p:cNvPicPr>
          <p:nvPr/>
        </p:nvPicPr>
        <p:blipFill>
          <a:blip r:embed="rId7"/>
          <a:srcRect/>
          <a:stretch>
            <a:fillRect/>
          </a:stretch>
        </p:blipFill>
        <p:spPr bwMode="auto">
          <a:xfrm>
            <a:off x="4810125" y="5076825"/>
            <a:ext cx="1041400" cy="641350"/>
          </a:xfrm>
          <a:prstGeom prst="rect">
            <a:avLst/>
          </a:prstGeom>
          <a:noFill/>
          <a:ln w="9525">
            <a:noFill/>
            <a:miter lim="800000"/>
            <a:headEnd/>
            <a:tailEnd/>
          </a:ln>
        </p:spPr>
      </p:pic>
      <p:sp>
        <p:nvSpPr>
          <p:cNvPr id="22" name="Rectangle 21"/>
          <p:cNvSpPr/>
          <p:nvPr/>
        </p:nvSpPr>
        <p:spPr bwMode="auto">
          <a:xfrm>
            <a:off x="4722813" y="4933950"/>
            <a:ext cx="1458912" cy="1447800"/>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28" tIns="45715" rIns="91428" bIns="45715" anchor="b"/>
          <a:lstStyle/>
          <a:p>
            <a:pPr algn="ctr" defTabSz="914023">
              <a:defRPr/>
            </a:pPr>
            <a:r>
              <a:rPr lang="en-US" sz="2000" dirty="0">
                <a:solidFill>
                  <a:schemeClr val="tx1"/>
                </a:solidFill>
              </a:rPr>
              <a:t>task scheduler</a:t>
            </a:r>
          </a:p>
        </p:txBody>
      </p:sp>
      <p:cxnSp>
        <p:nvCxnSpPr>
          <p:cNvPr id="20" name="Straight Arrow Connector 19"/>
          <p:cNvCxnSpPr>
            <a:stCxn id="22" idx="0"/>
            <a:endCxn id="11" idx="2"/>
          </p:cNvCxnSpPr>
          <p:nvPr/>
        </p:nvCxnSpPr>
        <p:spPr>
          <a:xfrm flipV="1">
            <a:off x="5453063" y="2860675"/>
            <a:ext cx="0" cy="207327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9" name="Elbow Connector 28"/>
          <p:cNvCxnSpPr>
            <a:stCxn id="19" idx="2"/>
            <a:endCxn id="22" idx="2"/>
          </p:cNvCxnSpPr>
          <p:nvPr/>
        </p:nvCxnSpPr>
        <p:spPr>
          <a:xfrm rot="5400000">
            <a:off x="6329363" y="5505450"/>
            <a:ext cx="12700" cy="1752600"/>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bwMode="auto">
          <a:xfrm>
            <a:off x="8216900" y="4933950"/>
            <a:ext cx="1458913" cy="1447800"/>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28" tIns="45715" rIns="91428" bIns="45715" anchor="b"/>
          <a:lstStyle/>
          <a:p>
            <a:pPr algn="ctr" defTabSz="914023">
              <a:defRPr/>
            </a:pPr>
            <a:r>
              <a:rPr lang="en-US" sz="2000" dirty="0">
                <a:solidFill>
                  <a:schemeClr val="tx1"/>
                </a:solidFill>
              </a:rPr>
              <a:t>connection manager</a:t>
            </a:r>
          </a:p>
        </p:txBody>
      </p:sp>
      <p:cxnSp>
        <p:nvCxnSpPr>
          <p:cNvPr id="37" name="Elbow Connector 36"/>
          <p:cNvCxnSpPr>
            <a:stCxn id="33" idx="2"/>
            <a:endCxn id="22" idx="2"/>
          </p:cNvCxnSpPr>
          <p:nvPr/>
        </p:nvCxnSpPr>
        <p:spPr>
          <a:xfrm rot="5400000">
            <a:off x="7199313" y="4635500"/>
            <a:ext cx="12700" cy="3492500"/>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Lightning Bolt 51"/>
          <p:cNvSpPr/>
          <p:nvPr/>
        </p:nvSpPr>
        <p:spPr bwMode="auto">
          <a:xfrm>
            <a:off x="5300663" y="4722813"/>
            <a:ext cx="304800" cy="422275"/>
          </a:xfrm>
          <a:prstGeom prst="lightningBol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lIns="91428" tIns="45715" rIns="91428" bIns="45715" anchor="ctr"/>
          <a:lstStyle/>
          <a:p>
            <a:pPr algn="ctr" defTabSz="914023">
              <a:defRPr/>
            </a:pPr>
            <a:endParaRPr lang="en-US" sz="2300" dirty="0">
              <a:gradFill>
                <a:gsLst>
                  <a:gs pos="0">
                    <a:srgbClr val="FFFFFF"/>
                  </a:gs>
                  <a:gs pos="100000">
                    <a:srgbClr val="FFFFFF"/>
                  </a:gs>
                </a:gsLst>
                <a:lin ang="5400000" scaled="0"/>
              </a:gradFill>
            </a:endParaRPr>
          </a:p>
        </p:txBody>
      </p:sp>
      <p:cxnSp>
        <p:nvCxnSpPr>
          <p:cNvPr id="56" name="Elbow Connector 55"/>
          <p:cNvCxnSpPr>
            <a:endCxn id="11" idx="3"/>
          </p:cNvCxnSpPr>
          <p:nvPr/>
        </p:nvCxnSpPr>
        <p:spPr>
          <a:xfrm rot="10800000" flipV="1">
            <a:off x="6181725" y="2555875"/>
            <a:ext cx="3341688" cy="0"/>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59" name="Rectangle 58"/>
          <p:cNvSpPr/>
          <p:nvPr/>
        </p:nvSpPr>
        <p:spPr>
          <a:xfrm>
            <a:off x="9523413" y="2251075"/>
            <a:ext cx="2060575" cy="609600"/>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Web Service</a:t>
            </a:r>
          </a:p>
        </p:txBody>
      </p:sp>
      <p:cxnSp>
        <p:nvCxnSpPr>
          <p:cNvPr id="40" name="Elbow Connector 39"/>
          <p:cNvCxnSpPr>
            <a:stCxn id="32" idx="3"/>
            <a:endCxn id="46" idx="0"/>
          </p:cNvCxnSpPr>
          <p:nvPr/>
        </p:nvCxnSpPr>
        <p:spPr>
          <a:xfrm>
            <a:off x="2224088" y="2552700"/>
            <a:ext cx="822325" cy="1943100"/>
          </a:xfrm>
          <a:prstGeom prst="bentConnector2">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45" name="Elbow Connector 44"/>
          <p:cNvCxnSpPr>
            <a:stCxn id="11" idx="1"/>
            <a:endCxn id="46" idx="0"/>
          </p:cNvCxnSpPr>
          <p:nvPr/>
        </p:nvCxnSpPr>
        <p:spPr>
          <a:xfrm rot="10800000" flipV="1">
            <a:off x="3046413" y="2555875"/>
            <a:ext cx="1676400" cy="1939925"/>
          </a:xfrm>
          <a:prstGeom prst="bentConnector2">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32" name="Picture 31" descr="\\eventsql\dvd\Online_ART\DVD_Art_Sept-2-2010\Artwork_Imagery\Hardware Photos\OEM HW\Windows 7 Phones\Screenshots\XBL and 3rd Party App Screens\Seesmic_1.png"/>
          <p:cNvPicPr>
            <a:picLocks noChangeAspect="1" noChangeArrowheads="1"/>
          </p:cNvPicPr>
          <p:nvPr/>
        </p:nvPicPr>
        <p:blipFill>
          <a:blip r:embed="rId8"/>
          <a:srcRect/>
          <a:stretch>
            <a:fillRect/>
          </a:stretch>
        </p:blipFill>
        <p:spPr bwMode="auto">
          <a:xfrm>
            <a:off x="531813" y="1143000"/>
            <a:ext cx="1692275" cy="2819400"/>
          </a:xfrm>
          <a:prstGeom prst="rect">
            <a:avLst/>
          </a:prstGeom>
          <a:noFill/>
          <a:ln w="9525">
            <a:noFill/>
            <a:miter lim="800000"/>
            <a:headEnd/>
            <a:tailEnd/>
          </a:ln>
        </p:spPr>
      </p:pic>
      <p:grpSp>
        <p:nvGrpSpPr>
          <p:cNvPr id="35" name="Group 34"/>
          <p:cNvGrpSpPr>
            <a:grpSpLocks/>
          </p:cNvGrpSpPr>
          <p:nvPr/>
        </p:nvGrpSpPr>
        <p:grpSpPr bwMode="auto">
          <a:xfrm>
            <a:off x="2055813" y="5181600"/>
            <a:ext cx="536575" cy="803275"/>
            <a:chOff x="2817812" y="3007235"/>
            <a:chExt cx="537334" cy="802765"/>
          </a:xfrm>
        </p:grpSpPr>
        <p:pic>
          <p:nvPicPr>
            <p:cNvPr id="76835" name="Picture 18" descr="\\eventsql\dvd\Online_ART\DVD_Art_Sept-2-2010\Artwork_Imagery\Icons - Illustrations\_ WINDOWS SERVER ICONS\Misc\Database cylinder.png"/>
            <p:cNvPicPr>
              <a:picLocks noChangeAspect="1" noChangeArrowheads="1"/>
            </p:cNvPicPr>
            <p:nvPr/>
          </p:nvPicPr>
          <p:blipFill>
            <a:blip r:embed="rId9"/>
            <a:srcRect/>
            <a:stretch>
              <a:fillRect/>
            </a:stretch>
          </p:blipFill>
          <p:spPr bwMode="auto">
            <a:xfrm>
              <a:off x="2817812" y="3007235"/>
              <a:ext cx="537334" cy="802765"/>
            </a:xfrm>
            <a:prstGeom prst="rect">
              <a:avLst/>
            </a:prstGeom>
            <a:noFill/>
            <a:ln w="9525">
              <a:noFill/>
              <a:miter lim="800000"/>
              <a:headEnd/>
              <a:tailEnd/>
            </a:ln>
          </p:spPr>
        </p:pic>
        <p:sp>
          <p:nvSpPr>
            <p:cNvPr id="38" name="TextBox 37"/>
            <p:cNvSpPr txBox="1"/>
            <p:nvPr/>
          </p:nvSpPr>
          <p:spPr>
            <a:xfrm>
              <a:off x="2897946" y="3312035"/>
              <a:ext cx="423387" cy="307777"/>
            </a:xfrm>
            <a:prstGeom prst="rect">
              <a:avLst/>
            </a:prstGeom>
            <a:noFill/>
          </p:spPr>
          <p:txBody>
            <a:bodyPr wrap="none" lIns="0" tIns="0" rIns="0" bIns="0">
              <a:spAutoFit/>
            </a:bodyPr>
            <a:lstStyle/>
            <a:p>
              <a:pPr defTabSz="914363" fontAlgn="auto">
                <a:spcBef>
                  <a:spcPts val="0"/>
                </a:spcBef>
                <a:spcAft>
                  <a:spcPts val="0"/>
                </a:spcAft>
                <a:defRPr/>
              </a:pPr>
              <a:r>
                <a:rPr lang="en-US" sz="2000" dirty="0">
                  <a:gradFill>
                    <a:gsLst>
                      <a:gs pos="0">
                        <a:schemeClr val="tx1"/>
                      </a:gs>
                      <a:gs pos="86000">
                        <a:schemeClr val="tx1"/>
                      </a:gs>
                    </a:gsLst>
                    <a:lin ang="5400000" scaled="0"/>
                  </a:gradFill>
                  <a:latin typeface="+mn-lt"/>
                  <a:ea typeface="+mn-ea"/>
                </a:rPr>
                <a:t>RW</a:t>
              </a:r>
            </a:p>
          </p:txBody>
        </p:sp>
      </p:grpSp>
      <p:grpSp>
        <p:nvGrpSpPr>
          <p:cNvPr id="39" name="Group 38"/>
          <p:cNvGrpSpPr>
            <a:grpSpLocks/>
          </p:cNvGrpSpPr>
          <p:nvPr/>
        </p:nvGrpSpPr>
        <p:grpSpPr bwMode="auto">
          <a:xfrm>
            <a:off x="3500438" y="5181600"/>
            <a:ext cx="536575" cy="803275"/>
            <a:chOff x="5568605" y="2133602"/>
            <a:chExt cx="537334" cy="802765"/>
          </a:xfrm>
        </p:grpSpPr>
        <p:pic>
          <p:nvPicPr>
            <p:cNvPr id="76833" name="Picture 18" descr="\\eventsql\dvd\Online_ART\DVD_Art_Sept-2-2010\Artwork_Imagery\Icons - Illustrations\_ WINDOWS SERVER ICONS\Misc\Database cylinder.png"/>
            <p:cNvPicPr>
              <a:picLocks noChangeAspect="1" noChangeArrowheads="1"/>
            </p:cNvPicPr>
            <p:nvPr/>
          </p:nvPicPr>
          <p:blipFill>
            <a:blip r:embed="rId9"/>
            <a:srcRect/>
            <a:stretch>
              <a:fillRect/>
            </a:stretch>
          </p:blipFill>
          <p:spPr bwMode="auto">
            <a:xfrm>
              <a:off x="5568605" y="2133602"/>
              <a:ext cx="537334" cy="802765"/>
            </a:xfrm>
            <a:prstGeom prst="rect">
              <a:avLst/>
            </a:prstGeom>
            <a:noFill/>
            <a:ln w="9525">
              <a:noFill/>
              <a:miter lim="800000"/>
              <a:headEnd/>
              <a:tailEnd/>
            </a:ln>
          </p:spPr>
        </p:pic>
        <p:sp>
          <p:nvSpPr>
            <p:cNvPr id="42" name="TextBox 41"/>
            <p:cNvSpPr txBox="1"/>
            <p:nvPr/>
          </p:nvSpPr>
          <p:spPr>
            <a:xfrm>
              <a:off x="5648739" y="2438402"/>
              <a:ext cx="384722" cy="307777"/>
            </a:xfrm>
            <a:prstGeom prst="rect">
              <a:avLst/>
            </a:prstGeom>
            <a:noFill/>
          </p:spPr>
          <p:txBody>
            <a:bodyPr wrap="none" lIns="0" tIns="0" rIns="0" bIns="0">
              <a:spAutoFit/>
            </a:bodyPr>
            <a:lstStyle/>
            <a:p>
              <a:pPr defTabSz="914363" fontAlgn="auto">
                <a:spcBef>
                  <a:spcPts val="0"/>
                </a:spcBef>
                <a:spcAft>
                  <a:spcPts val="0"/>
                </a:spcAft>
                <a:defRPr/>
              </a:pPr>
              <a:r>
                <a:rPr lang="en-US" sz="2000" dirty="0">
                  <a:gradFill>
                    <a:gsLst>
                      <a:gs pos="0">
                        <a:schemeClr val="tx1"/>
                      </a:gs>
                      <a:gs pos="86000">
                        <a:schemeClr val="tx1"/>
                      </a:gs>
                    </a:gsLst>
                    <a:lin ang="5400000" scaled="0"/>
                  </a:gradFill>
                  <a:latin typeface="+mn-lt"/>
                  <a:ea typeface="+mn-ea"/>
                </a:rPr>
                <a:t>RO</a:t>
              </a:r>
            </a:p>
          </p:txBody>
        </p:sp>
      </p:grpSp>
      <p:pic>
        <p:nvPicPr>
          <p:cNvPr id="43" name="Picture 16" descr="\\eventsql\dvd\Online_ART\DVD_Art_Sept-2-2010\Artwork_Imagery\Icons - Illustrations\_ SUPER VISTA STYLE\folder file.png"/>
          <p:cNvPicPr>
            <a:picLocks noChangeAspect="1" noChangeArrowheads="1"/>
          </p:cNvPicPr>
          <p:nvPr/>
        </p:nvPicPr>
        <p:blipFill>
          <a:blip r:embed="rId10"/>
          <a:srcRect/>
          <a:stretch>
            <a:fillRect/>
          </a:stretch>
        </p:blipFill>
        <p:spPr bwMode="auto">
          <a:xfrm>
            <a:off x="836613" y="5146675"/>
            <a:ext cx="873125" cy="873125"/>
          </a:xfrm>
          <a:prstGeom prst="rect">
            <a:avLst/>
          </a:prstGeom>
          <a:noFill/>
          <a:ln w="9525">
            <a:noFill/>
            <a:miter lim="800000"/>
            <a:headEnd/>
            <a:tailEnd/>
          </a:ln>
        </p:spPr>
      </p:pic>
      <p:cxnSp>
        <p:nvCxnSpPr>
          <p:cNvPr id="44" name="Straight Connector 43"/>
          <p:cNvCxnSpPr/>
          <p:nvPr/>
        </p:nvCxnSpPr>
        <p:spPr>
          <a:xfrm>
            <a:off x="3046413" y="5140325"/>
            <a:ext cx="0" cy="879475"/>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bwMode="auto">
          <a:xfrm>
            <a:off x="1710248" y="4495800"/>
            <a:ext cx="2673548" cy="381000"/>
          </a:xfrm>
          <a:prstGeom prst="rect">
            <a:avLst/>
          </a:prstGeom>
          <a:solidFill>
            <a:schemeClr val="accent2">
              <a:lumMod val="75000"/>
            </a:schemeClr>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algn="ct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LINQ</a:t>
            </a:r>
          </a:p>
        </p:txBody>
      </p:sp>
      <p:sp>
        <p:nvSpPr>
          <p:cNvPr id="47" name="Down Arrow 46"/>
          <p:cNvSpPr/>
          <p:nvPr/>
        </p:nvSpPr>
        <p:spPr bwMode="auto">
          <a:xfrm>
            <a:off x="2182813" y="4759325"/>
            <a:ext cx="284162" cy="269875"/>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91428" tIns="45715" rIns="91428" bIns="45715" anchor="ctr"/>
          <a:lstStyle/>
          <a:p>
            <a:pPr algn="ctr" defTabSz="914023">
              <a:defRPr/>
            </a:pPr>
            <a:endParaRPr lang="en-US" sz="2300" dirty="0">
              <a:gradFill>
                <a:gsLst>
                  <a:gs pos="0">
                    <a:srgbClr val="FFFFFF"/>
                  </a:gs>
                  <a:gs pos="100000">
                    <a:srgbClr val="FFFFFF"/>
                  </a:gs>
                </a:gsLst>
                <a:lin ang="5400000" scaled="0"/>
              </a:gradFill>
            </a:endParaRPr>
          </a:p>
        </p:txBody>
      </p:sp>
      <p:sp>
        <p:nvSpPr>
          <p:cNvPr id="49" name="Down Arrow 48"/>
          <p:cNvSpPr/>
          <p:nvPr/>
        </p:nvSpPr>
        <p:spPr bwMode="auto">
          <a:xfrm>
            <a:off x="3600450" y="4759325"/>
            <a:ext cx="284163" cy="269875"/>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91428" tIns="45715" rIns="91428" bIns="45715" anchor="ctr"/>
          <a:lstStyle/>
          <a:p>
            <a:pPr algn="ctr" defTabSz="914023">
              <a:defRPr/>
            </a:pPr>
            <a:endParaRPr lang="en-US" sz="2300" dirty="0">
              <a:gradFill>
                <a:gsLst>
                  <a:gs pos="0">
                    <a:srgbClr val="FFFFFF"/>
                  </a:gs>
                  <a:gs pos="100000">
                    <a:srgbClr val="FFFFFF"/>
                  </a:gs>
                </a:gsLst>
                <a:lin ang="5400000" scaled="0"/>
              </a:gradFill>
            </a:endParaRPr>
          </a:p>
        </p:txBody>
      </p:sp>
      <p:sp>
        <p:nvSpPr>
          <p:cNvPr id="76832" name="TextBox 47">
            <a:hlinkClick r:id="rId11"/>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anim calcmode="lin" valueType="num">
                                      <p:cBhvr>
                                        <p:cTn id="13" dur="500" fill="hold"/>
                                        <p:tgtEl>
                                          <p:spTgt spid="59"/>
                                        </p:tgtEl>
                                        <p:attrNameLst>
                                          <p:attrName>ppt_x</p:attrName>
                                        </p:attrNameLst>
                                      </p:cBhvr>
                                      <p:tavLst>
                                        <p:tav tm="0">
                                          <p:val>
                                            <p:strVal val="#ppt_x"/>
                                          </p:val>
                                        </p:tav>
                                        <p:tav tm="100000">
                                          <p:val>
                                            <p:strVal val="#ppt_x"/>
                                          </p:val>
                                        </p:tav>
                                      </p:tavLst>
                                    </p:anim>
                                    <p:anim calcmode="lin" valueType="num">
                                      <p:cBhvr>
                                        <p:cTn id="14" dur="500" fill="hold"/>
                                        <p:tgtEl>
                                          <p:spTgt spid="5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par>
                                <p:cTn id="26" presetID="22" presetClass="entr" presetSubtype="2"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right)">
                                      <p:cBhvr>
                                        <p:cTn id="28" dur="500"/>
                                        <p:tgtEl>
                                          <p:spTgt spid="56"/>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right)">
                                      <p:cBhvr>
                                        <p:cTn id="32" dur="500"/>
                                        <p:tgtEl>
                                          <p:spTgt spid="45"/>
                                        </p:tgtEl>
                                      </p:cBhvr>
                                    </p:animEffect>
                                  </p:childTnLst>
                                </p:cTn>
                              </p:par>
                              <p:par>
                                <p:cTn id="33" presetID="22" presetClass="entr" presetSubtype="2"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right)">
                                      <p:cBhvr>
                                        <p:cTn id="35" dur="500"/>
                                        <p:tgtEl>
                                          <p:spTgt spid="40"/>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anim calcmode="lin" valueType="num">
                                      <p:cBhvr>
                                        <p:cTn id="39" dur="500" fill="hold"/>
                                        <p:tgtEl>
                                          <p:spTgt spid="22"/>
                                        </p:tgtEl>
                                        <p:attrNameLst>
                                          <p:attrName>ppt_x</p:attrName>
                                        </p:attrNameLst>
                                      </p:cBhvr>
                                      <p:tavLst>
                                        <p:tav tm="0">
                                          <p:val>
                                            <p:strVal val="#ppt_x"/>
                                          </p:val>
                                        </p:tav>
                                        <p:tav tm="100000">
                                          <p:val>
                                            <p:strVal val="#ppt_x"/>
                                          </p:val>
                                        </p:tav>
                                      </p:tavLst>
                                    </p:anim>
                                    <p:anim calcmode="lin" valueType="num">
                                      <p:cBhvr>
                                        <p:cTn id="40" dur="5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076"/>
                                        </p:tgtEl>
                                        <p:attrNameLst>
                                          <p:attrName>style.visibility</p:attrName>
                                        </p:attrNameLst>
                                      </p:cBhvr>
                                      <p:to>
                                        <p:strVal val="visible"/>
                                      </p:to>
                                    </p:set>
                                    <p:animEffect transition="in" filter="fade">
                                      <p:cBhvr>
                                        <p:cTn id="43" dur="500"/>
                                        <p:tgtEl>
                                          <p:spTgt spid="3076"/>
                                        </p:tgtEl>
                                      </p:cBhvr>
                                    </p:animEffect>
                                    <p:anim calcmode="lin" valueType="num">
                                      <p:cBhvr>
                                        <p:cTn id="44" dur="500" fill="hold"/>
                                        <p:tgtEl>
                                          <p:spTgt spid="3076"/>
                                        </p:tgtEl>
                                        <p:attrNameLst>
                                          <p:attrName>ppt_x</p:attrName>
                                        </p:attrNameLst>
                                      </p:cBhvr>
                                      <p:tavLst>
                                        <p:tav tm="0">
                                          <p:val>
                                            <p:strVal val="#ppt_x"/>
                                          </p:val>
                                        </p:tav>
                                        <p:tav tm="100000">
                                          <p:val>
                                            <p:strVal val="#ppt_x"/>
                                          </p:val>
                                        </p:tav>
                                      </p:tavLst>
                                    </p:anim>
                                    <p:anim calcmode="lin" valueType="num">
                                      <p:cBhvr>
                                        <p:cTn id="45" dur="500" fill="hold"/>
                                        <p:tgtEl>
                                          <p:spTgt spid="3076"/>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p:cTn id="49" dur="500" fill="hold"/>
                                        <p:tgtEl>
                                          <p:spTgt spid="52"/>
                                        </p:tgtEl>
                                        <p:attrNameLst>
                                          <p:attrName>ppt_w</p:attrName>
                                        </p:attrNameLst>
                                      </p:cBhvr>
                                      <p:tavLst>
                                        <p:tav tm="0">
                                          <p:val>
                                            <p:fltVal val="0"/>
                                          </p:val>
                                        </p:tav>
                                        <p:tav tm="100000">
                                          <p:val>
                                            <p:strVal val="#ppt_w"/>
                                          </p:val>
                                        </p:tav>
                                      </p:tavLst>
                                    </p:anim>
                                    <p:anim calcmode="lin" valueType="num">
                                      <p:cBhvr>
                                        <p:cTn id="50" dur="500" fill="hold"/>
                                        <p:tgtEl>
                                          <p:spTgt spid="52"/>
                                        </p:tgtEl>
                                        <p:attrNameLst>
                                          <p:attrName>ppt_h</p:attrName>
                                        </p:attrNameLst>
                                      </p:cBhvr>
                                      <p:tavLst>
                                        <p:tav tm="0">
                                          <p:val>
                                            <p:fltVal val="0"/>
                                          </p:val>
                                        </p:tav>
                                        <p:tav tm="100000">
                                          <p:val>
                                            <p:strVal val="#ppt_h"/>
                                          </p:val>
                                        </p:tav>
                                      </p:tavLst>
                                    </p:anim>
                                    <p:animEffect transition="in" filter="fade">
                                      <p:cBhvr>
                                        <p:cTn id="51" dur="500"/>
                                        <p:tgtEl>
                                          <p:spTgt spid="52"/>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par>
                                <p:cTn id="55" presetID="42" presetClass="entr" presetSubtype="0" fill="hold" nodeType="withEffect">
                                  <p:stCondLst>
                                    <p:cond delay="0"/>
                                  </p:stCondLst>
                                  <p:childTnLst>
                                    <p:set>
                                      <p:cBhvr>
                                        <p:cTn id="56" dur="1" fill="hold">
                                          <p:stCondLst>
                                            <p:cond delay="0"/>
                                          </p:stCondLst>
                                        </p:cTn>
                                        <p:tgtEl>
                                          <p:spTgt spid="3075"/>
                                        </p:tgtEl>
                                        <p:attrNameLst>
                                          <p:attrName>style.visibility</p:attrName>
                                        </p:attrNameLst>
                                      </p:cBhvr>
                                      <p:to>
                                        <p:strVal val="visible"/>
                                      </p:to>
                                    </p:set>
                                    <p:animEffect transition="in" filter="fade">
                                      <p:cBhvr>
                                        <p:cTn id="57" dur="500"/>
                                        <p:tgtEl>
                                          <p:spTgt spid="3075"/>
                                        </p:tgtEl>
                                      </p:cBhvr>
                                    </p:animEffect>
                                    <p:anim calcmode="lin" valueType="num">
                                      <p:cBhvr>
                                        <p:cTn id="58" dur="500" fill="hold"/>
                                        <p:tgtEl>
                                          <p:spTgt spid="3075"/>
                                        </p:tgtEl>
                                        <p:attrNameLst>
                                          <p:attrName>ppt_x</p:attrName>
                                        </p:attrNameLst>
                                      </p:cBhvr>
                                      <p:tavLst>
                                        <p:tav tm="0">
                                          <p:val>
                                            <p:strVal val="#ppt_x"/>
                                          </p:val>
                                        </p:tav>
                                        <p:tav tm="100000">
                                          <p:val>
                                            <p:strVal val="#ppt_x"/>
                                          </p:val>
                                        </p:tav>
                                      </p:tavLst>
                                    </p:anim>
                                    <p:anim calcmode="lin" valueType="num">
                                      <p:cBhvr>
                                        <p:cTn id="59" dur="500" fill="hold"/>
                                        <p:tgtEl>
                                          <p:spTgt spid="307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anim calcmode="lin" valueType="num">
                                      <p:cBhvr>
                                        <p:cTn id="63" dur="500" fill="hold"/>
                                        <p:tgtEl>
                                          <p:spTgt spid="19"/>
                                        </p:tgtEl>
                                        <p:attrNameLst>
                                          <p:attrName>ppt_x</p:attrName>
                                        </p:attrNameLst>
                                      </p:cBhvr>
                                      <p:tavLst>
                                        <p:tav tm="0">
                                          <p:val>
                                            <p:strVal val="#ppt_x"/>
                                          </p:val>
                                        </p:tav>
                                        <p:tav tm="100000">
                                          <p:val>
                                            <p:strVal val="#ppt_x"/>
                                          </p:val>
                                        </p:tav>
                                      </p:tavLst>
                                    </p:anim>
                                    <p:anim calcmode="lin" valueType="num">
                                      <p:cBhvr>
                                        <p:cTn id="64" dur="5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anim calcmode="lin" valueType="num">
                                      <p:cBhvr>
                                        <p:cTn id="68" dur="500" fill="hold"/>
                                        <p:tgtEl>
                                          <p:spTgt spid="33"/>
                                        </p:tgtEl>
                                        <p:attrNameLst>
                                          <p:attrName>ppt_x</p:attrName>
                                        </p:attrNameLst>
                                      </p:cBhvr>
                                      <p:tavLst>
                                        <p:tav tm="0">
                                          <p:val>
                                            <p:strVal val="#ppt_x"/>
                                          </p:val>
                                        </p:tav>
                                        <p:tav tm="100000">
                                          <p:val>
                                            <p:strVal val="#ppt_x"/>
                                          </p:val>
                                        </p:tav>
                                      </p:tavLst>
                                    </p:anim>
                                    <p:anim calcmode="lin" valueType="num">
                                      <p:cBhvr>
                                        <p:cTn id="69" dur="500" fill="hold"/>
                                        <p:tgtEl>
                                          <p:spTgt spid="3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anim calcmode="lin" valueType="num">
                                      <p:cBhvr>
                                        <p:cTn id="73" dur="500" fill="hold"/>
                                        <p:tgtEl>
                                          <p:spTgt spid="15"/>
                                        </p:tgtEl>
                                        <p:attrNameLst>
                                          <p:attrName>ppt_x</p:attrName>
                                        </p:attrNameLst>
                                      </p:cBhvr>
                                      <p:tavLst>
                                        <p:tav tm="0">
                                          <p:val>
                                            <p:strVal val="#ppt_x"/>
                                          </p:val>
                                        </p:tav>
                                        <p:tav tm="100000">
                                          <p:val>
                                            <p:strVal val="#ppt_x"/>
                                          </p:val>
                                        </p:tav>
                                      </p:tavLst>
                                    </p:anim>
                                    <p:anim calcmode="lin" valueType="num">
                                      <p:cBhvr>
                                        <p:cTn id="74" dur="5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anim calcmode="lin" valueType="num">
                                      <p:cBhvr>
                                        <p:cTn id="78" dur="500" fill="hold"/>
                                        <p:tgtEl>
                                          <p:spTgt spid="14"/>
                                        </p:tgtEl>
                                        <p:attrNameLst>
                                          <p:attrName>ppt_x</p:attrName>
                                        </p:attrNameLst>
                                      </p:cBhvr>
                                      <p:tavLst>
                                        <p:tav tm="0">
                                          <p:val>
                                            <p:strVal val="#ppt_x"/>
                                          </p:val>
                                        </p:tav>
                                        <p:tav tm="100000">
                                          <p:val>
                                            <p:strVal val="#ppt_x"/>
                                          </p:val>
                                        </p:tav>
                                      </p:tavLst>
                                    </p:anim>
                                    <p:anim calcmode="lin" valueType="num">
                                      <p:cBhvr>
                                        <p:cTn id="79" dur="500" fill="hold"/>
                                        <p:tgtEl>
                                          <p:spTgt spid="14"/>
                                        </p:tgtEl>
                                        <p:attrNameLst>
                                          <p:attrName>ppt_y</p:attrName>
                                        </p:attrNameLst>
                                      </p:cBhvr>
                                      <p:tavLst>
                                        <p:tav tm="0">
                                          <p:val>
                                            <p:strVal val="#ppt_y+.1"/>
                                          </p:val>
                                        </p:tav>
                                        <p:tav tm="100000">
                                          <p:val>
                                            <p:strVal val="#ppt_y"/>
                                          </p:val>
                                        </p:tav>
                                      </p:tavLst>
                                    </p:anim>
                                  </p:childTnLst>
                                </p:cTn>
                              </p:par>
                              <p:par>
                                <p:cTn id="80" presetID="22" presetClass="entr" presetSubtype="2"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right)">
                                      <p:cBhvr>
                                        <p:cTn id="82" dur="500"/>
                                        <p:tgtEl>
                                          <p:spTgt spid="37"/>
                                        </p:tgtEl>
                                      </p:cBhvr>
                                    </p:animEffect>
                                  </p:childTnLst>
                                </p:cTn>
                              </p:par>
                              <p:par>
                                <p:cTn id="83" presetID="22" presetClass="entr" presetSubtype="8"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cTn>
                              </p:par>
                            </p:childTnLst>
                          </p:cTn>
                        </p:par>
                        <p:par>
                          <p:cTn id="86" fill="hold">
                            <p:stCondLst>
                              <p:cond delay="2000"/>
                            </p:stCondLst>
                            <p:childTnLst>
                              <p:par>
                                <p:cTn id="87" presetID="22" presetClass="entr" presetSubtype="4" fill="hold" grpId="0" nodeType="after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wipe(down)">
                                      <p:cBhvr>
                                        <p:cTn id="89" dur="500"/>
                                        <p:tgtEl>
                                          <p:spTgt spid="6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wipe(down)">
                                      <p:cBhvr>
                                        <p:cTn id="92" dur="500"/>
                                        <p:tgtEl>
                                          <p:spTgt spid="63"/>
                                        </p:tgtEl>
                                      </p:cBhvr>
                                    </p:animEffect>
                                  </p:childTnLst>
                                </p:cTn>
                              </p:par>
                            </p:childTnLst>
                          </p:cTn>
                        </p:par>
                        <p:par>
                          <p:cTn id="93" fill="hold">
                            <p:stCondLst>
                              <p:cond delay="2500"/>
                            </p:stCondLst>
                            <p:childTnLst>
                              <p:par>
                                <p:cTn id="94" presetID="47" presetClass="entr" presetSubtype="0" fill="hold" nodeType="after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anim calcmode="lin" valueType="num">
                                      <p:cBhvr>
                                        <p:cTn id="97" dur="500" fill="hold"/>
                                        <p:tgtEl>
                                          <p:spTgt spid="32"/>
                                        </p:tgtEl>
                                        <p:attrNameLst>
                                          <p:attrName>ppt_x</p:attrName>
                                        </p:attrNameLst>
                                      </p:cBhvr>
                                      <p:tavLst>
                                        <p:tav tm="0">
                                          <p:val>
                                            <p:strVal val="#ppt_x"/>
                                          </p:val>
                                        </p:tav>
                                        <p:tav tm="100000">
                                          <p:val>
                                            <p:strVal val="#ppt_x"/>
                                          </p:val>
                                        </p:tav>
                                      </p:tavLst>
                                    </p:anim>
                                    <p:anim calcmode="lin" valueType="num">
                                      <p:cBhvr>
                                        <p:cTn id="98" dur="500" fill="hold"/>
                                        <p:tgtEl>
                                          <p:spTgt spid="32"/>
                                        </p:tgtEl>
                                        <p:attrNameLst>
                                          <p:attrName>ppt_y</p:attrName>
                                        </p:attrNameLst>
                                      </p:cBhvr>
                                      <p:tavLst>
                                        <p:tav tm="0">
                                          <p:val>
                                            <p:strVal val="#ppt_y-.1"/>
                                          </p:val>
                                        </p:tav>
                                        <p:tav tm="100000">
                                          <p:val>
                                            <p:strVal val="#ppt_y"/>
                                          </p:val>
                                        </p:tav>
                                      </p:tavLst>
                                    </p:anim>
                                  </p:childTnLst>
                                </p:cTn>
                              </p:par>
                            </p:childTnLst>
                          </p:cTn>
                        </p:par>
                        <p:par>
                          <p:cTn id="99" fill="hold">
                            <p:stCondLst>
                              <p:cond delay="3000"/>
                            </p:stCondLst>
                            <p:childTnLst>
                              <p:par>
                                <p:cTn id="100" presetID="22" presetClass="entr" presetSubtype="4" fill="hold"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down)">
                                      <p:cBhvr>
                                        <p:cTn id="102" dur="500"/>
                                        <p:tgtEl>
                                          <p:spTgt spid="5"/>
                                        </p:tgtEl>
                                      </p:cBhvr>
                                    </p:animEffect>
                                  </p:childTnLst>
                                </p:cTn>
                              </p:par>
                            </p:childTnLst>
                          </p:cTn>
                        </p:par>
                        <p:par>
                          <p:cTn id="103" fill="hold">
                            <p:stCondLst>
                              <p:cond delay="3500"/>
                            </p:stCondLst>
                            <p:childTnLst>
                              <p:par>
                                <p:cTn id="104" presetID="42" presetClass="entr" presetSubtype="0" fill="hold" nodeType="after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anim calcmode="lin" valueType="num">
                                      <p:cBhvr>
                                        <p:cTn id="107" dur="500" fill="hold"/>
                                        <p:tgtEl>
                                          <p:spTgt spid="43"/>
                                        </p:tgtEl>
                                        <p:attrNameLst>
                                          <p:attrName>ppt_x</p:attrName>
                                        </p:attrNameLst>
                                      </p:cBhvr>
                                      <p:tavLst>
                                        <p:tav tm="0">
                                          <p:val>
                                            <p:strVal val="#ppt_x"/>
                                          </p:val>
                                        </p:tav>
                                        <p:tav tm="100000">
                                          <p:val>
                                            <p:strVal val="#ppt_x"/>
                                          </p:val>
                                        </p:tav>
                                      </p:tavLst>
                                    </p:anim>
                                    <p:anim calcmode="lin" valueType="num">
                                      <p:cBhvr>
                                        <p:cTn id="108" dur="500" fill="hold"/>
                                        <p:tgtEl>
                                          <p:spTgt spid="43"/>
                                        </p:tgtEl>
                                        <p:attrNameLst>
                                          <p:attrName>ppt_y</p:attrName>
                                        </p:attrNameLst>
                                      </p:cBhvr>
                                      <p:tavLst>
                                        <p:tav tm="0">
                                          <p:val>
                                            <p:strVal val="#ppt_y+.1"/>
                                          </p:val>
                                        </p:tav>
                                        <p:tav tm="100000">
                                          <p:val>
                                            <p:strVal val="#ppt_y"/>
                                          </p:val>
                                        </p:tav>
                                      </p:tavLst>
                                    </p:anim>
                                  </p:childTnLst>
                                </p:cTn>
                              </p:par>
                            </p:childTnLst>
                          </p:cTn>
                        </p:par>
                        <p:par>
                          <p:cTn id="109" fill="hold">
                            <p:stCondLst>
                              <p:cond delay="4000"/>
                            </p:stCondLst>
                            <p:childTnLst>
                              <p:par>
                                <p:cTn id="110" presetID="42" presetClass="entr" presetSubtype="0" fill="hold" nodeType="after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500"/>
                                        <p:tgtEl>
                                          <p:spTgt spid="35"/>
                                        </p:tgtEl>
                                      </p:cBhvr>
                                    </p:animEffect>
                                    <p:anim calcmode="lin" valueType="num">
                                      <p:cBhvr>
                                        <p:cTn id="113" dur="500" fill="hold"/>
                                        <p:tgtEl>
                                          <p:spTgt spid="35"/>
                                        </p:tgtEl>
                                        <p:attrNameLst>
                                          <p:attrName>ppt_x</p:attrName>
                                        </p:attrNameLst>
                                      </p:cBhvr>
                                      <p:tavLst>
                                        <p:tav tm="0">
                                          <p:val>
                                            <p:strVal val="#ppt_x"/>
                                          </p:val>
                                        </p:tav>
                                        <p:tav tm="100000">
                                          <p:val>
                                            <p:strVal val="#ppt_x"/>
                                          </p:val>
                                        </p:tav>
                                      </p:tavLst>
                                    </p:anim>
                                    <p:anim calcmode="lin" valueType="num">
                                      <p:cBhvr>
                                        <p:cTn id="114" dur="500" fill="hold"/>
                                        <p:tgtEl>
                                          <p:spTgt spid="35"/>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fade">
                                      <p:cBhvr>
                                        <p:cTn id="117" dur="500"/>
                                        <p:tgtEl>
                                          <p:spTgt spid="44"/>
                                        </p:tgtEl>
                                      </p:cBhvr>
                                    </p:animEffect>
                                    <p:anim calcmode="lin" valueType="num">
                                      <p:cBhvr>
                                        <p:cTn id="118" dur="500" fill="hold"/>
                                        <p:tgtEl>
                                          <p:spTgt spid="44"/>
                                        </p:tgtEl>
                                        <p:attrNameLst>
                                          <p:attrName>ppt_x</p:attrName>
                                        </p:attrNameLst>
                                      </p:cBhvr>
                                      <p:tavLst>
                                        <p:tav tm="0">
                                          <p:val>
                                            <p:strVal val="#ppt_x"/>
                                          </p:val>
                                        </p:tav>
                                        <p:tav tm="100000">
                                          <p:val>
                                            <p:strVal val="#ppt_x"/>
                                          </p:val>
                                        </p:tav>
                                      </p:tavLst>
                                    </p:anim>
                                    <p:anim calcmode="lin" valueType="num">
                                      <p:cBhvr>
                                        <p:cTn id="119" dur="500" fill="hold"/>
                                        <p:tgtEl>
                                          <p:spTgt spid="44"/>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fade">
                                      <p:cBhvr>
                                        <p:cTn id="122" dur="500"/>
                                        <p:tgtEl>
                                          <p:spTgt spid="39"/>
                                        </p:tgtEl>
                                      </p:cBhvr>
                                    </p:animEffect>
                                    <p:anim calcmode="lin" valueType="num">
                                      <p:cBhvr>
                                        <p:cTn id="123" dur="500" fill="hold"/>
                                        <p:tgtEl>
                                          <p:spTgt spid="39"/>
                                        </p:tgtEl>
                                        <p:attrNameLst>
                                          <p:attrName>ppt_x</p:attrName>
                                        </p:attrNameLst>
                                      </p:cBhvr>
                                      <p:tavLst>
                                        <p:tav tm="0">
                                          <p:val>
                                            <p:strVal val="#ppt_x"/>
                                          </p:val>
                                        </p:tav>
                                        <p:tav tm="100000">
                                          <p:val>
                                            <p:strVal val="#ppt_x"/>
                                          </p:val>
                                        </p:tav>
                                      </p:tavLst>
                                    </p:anim>
                                    <p:anim calcmode="lin" valueType="num">
                                      <p:cBhvr>
                                        <p:cTn id="124" dur="500" fill="hold"/>
                                        <p:tgtEl>
                                          <p:spTgt spid="39"/>
                                        </p:tgtEl>
                                        <p:attrNameLst>
                                          <p:attrName>ppt_y</p:attrName>
                                        </p:attrNameLst>
                                      </p:cBhvr>
                                      <p:tavLst>
                                        <p:tav tm="0">
                                          <p:val>
                                            <p:strVal val="#ppt_y+.1"/>
                                          </p:val>
                                        </p:tav>
                                        <p:tav tm="100000">
                                          <p:val>
                                            <p:strVal val="#ppt_y"/>
                                          </p:val>
                                        </p:tav>
                                      </p:tavLst>
                                    </p:anim>
                                  </p:childTnLst>
                                </p:cTn>
                              </p:par>
                            </p:childTnLst>
                          </p:cTn>
                        </p:par>
                        <p:par>
                          <p:cTn id="125" fill="hold">
                            <p:stCondLst>
                              <p:cond delay="4500"/>
                            </p:stCondLst>
                            <p:childTnLst>
                              <p:par>
                                <p:cTn id="126" presetID="22" presetClass="entr" presetSubtype="1" fill="hold" nodeType="afterEffect">
                                  <p:stCondLst>
                                    <p:cond delay="0"/>
                                  </p:stCondLst>
                                  <p:childTnLst>
                                    <p:set>
                                      <p:cBhvr>
                                        <p:cTn id="127" dur="1" fill="hold">
                                          <p:stCondLst>
                                            <p:cond delay="0"/>
                                          </p:stCondLst>
                                        </p:cTn>
                                        <p:tgtEl>
                                          <p:spTgt spid="46"/>
                                        </p:tgtEl>
                                        <p:attrNameLst>
                                          <p:attrName>style.visibility</p:attrName>
                                        </p:attrNameLst>
                                      </p:cBhvr>
                                      <p:to>
                                        <p:strVal val="visible"/>
                                      </p:to>
                                    </p:set>
                                    <p:animEffect transition="in" filter="wipe(up)">
                                      <p:cBhvr>
                                        <p:cTn id="128" dur="500"/>
                                        <p:tgtEl>
                                          <p:spTgt spid="46"/>
                                        </p:tgtEl>
                                      </p:cBhvr>
                                    </p:animEffect>
                                  </p:childTnLst>
                                </p:cTn>
                              </p:par>
                            </p:childTnLst>
                          </p:cTn>
                        </p:par>
                        <p:par>
                          <p:cTn id="129" fill="hold">
                            <p:stCondLst>
                              <p:cond delay="5000"/>
                            </p:stCondLst>
                            <p:childTnLst>
                              <p:par>
                                <p:cTn id="130" presetID="22" presetClass="entr" presetSubtype="1" fill="hold" grpId="0" nodeType="after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wipe(up)">
                                      <p:cBhvr>
                                        <p:cTn id="132" dur="500"/>
                                        <p:tgtEl>
                                          <p:spTgt spid="47"/>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wipe(up)">
                                      <p:cBhvr>
                                        <p:cTn id="1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61" grpId="0" animBg="1"/>
      <p:bldP spid="19" grpId="0" animBg="1"/>
      <p:bldP spid="22" grpId="0" animBg="1"/>
      <p:bldP spid="33" grpId="0" animBg="1"/>
      <p:bldP spid="52" grpId="0" animBg="1"/>
      <p:bldP spid="59" grpId="0" animBg="1"/>
      <p:bldP spid="47" grpId="0" animBg="1"/>
      <p:bldP spid="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Content Sharing for Apps</a:t>
            </a:r>
            <a:endParaRPr dirty="0"/>
          </a:p>
        </p:txBody>
      </p:sp>
      <p:sp>
        <p:nvSpPr>
          <p:cNvPr id="4" name="Rectangle 3"/>
          <p:cNvSpPr/>
          <p:nvPr/>
        </p:nvSpPr>
        <p:spPr bwMode="auto">
          <a:xfrm>
            <a:off x="566030" y="4533900"/>
            <a:ext cx="3851983" cy="1447800"/>
          </a:xfrm>
          <a:prstGeom prst="rect">
            <a:avLst/>
          </a:prstGeom>
          <a:solidFill>
            <a:schemeClr val="accent2">
              <a:lumMod val="75000"/>
            </a:schemeClr>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b"/>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app folder</a:t>
            </a:r>
          </a:p>
        </p:txBody>
      </p:sp>
      <p:grpSp>
        <p:nvGrpSpPr>
          <p:cNvPr id="5" name="Group 4"/>
          <p:cNvGrpSpPr>
            <a:grpSpLocks/>
          </p:cNvGrpSpPr>
          <p:nvPr/>
        </p:nvGrpSpPr>
        <p:grpSpPr bwMode="auto">
          <a:xfrm>
            <a:off x="2090738" y="4762500"/>
            <a:ext cx="536575" cy="803275"/>
            <a:chOff x="2817812" y="3007235"/>
            <a:chExt cx="537334" cy="802765"/>
          </a:xfrm>
        </p:grpSpPr>
        <p:pic>
          <p:nvPicPr>
            <p:cNvPr id="78874" name="Picture 18" descr="\\eventsql\dvd\Online_ART\DVD_Art_Sept-2-2010\Artwork_Imagery\Icons - Illustrations\_ WINDOWS SERVER ICONS\Misc\Database cylinder.png"/>
            <p:cNvPicPr>
              <a:picLocks noChangeAspect="1" noChangeArrowheads="1"/>
            </p:cNvPicPr>
            <p:nvPr/>
          </p:nvPicPr>
          <p:blipFill>
            <a:blip r:embed="rId3"/>
            <a:srcRect/>
            <a:stretch>
              <a:fillRect/>
            </a:stretch>
          </p:blipFill>
          <p:spPr bwMode="auto">
            <a:xfrm>
              <a:off x="2817812" y="3007235"/>
              <a:ext cx="537334" cy="802765"/>
            </a:xfrm>
            <a:prstGeom prst="rect">
              <a:avLst/>
            </a:prstGeom>
            <a:noFill/>
            <a:ln w="9525">
              <a:noFill/>
              <a:miter lim="800000"/>
              <a:headEnd/>
              <a:tailEnd/>
            </a:ln>
          </p:spPr>
        </p:pic>
        <p:sp>
          <p:nvSpPr>
            <p:cNvPr id="7" name="TextBox 6"/>
            <p:cNvSpPr txBox="1"/>
            <p:nvPr/>
          </p:nvSpPr>
          <p:spPr>
            <a:xfrm>
              <a:off x="2897946" y="3312035"/>
              <a:ext cx="423387" cy="307777"/>
            </a:xfrm>
            <a:prstGeom prst="rect">
              <a:avLst/>
            </a:prstGeom>
            <a:noFill/>
          </p:spPr>
          <p:txBody>
            <a:bodyPr wrap="none" lIns="0" tIns="0" rIns="0" bIns="0">
              <a:spAutoFit/>
            </a:bodyPr>
            <a:lstStyle/>
            <a:p>
              <a:pPr defTabSz="914363" fontAlgn="auto">
                <a:spcBef>
                  <a:spcPts val="0"/>
                </a:spcBef>
                <a:spcAft>
                  <a:spcPts val="0"/>
                </a:spcAft>
                <a:defRPr/>
              </a:pPr>
              <a:r>
                <a:rPr lang="en-US" sz="2000" dirty="0">
                  <a:gradFill>
                    <a:gsLst>
                      <a:gs pos="0">
                        <a:schemeClr val="tx1"/>
                      </a:gs>
                      <a:gs pos="86000">
                        <a:schemeClr val="tx1"/>
                      </a:gs>
                    </a:gsLst>
                    <a:lin ang="5400000" scaled="0"/>
                  </a:gradFill>
                  <a:latin typeface="+mn-lt"/>
                  <a:ea typeface="+mn-ea"/>
                </a:rPr>
                <a:t>RW</a:t>
              </a:r>
            </a:p>
          </p:txBody>
        </p:sp>
      </p:grpSp>
      <p:grpSp>
        <p:nvGrpSpPr>
          <p:cNvPr id="8" name="Group 7"/>
          <p:cNvGrpSpPr>
            <a:grpSpLocks/>
          </p:cNvGrpSpPr>
          <p:nvPr/>
        </p:nvGrpSpPr>
        <p:grpSpPr bwMode="auto">
          <a:xfrm>
            <a:off x="3533775" y="4762500"/>
            <a:ext cx="538163" cy="803275"/>
            <a:chOff x="5568605" y="2133602"/>
            <a:chExt cx="537334" cy="802765"/>
          </a:xfrm>
        </p:grpSpPr>
        <p:pic>
          <p:nvPicPr>
            <p:cNvPr id="78872" name="Picture 18" descr="\\eventsql\dvd\Online_ART\DVD_Art_Sept-2-2010\Artwork_Imagery\Icons - Illustrations\_ WINDOWS SERVER ICONS\Misc\Database cylinder.png"/>
            <p:cNvPicPr>
              <a:picLocks noChangeAspect="1" noChangeArrowheads="1"/>
            </p:cNvPicPr>
            <p:nvPr/>
          </p:nvPicPr>
          <p:blipFill>
            <a:blip r:embed="rId3"/>
            <a:srcRect/>
            <a:stretch>
              <a:fillRect/>
            </a:stretch>
          </p:blipFill>
          <p:spPr bwMode="auto">
            <a:xfrm>
              <a:off x="5568605" y="2133602"/>
              <a:ext cx="537334" cy="802765"/>
            </a:xfrm>
            <a:prstGeom prst="rect">
              <a:avLst/>
            </a:prstGeom>
            <a:noFill/>
            <a:ln w="9525">
              <a:noFill/>
              <a:miter lim="800000"/>
              <a:headEnd/>
              <a:tailEnd/>
            </a:ln>
          </p:spPr>
        </p:pic>
        <p:sp>
          <p:nvSpPr>
            <p:cNvPr id="10" name="TextBox 9"/>
            <p:cNvSpPr txBox="1"/>
            <p:nvPr/>
          </p:nvSpPr>
          <p:spPr>
            <a:xfrm>
              <a:off x="5648739" y="2438402"/>
              <a:ext cx="384722" cy="307777"/>
            </a:xfrm>
            <a:prstGeom prst="rect">
              <a:avLst/>
            </a:prstGeom>
            <a:noFill/>
          </p:spPr>
          <p:txBody>
            <a:bodyPr wrap="none" lIns="0" tIns="0" rIns="0" bIns="0">
              <a:spAutoFit/>
            </a:bodyPr>
            <a:lstStyle/>
            <a:p>
              <a:pPr defTabSz="914363" fontAlgn="auto">
                <a:spcBef>
                  <a:spcPts val="0"/>
                </a:spcBef>
                <a:spcAft>
                  <a:spcPts val="0"/>
                </a:spcAft>
                <a:defRPr/>
              </a:pPr>
              <a:r>
                <a:rPr lang="en-US" sz="2000" dirty="0">
                  <a:gradFill>
                    <a:gsLst>
                      <a:gs pos="0">
                        <a:schemeClr val="tx1"/>
                      </a:gs>
                      <a:gs pos="86000">
                        <a:schemeClr val="tx1"/>
                      </a:gs>
                    </a:gsLst>
                    <a:lin ang="5400000" scaled="0"/>
                  </a:gradFill>
                  <a:latin typeface="+mn-lt"/>
                  <a:ea typeface="+mn-ea"/>
                </a:rPr>
                <a:t>RO</a:t>
              </a:r>
            </a:p>
          </p:txBody>
        </p:sp>
      </p:grpSp>
      <p:pic>
        <p:nvPicPr>
          <p:cNvPr id="11" name="Picture 16" descr="\\eventsql\dvd\Online_ART\DVD_Art_Sept-2-2010\Artwork_Imagery\Icons - Illustrations\_ SUPER VISTA STYLE\folder file.png"/>
          <p:cNvPicPr>
            <a:picLocks noChangeAspect="1" noChangeArrowheads="1"/>
          </p:cNvPicPr>
          <p:nvPr/>
        </p:nvPicPr>
        <p:blipFill>
          <a:blip r:embed="rId4"/>
          <a:srcRect/>
          <a:stretch>
            <a:fillRect/>
          </a:stretch>
        </p:blipFill>
        <p:spPr bwMode="auto">
          <a:xfrm>
            <a:off x="871538" y="4727575"/>
            <a:ext cx="873125" cy="873125"/>
          </a:xfrm>
          <a:prstGeom prst="rect">
            <a:avLst/>
          </a:prstGeom>
          <a:noFill/>
          <a:ln w="9525">
            <a:noFill/>
            <a:miter lim="800000"/>
            <a:headEnd/>
            <a:tailEnd/>
          </a:ln>
        </p:spPr>
      </p:pic>
      <p:cxnSp>
        <p:nvCxnSpPr>
          <p:cNvPr id="12" name="Straight Connector 11"/>
          <p:cNvCxnSpPr/>
          <p:nvPr/>
        </p:nvCxnSpPr>
        <p:spPr>
          <a:xfrm>
            <a:off x="3081338" y="4721225"/>
            <a:ext cx="0" cy="879475"/>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7213" y="952500"/>
            <a:ext cx="0" cy="5181600"/>
          </a:xfrm>
          <a:prstGeom prst="line">
            <a:avLst/>
          </a:prstGeom>
          <a:ln w="381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24" idx="3"/>
            <a:endCxn id="35" idx="0"/>
          </p:cNvCxnSpPr>
          <p:nvPr/>
        </p:nvCxnSpPr>
        <p:spPr>
          <a:xfrm>
            <a:off x="2178050" y="2514600"/>
            <a:ext cx="1439863" cy="1562100"/>
          </a:xfrm>
          <a:prstGeom prst="bentConnector2">
            <a:avLst/>
          </a:prstGeom>
          <a:ln>
            <a:tailEnd type="arrow"/>
          </a:ln>
        </p:spPr>
        <p:style>
          <a:lnRef idx="2">
            <a:schemeClr val="dk1"/>
          </a:lnRef>
          <a:fillRef idx="0">
            <a:schemeClr val="dk1"/>
          </a:fillRef>
          <a:effectRef idx="1">
            <a:schemeClr val="dk1"/>
          </a:effectRef>
          <a:fontRef idx="minor">
            <a:schemeClr val="tx1"/>
          </a:fontRef>
        </p:style>
      </p:cxnSp>
      <p:pic>
        <p:nvPicPr>
          <p:cNvPr id="24" name="Picture 2"/>
          <p:cNvPicPr>
            <a:picLocks noChangeAspect="1" noChangeArrowheads="1"/>
          </p:cNvPicPr>
          <p:nvPr/>
        </p:nvPicPr>
        <p:blipFill>
          <a:blip r:embed="rId5"/>
          <a:srcRect/>
          <a:stretch>
            <a:fillRect/>
          </a:stretch>
        </p:blipFill>
        <p:spPr bwMode="auto">
          <a:xfrm>
            <a:off x="531813" y="1143000"/>
            <a:ext cx="1646237" cy="2743200"/>
          </a:xfrm>
          <a:prstGeom prst="rect">
            <a:avLst/>
          </a:prstGeom>
          <a:noFill/>
          <a:ln w="9525">
            <a:noFill/>
            <a:miter lim="800000"/>
            <a:headEnd/>
            <a:tailEnd/>
          </a:ln>
        </p:spPr>
      </p:pic>
      <p:pic>
        <p:nvPicPr>
          <p:cNvPr id="26" name="Picture 10"/>
          <p:cNvPicPr>
            <a:picLocks noChangeAspect="1" noChangeArrowheads="1"/>
          </p:cNvPicPr>
          <p:nvPr/>
        </p:nvPicPr>
        <p:blipFill>
          <a:blip r:embed="rId6"/>
          <a:srcRect/>
          <a:stretch>
            <a:fillRect/>
          </a:stretch>
        </p:blipFill>
        <p:spPr bwMode="auto">
          <a:xfrm>
            <a:off x="5997575" y="1143000"/>
            <a:ext cx="5797550" cy="2743200"/>
          </a:xfrm>
          <a:prstGeom prst="rect">
            <a:avLst/>
          </a:prstGeom>
          <a:noFill/>
          <a:ln w="9525">
            <a:noFill/>
            <a:miter lim="800000"/>
            <a:headEnd/>
            <a:tailEnd/>
          </a:ln>
        </p:spPr>
      </p:pic>
      <p:sp>
        <p:nvSpPr>
          <p:cNvPr id="27" name="Rectangle 26"/>
          <p:cNvSpPr/>
          <p:nvPr/>
        </p:nvSpPr>
        <p:spPr bwMode="auto">
          <a:xfrm>
            <a:off x="6966829" y="4533900"/>
            <a:ext cx="3851983" cy="1447800"/>
          </a:xfrm>
          <a:prstGeom prst="rect">
            <a:avLst/>
          </a:prstGeom>
          <a:solidFill>
            <a:schemeClr val="accent2">
              <a:lumMod val="75000"/>
            </a:schemeClr>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b"/>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phone storage</a:t>
            </a:r>
          </a:p>
        </p:txBody>
      </p:sp>
      <p:pic>
        <p:nvPicPr>
          <p:cNvPr id="28" name="Picture 16" descr="\\eventsql\dvd\Online_ART\DVD_Art_Sept-2-2010\Artwork_Imagery\Icons - Illustrations\_ SUPER VISTA STYLE\folder file.png"/>
          <p:cNvPicPr>
            <a:picLocks noChangeAspect="1" noChangeArrowheads="1"/>
          </p:cNvPicPr>
          <p:nvPr/>
        </p:nvPicPr>
        <p:blipFill>
          <a:blip r:embed="rId4"/>
          <a:srcRect/>
          <a:stretch>
            <a:fillRect/>
          </a:stretch>
        </p:blipFill>
        <p:spPr bwMode="auto">
          <a:xfrm>
            <a:off x="7964488" y="4727575"/>
            <a:ext cx="873125" cy="873125"/>
          </a:xfrm>
          <a:prstGeom prst="rect">
            <a:avLst/>
          </a:prstGeom>
          <a:noFill/>
          <a:ln w="9525">
            <a:noFill/>
            <a:miter lim="800000"/>
            <a:headEnd/>
            <a:tailEnd/>
          </a:ln>
        </p:spPr>
      </p:pic>
      <p:sp>
        <p:nvSpPr>
          <p:cNvPr id="30" name="Rectangle 29"/>
          <p:cNvSpPr/>
          <p:nvPr/>
        </p:nvSpPr>
        <p:spPr bwMode="auto">
          <a:xfrm>
            <a:off x="4646612" y="4533901"/>
            <a:ext cx="2057400" cy="1447801"/>
          </a:xfrm>
          <a:prstGeom prst="rect">
            <a:avLst/>
          </a:prstGeom>
          <a:solidFill>
            <a:schemeClr val="accent2">
              <a:lumMod val="75000"/>
            </a:schemeClr>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b"/>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Data Sharing Surface</a:t>
            </a:r>
          </a:p>
        </p:txBody>
      </p:sp>
      <p:sp>
        <p:nvSpPr>
          <p:cNvPr id="35" name="Rectangle 34"/>
          <p:cNvSpPr/>
          <p:nvPr/>
        </p:nvSpPr>
        <p:spPr bwMode="auto">
          <a:xfrm>
            <a:off x="1674812" y="4076700"/>
            <a:ext cx="3886200" cy="381000"/>
          </a:xfrm>
          <a:prstGeom prst="rect">
            <a:avLst/>
          </a:prstGeom>
          <a:solidFill>
            <a:schemeClr val="accent2">
              <a:lumMod val="75000"/>
            </a:schemeClr>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nchor="ctr"/>
          <a:lstStyle/>
          <a:p>
            <a:pPr algn="ct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LINQ</a:t>
            </a:r>
          </a:p>
        </p:txBody>
      </p:sp>
      <p:sp>
        <p:nvSpPr>
          <p:cNvPr id="38" name="Down Arrow 37"/>
          <p:cNvSpPr/>
          <p:nvPr/>
        </p:nvSpPr>
        <p:spPr bwMode="auto">
          <a:xfrm>
            <a:off x="2208213" y="4435475"/>
            <a:ext cx="284162" cy="269875"/>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91428" tIns="45715" rIns="91428" bIns="45715" anchor="ctr"/>
          <a:lstStyle/>
          <a:p>
            <a:pPr algn="ctr" defTabSz="914023">
              <a:defRPr/>
            </a:pPr>
            <a:endParaRPr lang="en-US" sz="2300" dirty="0">
              <a:gradFill>
                <a:gsLst>
                  <a:gs pos="0">
                    <a:srgbClr val="FFFFFF"/>
                  </a:gs>
                  <a:gs pos="100000">
                    <a:srgbClr val="FFFFFF"/>
                  </a:gs>
                </a:gsLst>
                <a:lin ang="5400000" scaled="0"/>
              </a:gradFill>
            </a:endParaRPr>
          </a:p>
        </p:txBody>
      </p:sp>
      <p:sp>
        <p:nvSpPr>
          <p:cNvPr id="39" name="Down Arrow 38"/>
          <p:cNvSpPr/>
          <p:nvPr/>
        </p:nvSpPr>
        <p:spPr bwMode="auto">
          <a:xfrm>
            <a:off x="3625850" y="4435475"/>
            <a:ext cx="284163" cy="269875"/>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91428" tIns="45715" rIns="91428" bIns="45715" anchor="ctr"/>
          <a:lstStyle/>
          <a:p>
            <a:pPr algn="ctr" defTabSz="914023">
              <a:defRPr/>
            </a:pPr>
            <a:endParaRPr lang="en-US" sz="2300" dirty="0">
              <a:gradFill>
                <a:gsLst>
                  <a:gs pos="0">
                    <a:srgbClr val="FFFFFF"/>
                  </a:gs>
                  <a:gs pos="100000">
                    <a:srgbClr val="FFFFFF"/>
                  </a:gs>
                </a:gsLst>
                <a:lin ang="5400000" scaled="0"/>
              </a:gradFill>
            </a:endParaRPr>
          </a:p>
        </p:txBody>
      </p:sp>
      <p:sp>
        <p:nvSpPr>
          <p:cNvPr id="40" name="Down Arrow 39"/>
          <p:cNvSpPr/>
          <p:nvPr/>
        </p:nvSpPr>
        <p:spPr bwMode="auto">
          <a:xfrm>
            <a:off x="4972050" y="4476750"/>
            <a:ext cx="284163" cy="269875"/>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91428" tIns="45715" rIns="91428" bIns="45715" anchor="ctr"/>
          <a:lstStyle/>
          <a:p>
            <a:pPr algn="ctr" defTabSz="914023">
              <a:defRPr/>
            </a:pPr>
            <a:endParaRPr lang="en-US" sz="2300" dirty="0">
              <a:gradFill>
                <a:gsLst>
                  <a:gs pos="0">
                    <a:srgbClr val="FFFFFF"/>
                  </a:gs>
                  <a:gs pos="100000">
                    <a:srgbClr val="FFFFFF"/>
                  </a:gs>
                </a:gsLst>
                <a:lin ang="5400000" scaled="0"/>
              </a:gradFill>
            </a:endParaRPr>
          </a:p>
        </p:txBody>
      </p:sp>
      <p:cxnSp>
        <p:nvCxnSpPr>
          <p:cNvPr id="41" name="Elbow Connector 40"/>
          <p:cNvCxnSpPr>
            <a:stCxn id="26" idx="2"/>
          </p:cNvCxnSpPr>
          <p:nvPr/>
        </p:nvCxnSpPr>
        <p:spPr>
          <a:xfrm rot="5400000">
            <a:off x="8466932" y="4104481"/>
            <a:ext cx="647700" cy="211137"/>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pic>
        <p:nvPicPr>
          <p:cNvPr id="46" name="Picture 18" descr="\\eventsql\dvd\Online_ART\DVD_Art_Sept-2-2010\Artwork_Imagery\Icons - Illustrations\_ WINDOWS SERVER ICONS\Misc\Database cylinder.png"/>
          <p:cNvPicPr>
            <a:picLocks noChangeAspect="1" noChangeArrowheads="1"/>
          </p:cNvPicPr>
          <p:nvPr/>
        </p:nvPicPr>
        <p:blipFill>
          <a:blip r:embed="rId3"/>
          <a:srcRect/>
          <a:stretch>
            <a:fillRect/>
          </a:stretch>
        </p:blipFill>
        <p:spPr bwMode="auto">
          <a:xfrm>
            <a:off x="9177338" y="4762500"/>
            <a:ext cx="536575" cy="803275"/>
          </a:xfrm>
          <a:prstGeom prst="rect">
            <a:avLst/>
          </a:prstGeom>
          <a:noFill/>
          <a:ln w="9525">
            <a:noFill/>
            <a:miter lim="800000"/>
            <a:headEnd/>
            <a:tailEnd/>
          </a:ln>
        </p:spPr>
      </p:pic>
      <p:sp>
        <p:nvSpPr>
          <p:cNvPr id="48" name="TextBox 47"/>
          <p:cNvSpPr txBox="1"/>
          <p:nvPr/>
        </p:nvSpPr>
        <p:spPr>
          <a:xfrm>
            <a:off x="4689270" y="6131126"/>
            <a:ext cx="2037417" cy="307777"/>
          </a:xfrm>
          <a:prstGeom prst="rect">
            <a:avLst/>
          </a:prstGeom>
          <a:noFill/>
        </p:spPr>
        <p:txBody>
          <a:bodyPr wrap="none" lIns="0" tIns="0" rIns="0" bIns="0">
            <a:spAutoFit/>
          </a:bodyPr>
          <a:lstStyle/>
          <a:p>
            <a:pPr defTabSz="914363" fontAlgn="auto">
              <a:spcBef>
                <a:spcPts val="0"/>
              </a:spcBef>
              <a:spcAft>
                <a:spcPts val="0"/>
              </a:spcAft>
              <a:defRPr/>
            </a:pPr>
            <a:r>
              <a:rPr lang="en-US" sz="2000" i="1" dirty="0">
                <a:gradFill>
                  <a:gsLst>
                    <a:gs pos="0">
                      <a:schemeClr val="tx1"/>
                    </a:gs>
                    <a:gs pos="86000">
                      <a:schemeClr val="tx1"/>
                    </a:gs>
                  </a:gsLst>
                  <a:lin ang="5400000" scaled="0"/>
                </a:gradFill>
                <a:latin typeface="+mn-lt"/>
                <a:ea typeface="+mn-ea"/>
              </a:rPr>
              <a:t>process boundary</a:t>
            </a:r>
          </a:p>
        </p:txBody>
      </p:sp>
      <p:pic>
        <p:nvPicPr>
          <p:cNvPr id="6146" name="Picture 2" descr="\\eventsql\dvd\Online_ART\DVD_Art_Sept-2-2010\Artwork_Imagery\Icons - Illustrations\_ WINDOWS SERVER ICONS\Misc\Ticket Token.png"/>
          <p:cNvPicPr>
            <a:picLocks noChangeAspect="1" noChangeArrowheads="1"/>
          </p:cNvPicPr>
          <p:nvPr/>
        </p:nvPicPr>
        <p:blipFill>
          <a:blip r:embed="rId7"/>
          <a:srcRect/>
          <a:stretch>
            <a:fillRect/>
          </a:stretch>
        </p:blipFill>
        <p:spPr bwMode="auto">
          <a:xfrm>
            <a:off x="5703888" y="4886325"/>
            <a:ext cx="631825" cy="347663"/>
          </a:xfrm>
          <a:prstGeom prst="rect">
            <a:avLst/>
          </a:prstGeom>
          <a:noFill/>
          <a:ln w="9525">
            <a:noFill/>
            <a:miter lim="800000"/>
            <a:headEnd/>
            <a:tailEnd/>
          </a:ln>
        </p:spPr>
      </p:pic>
      <p:pic>
        <p:nvPicPr>
          <p:cNvPr id="6147" name="Picture 3" descr="\\eventsql\dvd\Online_ART\DVD_Art_Sept-2-2010\Artwork_Imagery\Icons - Illustrations\_ WINDOWS SERVER ICONS\Security\Key secure lock security 1.png"/>
          <p:cNvPicPr>
            <a:picLocks noChangeAspect="1" noChangeArrowheads="1"/>
          </p:cNvPicPr>
          <p:nvPr/>
        </p:nvPicPr>
        <p:blipFill>
          <a:blip r:embed="rId8"/>
          <a:srcRect/>
          <a:stretch>
            <a:fillRect/>
          </a:stretch>
        </p:blipFill>
        <p:spPr bwMode="auto">
          <a:xfrm>
            <a:off x="4973638" y="4700588"/>
            <a:ext cx="592137" cy="592137"/>
          </a:xfrm>
          <a:prstGeom prst="rect">
            <a:avLst/>
          </a:prstGeom>
          <a:noFill/>
          <a:ln w="9525">
            <a:noFill/>
            <a:miter lim="800000"/>
            <a:headEnd/>
            <a:tailEnd/>
          </a:ln>
        </p:spPr>
      </p:pic>
      <p:sp>
        <p:nvSpPr>
          <p:cNvPr id="78871" name="TextBox 28">
            <a:hlinkClick r:id="rId9"/>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anim calcmode="lin" valueType="num">
                                      <p:cBhvr>
                                        <p:cTn id="18" dur="500" fill="hold"/>
                                        <p:tgtEl>
                                          <p:spTgt spid="48"/>
                                        </p:tgtEl>
                                        <p:attrNameLst>
                                          <p:attrName>ppt_x</p:attrName>
                                        </p:attrNameLst>
                                      </p:cBhvr>
                                      <p:tavLst>
                                        <p:tav tm="0">
                                          <p:val>
                                            <p:strVal val="#ppt_x"/>
                                          </p:val>
                                        </p:tav>
                                        <p:tav tm="100000">
                                          <p:val>
                                            <p:strVal val="#ppt_x"/>
                                          </p:val>
                                        </p:tav>
                                      </p:tavLst>
                                    </p:anim>
                                    <p:anim calcmode="lin" valueType="num">
                                      <p:cBhvr>
                                        <p:cTn id="19" dur="500" fill="hold"/>
                                        <p:tgtEl>
                                          <p:spTgt spid="4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up)">
                                      <p:cBhvr>
                                        <p:cTn id="36" dur="500"/>
                                        <p:tgtEl>
                                          <p:spTgt spid="3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anim calcmode="lin" valueType="num">
                                      <p:cBhvr>
                                        <p:cTn id="44" dur="500" fill="hold"/>
                                        <p:tgtEl>
                                          <p:spTgt spid="4"/>
                                        </p:tgtEl>
                                        <p:attrNameLst>
                                          <p:attrName>ppt_x</p:attrName>
                                        </p:attrNameLst>
                                      </p:cBhvr>
                                      <p:tavLst>
                                        <p:tav tm="0">
                                          <p:val>
                                            <p:strVal val="#ppt_x"/>
                                          </p:val>
                                        </p:tav>
                                        <p:tav tm="100000">
                                          <p:val>
                                            <p:strVal val="#ppt_x"/>
                                          </p:val>
                                        </p:tav>
                                      </p:tavLst>
                                    </p:anim>
                                    <p:anim calcmode="lin" valueType="num">
                                      <p:cBhvr>
                                        <p:cTn id="45" dur="5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5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anim calcmode="lin" valueType="num">
                                      <p:cBhvr>
                                        <p:cTn id="49" dur="500" fill="hold"/>
                                        <p:tgtEl>
                                          <p:spTgt spid="11"/>
                                        </p:tgtEl>
                                        <p:attrNameLst>
                                          <p:attrName>ppt_x</p:attrName>
                                        </p:attrNameLst>
                                      </p:cBhvr>
                                      <p:tavLst>
                                        <p:tav tm="0">
                                          <p:val>
                                            <p:strVal val="#ppt_x"/>
                                          </p:val>
                                        </p:tav>
                                        <p:tav tm="100000">
                                          <p:val>
                                            <p:strVal val="#ppt_x"/>
                                          </p:val>
                                        </p:tav>
                                      </p:tavLst>
                                    </p:anim>
                                    <p:anim calcmode="lin" valueType="num">
                                      <p:cBhvr>
                                        <p:cTn id="50" dur="5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5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anim calcmode="lin" valueType="num">
                                      <p:cBhvr>
                                        <p:cTn id="54" dur="500" fill="hold"/>
                                        <p:tgtEl>
                                          <p:spTgt spid="5"/>
                                        </p:tgtEl>
                                        <p:attrNameLst>
                                          <p:attrName>ppt_x</p:attrName>
                                        </p:attrNameLst>
                                      </p:cBhvr>
                                      <p:tavLst>
                                        <p:tav tm="0">
                                          <p:val>
                                            <p:strVal val="#ppt_x"/>
                                          </p:val>
                                        </p:tav>
                                        <p:tav tm="100000">
                                          <p:val>
                                            <p:strVal val="#ppt_x"/>
                                          </p:val>
                                        </p:tav>
                                      </p:tavLst>
                                    </p:anim>
                                    <p:anim calcmode="lin" valueType="num">
                                      <p:cBhvr>
                                        <p:cTn id="55" dur="500" fill="hold"/>
                                        <p:tgtEl>
                                          <p:spTgt spid="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5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anim calcmode="lin" valueType="num">
                                      <p:cBhvr>
                                        <p:cTn id="59" dur="500" fill="hold"/>
                                        <p:tgtEl>
                                          <p:spTgt spid="12"/>
                                        </p:tgtEl>
                                        <p:attrNameLst>
                                          <p:attrName>ppt_x</p:attrName>
                                        </p:attrNameLst>
                                      </p:cBhvr>
                                      <p:tavLst>
                                        <p:tav tm="0">
                                          <p:val>
                                            <p:strVal val="#ppt_x"/>
                                          </p:val>
                                        </p:tav>
                                        <p:tav tm="100000">
                                          <p:val>
                                            <p:strVal val="#ppt_x"/>
                                          </p:val>
                                        </p:tav>
                                      </p:tavLst>
                                    </p:anim>
                                    <p:anim calcmode="lin" valueType="num">
                                      <p:cBhvr>
                                        <p:cTn id="60" dur="5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5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anim calcmode="lin" valueType="num">
                                      <p:cBhvr>
                                        <p:cTn id="64" dur="500" fill="hold"/>
                                        <p:tgtEl>
                                          <p:spTgt spid="8"/>
                                        </p:tgtEl>
                                        <p:attrNameLst>
                                          <p:attrName>ppt_x</p:attrName>
                                        </p:attrNameLst>
                                      </p:cBhvr>
                                      <p:tavLst>
                                        <p:tav tm="0">
                                          <p:val>
                                            <p:strVal val="#ppt_x"/>
                                          </p:val>
                                        </p:tav>
                                        <p:tav tm="100000">
                                          <p:val>
                                            <p:strVal val="#ppt_x"/>
                                          </p:val>
                                        </p:tav>
                                      </p:tavLst>
                                    </p:anim>
                                    <p:anim calcmode="lin" valueType="num">
                                      <p:cBhvr>
                                        <p:cTn id="65" dur="500" fill="hold"/>
                                        <p:tgtEl>
                                          <p:spTgt spid="8"/>
                                        </p:tgtEl>
                                        <p:attrNameLst>
                                          <p:attrName>ppt_y</p:attrName>
                                        </p:attrNameLst>
                                      </p:cBhvr>
                                      <p:tavLst>
                                        <p:tav tm="0">
                                          <p:val>
                                            <p:strVal val="#ppt_y+.1"/>
                                          </p:val>
                                        </p:tav>
                                        <p:tav tm="100000">
                                          <p:val>
                                            <p:strVal val="#ppt_y"/>
                                          </p:val>
                                        </p:tav>
                                      </p:tavLst>
                                    </p:anim>
                                  </p:childTnLst>
                                </p:cTn>
                              </p:par>
                            </p:childTnLst>
                          </p:cTn>
                        </p:par>
                        <p:par>
                          <p:cTn id="66" fill="hold">
                            <p:stCondLst>
                              <p:cond delay="2750"/>
                            </p:stCondLst>
                            <p:childTnLst>
                              <p:par>
                                <p:cTn id="67" presetID="22" presetClass="entr" presetSubtype="4"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down)">
                                      <p:cBhvr>
                                        <p:cTn id="69" dur="500"/>
                                        <p:tgtEl>
                                          <p:spTgt spid="41"/>
                                        </p:tgtEl>
                                      </p:cBhvr>
                                    </p:animEffect>
                                  </p:childTnLst>
                                </p:cTn>
                              </p:par>
                              <p:par>
                                <p:cTn id="70" presetID="42"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anim calcmode="lin" valueType="num">
                                      <p:cBhvr>
                                        <p:cTn id="73" dur="500" fill="hold"/>
                                        <p:tgtEl>
                                          <p:spTgt spid="27"/>
                                        </p:tgtEl>
                                        <p:attrNameLst>
                                          <p:attrName>ppt_x</p:attrName>
                                        </p:attrNameLst>
                                      </p:cBhvr>
                                      <p:tavLst>
                                        <p:tav tm="0">
                                          <p:val>
                                            <p:strVal val="#ppt_x"/>
                                          </p:val>
                                        </p:tav>
                                        <p:tav tm="100000">
                                          <p:val>
                                            <p:strVal val="#ppt_x"/>
                                          </p:val>
                                        </p:tav>
                                      </p:tavLst>
                                    </p:anim>
                                    <p:anim calcmode="lin" valueType="num">
                                      <p:cBhvr>
                                        <p:cTn id="74" dur="500" fill="hold"/>
                                        <p:tgtEl>
                                          <p:spTgt spid="27"/>
                                        </p:tgtEl>
                                        <p:attrNameLst>
                                          <p:attrName>ppt_y</p:attrName>
                                        </p:attrNameLst>
                                      </p:cBhvr>
                                      <p:tavLst>
                                        <p:tav tm="0">
                                          <p:val>
                                            <p:strVal val="#ppt_y+.1"/>
                                          </p:val>
                                        </p:tav>
                                        <p:tav tm="100000">
                                          <p:val>
                                            <p:strVal val="#ppt_y"/>
                                          </p:val>
                                        </p:tav>
                                      </p:tavLst>
                                    </p:anim>
                                  </p:childTnLst>
                                </p:cTn>
                              </p:par>
                            </p:childTnLst>
                          </p:cTn>
                        </p:par>
                        <p:par>
                          <p:cTn id="75" fill="hold">
                            <p:stCondLst>
                              <p:cond delay="3250"/>
                            </p:stCondLst>
                            <p:childTnLst>
                              <p:par>
                                <p:cTn id="76" presetID="42" presetClass="entr" presetSubtype="0" fill="hold"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anim calcmode="lin" valueType="num">
                                      <p:cBhvr>
                                        <p:cTn id="79" dur="500" fill="hold"/>
                                        <p:tgtEl>
                                          <p:spTgt spid="28"/>
                                        </p:tgtEl>
                                        <p:attrNameLst>
                                          <p:attrName>ppt_x</p:attrName>
                                        </p:attrNameLst>
                                      </p:cBhvr>
                                      <p:tavLst>
                                        <p:tav tm="0">
                                          <p:val>
                                            <p:strVal val="#ppt_x"/>
                                          </p:val>
                                        </p:tav>
                                        <p:tav tm="100000">
                                          <p:val>
                                            <p:strVal val="#ppt_x"/>
                                          </p:val>
                                        </p:tav>
                                      </p:tavLst>
                                    </p:anim>
                                    <p:anim calcmode="lin" valueType="num">
                                      <p:cBhvr>
                                        <p:cTn id="80" dur="5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anim calcmode="lin" valueType="num">
                                      <p:cBhvr>
                                        <p:cTn id="84" dur="500" fill="hold"/>
                                        <p:tgtEl>
                                          <p:spTgt spid="46"/>
                                        </p:tgtEl>
                                        <p:attrNameLst>
                                          <p:attrName>ppt_x</p:attrName>
                                        </p:attrNameLst>
                                      </p:cBhvr>
                                      <p:tavLst>
                                        <p:tav tm="0">
                                          <p:val>
                                            <p:strVal val="#ppt_x"/>
                                          </p:val>
                                        </p:tav>
                                        <p:tav tm="100000">
                                          <p:val>
                                            <p:strVal val="#ppt_x"/>
                                          </p:val>
                                        </p:tav>
                                      </p:tavLst>
                                    </p:anim>
                                    <p:anim calcmode="lin" valueType="num">
                                      <p:cBhvr>
                                        <p:cTn id="85"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anim calcmode="lin" valueType="num">
                                      <p:cBhvr>
                                        <p:cTn id="91" dur="500" fill="hold"/>
                                        <p:tgtEl>
                                          <p:spTgt spid="30"/>
                                        </p:tgtEl>
                                        <p:attrNameLst>
                                          <p:attrName>ppt_x</p:attrName>
                                        </p:attrNameLst>
                                      </p:cBhvr>
                                      <p:tavLst>
                                        <p:tav tm="0">
                                          <p:val>
                                            <p:strVal val="#ppt_x"/>
                                          </p:val>
                                        </p:tav>
                                        <p:tav tm="100000">
                                          <p:val>
                                            <p:strVal val="#ppt_x"/>
                                          </p:val>
                                        </p:tav>
                                      </p:tavLst>
                                    </p:anim>
                                    <p:anim calcmode="lin" valueType="num">
                                      <p:cBhvr>
                                        <p:cTn id="92" dur="500" fill="hold"/>
                                        <p:tgtEl>
                                          <p:spTgt spid="30"/>
                                        </p:tgtEl>
                                        <p:attrNameLst>
                                          <p:attrName>ppt_y</p:attrName>
                                        </p:attrNameLst>
                                      </p:cBhvr>
                                      <p:tavLst>
                                        <p:tav tm="0">
                                          <p:val>
                                            <p:strVal val="#ppt_y+.1"/>
                                          </p:val>
                                        </p:tav>
                                        <p:tav tm="100000">
                                          <p:val>
                                            <p:strVal val="#ppt_y"/>
                                          </p:val>
                                        </p:tav>
                                      </p:tavLst>
                                    </p:anim>
                                  </p:childTnLst>
                                </p:cTn>
                              </p:par>
                            </p:childTnLst>
                          </p:cTn>
                        </p:par>
                        <p:par>
                          <p:cTn id="93" fill="hold">
                            <p:stCondLst>
                              <p:cond delay="500"/>
                            </p:stCondLst>
                            <p:childTnLst>
                              <p:par>
                                <p:cTn id="94" presetID="42" presetClass="entr" presetSubtype="0" fill="hold" nodeType="afterEffect">
                                  <p:stCondLst>
                                    <p:cond delay="0"/>
                                  </p:stCondLst>
                                  <p:childTnLst>
                                    <p:set>
                                      <p:cBhvr>
                                        <p:cTn id="95" dur="1" fill="hold">
                                          <p:stCondLst>
                                            <p:cond delay="0"/>
                                          </p:stCondLst>
                                        </p:cTn>
                                        <p:tgtEl>
                                          <p:spTgt spid="6147"/>
                                        </p:tgtEl>
                                        <p:attrNameLst>
                                          <p:attrName>style.visibility</p:attrName>
                                        </p:attrNameLst>
                                      </p:cBhvr>
                                      <p:to>
                                        <p:strVal val="visible"/>
                                      </p:to>
                                    </p:set>
                                    <p:animEffect transition="in" filter="fade">
                                      <p:cBhvr>
                                        <p:cTn id="96" dur="500"/>
                                        <p:tgtEl>
                                          <p:spTgt spid="6147"/>
                                        </p:tgtEl>
                                      </p:cBhvr>
                                    </p:animEffect>
                                    <p:anim calcmode="lin" valueType="num">
                                      <p:cBhvr>
                                        <p:cTn id="97" dur="500" fill="hold"/>
                                        <p:tgtEl>
                                          <p:spTgt spid="6147"/>
                                        </p:tgtEl>
                                        <p:attrNameLst>
                                          <p:attrName>ppt_x</p:attrName>
                                        </p:attrNameLst>
                                      </p:cBhvr>
                                      <p:tavLst>
                                        <p:tav tm="0">
                                          <p:val>
                                            <p:strVal val="#ppt_x"/>
                                          </p:val>
                                        </p:tav>
                                        <p:tav tm="100000">
                                          <p:val>
                                            <p:strVal val="#ppt_x"/>
                                          </p:val>
                                        </p:tav>
                                      </p:tavLst>
                                    </p:anim>
                                    <p:anim calcmode="lin" valueType="num">
                                      <p:cBhvr>
                                        <p:cTn id="98" dur="500" fill="hold"/>
                                        <p:tgtEl>
                                          <p:spTgt spid="6147"/>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6146"/>
                                        </p:tgtEl>
                                        <p:attrNameLst>
                                          <p:attrName>style.visibility</p:attrName>
                                        </p:attrNameLst>
                                      </p:cBhvr>
                                      <p:to>
                                        <p:strVal val="visible"/>
                                      </p:to>
                                    </p:set>
                                    <p:animEffect transition="in" filter="fade">
                                      <p:cBhvr>
                                        <p:cTn id="101" dur="500"/>
                                        <p:tgtEl>
                                          <p:spTgt spid="6146"/>
                                        </p:tgtEl>
                                      </p:cBhvr>
                                    </p:animEffect>
                                    <p:anim calcmode="lin" valueType="num">
                                      <p:cBhvr>
                                        <p:cTn id="102" dur="500" fill="hold"/>
                                        <p:tgtEl>
                                          <p:spTgt spid="6146"/>
                                        </p:tgtEl>
                                        <p:attrNameLst>
                                          <p:attrName>ppt_x</p:attrName>
                                        </p:attrNameLst>
                                      </p:cBhvr>
                                      <p:tavLst>
                                        <p:tav tm="0">
                                          <p:val>
                                            <p:strVal val="#ppt_x"/>
                                          </p:val>
                                        </p:tav>
                                        <p:tav tm="100000">
                                          <p:val>
                                            <p:strVal val="#ppt_x"/>
                                          </p:val>
                                        </p:tav>
                                      </p:tavLst>
                                    </p:anim>
                                    <p:anim calcmode="lin" valueType="num">
                                      <p:cBhvr>
                                        <p:cTn id="103" dur="500" fill="hold"/>
                                        <p:tgtEl>
                                          <p:spTgt spid="6146"/>
                                        </p:tgtEl>
                                        <p:attrNameLst>
                                          <p:attrName>ppt_y</p:attrName>
                                        </p:attrNameLst>
                                      </p:cBhvr>
                                      <p:tavLst>
                                        <p:tav tm="0">
                                          <p:val>
                                            <p:strVal val="#ppt_y+.1"/>
                                          </p:val>
                                        </p:tav>
                                        <p:tav tm="100000">
                                          <p:val>
                                            <p:strVal val="#ppt_y"/>
                                          </p:val>
                                        </p:tav>
                                      </p:tavLst>
                                    </p:anim>
                                  </p:childTnLst>
                                </p:cTn>
                              </p:par>
                            </p:childTnLst>
                          </p:cTn>
                        </p:par>
                        <p:par>
                          <p:cTn id="104" fill="hold">
                            <p:stCondLst>
                              <p:cond delay="1000"/>
                            </p:stCondLst>
                            <p:childTnLst>
                              <p:par>
                                <p:cTn id="105" presetID="22" presetClass="entr" presetSubtype="1"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wipe(up)">
                                      <p:cBhvr>
                                        <p:cTn id="10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defTabSz="914363" fontAlgn="auto">
              <a:spcAft>
                <a:spcPts val="0"/>
              </a:spcAft>
              <a:defRPr/>
            </a:pPr>
            <a:r>
              <a:rPr/>
              <a:t>demo</a:t>
            </a:r>
            <a:endParaRPr/>
          </a:p>
        </p:txBody>
      </p:sp>
      <p:sp>
        <p:nvSpPr>
          <p:cNvPr id="2" name="Title 1"/>
          <p:cNvSpPr>
            <a:spLocks noGrp="1"/>
          </p:cNvSpPr>
          <p:nvPr>
            <p:ph type="ctrTitle"/>
          </p:nvPr>
        </p:nvSpPr>
        <p:spPr/>
        <p:txBody>
          <a:bodyPr/>
          <a:lstStyle/>
          <a:p>
            <a:pPr defTabSz="914363" fontAlgn="auto">
              <a:spcAft>
                <a:spcPts val="0"/>
              </a:spcAft>
              <a:defRPr/>
            </a:pPr>
            <a:r>
              <a:rPr smtClean="0"/>
              <a:t>Database support</a:t>
            </a:r>
            <a:endParaRPr dirty="0"/>
          </a:p>
        </p:txBody>
      </p:sp>
      <p:sp>
        <p:nvSpPr>
          <p:cNvPr id="3" name="Subtitle 2"/>
          <p:cNvSpPr>
            <a:spLocks noGrp="1"/>
          </p:cNvSpPr>
          <p:nvPr>
            <p:ph type="subTitle" idx="1"/>
          </p:nvPr>
        </p:nvSpPr>
        <p:spPr/>
        <p:txBody>
          <a:bodyPr/>
          <a:lstStyle/>
          <a:p>
            <a:pPr defTabSz="914363" fontAlgn="auto">
              <a:spcAft>
                <a:spcPts val="0"/>
              </a:spcAft>
              <a:defRPr/>
            </a:pPr>
            <a:r>
              <a:rPr lang="en-US" smtClean="0"/>
              <a:t>My Marketplace</a:t>
            </a:r>
            <a:endParaRPr lang="en-US" dirty="0"/>
          </a:p>
        </p:txBody>
      </p:sp>
      <p:sp>
        <p:nvSpPr>
          <p:cNvPr id="80900" name="TextBox 4">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4363" fontAlgn="auto">
              <a:spcAft>
                <a:spcPts val="0"/>
              </a:spcAft>
              <a:defRPr/>
            </a:pPr>
            <a:r>
              <a:rPr smtClean="0"/>
              <a:t>What is New in the Application Platform</a:t>
            </a:r>
            <a:endParaRPr dirty="0"/>
          </a:p>
        </p:txBody>
      </p:sp>
      <p:sp>
        <p:nvSpPr>
          <p:cNvPr id="21" name="Rectangle 20"/>
          <p:cNvSpPr/>
          <p:nvPr/>
        </p:nvSpPr>
        <p:spPr bwMode="auto">
          <a:xfrm>
            <a:off x="6350" y="1828800"/>
            <a:ext cx="4692650"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Extended phone framework</a:t>
            </a:r>
          </a:p>
        </p:txBody>
      </p:sp>
      <p:grpSp>
        <p:nvGrpSpPr>
          <p:cNvPr id="82947" name="Group 21"/>
          <p:cNvGrpSpPr>
            <a:grpSpLocks/>
          </p:cNvGrpSpPr>
          <p:nvPr/>
        </p:nvGrpSpPr>
        <p:grpSpPr bwMode="auto">
          <a:xfrm>
            <a:off x="4484688" y="1192213"/>
            <a:ext cx="3200400" cy="5662612"/>
            <a:chOff x="2971800" y="968714"/>
            <a:chExt cx="3200400" cy="5663507"/>
          </a:xfrm>
        </p:grpSpPr>
        <p:pic>
          <p:nvPicPr>
            <p:cNvPr id="82949" name="Picture 2"/>
            <p:cNvPicPr>
              <a:picLocks noChangeAspect="1" noChangeArrowheads="1"/>
            </p:cNvPicPr>
            <p:nvPr/>
          </p:nvPicPr>
          <p:blipFill>
            <a:blip r:embed="rId3"/>
            <a:srcRect/>
            <a:stretch>
              <a:fillRect/>
            </a:stretch>
          </p:blipFill>
          <p:spPr bwMode="auto">
            <a:xfrm>
              <a:off x="2971800" y="968714"/>
              <a:ext cx="3200400" cy="5663507"/>
            </a:xfrm>
            <a:prstGeom prst="rect">
              <a:avLst/>
            </a:prstGeom>
            <a:noFill/>
            <a:ln w="9525">
              <a:noFill/>
              <a:miter lim="800000"/>
              <a:headEnd/>
              <a:tailEnd/>
            </a:ln>
          </p:spPr>
        </p:pic>
        <p:sp>
          <p:nvSpPr>
            <p:cNvPr id="24" name="Rectangle 23"/>
            <p:cNvSpPr/>
            <p:nvPr/>
          </p:nvSpPr>
          <p:spPr>
            <a:xfrm>
              <a:off x="3318933" y="3521854"/>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Software Architecture</a:t>
              </a:r>
            </a:p>
          </p:txBody>
        </p:sp>
        <p:sp>
          <p:nvSpPr>
            <p:cNvPr id="25" name="Rectangle 24"/>
            <p:cNvSpPr/>
            <p:nvPr/>
          </p:nvSpPr>
          <p:spPr>
            <a:xfrm>
              <a:off x="3318933"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App Model</a:t>
              </a:r>
            </a:p>
          </p:txBody>
        </p:sp>
        <p:sp>
          <p:nvSpPr>
            <p:cNvPr id="26" name="Rectangle 25"/>
            <p:cNvSpPr/>
            <p:nvPr/>
          </p:nvSpPr>
          <p:spPr>
            <a:xfrm>
              <a:off x="3318933" y="1406159"/>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Cloud Integration Services</a:t>
              </a:r>
            </a:p>
          </p:txBody>
        </p:sp>
        <p:sp>
          <p:nvSpPr>
            <p:cNvPr id="27" name="Rectangle 26"/>
            <p:cNvSpPr/>
            <p:nvPr/>
          </p:nvSpPr>
          <p:spPr>
            <a:xfrm>
              <a:off x="3318933" y="4597132"/>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Hardware Foundation</a:t>
              </a:r>
            </a:p>
          </p:txBody>
        </p:sp>
        <p:sp>
          <p:nvSpPr>
            <p:cNvPr id="29" name="Rectangle 28"/>
            <p:cNvSpPr/>
            <p:nvPr/>
          </p:nvSpPr>
          <p:spPr>
            <a:xfrm>
              <a:off x="4479431"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UI Model</a:t>
              </a:r>
            </a:p>
          </p:txBody>
        </p:sp>
        <p:grpSp>
          <p:nvGrpSpPr>
            <p:cNvPr id="82955" name="Group 48"/>
            <p:cNvGrpSpPr>
              <a:grpSpLocks/>
            </p:cNvGrpSpPr>
            <p:nvPr/>
          </p:nvGrpSpPr>
          <p:grpSpPr bwMode="auto">
            <a:xfrm>
              <a:off x="5612738" y="1415586"/>
              <a:ext cx="228600" cy="228600"/>
              <a:chOff x="1447800" y="3124200"/>
              <a:chExt cx="228600" cy="228600"/>
            </a:xfrm>
          </p:grpSpPr>
          <p:sp>
            <p:nvSpPr>
              <p:cNvPr id="31" name="Oval 30"/>
              <p:cNvSpPr/>
              <p:nvPr/>
            </p:nvSpPr>
            <p:spPr>
              <a:xfrm>
                <a:off x="1448462" y="3123486"/>
                <a:ext cx="228600" cy="228636"/>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p>
            </p:txBody>
          </p:sp>
          <p:cxnSp>
            <p:nvCxnSpPr>
              <p:cNvPr id="32" name="Straight Arrow Connector 31"/>
              <p:cNvCxnSpPr/>
              <p:nvPr/>
            </p:nvCxnSpPr>
            <p:spPr>
              <a:xfrm>
                <a:off x="1505612" y="3229866"/>
                <a:ext cx="152400"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82948" name="TextBox 13">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Expanding the Phone Framework</a:t>
            </a:r>
            <a:endParaRPr dirty="0"/>
          </a:p>
        </p:txBody>
      </p:sp>
      <p:graphicFrame>
        <p:nvGraphicFramePr>
          <p:cNvPr id="8" name="Table 7"/>
          <p:cNvGraphicFramePr>
            <a:graphicFrameLocks noGrp="1"/>
          </p:cNvGraphicFramePr>
          <p:nvPr/>
        </p:nvGraphicFramePr>
        <p:xfrm>
          <a:off x="20100925" y="1285875"/>
          <a:ext cx="10953750" cy="2147888"/>
        </p:xfrm>
        <a:graphic>
          <a:graphicData uri="http://schemas.openxmlformats.org/drawingml/2006/table">
            <a:tbl>
              <a:tblPr/>
              <a:tblGrid>
                <a:gridCol w="3651250"/>
                <a:gridCol w="3651250"/>
                <a:gridCol w="3651250"/>
              </a:tblGrid>
              <a:tr h="466725">
                <a:tc gridSpan="3">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FFFFFF"/>
                          </a:solidFill>
                          <a:effectLst/>
                          <a:latin typeface="Arial" charset="0"/>
                          <a:ea typeface="宋体" charset="-122"/>
                        </a:rPr>
                        <a:t>Camera</a:t>
                      </a:r>
                    </a:p>
                  </a:txBody>
                  <a:tcPr marL="243777" marR="243777" marT="91440" marB="914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77777"/>
                    </a:solidFill>
                  </a:tcPr>
                </a:tc>
                <a:tc hMerge="1">
                  <a:txBody>
                    <a:bodyPr/>
                    <a:lstStyle/>
                    <a:p>
                      <a:endParaRPr lang="zh-CN" altLang="en-US"/>
                    </a:p>
                  </a:txBody>
                  <a:tcPr/>
                </a:tc>
                <a:tc hMerge="1">
                  <a:txBody>
                    <a:bodyPr/>
                    <a:lstStyle/>
                    <a:p>
                      <a:endParaRPr lang="zh-CN" altLang="en-US"/>
                    </a:p>
                  </a:txBody>
                  <a:tcPr/>
                </a:tc>
              </a:tr>
              <a:tr h="1676400">
                <a:tc>
                  <a:txBody>
                    <a:bodyPr/>
                    <a:lstStyle/>
                    <a:p>
                      <a:pPr marL="0" marR="0" lvl="0" indent="0" algn="l" defTabSz="684213" rtl="0" eaLnBrk="1" fontAlgn="base" latinLnBrk="0" hangingPunct="1">
                        <a:lnSpc>
                          <a:spcPct val="100000"/>
                        </a:lnSpc>
                        <a:spcBef>
                          <a:spcPct val="0"/>
                        </a:spcBef>
                        <a:spcAft>
                          <a:spcPct val="0"/>
                        </a:spcAft>
                        <a:buClrTx/>
                        <a:buSzTx/>
                        <a:buFontTx/>
                        <a:buNone/>
                        <a:tabLst/>
                      </a:pPr>
                      <a:endParaRPr kumimoji="0" lang="en-US" altLang="zh-CN" sz="1900" b="1" i="0" u="none" strike="noStrike" cap="none" normalizeH="0" baseline="0" smtClean="0">
                        <a:ln>
                          <a:noFill/>
                        </a:ln>
                        <a:solidFill>
                          <a:srgbClr val="FFFFFF"/>
                        </a:solidFill>
                        <a:effectLst/>
                        <a:latin typeface="Arial" charset="0"/>
                        <a:ea typeface="宋体" charset="-122"/>
                      </a:endParaRPr>
                    </a:p>
                  </a:txBody>
                  <a:tcPr marL="243777" marR="243777" marT="91440" marB="9144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1977"/>
                    </a:solidFill>
                  </a:tcPr>
                </a:tc>
                <a:tc>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1" i="0" u="none" strike="noStrike" cap="none" normalizeH="0" baseline="0" smtClean="0">
                          <a:ln>
                            <a:noFill/>
                          </a:ln>
                          <a:solidFill>
                            <a:srgbClr val="FFFFFF"/>
                          </a:solidFill>
                          <a:effectLst/>
                          <a:latin typeface="Arial" charset="0"/>
                          <a:ea typeface="宋体" charset="-122"/>
                        </a:rPr>
                        <a:t>Title Two</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Point one and more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Second point</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Third point goes here</a:t>
                      </a:r>
                    </a:p>
                  </a:txBody>
                  <a:tcPr marL="243777" marR="243777" marT="91440" marB="914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1" i="0" u="none" strike="noStrike" cap="none" normalizeH="0" baseline="0" smtClean="0">
                          <a:ln>
                            <a:noFill/>
                          </a:ln>
                          <a:solidFill>
                            <a:srgbClr val="FFFFFF"/>
                          </a:solidFill>
                          <a:effectLst/>
                          <a:latin typeface="Arial" charset="0"/>
                          <a:ea typeface="宋体" charset="-122"/>
                        </a:rPr>
                        <a:t>Title Three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Point one and more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Second point</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Third point goes here</a:t>
                      </a:r>
                    </a:p>
                  </a:txBody>
                  <a:tcPr marL="243777" marR="243777" marT="91440" marB="91440"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A634"/>
                    </a:solidFill>
                  </a:tcPr>
                </a:tc>
              </a:tr>
            </a:tbl>
          </a:graphicData>
        </a:graphic>
      </p:graphicFrame>
      <p:graphicFrame>
        <p:nvGraphicFramePr>
          <p:cNvPr id="7" name="Table 6"/>
          <p:cNvGraphicFramePr>
            <a:graphicFrameLocks noGrp="1"/>
          </p:cNvGraphicFramePr>
          <p:nvPr/>
        </p:nvGraphicFramePr>
        <p:xfrm>
          <a:off x="548640" y="1755648"/>
          <a:ext cx="3657600" cy="4569975"/>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3657600"/>
              </a:tblGrid>
              <a:tr h="731520">
                <a:tc>
                  <a:txBody>
                    <a:bodyPr/>
                    <a:lstStyle/>
                    <a:p>
                      <a:pPr marL="0" indent="0" algn="ctr" defTabSz="685799">
                        <a:lnSpc>
                          <a:spcPct val="90000"/>
                        </a:lnSpc>
                        <a:buFont typeface="Arial" pitchFamily="34" charset="0"/>
                        <a:buNone/>
                        <a:defRPr/>
                      </a:pPr>
                      <a:r>
                        <a:rPr lang="en-US" sz="2800" b="1" kern="1200" dirty="0" smtClean="0">
                          <a:gradFill>
                            <a:gsLst>
                              <a:gs pos="0">
                                <a:schemeClr val="tx1"/>
                              </a:gs>
                              <a:gs pos="86000">
                                <a:schemeClr val="tx1"/>
                              </a:gs>
                            </a:gsLst>
                            <a:lin ang="5400000" scaled="0"/>
                          </a:gradFill>
                          <a:latin typeface="+mn-lt"/>
                          <a:ea typeface="+mn-ea"/>
                          <a:cs typeface="+mn-cs"/>
                        </a:rPr>
                        <a:t>Tiles</a:t>
                      </a:r>
                    </a:p>
                  </a:txBody>
                  <a:tcPr marL="243777" marR="243777"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279485">
                <a:tc>
                  <a:txBody>
                    <a:bodyPr/>
                    <a:lstStyle/>
                    <a:p>
                      <a:pPr algn="ctr" defTabSz="685799">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Signature user experience for Windows Phone</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1279485">
                <a:tc>
                  <a:txBody>
                    <a:bodyPr/>
                    <a:lstStyle/>
                    <a:p>
                      <a:pPr algn="ctr" defTabSz="685799">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Complete Framework</a:t>
                      </a:r>
                    </a:p>
                  </a:txBody>
                  <a:tcPr marL="243777" marR="243777" marT="91440" marB="91440" anchor="ctr">
                    <a:lnT w="12700" cap="flat" cmpd="sng" algn="ctr">
                      <a:noFill/>
                      <a:prstDash val="solid"/>
                      <a:round/>
                      <a:headEnd type="none" w="med" len="med"/>
                      <a:tailEnd type="none" w="med" len="med"/>
                    </a:lnT>
                    <a:lnB>
                      <a:noFill/>
                    </a:lnB>
                    <a:gradFill>
                      <a:gsLst>
                        <a:gs pos="0">
                          <a:srgbClr val="6BBD46">
                            <a:lumMod val="80000"/>
                          </a:srgbClr>
                        </a:gs>
                        <a:gs pos="100000">
                          <a:srgbClr val="6BBD46">
                            <a:lumMod val="80000"/>
                          </a:srgbClr>
                        </a:gs>
                      </a:gsLst>
                      <a:lin ang="16200000" scaled="0"/>
                    </a:gradFill>
                  </a:tcPr>
                </a:tc>
              </a:tr>
              <a:tr h="1279485">
                <a:tc>
                  <a:txBody>
                    <a:bodyPr/>
                    <a:lstStyle/>
                    <a:p>
                      <a:pPr algn="ctr" defTabSz="685799">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Multiple Tiles</a:t>
                      </a:r>
                    </a:p>
                  </a:txBody>
                  <a:tcPr marL="243777" marR="243777" marT="91440" marB="91440" anchor="ctr">
                    <a:lnT w="12700" cap="flat" cmpd="sng" algn="ctr">
                      <a:noFill/>
                      <a:prstDash val="solid"/>
                      <a:round/>
                      <a:headEnd type="none" w="med" len="med"/>
                      <a:tailEnd type="none" w="med" len="med"/>
                    </a:lnT>
                    <a:gradFill>
                      <a:gsLst>
                        <a:gs pos="0">
                          <a:srgbClr val="6BBD46"/>
                        </a:gs>
                        <a:gs pos="100000">
                          <a:srgbClr val="6BBD46">
                            <a:lumMod val="100000"/>
                          </a:srgbClr>
                        </a:gs>
                      </a:gsLst>
                      <a:lin ang="16200000" scaled="0"/>
                    </a:gradFill>
                  </a:tcPr>
                </a:tc>
              </a:tr>
            </a:tbl>
          </a:graphicData>
        </a:graphic>
      </p:graphicFrame>
      <p:graphicFrame>
        <p:nvGraphicFramePr>
          <p:cNvPr id="9" name="Table 8"/>
          <p:cNvGraphicFramePr>
            <a:graphicFrameLocks noGrp="1"/>
          </p:cNvGraphicFramePr>
          <p:nvPr/>
        </p:nvGraphicFramePr>
        <p:xfrm>
          <a:off x="4259739" y="1755648"/>
          <a:ext cx="3657600" cy="4572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3657600"/>
              </a:tblGrid>
              <a:tr h="731520">
                <a:tc>
                  <a:txBody>
                    <a:bodyPr/>
                    <a:lstStyle/>
                    <a:p>
                      <a:pPr marL="0" indent="0" algn="ctr" defTabSz="685799">
                        <a:lnSpc>
                          <a:spcPct val="90000"/>
                        </a:lnSpc>
                        <a:buFont typeface="Arial" pitchFamily="34" charset="0"/>
                        <a:buNone/>
                        <a:defRPr/>
                      </a:pPr>
                      <a:r>
                        <a:rPr lang="en-US" sz="2800" b="1" kern="1200" dirty="0" smtClean="0">
                          <a:gradFill>
                            <a:gsLst>
                              <a:gs pos="0">
                                <a:schemeClr val="tx1"/>
                              </a:gs>
                              <a:gs pos="86000">
                                <a:schemeClr val="tx1"/>
                              </a:gs>
                            </a:gsLst>
                            <a:lin ang="5400000" scaled="0"/>
                          </a:gradFill>
                          <a:latin typeface="+mn-lt"/>
                          <a:ea typeface="+mn-ea"/>
                          <a:cs typeface="+mn-cs"/>
                        </a:rPr>
                        <a:t>Push Notifications</a:t>
                      </a:r>
                    </a:p>
                  </a:txBody>
                  <a:tcPr marL="243777" marR="243777"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92024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Deep Toast</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192024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More control over notifications</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bl>
          </a:graphicData>
        </a:graphic>
      </p:graphicFrame>
      <p:graphicFrame>
        <p:nvGraphicFramePr>
          <p:cNvPr id="10" name="Table 9"/>
          <p:cNvGraphicFramePr>
            <a:graphicFrameLocks noGrp="1"/>
          </p:cNvGraphicFramePr>
          <p:nvPr/>
        </p:nvGraphicFramePr>
        <p:xfrm>
          <a:off x="7970838" y="1755648"/>
          <a:ext cx="3657600" cy="4572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3657600"/>
              </a:tblGrid>
              <a:tr h="731520">
                <a:tc>
                  <a:txBody>
                    <a:bodyPr/>
                    <a:lstStyle/>
                    <a:p>
                      <a:pPr marL="0" indent="0" algn="ctr" defTabSz="685799">
                        <a:lnSpc>
                          <a:spcPct val="90000"/>
                        </a:lnSpc>
                        <a:buFont typeface="Arial" pitchFamily="34" charset="0"/>
                        <a:buNone/>
                        <a:defRPr/>
                      </a:pPr>
                      <a:r>
                        <a:rPr lang="en-US" sz="2800" b="1" kern="1200" dirty="0" smtClean="0">
                          <a:gradFill>
                            <a:gsLst>
                              <a:gs pos="0">
                                <a:schemeClr val="tx1"/>
                              </a:gs>
                              <a:gs pos="86000">
                                <a:schemeClr val="tx1"/>
                              </a:gs>
                            </a:gsLst>
                            <a:lin ang="5400000" scaled="0"/>
                          </a:gradFill>
                          <a:latin typeface="+mn-lt"/>
                          <a:ea typeface="+mn-ea"/>
                          <a:cs typeface="+mn-cs"/>
                        </a:rPr>
                        <a:t>Phone Extras</a:t>
                      </a:r>
                    </a:p>
                  </a:txBody>
                  <a:tcPr marL="243777" marR="243777"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28016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Search</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r h="128016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Music</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lumMod val="80000"/>
                          </a:srgbClr>
                        </a:gs>
                        <a:gs pos="100000">
                          <a:srgbClr val="4B8EDC">
                            <a:lumMod val="80000"/>
                          </a:srgbClr>
                        </a:gs>
                      </a:gsLst>
                      <a:lin ang="16200000" scaled="0"/>
                    </a:gradFill>
                  </a:tcPr>
                </a:tc>
              </a:tr>
              <a:tr h="128016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Photos</a:t>
                      </a:r>
                    </a:p>
                  </a:txBody>
                  <a:tcPr marL="243777" marR="243777"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bl>
          </a:graphicData>
        </a:graphic>
      </p:graphicFrame>
      <p:sp>
        <p:nvSpPr>
          <p:cNvPr id="85009" name="TextBox 10">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stretch>
            <a:fillRect/>
          </a:stretch>
        </p:blipFill>
        <p:spPr>
          <a:xfrm>
            <a:off x="1001713" y="1550988"/>
            <a:ext cx="2087562" cy="4011612"/>
          </a:xfrm>
          <a:prstGeom prst="rect">
            <a:avLst/>
          </a:prstGeom>
          <a:effectLst>
            <a:outerShdw blurRad="40005" dist="22860" dir="5400000" algn="t" rotWithShape="0">
              <a:prstClr val="black">
                <a:alpha val="35000"/>
              </a:prstClr>
            </a:outerShdw>
          </a:effectLst>
        </p:spPr>
      </p:pic>
      <p:pic>
        <p:nvPicPr>
          <p:cNvPr id="86018" name="Picture 24" descr="\\eventsql\dvd\Online_ART\DVD_Art_Sept-2-2010\Artwork_Imagery\Icons - Illustrations\Internet Clouds web\cloud 2.png"/>
          <p:cNvPicPr>
            <a:picLocks noChangeAspect="1" noChangeArrowheads="1"/>
          </p:cNvPicPr>
          <p:nvPr/>
        </p:nvPicPr>
        <p:blipFill>
          <a:blip r:embed="rId4"/>
          <a:srcRect/>
          <a:stretch>
            <a:fillRect/>
          </a:stretch>
        </p:blipFill>
        <p:spPr bwMode="auto">
          <a:xfrm>
            <a:off x="7610475" y="1079500"/>
            <a:ext cx="4732338" cy="2382838"/>
          </a:xfrm>
          <a:prstGeom prst="rect">
            <a:avLst/>
          </a:prstGeom>
          <a:noFill/>
          <a:ln w="9525">
            <a:noFill/>
            <a:miter lim="800000"/>
            <a:headEnd/>
            <a:tailEnd/>
          </a:ln>
        </p:spPr>
      </p:pic>
      <p:sp>
        <p:nvSpPr>
          <p:cNvPr id="61" name="Rectangle 60"/>
          <p:cNvSpPr/>
          <p:nvPr/>
        </p:nvSpPr>
        <p:spPr>
          <a:xfrm>
            <a:off x="9675813" y="4279900"/>
            <a:ext cx="2060575" cy="949325"/>
          </a:xfrm>
          <a:prstGeom prst="rect">
            <a:avLst/>
          </a:prstGeom>
          <a:solidFill>
            <a:srgbClr val="6BBD46"/>
          </a:solidFill>
          <a:ln w="38100" cap="flat" cmpd="sng" algn="ctr">
            <a:solidFill>
              <a:schemeClr val="bg1"/>
            </a:solidFill>
            <a:prstDash val="solid"/>
            <a:headEnd type="none" w="med" len="med"/>
            <a:tailEnd type="none" w="med" len="med"/>
          </a:ln>
          <a:effectLst>
            <a:outerShdw blurRad="40005" dist="22860" dir="5400000" algn="t" rotWithShape="0">
              <a:prstClr val="black">
                <a:alpha val="35000"/>
              </a:prstClr>
            </a:outerShdw>
          </a:effectLst>
        </p:spPr>
        <p:txBody>
          <a:bodyPr lIns="0" tIns="0" rIns="0" bIns="0" anchor="ctr"/>
          <a:lstStyle/>
          <a:p>
            <a:pPr algn="ctr" defTabSz="914099">
              <a:lnSpc>
                <a:spcPct val="90000"/>
              </a:lnSpc>
              <a:spcBef>
                <a:spcPts val="300"/>
              </a:spcBef>
              <a:defRPr/>
            </a:pPr>
            <a:r>
              <a:rPr lang="en-US" sz="2400" dirty="0">
                <a:solidFill>
                  <a:schemeClr val="tx1">
                    <a:alpha val="99000"/>
                  </a:schemeClr>
                </a:solidFill>
                <a:latin typeface="+mn-lt"/>
                <a:ea typeface="+mn-ea"/>
              </a:rPr>
              <a:t>Application </a:t>
            </a:r>
            <a:r>
              <a:rPr lang="en-US" sz="2400" dirty="0">
                <a:solidFill>
                  <a:schemeClr val="tx1">
                    <a:alpha val="99000"/>
                  </a:schemeClr>
                </a:solidFill>
                <a:latin typeface="+mn-lt"/>
                <a:ea typeface="+mn-ea"/>
              </a:rPr>
              <a:t/>
            </a:r>
            <a:br>
              <a:rPr lang="en-US" sz="2400" dirty="0">
                <a:solidFill>
                  <a:schemeClr val="tx1">
                    <a:alpha val="99000"/>
                  </a:schemeClr>
                </a:solidFill>
                <a:latin typeface="+mn-lt"/>
                <a:ea typeface="+mn-ea"/>
              </a:rPr>
            </a:br>
            <a:r>
              <a:rPr lang="en-US" sz="2400" dirty="0">
                <a:solidFill>
                  <a:schemeClr val="tx1">
                    <a:alpha val="99000"/>
                  </a:schemeClr>
                </a:solidFill>
                <a:latin typeface="+mn-lt"/>
                <a:ea typeface="+mn-ea"/>
              </a:rPr>
              <a:t>Cloud </a:t>
            </a:r>
            <a:r>
              <a:rPr lang="en-US" sz="2400" dirty="0">
                <a:solidFill>
                  <a:schemeClr val="tx1">
                    <a:alpha val="99000"/>
                  </a:schemeClr>
                </a:solidFill>
                <a:latin typeface="+mn-lt"/>
                <a:ea typeface="+mn-ea"/>
              </a:rPr>
              <a:t>Service </a:t>
            </a:r>
          </a:p>
        </p:txBody>
      </p:sp>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Push Notifications and Live Tiles</a:t>
            </a:r>
            <a:endParaRPr dirty="0"/>
          </a:p>
        </p:txBody>
      </p:sp>
      <p:cxnSp>
        <p:nvCxnSpPr>
          <p:cNvPr id="13" name="Straight Connector 12"/>
          <p:cNvCxnSpPr/>
          <p:nvPr/>
        </p:nvCxnSpPr>
        <p:spPr>
          <a:xfrm>
            <a:off x="9421813" y="1155700"/>
            <a:ext cx="0" cy="5486400"/>
          </a:xfrm>
          <a:prstGeom prst="line">
            <a:avLst/>
          </a:prstGeom>
          <a:ln w="381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9675813" y="1692275"/>
            <a:ext cx="2060575" cy="914400"/>
          </a:xfrm>
          <a:prstGeom prst="rect">
            <a:avLst/>
          </a:prstGeom>
          <a:solidFill>
            <a:schemeClr val="accent1"/>
          </a:solidFill>
          <a:ln w="38100" cap="flat" cmpd="sng" algn="ctr">
            <a:solidFill>
              <a:schemeClr val="bg1"/>
            </a:solid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Push Service</a:t>
            </a:r>
          </a:p>
          <a:p>
            <a:pPr algn="ctr" defTabSz="914099">
              <a:lnSpc>
                <a:spcPct val="90000"/>
              </a:lnSpc>
              <a:spcBef>
                <a:spcPts val="300"/>
              </a:spcBef>
              <a:defRPr/>
            </a:pPr>
            <a:r>
              <a:rPr lang="en-US" sz="2400" dirty="0">
                <a:solidFill>
                  <a:schemeClr val="tx1">
                    <a:alpha val="99000"/>
                  </a:schemeClr>
                </a:solidFill>
                <a:latin typeface="+mn-lt"/>
                <a:ea typeface="+mn-ea"/>
              </a:rPr>
              <a:t>(MPN)</a:t>
            </a:r>
          </a:p>
        </p:txBody>
      </p:sp>
      <p:sp>
        <p:nvSpPr>
          <p:cNvPr id="8" name="Rectangle 7"/>
          <p:cNvSpPr/>
          <p:nvPr/>
        </p:nvSpPr>
        <p:spPr bwMode="auto">
          <a:xfrm>
            <a:off x="6175375" y="1692275"/>
            <a:ext cx="2081213" cy="914400"/>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Push Client Service</a:t>
            </a:r>
          </a:p>
        </p:txBody>
      </p:sp>
      <p:cxnSp>
        <p:nvCxnSpPr>
          <p:cNvPr id="105" name="Elbow Connector 104"/>
          <p:cNvCxnSpPr/>
          <p:nvPr/>
        </p:nvCxnSpPr>
        <p:spPr>
          <a:xfrm rot="10800000">
            <a:off x="958850" y="3441700"/>
            <a:ext cx="3911600" cy="2338388"/>
          </a:xfrm>
          <a:prstGeom prst="bentConnector3">
            <a:avLst>
              <a:gd name="adj1" fmla="val 110382"/>
            </a:avLst>
          </a:prstGeom>
          <a:ln w="63500">
            <a:solidFill>
              <a:srgbClr val="92D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5" name="Elbow Connector 114"/>
          <p:cNvCxnSpPr/>
          <p:nvPr/>
        </p:nvCxnSpPr>
        <p:spPr>
          <a:xfrm rot="10800000" flipH="1">
            <a:off x="993775" y="1590675"/>
            <a:ext cx="6218238" cy="1084263"/>
          </a:xfrm>
          <a:prstGeom prst="bentConnector4">
            <a:avLst>
              <a:gd name="adj1" fmla="val -6982"/>
              <a:gd name="adj2" fmla="val 138683"/>
            </a:avLst>
          </a:prstGeom>
          <a:ln w="63500">
            <a:solidFill>
              <a:srgbClr val="FFC000"/>
            </a:solidFill>
            <a:headEnd type="triangle"/>
            <a:tailEnd type="none"/>
          </a:ln>
        </p:spPr>
        <p:style>
          <a:lnRef idx="2">
            <a:schemeClr val="dk1"/>
          </a:lnRef>
          <a:fillRef idx="0">
            <a:schemeClr val="dk1"/>
          </a:fillRef>
          <a:effectRef idx="1">
            <a:schemeClr val="dk1"/>
          </a:effectRef>
          <a:fontRef idx="minor">
            <a:schemeClr val="tx1"/>
          </a:fontRef>
        </p:style>
      </p:cxnSp>
      <p:grpSp>
        <p:nvGrpSpPr>
          <p:cNvPr id="6" name="Group 5"/>
          <p:cNvGrpSpPr>
            <a:grpSpLocks/>
          </p:cNvGrpSpPr>
          <p:nvPr/>
        </p:nvGrpSpPr>
        <p:grpSpPr bwMode="auto">
          <a:xfrm>
            <a:off x="912813" y="6007100"/>
            <a:ext cx="3497262" cy="381000"/>
            <a:chOff x="912812" y="6007100"/>
            <a:chExt cx="3496553" cy="381000"/>
          </a:xfrm>
        </p:grpSpPr>
        <p:sp>
          <p:nvSpPr>
            <p:cNvPr id="111" name="TextBox 110"/>
            <p:cNvSpPr txBox="1"/>
            <p:nvPr/>
          </p:nvSpPr>
          <p:spPr>
            <a:xfrm>
              <a:off x="1268412" y="6043712"/>
              <a:ext cx="3140953" cy="307777"/>
            </a:xfrm>
            <a:prstGeom prst="rect">
              <a:avLst/>
            </a:prstGeom>
            <a:noFill/>
          </p:spPr>
          <p:txBody>
            <a:bodyPr lIns="0" tIns="0" rIns="0" bIns="0">
              <a:spAutoFit/>
            </a:bodyPr>
            <a:lstStyle/>
            <a:p>
              <a:pPr defTabSz="914363" fontAlgn="auto">
                <a:spcBef>
                  <a:spcPts val="0"/>
                </a:spcBef>
                <a:spcAft>
                  <a:spcPts val="0"/>
                </a:spcAft>
                <a:defRPr/>
              </a:pPr>
              <a:r>
                <a:rPr lang="en-US" sz="2000" dirty="0">
                  <a:gradFill>
                    <a:gsLst>
                      <a:gs pos="0">
                        <a:schemeClr val="tx1"/>
                      </a:gs>
                      <a:gs pos="100000">
                        <a:schemeClr val="tx1"/>
                      </a:gs>
                    </a:gsLst>
                    <a:lin ang="5400000" scaled="0"/>
                  </a:gradFill>
                  <a:latin typeface="+mn-lt"/>
                  <a:ea typeface="+mn-ea"/>
                </a:rPr>
                <a:t>  Set multiple live tiles</a:t>
              </a:r>
              <a:endParaRPr lang="en-US" sz="2000" dirty="0">
                <a:gradFill>
                  <a:gsLst>
                    <a:gs pos="0">
                      <a:schemeClr val="tx1"/>
                    </a:gs>
                    <a:gs pos="100000">
                      <a:schemeClr val="tx1"/>
                    </a:gs>
                  </a:gsLst>
                  <a:lin ang="5400000" scaled="0"/>
                </a:gradFill>
                <a:latin typeface="+mn-lt"/>
                <a:ea typeface="+mn-ea"/>
              </a:endParaRPr>
            </a:p>
          </p:txBody>
        </p:sp>
        <p:sp>
          <p:nvSpPr>
            <p:cNvPr id="125" name="Oval 124"/>
            <p:cNvSpPr/>
            <p:nvPr/>
          </p:nvSpPr>
          <p:spPr bwMode="auto">
            <a:xfrm>
              <a:off x="912812" y="6007100"/>
              <a:ext cx="380923" cy="381000"/>
            </a:xfrm>
            <a:prstGeom prst="ellipse">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0" rIns="0" bIns="0" anchor="ctr"/>
            <a:lstStyle/>
            <a:p>
              <a:pPr algn="ctr" defTabSz="914099">
                <a:lnSpc>
                  <a:spcPct val="90000"/>
                </a:lnSpc>
                <a:spcBef>
                  <a:spcPts val="300"/>
                </a:spcBef>
                <a:defRPr/>
              </a:pPr>
              <a:r>
                <a:rPr lang="en-US" sz="2400" dirty="0">
                  <a:solidFill>
                    <a:schemeClr val="tx1">
                      <a:alpha val="99000"/>
                    </a:schemeClr>
                  </a:solidFill>
                  <a:latin typeface="+mn-lt"/>
                  <a:ea typeface="+mn-ea"/>
                </a:rPr>
                <a:t>1</a:t>
              </a:r>
            </a:p>
          </p:txBody>
        </p:sp>
      </p:grpSp>
      <p:grpSp>
        <p:nvGrpSpPr>
          <p:cNvPr id="9" name="Group 8"/>
          <p:cNvGrpSpPr>
            <a:grpSpLocks/>
          </p:cNvGrpSpPr>
          <p:nvPr/>
        </p:nvGrpSpPr>
        <p:grpSpPr bwMode="auto">
          <a:xfrm>
            <a:off x="3986213" y="1368425"/>
            <a:ext cx="2112962" cy="1082675"/>
            <a:chOff x="3986393" y="1367676"/>
            <a:chExt cx="2112917" cy="1083661"/>
          </a:xfrm>
        </p:grpSpPr>
        <p:sp>
          <p:nvSpPr>
            <p:cNvPr id="128" name="Oval 127"/>
            <p:cNvSpPr/>
            <p:nvPr/>
          </p:nvSpPr>
          <p:spPr bwMode="auto">
            <a:xfrm>
              <a:off x="4852351" y="1367676"/>
              <a:ext cx="381000" cy="381000"/>
            </a:xfrm>
            <a:prstGeom prst="ellipse">
              <a:avLst/>
            </a:prstGeom>
            <a:solidFill>
              <a:srgbClr val="FFC00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r>
                <a:rPr lang="en-US" sz="2200" dirty="0">
                  <a:gradFill>
                    <a:gsLst>
                      <a:gs pos="0">
                        <a:schemeClr val="tx1"/>
                      </a:gs>
                      <a:gs pos="100000">
                        <a:schemeClr val="tx1"/>
                      </a:gs>
                    </a:gsLst>
                    <a:lin ang="5400000" scaled="0"/>
                  </a:gradFill>
                </a:rPr>
                <a:t>3</a:t>
              </a:r>
            </a:p>
          </p:txBody>
        </p:sp>
        <p:sp>
          <p:nvSpPr>
            <p:cNvPr id="129" name="TextBox 128"/>
            <p:cNvSpPr txBox="1"/>
            <p:nvPr/>
          </p:nvSpPr>
          <p:spPr>
            <a:xfrm>
              <a:off x="3986393" y="1835784"/>
              <a:ext cx="2112917" cy="615553"/>
            </a:xfrm>
            <a:prstGeom prst="rect">
              <a:avLst/>
            </a:prstGeom>
            <a:noFill/>
          </p:spPr>
          <p:txBody>
            <a:bodyPr lIns="0" tIns="0" rIns="0" bIns="0">
              <a:spAutoFit/>
            </a:bodyPr>
            <a:lstStyle/>
            <a:p>
              <a:pPr algn="ctr" defTabSz="914363" fontAlgn="auto">
                <a:spcBef>
                  <a:spcPts val="0"/>
                </a:spcBef>
                <a:spcAft>
                  <a:spcPts val="0"/>
                </a:spcAft>
                <a:defRPr/>
              </a:pPr>
              <a:r>
                <a:rPr lang="en-US" sz="2000" dirty="0">
                  <a:gradFill>
                    <a:gsLst>
                      <a:gs pos="0">
                        <a:schemeClr val="tx1"/>
                      </a:gs>
                      <a:gs pos="100000">
                        <a:schemeClr val="tx1"/>
                      </a:gs>
                    </a:gsLst>
                    <a:lin ang="5400000" scaled="0"/>
                  </a:gradFill>
                  <a:latin typeface="+mn-lt"/>
                  <a:ea typeface="+mn-ea"/>
                </a:rPr>
                <a:t>Update live tiles</a:t>
              </a:r>
            </a:p>
            <a:p>
              <a:pPr algn="ctr" defTabSz="914363" fontAlgn="auto">
                <a:spcBef>
                  <a:spcPts val="0"/>
                </a:spcBef>
                <a:spcAft>
                  <a:spcPts val="0"/>
                </a:spcAft>
                <a:defRPr/>
              </a:pPr>
              <a:r>
                <a:rPr lang="en-US" sz="2000" dirty="0">
                  <a:gradFill>
                    <a:gsLst>
                      <a:gs pos="0">
                        <a:schemeClr val="tx1"/>
                      </a:gs>
                      <a:gs pos="100000">
                        <a:schemeClr val="tx1"/>
                      </a:gs>
                    </a:gsLst>
                    <a:lin ang="5400000" scaled="0"/>
                  </a:gradFill>
                  <a:latin typeface="+mn-lt"/>
                  <a:ea typeface="+mn-ea"/>
                </a:rPr>
                <a:t>Create toasts</a:t>
              </a:r>
              <a:endParaRPr lang="en-US" sz="2000" dirty="0">
                <a:gradFill>
                  <a:gsLst>
                    <a:gs pos="0">
                      <a:schemeClr val="tx1"/>
                    </a:gs>
                    <a:gs pos="100000">
                      <a:schemeClr val="tx1"/>
                    </a:gs>
                  </a:gsLst>
                  <a:lin ang="5400000" scaled="0"/>
                </a:gradFill>
                <a:latin typeface="+mn-lt"/>
                <a:ea typeface="+mn-ea"/>
              </a:endParaRPr>
            </a:p>
          </p:txBody>
        </p:sp>
      </p:grpSp>
      <p:grpSp>
        <p:nvGrpSpPr>
          <p:cNvPr id="7" name="Group 6"/>
          <p:cNvGrpSpPr>
            <a:grpSpLocks/>
          </p:cNvGrpSpPr>
          <p:nvPr/>
        </p:nvGrpSpPr>
        <p:grpSpPr bwMode="auto">
          <a:xfrm>
            <a:off x="3922713" y="3268663"/>
            <a:ext cx="1074737" cy="1414462"/>
            <a:chOff x="3922712" y="3268452"/>
            <a:chExt cx="1074760" cy="1414078"/>
          </a:xfrm>
        </p:grpSpPr>
        <p:sp>
          <p:nvSpPr>
            <p:cNvPr id="95" name="TextBox 94"/>
            <p:cNvSpPr txBox="1"/>
            <p:nvPr/>
          </p:nvSpPr>
          <p:spPr>
            <a:xfrm>
              <a:off x="3922712" y="3759200"/>
              <a:ext cx="1074760" cy="923330"/>
            </a:xfrm>
            <a:prstGeom prst="rect">
              <a:avLst/>
            </a:prstGeom>
            <a:noFill/>
          </p:spPr>
          <p:txBody>
            <a:bodyPr lIns="0" tIns="0" rIns="0" bIns="0">
              <a:spAutoFit/>
            </a:bodyPr>
            <a:lstStyle/>
            <a:p>
              <a:pPr algn="ctr" defTabSz="914363" fontAlgn="auto">
                <a:spcBef>
                  <a:spcPts val="0"/>
                </a:spcBef>
                <a:spcAft>
                  <a:spcPts val="0"/>
                </a:spcAft>
                <a:defRPr/>
              </a:pPr>
              <a:r>
                <a:rPr lang="en-US" sz="2000" dirty="0">
                  <a:gradFill>
                    <a:gsLst>
                      <a:gs pos="0">
                        <a:schemeClr val="tx1"/>
                      </a:gs>
                      <a:gs pos="100000">
                        <a:schemeClr val="tx1"/>
                      </a:gs>
                    </a:gsLst>
                    <a:lin ang="5400000" scaled="0"/>
                  </a:gradFill>
                  <a:latin typeface="+mn-lt"/>
                  <a:ea typeface="+mn-ea"/>
                </a:rPr>
                <a:t>Invoke app with </a:t>
              </a:r>
              <a:r>
                <a:rPr lang="en-US" sz="2000" dirty="0" err="1">
                  <a:gradFill>
                    <a:gsLst>
                      <a:gs pos="0">
                        <a:schemeClr val="tx1"/>
                      </a:gs>
                      <a:gs pos="100000">
                        <a:schemeClr val="tx1"/>
                      </a:gs>
                    </a:gsLst>
                    <a:lin ang="5400000" scaled="0"/>
                  </a:gradFill>
                  <a:latin typeface="+mn-lt"/>
                  <a:ea typeface="+mn-ea"/>
                </a:rPr>
                <a:t>params</a:t>
              </a:r>
              <a:endParaRPr lang="en-US" sz="2000" dirty="0">
                <a:gradFill>
                  <a:gsLst>
                    <a:gs pos="0">
                      <a:schemeClr val="tx1"/>
                    </a:gs>
                    <a:gs pos="100000">
                      <a:schemeClr val="tx1"/>
                    </a:gs>
                  </a:gsLst>
                  <a:lin ang="5400000" scaled="0"/>
                </a:gradFill>
                <a:latin typeface="+mn-lt"/>
                <a:ea typeface="+mn-ea"/>
              </a:endParaRPr>
            </a:p>
          </p:txBody>
        </p:sp>
        <p:sp>
          <p:nvSpPr>
            <p:cNvPr id="131" name="Oval 130"/>
            <p:cNvSpPr/>
            <p:nvPr/>
          </p:nvSpPr>
          <p:spPr bwMode="auto">
            <a:xfrm>
              <a:off x="4269592" y="3268452"/>
              <a:ext cx="381000" cy="381000"/>
            </a:xfrm>
            <a:prstGeom prst="ellipse">
              <a:avLst/>
            </a:prstGeom>
            <a:solidFill>
              <a:srgbClr val="C0000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r>
                <a:rPr lang="en-US" sz="2200" dirty="0">
                  <a:gradFill>
                    <a:gsLst>
                      <a:gs pos="0">
                        <a:schemeClr val="tx1"/>
                      </a:gs>
                      <a:gs pos="100000">
                        <a:schemeClr val="tx1"/>
                      </a:gs>
                    </a:gsLst>
                    <a:lin ang="5400000" scaled="0"/>
                  </a:gradFill>
                </a:rPr>
                <a:t>2</a:t>
              </a:r>
              <a:endParaRPr lang="en-US" sz="2200" dirty="0">
                <a:gradFill>
                  <a:gsLst>
                    <a:gs pos="0">
                      <a:schemeClr val="tx1"/>
                    </a:gs>
                    <a:gs pos="100000">
                      <a:schemeClr val="tx1"/>
                    </a:gs>
                  </a:gsLst>
                  <a:lin ang="5400000" scaled="0"/>
                </a:gradFill>
              </a:endParaRPr>
            </a:p>
          </p:txBody>
        </p:sp>
      </p:grpSp>
      <p:sp>
        <p:nvSpPr>
          <p:cNvPr id="12" name="Rectangle 11"/>
          <p:cNvSpPr/>
          <p:nvPr/>
        </p:nvSpPr>
        <p:spPr bwMode="auto">
          <a:xfrm>
            <a:off x="1131888" y="1976438"/>
            <a:ext cx="1457325" cy="2943225"/>
          </a:xfrm>
          <a:prstGeom prst="rect">
            <a:avLst/>
          </a:prstGeom>
          <a:solidFill>
            <a:schemeClr val="bg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cxnSp>
        <p:nvCxnSpPr>
          <p:cNvPr id="14" name="Straight Arrow Connector 13"/>
          <p:cNvCxnSpPr/>
          <p:nvPr/>
        </p:nvCxnSpPr>
        <p:spPr>
          <a:xfrm flipH="1">
            <a:off x="8348663" y="2149475"/>
            <a:ext cx="127635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202488" y="2636838"/>
            <a:ext cx="0" cy="84772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10688638" y="2654300"/>
            <a:ext cx="0" cy="152717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a:grpSpLocks/>
          </p:cNvGrpSpPr>
          <p:nvPr/>
        </p:nvGrpSpPr>
        <p:grpSpPr bwMode="auto">
          <a:xfrm>
            <a:off x="5129213" y="3594100"/>
            <a:ext cx="4165600" cy="2794000"/>
            <a:chOff x="5129820" y="3594100"/>
            <a:chExt cx="4164992" cy="2794000"/>
          </a:xfrm>
        </p:grpSpPr>
        <p:sp>
          <p:nvSpPr>
            <p:cNvPr id="57" name="Rectangle 56"/>
            <p:cNvSpPr/>
            <p:nvPr/>
          </p:nvSpPr>
          <p:spPr bwMode="auto">
            <a:xfrm>
              <a:off x="5129820" y="3594100"/>
              <a:ext cx="4164992" cy="2794000"/>
            </a:xfrm>
            <a:prstGeom prst="rect">
              <a:avLst/>
            </a:prstGeom>
            <a:noFill/>
            <a:ln w="38100" cap="flat" cmpd="sng" algn="ctr">
              <a:solidFill>
                <a:srgbClr val="92D050"/>
              </a:solid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lnSpc>
                  <a:spcPct val="90000"/>
                </a:lnSpc>
                <a:spcBef>
                  <a:spcPts val="300"/>
                </a:spcBef>
                <a:defRPr/>
              </a:pPr>
              <a:endParaRPr lang="en-US" sz="3200" dirty="0">
                <a:solidFill>
                  <a:schemeClr val="tx1">
                    <a:alpha val="99000"/>
                  </a:schemeClr>
                </a:solidFill>
                <a:latin typeface="+mn-lt"/>
                <a:ea typeface="+mn-ea"/>
              </a:endParaRPr>
            </a:p>
          </p:txBody>
        </p:sp>
        <p:sp>
          <p:nvSpPr>
            <p:cNvPr id="30" name="TextBox 29"/>
            <p:cNvSpPr txBox="1"/>
            <p:nvPr/>
          </p:nvSpPr>
          <p:spPr>
            <a:xfrm>
              <a:off x="6414028" y="3712746"/>
              <a:ext cx="1596576" cy="338554"/>
            </a:xfrm>
            <a:prstGeom prst="rect">
              <a:avLst/>
            </a:prstGeom>
            <a:noFill/>
          </p:spPr>
          <p:txBody>
            <a:bodyPr lIns="0" tIns="0" rIns="0" bIns="0">
              <a:spAutoFit/>
            </a:bodyPr>
            <a:lstStyle/>
            <a:p>
              <a:pPr defTabSz="914363" fontAlgn="auto">
                <a:spcBef>
                  <a:spcPts val="0"/>
                </a:spcBef>
                <a:spcAft>
                  <a:spcPts val="0"/>
                </a:spcAft>
                <a:defRPr/>
              </a:pPr>
              <a:r>
                <a:rPr lang="en-US" sz="2200" dirty="0">
                  <a:gradFill>
                    <a:gsLst>
                      <a:gs pos="0">
                        <a:schemeClr val="tx1"/>
                      </a:gs>
                      <a:gs pos="100000">
                        <a:schemeClr val="tx1"/>
                      </a:gs>
                    </a:gsLst>
                    <a:lin ang="5400000" scaled="0"/>
                  </a:gradFill>
                  <a:latin typeface="+mn-lt"/>
                  <a:ea typeface="+mn-ea"/>
                </a:rPr>
                <a:t>Application</a:t>
              </a:r>
              <a:endParaRPr lang="en-US" sz="2200" dirty="0">
                <a:gradFill>
                  <a:gsLst>
                    <a:gs pos="0">
                      <a:schemeClr val="tx1"/>
                    </a:gs>
                    <a:gs pos="100000">
                      <a:schemeClr val="tx1"/>
                    </a:gs>
                  </a:gsLst>
                  <a:lin ang="5400000" scaled="0"/>
                </a:gradFill>
                <a:latin typeface="+mn-lt"/>
                <a:ea typeface="+mn-ea"/>
              </a:endParaRPr>
            </a:p>
          </p:txBody>
        </p:sp>
        <p:grpSp>
          <p:nvGrpSpPr>
            <p:cNvPr id="86045" name="Group 2"/>
            <p:cNvGrpSpPr>
              <a:grpSpLocks/>
            </p:cNvGrpSpPr>
            <p:nvPr/>
          </p:nvGrpSpPr>
          <p:grpSpPr bwMode="auto">
            <a:xfrm>
              <a:off x="5345112" y="4199770"/>
              <a:ext cx="3733800" cy="1932648"/>
              <a:chOff x="5345112" y="4199770"/>
              <a:chExt cx="3733800" cy="1932648"/>
            </a:xfrm>
          </p:grpSpPr>
          <p:grpSp>
            <p:nvGrpSpPr>
              <p:cNvPr id="86046" name="Group 64"/>
              <p:cNvGrpSpPr>
                <a:grpSpLocks/>
              </p:cNvGrpSpPr>
              <p:nvPr/>
            </p:nvGrpSpPr>
            <p:grpSpPr bwMode="auto">
              <a:xfrm>
                <a:off x="5345112" y="4199770"/>
                <a:ext cx="1185162" cy="1932648"/>
                <a:chOff x="2971800" y="968714"/>
                <a:chExt cx="3200400" cy="5663507"/>
              </a:xfrm>
            </p:grpSpPr>
            <p:pic>
              <p:nvPicPr>
                <p:cNvPr id="86063" name="Picture 2"/>
                <p:cNvPicPr>
                  <a:picLocks noChangeAspect="1" noChangeArrowheads="1"/>
                </p:cNvPicPr>
                <p:nvPr/>
              </p:nvPicPr>
              <p:blipFill>
                <a:blip r:embed="rId5"/>
                <a:srcRect/>
                <a:stretch>
                  <a:fillRect/>
                </a:stretch>
              </p:blipFill>
              <p:spPr bwMode="auto">
                <a:xfrm>
                  <a:off x="2971800" y="968714"/>
                  <a:ext cx="3200400" cy="5663507"/>
                </a:xfrm>
                <a:prstGeom prst="rect">
                  <a:avLst/>
                </a:prstGeom>
                <a:noFill/>
                <a:ln w="9525">
                  <a:noFill/>
                  <a:miter lim="800000"/>
                  <a:headEnd/>
                  <a:tailEnd/>
                </a:ln>
              </p:spPr>
            </p:pic>
            <p:grpSp>
              <p:nvGrpSpPr>
                <p:cNvPr id="86064" name="Group 48"/>
                <p:cNvGrpSpPr>
                  <a:grpSpLocks/>
                </p:cNvGrpSpPr>
                <p:nvPr/>
              </p:nvGrpSpPr>
              <p:grpSpPr bwMode="auto">
                <a:xfrm>
                  <a:off x="5612738" y="1415586"/>
                  <a:ext cx="228600" cy="228600"/>
                  <a:chOff x="1447800" y="3124200"/>
                  <a:chExt cx="228600" cy="228600"/>
                </a:xfrm>
              </p:grpSpPr>
              <p:sp>
                <p:nvSpPr>
                  <p:cNvPr id="69" name="Oval 68"/>
                  <p:cNvSpPr/>
                  <p:nvPr/>
                </p:nvSpPr>
                <p:spPr>
                  <a:xfrm>
                    <a:off x="1448745" y="3126140"/>
                    <a:ext cx="231457" cy="22795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gradFill>
                        <a:gsLst>
                          <a:gs pos="0">
                            <a:schemeClr val="tx1"/>
                          </a:gs>
                          <a:gs pos="100000">
                            <a:schemeClr val="tx1"/>
                          </a:gs>
                        </a:gsLst>
                        <a:lin ang="5400000" scaled="0"/>
                      </a:gradFill>
                    </a:endParaRPr>
                  </a:p>
                </p:txBody>
              </p:sp>
              <p:cxnSp>
                <p:nvCxnSpPr>
                  <p:cNvPr id="70" name="Straight Arrow Connector 69"/>
                  <p:cNvCxnSpPr/>
                  <p:nvPr/>
                </p:nvCxnSpPr>
                <p:spPr>
                  <a:xfrm>
                    <a:off x="1508752" y="3233139"/>
                    <a:ext cx="154304"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86047" name="Group 70"/>
              <p:cNvGrpSpPr>
                <a:grpSpLocks/>
              </p:cNvGrpSpPr>
              <p:nvPr/>
            </p:nvGrpSpPr>
            <p:grpSpPr bwMode="auto">
              <a:xfrm>
                <a:off x="6598350" y="4199770"/>
                <a:ext cx="1185162" cy="1932648"/>
                <a:chOff x="2971800" y="968714"/>
                <a:chExt cx="3200400" cy="5663507"/>
              </a:xfrm>
            </p:grpSpPr>
            <p:pic>
              <p:nvPicPr>
                <p:cNvPr id="86059" name="Picture 2"/>
                <p:cNvPicPr>
                  <a:picLocks noChangeAspect="1" noChangeArrowheads="1"/>
                </p:cNvPicPr>
                <p:nvPr/>
              </p:nvPicPr>
              <p:blipFill>
                <a:blip r:embed="rId5"/>
                <a:srcRect/>
                <a:stretch>
                  <a:fillRect/>
                </a:stretch>
              </p:blipFill>
              <p:spPr bwMode="auto">
                <a:xfrm>
                  <a:off x="2971800" y="968714"/>
                  <a:ext cx="3200400" cy="5663507"/>
                </a:xfrm>
                <a:prstGeom prst="rect">
                  <a:avLst/>
                </a:prstGeom>
                <a:noFill/>
                <a:ln w="9525">
                  <a:noFill/>
                  <a:miter lim="800000"/>
                  <a:headEnd/>
                  <a:tailEnd/>
                </a:ln>
              </p:spPr>
            </p:pic>
            <p:grpSp>
              <p:nvGrpSpPr>
                <p:cNvPr id="86060" name="Group 48"/>
                <p:cNvGrpSpPr>
                  <a:grpSpLocks/>
                </p:cNvGrpSpPr>
                <p:nvPr/>
              </p:nvGrpSpPr>
              <p:grpSpPr bwMode="auto">
                <a:xfrm>
                  <a:off x="5612738" y="1415586"/>
                  <a:ext cx="228600" cy="228600"/>
                  <a:chOff x="1447800" y="3124200"/>
                  <a:chExt cx="228600" cy="228600"/>
                </a:xfrm>
              </p:grpSpPr>
              <p:sp>
                <p:nvSpPr>
                  <p:cNvPr id="75" name="Oval 74"/>
                  <p:cNvSpPr/>
                  <p:nvPr/>
                </p:nvSpPr>
                <p:spPr>
                  <a:xfrm>
                    <a:off x="1446358" y="3126140"/>
                    <a:ext cx="231457" cy="22795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gradFill>
                        <a:gsLst>
                          <a:gs pos="0">
                            <a:schemeClr val="tx1"/>
                          </a:gs>
                          <a:gs pos="100000">
                            <a:schemeClr val="tx1"/>
                          </a:gs>
                        </a:gsLst>
                        <a:lin ang="5400000" scaled="0"/>
                      </a:gradFill>
                    </a:endParaRPr>
                  </a:p>
                </p:txBody>
              </p:sp>
              <p:cxnSp>
                <p:nvCxnSpPr>
                  <p:cNvPr id="76" name="Straight Arrow Connector 75"/>
                  <p:cNvCxnSpPr/>
                  <p:nvPr/>
                </p:nvCxnSpPr>
                <p:spPr>
                  <a:xfrm>
                    <a:off x="1506365" y="3233139"/>
                    <a:ext cx="154304"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86048" name="Group 76"/>
              <p:cNvGrpSpPr>
                <a:grpSpLocks/>
              </p:cNvGrpSpPr>
              <p:nvPr/>
            </p:nvGrpSpPr>
            <p:grpSpPr bwMode="auto">
              <a:xfrm>
                <a:off x="7893750" y="4199770"/>
                <a:ext cx="1185162" cy="1932648"/>
                <a:chOff x="2971800" y="968714"/>
                <a:chExt cx="3200400" cy="5663507"/>
              </a:xfrm>
            </p:grpSpPr>
            <p:pic>
              <p:nvPicPr>
                <p:cNvPr id="86055" name="Picture 2"/>
                <p:cNvPicPr>
                  <a:picLocks noChangeAspect="1" noChangeArrowheads="1"/>
                </p:cNvPicPr>
                <p:nvPr/>
              </p:nvPicPr>
              <p:blipFill>
                <a:blip r:embed="rId5"/>
                <a:srcRect/>
                <a:stretch>
                  <a:fillRect/>
                </a:stretch>
              </p:blipFill>
              <p:spPr bwMode="auto">
                <a:xfrm>
                  <a:off x="2971800" y="968714"/>
                  <a:ext cx="3200400" cy="5663507"/>
                </a:xfrm>
                <a:prstGeom prst="rect">
                  <a:avLst/>
                </a:prstGeom>
                <a:noFill/>
                <a:ln w="9525">
                  <a:noFill/>
                  <a:miter lim="800000"/>
                  <a:headEnd/>
                  <a:tailEnd/>
                </a:ln>
              </p:spPr>
            </p:pic>
            <p:grpSp>
              <p:nvGrpSpPr>
                <p:cNvPr id="86056" name="Group 48"/>
                <p:cNvGrpSpPr>
                  <a:grpSpLocks/>
                </p:cNvGrpSpPr>
                <p:nvPr/>
              </p:nvGrpSpPr>
              <p:grpSpPr bwMode="auto">
                <a:xfrm>
                  <a:off x="5612738" y="1415586"/>
                  <a:ext cx="228600" cy="228600"/>
                  <a:chOff x="1447800" y="3124200"/>
                  <a:chExt cx="228600" cy="228600"/>
                </a:xfrm>
              </p:grpSpPr>
              <p:sp>
                <p:nvSpPr>
                  <p:cNvPr id="81" name="Oval 80"/>
                  <p:cNvSpPr/>
                  <p:nvPr/>
                </p:nvSpPr>
                <p:spPr>
                  <a:xfrm>
                    <a:off x="1445848" y="3126140"/>
                    <a:ext cx="231457" cy="227952"/>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gradFill>
                        <a:gsLst>
                          <a:gs pos="0">
                            <a:schemeClr val="tx1"/>
                          </a:gs>
                          <a:gs pos="100000">
                            <a:schemeClr val="tx1"/>
                          </a:gs>
                        </a:gsLst>
                        <a:lin ang="5400000" scaled="0"/>
                      </a:gradFill>
                    </a:endParaRPr>
                  </a:p>
                </p:txBody>
              </p:sp>
              <p:cxnSp>
                <p:nvCxnSpPr>
                  <p:cNvPr id="82" name="Straight Arrow Connector 81"/>
                  <p:cNvCxnSpPr/>
                  <p:nvPr/>
                </p:nvCxnSpPr>
                <p:spPr>
                  <a:xfrm>
                    <a:off x="1505855" y="3233139"/>
                    <a:ext cx="154304"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1" name="Rectangle 20"/>
              <p:cNvSpPr/>
              <p:nvPr/>
            </p:nvSpPr>
            <p:spPr bwMode="auto">
              <a:xfrm>
                <a:off x="5458384" y="4316413"/>
                <a:ext cx="804746" cy="1479550"/>
              </a:xfrm>
              <a:prstGeom prst="rect">
                <a:avLst/>
              </a:prstGeom>
              <a:solidFill>
                <a:schemeClr val="bg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pic>
            <p:nvPicPr>
              <p:cNvPr id="86050" name="Picture 3"/>
              <p:cNvPicPr>
                <a:picLocks noChangeAspect="1" noChangeArrowheads="1"/>
              </p:cNvPicPr>
              <p:nvPr/>
            </p:nvPicPr>
            <p:blipFill>
              <a:blip r:embed="rId6"/>
              <a:srcRect r="5423"/>
              <a:stretch>
                <a:fillRect/>
              </a:stretch>
            </p:blipFill>
            <p:spPr bwMode="auto">
              <a:xfrm>
                <a:off x="5458296" y="4315339"/>
                <a:ext cx="804607" cy="850755"/>
              </a:xfrm>
              <a:prstGeom prst="rect">
                <a:avLst/>
              </a:prstGeom>
              <a:noFill/>
              <a:ln w="9525">
                <a:noFill/>
                <a:miter lim="800000"/>
                <a:headEnd/>
                <a:tailEnd/>
              </a:ln>
            </p:spPr>
          </p:pic>
          <p:sp>
            <p:nvSpPr>
              <p:cNvPr id="84" name="Rectangle 83"/>
              <p:cNvSpPr/>
              <p:nvPr/>
            </p:nvSpPr>
            <p:spPr bwMode="auto">
              <a:xfrm>
                <a:off x="6715501" y="4316413"/>
                <a:ext cx="804746" cy="1479550"/>
              </a:xfrm>
              <a:prstGeom prst="rect">
                <a:avLst/>
              </a:prstGeom>
              <a:solidFill>
                <a:schemeClr val="bg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85" name="Rectangle 84"/>
              <p:cNvSpPr/>
              <p:nvPr/>
            </p:nvSpPr>
            <p:spPr bwMode="auto">
              <a:xfrm>
                <a:off x="8010712" y="4310063"/>
                <a:ext cx="804746" cy="1479550"/>
              </a:xfrm>
              <a:prstGeom prst="rect">
                <a:avLst/>
              </a:prstGeom>
              <a:solidFill>
                <a:schemeClr val="bg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pic>
            <p:nvPicPr>
              <p:cNvPr id="86053" name="Picture 2"/>
              <p:cNvPicPr>
                <a:picLocks noChangeAspect="1" noChangeArrowheads="1"/>
              </p:cNvPicPr>
              <p:nvPr/>
            </p:nvPicPr>
            <p:blipFill>
              <a:blip r:embed="rId7"/>
              <a:srcRect/>
              <a:stretch>
                <a:fillRect/>
              </a:stretch>
            </p:blipFill>
            <p:spPr bwMode="auto">
              <a:xfrm>
                <a:off x="6715273" y="4315339"/>
                <a:ext cx="787110" cy="787110"/>
              </a:xfrm>
              <a:prstGeom prst="rect">
                <a:avLst/>
              </a:prstGeom>
              <a:noFill/>
              <a:ln w="9525">
                <a:noFill/>
                <a:miter lim="800000"/>
                <a:headEnd/>
                <a:tailEnd/>
              </a:ln>
            </p:spPr>
          </p:pic>
          <p:pic>
            <p:nvPicPr>
              <p:cNvPr id="86054" name="Picture 4"/>
              <p:cNvPicPr>
                <a:picLocks noChangeAspect="1" noChangeArrowheads="1"/>
              </p:cNvPicPr>
              <p:nvPr/>
            </p:nvPicPr>
            <p:blipFill>
              <a:blip r:embed="rId8"/>
              <a:srcRect/>
              <a:stretch>
                <a:fillRect/>
              </a:stretch>
            </p:blipFill>
            <p:spPr bwMode="auto">
              <a:xfrm>
                <a:off x="8010430" y="4308989"/>
                <a:ext cx="775333" cy="775333"/>
              </a:xfrm>
              <a:prstGeom prst="rect">
                <a:avLst/>
              </a:prstGeom>
              <a:noFill/>
              <a:ln w="9525">
                <a:noFill/>
                <a:miter lim="800000"/>
                <a:headEnd/>
                <a:tailEnd/>
              </a:ln>
            </p:spPr>
          </p:pic>
        </p:grpSp>
      </p:grpSp>
      <p:grpSp>
        <p:nvGrpSpPr>
          <p:cNvPr id="11" name="Group 10"/>
          <p:cNvGrpSpPr>
            <a:grpSpLocks/>
          </p:cNvGrpSpPr>
          <p:nvPr/>
        </p:nvGrpSpPr>
        <p:grpSpPr bwMode="auto">
          <a:xfrm>
            <a:off x="3122613" y="1874838"/>
            <a:ext cx="1920875" cy="3044825"/>
            <a:chOff x="3122612" y="1874476"/>
            <a:chExt cx="1920240" cy="3045933"/>
          </a:xfrm>
        </p:grpSpPr>
        <p:cxnSp>
          <p:nvCxnSpPr>
            <p:cNvPr id="45" name="Elbow Connector 44"/>
            <p:cNvCxnSpPr/>
            <p:nvPr/>
          </p:nvCxnSpPr>
          <p:spPr>
            <a:xfrm>
              <a:off x="3122612" y="1874476"/>
              <a:ext cx="1920240" cy="3045933"/>
            </a:xfrm>
            <a:prstGeom prst="bentConnector3">
              <a:avLst>
                <a:gd name="adj1" fmla="val 33482"/>
              </a:avLst>
            </a:prstGeom>
            <a:ln w="63500">
              <a:solidFill>
                <a:srgbClr val="C00000"/>
              </a:solidFill>
              <a:headEnd type="none"/>
              <a:tailEnd type="triangle"/>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flipH="1">
              <a:off x="3122612" y="3418088"/>
              <a:ext cx="609398" cy="0"/>
            </a:xfrm>
            <a:prstGeom prst="line">
              <a:avLst/>
            </a:prstGeom>
            <a:ln w="63500">
              <a:solidFill>
                <a:srgbClr val="C00000"/>
              </a:solidFill>
              <a:headEnd type="none"/>
              <a:tailEnd type="triangle"/>
            </a:ln>
          </p:spPr>
          <p:style>
            <a:lnRef idx="2">
              <a:schemeClr val="dk1"/>
            </a:lnRef>
            <a:fillRef idx="0">
              <a:schemeClr val="dk1"/>
            </a:fillRef>
            <a:effectRef idx="1">
              <a:schemeClr val="dk1"/>
            </a:effectRef>
            <a:fontRef idx="minor">
              <a:schemeClr val="tx1"/>
            </a:fontRef>
          </p:style>
        </p:cxnSp>
      </p:grpSp>
      <p:cxnSp>
        <p:nvCxnSpPr>
          <p:cNvPr id="133" name="Straight Arrow Connector 132"/>
          <p:cNvCxnSpPr/>
          <p:nvPr/>
        </p:nvCxnSpPr>
        <p:spPr>
          <a:xfrm flipV="1">
            <a:off x="531813" y="1874838"/>
            <a:ext cx="439737" cy="0"/>
          </a:xfrm>
          <a:prstGeom prst="straightConnector1">
            <a:avLst/>
          </a:prstGeom>
          <a:ln w="63500">
            <a:solidFill>
              <a:srgbClr val="FFC000"/>
            </a:solidFill>
            <a:headEnd type="none"/>
            <a:tailEnd type="triangle"/>
          </a:ln>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1131796" y="1700217"/>
            <a:ext cx="1845484" cy="276999"/>
          </a:xfrm>
          <a:prstGeom prst="rect">
            <a:avLst/>
          </a:prstGeom>
          <a:solidFill>
            <a:srgbClr val="FFC000"/>
          </a:solidFill>
        </p:spPr>
        <p:txBody>
          <a:bodyPr lIns="0" tIns="0" rIns="0" bIns="0">
            <a:spAutoFit/>
          </a:bodyPr>
          <a:lstStyle/>
          <a:p>
            <a:pPr defTabSz="914363" fontAlgn="auto">
              <a:spcBef>
                <a:spcPts val="0"/>
              </a:spcBef>
              <a:spcAft>
                <a:spcPts val="0"/>
              </a:spcAft>
              <a:defRPr/>
            </a:pPr>
            <a:r>
              <a:rPr lang="en-US" dirty="0">
                <a:gradFill>
                  <a:gsLst>
                    <a:gs pos="0">
                      <a:schemeClr val="tx1"/>
                    </a:gs>
                    <a:gs pos="100000">
                      <a:schemeClr val="tx1"/>
                    </a:gs>
                  </a:gsLst>
                  <a:lin ang="5400000" scaled="0"/>
                </a:gradFill>
                <a:latin typeface="+mn-lt"/>
                <a:ea typeface="+mn-ea"/>
              </a:rPr>
              <a:t> </a:t>
            </a:r>
            <a:r>
              <a:rPr lang="en-US" sz="1600" dirty="0">
                <a:gradFill>
                  <a:gsLst>
                    <a:gs pos="0">
                      <a:schemeClr val="tx1"/>
                    </a:gs>
                    <a:gs pos="100000">
                      <a:schemeClr val="tx1"/>
                    </a:gs>
                  </a:gsLst>
                  <a:lin ang="5400000" scaled="0"/>
                </a:gradFill>
                <a:latin typeface="+mn-lt"/>
                <a:ea typeface="+mn-ea"/>
              </a:rPr>
              <a:t>Deep toast</a:t>
            </a:r>
          </a:p>
        </p:txBody>
      </p:sp>
      <p:pic>
        <p:nvPicPr>
          <p:cNvPr id="86037" name="Picture 2"/>
          <p:cNvPicPr>
            <a:picLocks noChangeAspect="1" noChangeArrowheads="1"/>
          </p:cNvPicPr>
          <p:nvPr/>
        </p:nvPicPr>
        <p:blipFill>
          <a:blip r:embed="rId7"/>
          <a:srcRect/>
          <a:stretch>
            <a:fillRect/>
          </a:stretch>
        </p:blipFill>
        <p:spPr bwMode="auto">
          <a:xfrm>
            <a:off x="1144588" y="2817813"/>
            <a:ext cx="914400" cy="914400"/>
          </a:xfrm>
          <a:prstGeom prst="rect">
            <a:avLst/>
          </a:prstGeom>
          <a:noFill/>
          <a:ln w="9525">
            <a:noFill/>
            <a:miter lim="800000"/>
            <a:headEnd/>
            <a:tailEnd/>
          </a:ln>
        </p:spPr>
      </p:pic>
      <p:pic>
        <p:nvPicPr>
          <p:cNvPr id="86038" name="Picture 3"/>
          <p:cNvPicPr>
            <a:picLocks noChangeAspect="1" noChangeArrowheads="1"/>
          </p:cNvPicPr>
          <p:nvPr/>
        </p:nvPicPr>
        <p:blipFill>
          <a:blip r:embed="rId6"/>
          <a:srcRect/>
          <a:stretch>
            <a:fillRect/>
          </a:stretch>
        </p:blipFill>
        <p:spPr bwMode="auto">
          <a:xfrm>
            <a:off x="1144588" y="2038350"/>
            <a:ext cx="914400" cy="914400"/>
          </a:xfrm>
          <a:prstGeom prst="rect">
            <a:avLst/>
          </a:prstGeom>
          <a:noFill/>
          <a:ln w="9525">
            <a:noFill/>
            <a:miter lim="800000"/>
            <a:headEnd/>
            <a:tailEnd/>
          </a:ln>
        </p:spPr>
      </p:pic>
      <p:pic>
        <p:nvPicPr>
          <p:cNvPr id="86039" name="Picture 4"/>
          <p:cNvPicPr>
            <a:picLocks noChangeAspect="1" noChangeArrowheads="1"/>
          </p:cNvPicPr>
          <p:nvPr/>
        </p:nvPicPr>
        <p:blipFill>
          <a:blip r:embed="rId8"/>
          <a:srcRect/>
          <a:stretch>
            <a:fillRect/>
          </a:stretch>
        </p:blipFill>
        <p:spPr bwMode="auto">
          <a:xfrm>
            <a:off x="1162050" y="3622675"/>
            <a:ext cx="896938" cy="896938"/>
          </a:xfrm>
          <a:prstGeom prst="rect">
            <a:avLst/>
          </a:prstGeom>
          <a:noFill/>
          <a:ln w="9525">
            <a:noFill/>
            <a:miter lim="800000"/>
            <a:headEnd/>
            <a:tailEnd/>
          </a:ln>
        </p:spPr>
      </p:pic>
      <p:sp>
        <p:nvSpPr>
          <p:cNvPr id="86040" name="TextBox 62">
            <a:hlinkClick r:id="rId9"/>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1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1" fill="hold" nodeType="withEffect">
                                  <p:stCondLst>
                                    <p:cond delay="150"/>
                                  </p:stCondLst>
                                  <p:childTnLst>
                                    <p:set>
                                      <p:cBhvr>
                                        <p:cTn id="12" dur="1" fill="hold">
                                          <p:stCondLst>
                                            <p:cond delay="0"/>
                                          </p:stCondLst>
                                        </p:cTn>
                                        <p:tgtEl>
                                          <p:spTgt spid="58"/>
                                        </p:tgtEl>
                                        <p:attrNameLst>
                                          <p:attrName>style.visibility</p:attrName>
                                        </p:attrNameLst>
                                      </p:cBhvr>
                                      <p:to>
                                        <p:strVal val="visible"/>
                                      </p:to>
                                    </p:set>
                                    <p:animEffect transition="in" filter="wipe(up)">
                                      <p:cBhvr>
                                        <p:cTn id="13" dur="500"/>
                                        <p:tgtEl>
                                          <p:spTgt spid="58"/>
                                        </p:tgtEl>
                                      </p:cBhvr>
                                    </p:animEffect>
                                  </p:childTnLst>
                                </p:cTn>
                              </p:par>
                              <p:par>
                                <p:cTn id="14" presetID="10" presetClass="entr" presetSubtype="0" fill="hold" grpId="0" nodeType="withEffect">
                                  <p:stCondLst>
                                    <p:cond delay="15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22" presetClass="entr" presetSubtype="4" fill="hold" nodeType="withEffect">
                                  <p:stCondLst>
                                    <p:cond delay="15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00"/>
                                        <p:tgtEl>
                                          <p:spTgt spid="60"/>
                                        </p:tgtEl>
                                      </p:cBhvr>
                                    </p:animEffect>
                                  </p:childTnLst>
                                </p:cTn>
                              </p:par>
                              <p:par>
                                <p:cTn id="20" presetID="22" presetClass="entr" presetSubtype="2" fill="hold" nodeType="withEffect">
                                  <p:stCondLst>
                                    <p:cond delay="15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par>
                                <p:cTn id="23" presetID="10" presetClass="entr" presetSubtype="0" fill="hold" nodeType="withEffect">
                                  <p:stCondLst>
                                    <p:cond delay="1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650"/>
                            </p:stCondLst>
                            <p:childTnLst>
                              <p:par>
                                <p:cTn id="27" presetID="10" presetClass="entr" presetSubtype="0" fill="hold" nodeType="afterEffect">
                                  <p:stCondLst>
                                    <p:cond delay="15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1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22" presetClass="entr" presetSubtype="2" fill="hold" nodeType="withEffect">
                                  <p:stCondLst>
                                    <p:cond delay="150"/>
                                  </p:stCondLst>
                                  <p:childTnLst>
                                    <p:set>
                                      <p:cBhvr>
                                        <p:cTn id="34" dur="1" fill="hold">
                                          <p:stCondLst>
                                            <p:cond delay="0"/>
                                          </p:stCondLst>
                                        </p:cTn>
                                        <p:tgtEl>
                                          <p:spTgt spid="105"/>
                                        </p:tgtEl>
                                        <p:attrNameLst>
                                          <p:attrName>style.visibility</p:attrName>
                                        </p:attrNameLst>
                                      </p:cBhvr>
                                      <p:to>
                                        <p:strVal val="visible"/>
                                      </p:to>
                                    </p:set>
                                    <p:animEffect transition="in" filter="wipe(right)">
                                      <p:cBhvr>
                                        <p:cTn id="35" dur="500"/>
                                        <p:tgtEl>
                                          <p:spTgt spid="105"/>
                                        </p:tgtEl>
                                      </p:cBhvr>
                                    </p:animEffect>
                                  </p:childTnLst>
                                </p:cTn>
                              </p:par>
                            </p:childTnLst>
                          </p:cTn>
                        </p:par>
                        <p:par>
                          <p:cTn id="36" fill="hold">
                            <p:stCondLst>
                              <p:cond delay="1300"/>
                            </p:stCondLst>
                            <p:childTnLst>
                              <p:par>
                                <p:cTn id="37" presetID="10" presetClass="entr" presetSubtype="0" fill="hold" nodeType="afterEffect">
                                  <p:stCondLst>
                                    <p:cond delay="15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22" presetClass="entr" presetSubtype="2" fill="hold" nodeType="withEffect">
                                  <p:stCondLst>
                                    <p:cond delay="15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childTnLst>
                          </p:cTn>
                        </p:par>
                        <p:par>
                          <p:cTn id="43" fill="hold">
                            <p:stCondLst>
                              <p:cond delay="1950"/>
                            </p:stCondLst>
                            <p:childTnLst>
                              <p:par>
                                <p:cTn id="44" presetID="10" presetClass="entr" presetSubtype="0" fill="hold" nodeType="afterEffect">
                                  <p:stCondLst>
                                    <p:cond delay="15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22" presetClass="entr" presetSubtype="2" fill="hold" nodeType="withEffect">
                                  <p:stCondLst>
                                    <p:cond delay="150"/>
                                  </p:stCondLst>
                                  <p:childTnLst>
                                    <p:set>
                                      <p:cBhvr>
                                        <p:cTn id="48" dur="1" fill="hold">
                                          <p:stCondLst>
                                            <p:cond delay="0"/>
                                          </p:stCondLst>
                                        </p:cTn>
                                        <p:tgtEl>
                                          <p:spTgt spid="115"/>
                                        </p:tgtEl>
                                        <p:attrNameLst>
                                          <p:attrName>style.visibility</p:attrName>
                                        </p:attrNameLst>
                                      </p:cBhvr>
                                      <p:to>
                                        <p:strVal val="visible"/>
                                      </p:to>
                                    </p:set>
                                    <p:animEffect transition="in" filter="wipe(right)">
                                      <p:cBhvr>
                                        <p:cTn id="4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9"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What are Search Extras?</a:t>
            </a:r>
            <a:endParaRPr dirty="0"/>
          </a:p>
        </p:txBody>
      </p:sp>
      <p:sp>
        <p:nvSpPr>
          <p:cNvPr id="4" name="Rectangle 3"/>
          <p:cNvSpPr/>
          <p:nvPr/>
        </p:nvSpPr>
        <p:spPr bwMode="auto">
          <a:xfrm>
            <a:off x="0" y="1444625"/>
            <a:ext cx="11212513"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Added functionality 3rd party apps provide for Bing items</a:t>
            </a:r>
          </a:p>
        </p:txBody>
      </p:sp>
      <p:sp>
        <p:nvSpPr>
          <p:cNvPr id="5" name="Rectangle 4"/>
          <p:cNvSpPr/>
          <p:nvPr/>
        </p:nvSpPr>
        <p:spPr bwMode="auto">
          <a:xfrm>
            <a:off x="0" y="2357438"/>
            <a:ext cx="11212513"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Four item types</a:t>
            </a:r>
          </a:p>
        </p:txBody>
      </p:sp>
      <p:sp>
        <p:nvSpPr>
          <p:cNvPr id="6" name="Content Placeholder 7"/>
          <p:cNvSpPr txBox="1">
            <a:spLocks/>
          </p:cNvSpPr>
          <p:nvPr/>
        </p:nvSpPr>
        <p:spPr>
          <a:xfrm>
            <a:off x="519112" y="3094462"/>
            <a:ext cx="5575301" cy="1809726"/>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a:t>Movies</a:t>
            </a:r>
          </a:p>
          <a:p>
            <a:pPr marL="400050" indent="-400050" fontAlgn="auto">
              <a:spcAft>
                <a:spcPts val="0"/>
              </a:spcAft>
              <a:defRPr/>
            </a:pPr>
            <a:r>
              <a:rPr lang="en-US" sz="2800" dirty="0"/>
              <a:t>Places</a:t>
            </a:r>
          </a:p>
          <a:p>
            <a:pPr marL="400050" indent="-400050" fontAlgn="auto">
              <a:spcAft>
                <a:spcPts val="0"/>
              </a:spcAft>
              <a:defRPr/>
            </a:pPr>
            <a:r>
              <a:rPr lang="en-US" sz="2800" dirty="0"/>
              <a:t>Events</a:t>
            </a:r>
          </a:p>
          <a:p>
            <a:pPr marL="400050" indent="-400050" fontAlgn="auto">
              <a:spcAft>
                <a:spcPts val="0"/>
              </a:spcAft>
              <a:defRPr/>
            </a:pPr>
            <a:r>
              <a:rPr lang="en-US" sz="2800" dirty="0"/>
              <a:t>Products</a:t>
            </a:r>
          </a:p>
        </p:txBody>
      </p:sp>
      <p:sp>
        <p:nvSpPr>
          <p:cNvPr id="88069" name="TextBox 6">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Three Easy Steps to Implement Search Extras</a:t>
            </a:r>
            <a:endParaRPr dirty="0"/>
          </a:p>
        </p:txBody>
      </p:sp>
      <p:sp>
        <p:nvSpPr>
          <p:cNvPr id="6" name="Rectangle 5"/>
          <p:cNvSpPr/>
          <p:nvPr/>
        </p:nvSpPr>
        <p:spPr bwMode="auto">
          <a:xfrm>
            <a:off x="0" y="1450975"/>
            <a:ext cx="10058400" cy="547688"/>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2800" dirty="0">
                <a:solidFill>
                  <a:schemeClr val="tx1">
                    <a:alpha val="99000"/>
                  </a:schemeClr>
                </a:solidFill>
                <a:latin typeface="+mn-lt"/>
                <a:ea typeface="+mn-ea"/>
              </a:rPr>
              <a:t>Update your app’s Manifest</a:t>
            </a:r>
          </a:p>
        </p:txBody>
      </p:sp>
      <p:sp>
        <p:nvSpPr>
          <p:cNvPr id="7" name="Content Placeholder 7"/>
          <p:cNvSpPr txBox="1">
            <a:spLocks/>
          </p:cNvSpPr>
          <p:nvPr/>
        </p:nvSpPr>
        <p:spPr>
          <a:xfrm>
            <a:off x="519112" y="2153085"/>
            <a:ext cx="9539287" cy="1415772"/>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400" dirty="0"/>
              <a:t>Use the Extensions element</a:t>
            </a:r>
          </a:p>
          <a:p>
            <a:pPr marL="400050" indent="-400050" fontAlgn="auto">
              <a:spcAft>
                <a:spcPts val="0"/>
              </a:spcAft>
              <a:defRPr/>
            </a:pPr>
            <a:r>
              <a:rPr lang="en-US" sz="2400" dirty="0"/>
              <a:t>One child Extension element for each category your app supports</a:t>
            </a:r>
          </a:p>
          <a:p>
            <a:pPr marL="739775" lvl="1" indent="-344488" fontAlgn="auto">
              <a:spcAft>
                <a:spcPts val="0"/>
              </a:spcAft>
              <a:defRPr/>
            </a:pPr>
            <a:r>
              <a:rPr lang="en-US" sz="2000" dirty="0"/>
              <a:t>Your app will appear in those items!</a:t>
            </a:r>
          </a:p>
          <a:p>
            <a:pPr marL="739775" lvl="1" indent="-344488" fontAlgn="auto">
              <a:spcAft>
                <a:spcPts val="0"/>
              </a:spcAft>
              <a:defRPr/>
            </a:pPr>
            <a:r>
              <a:rPr lang="en-US" sz="2000" dirty="0"/>
              <a:t>This is a great way to drive downloads if your app </a:t>
            </a:r>
            <a:r>
              <a:rPr lang="en-US" sz="2000" dirty="0" smtClean="0"/>
              <a:t>is not </a:t>
            </a:r>
            <a:r>
              <a:rPr lang="en-US" sz="2000" dirty="0"/>
              <a:t>yet installed</a:t>
            </a:r>
          </a:p>
        </p:txBody>
      </p:sp>
      <p:sp>
        <p:nvSpPr>
          <p:cNvPr id="8" name="Rectangle 7"/>
          <p:cNvSpPr/>
          <p:nvPr/>
        </p:nvSpPr>
        <p:spPr bwMode="auto">
          <a:xfrm>
            <a:off x="0" y="3727450"/>
            <a:ext cx="10058400"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2800" dirty="0">
                <a:solidFill>
                  <a:schemeClr val="tx1">
                    <a:alpha val="99000"/>
                  </a:schemeClr>
                </a:solidFill>
                <a:latin typeface="+mn-lt"/>
                <a:ea typeface="+mn-ea"/>
              </a:rPr>
              <a:t>Add an Extras.XML file to your XAP</a:t>
            </a:r>
          </a:p>
        </p:txBody>
      </p:sp>
      <p:sp>
        <p:nvSpPr>
          <p:cNvPr id="9" name="Content Placeholder 7"/>
          <p:cNvSpPr txBox="1">
            <a:spLocks/>
          </p:cNvSpPr>
          <p:nvPr/>
        </p:nvSpPr>
        <p:spPr>
          <a:xfrm>
            <a:off x="519112" y="4430247"/>
            <a:ext cx="9539287" cy="332399"/>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400" dirty="0"/>
              <a:t>Specify captions for each Bing category</a:t>
            </a:r>
          </a:p>
        </p:txBody>
      </p:sp>
      <p:sp>
        <p:nvSpPr>
          <p:cNvPr id="10" name="Rectangle 9"/>
          <p:cNvSpPr/>
          <p:nvPr/>
        </p:nvSpPr>
        <p:spPr bwMode="auto">
          <a:xfrm>
            <a:off x="0" y="4921250"/>
            <a:ext cx="10058400"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tIns="18288" rIns="68604" bIns="0" anchor="ctr"/>
          <a:lstStyle/>
          <a:p>
            <a:pPr defTabSz="914099">
              <a:lnSpc>
                <a:spcPct val="90000"/>
              </a:lnSpc>
              <a:spcBef>
                <a:spcPts val="300"/>
              </a:spcBef>
              <a:defRPr/>
            </a:pPr>
            <a:r>
              <a:rPr lang="en-US" sz="2800" dirty="0">
                <a:solidFill>
                  <a:schemeClr val="tx1">
                    <a:alpha val="99000"/>
                  </a:schemeClr>
                </a:solidFill>
                <a:latin typeface="+mn-lt"/>
                <a:ea typeface="+mn-ea"/>
              </a:rPr>
              <a:t>Accept Context to automatically open the item in your app</a:t>
            </a:r>
          </a:p>
        </p:txBody>
      </p:sp>
      <p:sp>
        <p:nvSpPr>
          <p:cNvPr id="11" name="Content Placeholder 7"/>
          <p:cNvSpPr txBox="1">
            <a:spLocks/>
          </p:cNvSpPr>
          <p:nvPr/>
        </p:nvSpPr>
        <p:spPr>
          <a:xfrm>
            <a:off x="519112" y="5624036"/>
            <a:ext cx="9539287" cy="73866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400" dirty="0"/>
              <a:t>Create a </a:t>
            </a:r>
            <a:r>
              <a:rPr lang="en-US" sz="2400" dirty="0" err="1"/>
              <a:t>SearchExtras</a:t>
            </a:r>
            <a:r>
              <a:rPr lang="en-US" sz="2400" dirty="0"/>
              <a:t> page that accepts parameters</a:t>
            </a:r>
          </a:p>
          <a:p>
            <a:pPr marL="400050" indent="-400050" fontAlgn="auto">
              <a:spcAft>
                <a:spcPts val="0"/>
              </a:spcAft>
              <a:defRPr/>
            </a:pPr>
            <a:r>
              <a:rPr lang="en-US" sz="2400" dirty="0"/>
              <a:t>Search for the item using the parameters passed to your app</a:t>
            </a:r>
          </a:p>
        </p:txBody>
      </p:sp>
      <p:sp>
        <p:nvSpPr>
          <p:cNvPr id="89096" name="TextBox 11">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What is New in the Application Platform</a:t>
            </a:r>
            <a:endParaRPr dirty="0"/>
          </a:p>
        </p:txBody>
      </p:sp>
      <p:grpSp>
        <p:nvGrpSpPr>
          <p:cNvPr id="90114" name="Group 20"/>
          <p:cNvGrpSpPr>
            <a:grpSpLocks/>
          </p:cNvGrpSpPr>
          <p:nvPr/>
        </p:nvGrpSpPr>
        <p:grpSpPr bwMode="auto">
          <a:xfrm>
            <a:off x="4484688" y="1192213"/>
            <a:ext cx="3200400" cy="5662612"/>
            <a:chOff x="2971800" y="968714"/>
            <a:chExt cx="3200400" cy="5663507"/>
          </a:xfrm>
        </p:grpSpPr>
        <p:pic>
          <p:nvPicPr>
            <p:cNvPr id="90117" name="Picture 2"/>
            <p:cNvPicPr>
              <a:picLocks noChangeAspect="1" noChangeArrowheads="1"/>
            </p:cNvPicPr>
            <p:nvPr/>
          </p:nvPicPr>
          <p:blipFill>
            <a:blip r:embed="rId3"/>
            <a:srcRect/>
            <a:stretch>
              <a:fillRect/>
            </a:stretch>
          </p:blipFill>
          <p:spPr bwMode="auto">
            <a:xfrm>
              <a:off x="2971800" y="968714"/>
              <a:ext cx="3200400" cy="5663507"/>
            </a:xfrm>
            <a:prstGeom prst="rect">
              <a:avLst/>
            </a:prstGeom>
            <a:noFill/>
            <a:ln w="9525">
              <a:noFill/>
              <a:miter lim="800000"/>
              <a:headEnd/>
              <a:tailEnd/>
            </a:ln>
          </p:spPr>
        </p:pic>
        <p:sp>
          <p:nvSpPr>
            <p:cNvPr id="23" name="Rectangle 22"/>
            <p:cNvSpPr/>
            <p:nvPr/>
          </p:nvSpPr>
          <p:spPr>
            <a:xfrm>
              <a:off x="3318933" y="3521854"/>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Software Architecture</a:t>
              </a:r>
            </a:p>
          </p:txBody>
        </p:sp>
        <p:sp>
          <p:nvSpPr>
            <p:cNvPr id="25" name="Rectangle 24"/>
            <p:cNvSpPr/>
            <p:nvPr/>
          </p:nvSpPr>
          <p:spPr>
            <a:xfrm>
              <a:off x="3318933"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App Model</a:t>
              </a:r>
            </a:p>
          </p:txBody>
        </p:sp>
        <p:sp>
          <p:nvSpPr>
            <p:cNvPr id="26" name="Rectangle 25"/>
            <p:cNvSpPr/>
            <p:nvPr/>
          </p:nvSpPr>
          <p:spPr>
            <a:xfrm>
              <a:off x="3318933" y="1406159"/>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Cloud Integration Services</a:t>
              </a:r>
            </a:p>
          </p:txBody>
        </p:sp>
        <p:sp>
          <p:nvSpPr>
            <p:cNvPr id="27" name="Rectangle 26"/>
            <p:cNvSpPr/>
            <p:nvPr/>
          </p:nvSpPr>
          <p:spPr>
            <a:xfrm>
              <a:off x="3318933" y="4597132"/>
              <a:ext cx="2257778" cy="990600"/>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Hardware Foundation</a:t>
              </a:r>
            </a:p>
          </p:txBody>
        </p:sp>
        <p:sp>
          <p:nvSpPr>
            <p:cNvPr id="28" name="Rectangle 27"/>
            <p:cNvSpPr/>
            <p:nvPr/>
          </p:nvSpPr>
          <p:spPr>
            <a:xfrm>
              <a:off x="4479431" y="2481437"/>
              <a:ext cx="1097280" cy="955739"/>
            </a:xfrm>
            <a:prstGeom prst="rect">
              <a:avLst/>
            </a:prstGeom>
            <a:solidFill>
              <a:srgbClr val="1BA1E2"/>
            </a:solidFill>
            <a:ln w="9525">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63" fontAlgn="auto">
                <a:spcBef>
                  <a:spcPts val="0"/>
                </a:spcBef>
                <a:spcAft>
                  <a:spcPts val="0"/>
                </a:spcAft>
                <a:defRPr/>
              </a:pPr>
              <a:r>
                <a:rPr lang="en-US" sz="2000" dirty="0">
                  <a:gradFill>
                    <a:gsLst>
                      <a:gs pos="0">
                        <a:srgbClr val="FFFFFF"/>
                      </a:gs>
                      <a:gs pos="100000">
                        <a:srgbClr val="FFFFFF"/>
                      </a:gs>
                    </a:gsLst>
                    <a:lin ang="5400000" scaled="0"/>
                  </a:gradFill>
                </a:rPr>
                <a:t>UI Model</a:t>
              </a:r>
            </a:p>
          </p:txBody>
        </p:sp>
        <p:grpSp>
          <p:nvGrpSpPr>
            <p:cNvPr id="90123" name="Group 48"/>
            <p:cNvGrpSpPr>
              <a:grpSpLocks/>
            </p:cNvGrpSpPr>
            <p:nvPr/>
          </p:nvGrpSpPr>
          <p:grpSpPr bwMode="auto">
            <a:xfrm>
              <a:off x="5612738" y="1415586"/>
              <a:ext cx="228600" cy="228600"/>
              <a:chOff x="1447800" y="3124200"/>
              <a:chExt cx="228600" cy="228600"/>
            </a:xfrm>
          </p:grpSpPr>
          <p:sp>
            <p:nvSpPr>
              <p:cNvPr id="30" name="Oval 29"/>
              <p:cNvSpPr/>
              <p:nvPr/>
            </p:nvSpPr>
            <p:spPr>
              <a:xfrm>
                <a:off x="1448462" y="3123486"/>
                <a:ext cx="228600" cy="228636"/>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endParaRPr lang="en-US"/>
              </a:p>
            </p:txBody>
          </p:sp>
          <p:cxnSp>
            <p:nvCxnSpPr>
              <p:cNvPr id="31" name="Straight Arrow Connector 30"/>
              <p:cNvCxnSpPr/>
              <p:nvPr/>
            </p:nvCxnSpPr>
            <p:spPr>
              <a:xfrm>
                <a:off x="1505612" y="3229866"/>
                <a:ext cx="152400"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32" name="Rectangle 31"/>
          <p:cNvSpPr/>
          <p:nvPr/>
        </p:nvSpPr>
        <p:spPr bwMode="auto">
          <a:xfrm>
            <a:off x="7475538" y="1828800"/>
            <a:ext cx="4713287"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tIns="91440" bIns="91440" anchor="ctr"/>
          <a:lstStyle/>
          <a:p>
            <a:pPr algn="ctr" defTabSz="914099">
              <a:lnSpc>
                <a:spcPct val="90000"/>
              </a:lnSpc>
              <a:spcBef>
                <a:spcPts val="300"/>
              </a:spcBef>
              <a:defRPr/>
            </a:pPr>
            <a:r>
              <a:rPr lang="en-US" sz="2400" dirty="0">
                <a:solidFill>
                  <a:schemeClr val="tx1">
                    <a:alpha val="99000"/>
                  </a:schemeClr>
                </a:solidFill>
                <a:latin typeface="+mn-lt"/>
                <a:ea typeface="+mn-ea"/>
              </a:rPr>
              <a:t>Tools improvements</a:t>
            </a:r>
          </a:p>
        </p:txBody>
      </p:sp>
      <p:sp>
        <p:nvSpPr>
          <p:cNvPr id="90116" name="TextBox 13">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rcRect b="10489"/>
          <a:stretch>
            <a:fillRect/>
          </a:stretch>
        </p:blipFill>
        <p:spPr bwMode="auto">
          <a:xfrm>
            <a:off x="0" y="0"/>
            <a:ext cx="12188825" cy="6858000"/>
          </a:xfrm>
          <a:prstGeom prst="rect">
            <a:avLst/>
          </a:prstGeom>
          <a:noFill/>
          <a:ln w="9525">
            <a:noFill/>
            <a:miter lim="800000"/>
            <a:headEnd/>
            <a:tailEnd/>
          </a:ln>
        </p:spPr>
      </p:pic>
      <p:pic>
        <p:nvPicPr>
          <p:cNvPr id="45" name="Picture 44"/>
          <p:cNvPicPr>
            <a:picLocks noChangeAspect="1"/>
          </p:cNvPicPr>
          <p:nvPr/>
        </p:nvPicPr>
        <p:blipFill>
          <a:blip r:embed="rId4"/>
          <a:srcRect b="10489"/>
          <a:stretch>
            <a:fillRect/>
          </a:stretch>
        </p:blipFill>
        <p:spPr bwMode="auto">
          <a:xfrm>
            <a:off x="0" y="0"/>
            <a:ext cx="12188825" cy="6858000"/>
          </a:xfrm>
          <a:prstGeom prst="rect">
            <a:avLst/>
          </a:prstGeom>
          <a:noFill/>
          <a:ln w="9525">
            <a:noFill/>
            <a:miter lim="800000"/>
            <a:headEnd/>
            <a:tailEnd/>
          </a:ln>
        </p:spPr>
      </p:pic>
      <p:sp>
        <p:nvSpPr>
          <p:cNvPr id="5" name="Rectangle 4"/>
          <p:cNvSpPr/>
          <p:nvPr/>
        </p:nvSpPr>
        <p:spPr bwMode="auto">
          <a:xfrm>
            <a:off x="-64" y="0"/>
            <a:ext cx="12188889" cy="2362200"/>
          </a:xfrm>
          <a:prstGeom prst="rect">
            <a:avLst/>
          </a:prstGeom>
          <a:gradFill>
            <a:gsLst>
              <a:gs pos="100000">
                <a:srgbClr val="000000">
                  <a:alpha val="0"/>
                </a:srgbClr>
              </a:gs>
              <a:gs pos="0">
                <a:srgbClr val="000000">
                  <a:alpha val="50000"/>
                </a:srgbClr>
              </a:gs>
            </a:gsLst>
            <a:lin ang="5400000" scaled="0"/>
          </a:gradFill>
          <a:ln w="25400" cap="flat" cmpd="sng" algn="ctr">
            <a:noFill/>
            <a:prstDash val="solid"/>
            <a:headEnd type="none" w="med" len="med"/>
            <a:tailEnd type="none" w="med" len="med"/>
          </a:ln>
          <a:effectLst/>
        </p:spPr>
        <p:txBody>
          <a:bodyPr vert="vert270" lIns="91436" tIns="45718" rIns="91436" bIns="45718" anchor="ctr"/>
          <a:lstStyle/>
          <a:p>
            <a:pPr algn="ctr" defTabSz="914363" fontAlgn="auto">
              <a:lnSpc>
                <a:spcPct val="90000"/>
              </a:lnSpc>
              <a:spcBef>
                <a:spcPts val="0"/>
              </a:spcBef>
              <a:spcAft>
                <a:spcPts val="600"/>
              </a:spcAft>
              <a:defRPr/>
            </a:pPr>
            <a:endParaRPr lang="en-US" sz="2400" b="1" kern="0" dirty="0">
              <a:gradFill>
                <a:gsLst>
                  <a:gs pos="0">
                    <a:srgbClr val="FFFFFF"/>
                  </a:gs>
                  <a:gs pos="100000">
                    <a:srgbClr val="FFFFFF"/>
                  </a:gs>
                </a:gsLst>
                <a:lin ang="5400000" scaled="0"/>
              </a:gradFill>
              <a:latin typeface="Segoe" pitchFamily="34" charset="0"/>
              <a:ea typeface="Segoe UI" pitchFamily="34" charset="0"/>
              <a:cs typeface="Zegoe UI SemiLight" charset="0"/>
            </a:endParaRPr>
          </a:p>
        </p:txBody>
      </p:sp>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Consumerization of IT</a:t>
            </a:r>
            <a:endParaRPr dirty="0"/>
          </a:p>
        </p:txBody>
      </p:sp>
      <p:sp>
        <p:nvSpPr>
          <p:cNvPr id="19" name="TextBox 18"/>
          <p:cNvSpPr txBox="1"/>
          <p:nvPr/>
        </p:nvSpPr>
        <p:spPr>
          <a:xfrm>
            <a:off x="3188961" y="3549811"/>
            <a:ext cx="753411" cy="904863"/>
          </a:xfrm>
          <a:prstGeom prst="rect">
            <a:avLst/>
          </a:prstGeom>
          <a:noFill/>
        </p:spPr>
        <p:txBody>
          <a:bodyPr wrap="none" lIns="0" rIns="0" anchor="ctr">
            <a:spAutoFit/>
          </a:bodyPr>
          <a:lstStyle/>
          <a:p>
            <a:pPr algn="r" defTabSz="914363" fontAlgn="auto">
              <a:lnSpc>
                <a:spcPct val="80000"/>
              </a:lnSpc>
              <a:spcBef>
                <a:spcPts val="0"/>
              </a:spcBef>
              <a:spcAft>
                <a:spcPts val="0"/>
              </a:spcAft>
              <a:defRPr/>
            </a:pPr>
            <a:r>
              <a:rPr lang="en-US" sz="6600" b="1" kern="0" dirty="0">
                <a:gradFill>
                  <a:gsLst>
                    <a:gs pos="0">
                      <a:srgbClr val="00202E"/>
                    </a:gs>
                    <a:gs pos="100000">
                      <a:srgbClr val="00202E"/>
                    </a:gs>
                  </a:gsLst>
                  <a:lin ang="5400000" scaled="0"/>
                </a:gradFill>
                <a:latin typeface="+mn-lt"/>
                <a:ea typeface="Segoe UI" pitchFamily="34" charset="0"/>
                <a:cs typeface="Zegoe UI SemiLight" charset="0"/>
              </a:rPr>
              <a:t>IT</a:t>
            </a:r>
          </a:p>
        </p:txBody>
      </p:sp>
      <p:sp>
        <p:nvSpPr>
          <p:cNvPr id="20" name="TextBox 19"/>
          <p:cNvSpPr txBox="1"/>
          <p:nvPr/>
        </p:nvSpPr>
        <p:spPr>
          <a:xfrm>
            <a:off x="8279472" y="3143546"/>
            <a:ext cx="2350002" cy="1717393"/>
          </a:xfrm>
          <a:prstGeom prst="rect">
            <a:avLst/>
          </a:prstGeom>
          <a:noFill/>
        </p:spPr>
        <p:txBody>
          <a:bodyPr wrap="none" lIns="0" rIns="0" anchor="ctr">
            <a:spAutoFit/>
          </a:bodyPr>
          <a:lstStyle>
            <a:defPPr>
              <a:defRPr lang="en-US"/>
            </a:defPPr>
            <a:lvl1pPr marR="0" lvl="0" indent="0" algn="ctr" fontAlgn="auto">
              <a:lnSpc>
                <a:spcPct val="90000"/>
              </a:lnSpc>
              <a:spcBef>
                <a:spcPts val="0"/>
              </a:spcBef>
              <a:spcAft>
                <a:spcPts val="0"/>
              </a:spcAft>
              <a:buClrTx/>
              <a:buSzTx/>
              <a:buFontTx/>
              <a:buNone/>
              <a:tabLst/>
              <a:defRPr kumimoji="0" sz="8000" b="1" i="0" u="none" strike="noStrike" kern="0" cap="none" spc="0" normalizeH="0" baseline="0">
                <a:ln>
                  <a:noFill/>
                </a:ln>
                <a:gradFill>
                  <a:gsLst>
                    <a:gs pos="0">
                      <a:srgbClr val="00202E"/>
                    </a:gs>
                    <a:gs pos="100000">
                      <a:srgbClr val="00202E"/>
                    </a:gs>
                  </a:gsLst>
                  <a:lin ang="5400000" scaled="0"/>
                </a:gradFill>
                <a:effectLst/>
                <a:uLnTx/>
                <a:uFillTx/>
                <a:ea typeface="Segoe UI" pitchFamily="34" charset="0"/>
                <a:cs typeface="Zegoe UI SemiLight" charset="0"/>
              </a:defRPr>
            </a:lvl1pPr>
          </a:lstStyle>
          <a:p>
            <a:pPr algn="l" defTabSz="914363">
              <a:lnSpc>
                <a:spcPct val="80000"/>
              </a:lnSpc>
              <a:defRPr/>
            </a:pPr>
            <a:r>
              <a:rPr lang="en-US" sz="6600" dirty="0">
                <a:latin typeface="+mn-lt"/>
              </a:rPr>
              <a:t>END</a:t>
            </a:r>
            <a:br>
              <a:rPr lang="en-US" sz="6600" dirty="0">
                <a:latin typeface="+mn-lt"/>
              </a:rPr>
            </a:br>
            <a:r>
              <a:rPr lang="en-US" sz="6600" dirty="0">
                <a:latin typeface="+mn-lt"/>
              </a:rPr>
              <a:t>USER</a:t>
            </a:r>
          </a:p>
        </p:txBody>
      </p:sp>
      <p:grpSp>
        <p:nvGrpSpPr>
          <p:cNvPr id="4" name="Group 3"/>
          <p:cNvGrpSpPr>
            <a:grpSpLocks/>
          </p:cNvGrpSpPr>
          <p:nvPr/>
        </p:nvGrpSpPr>
        <p:grpSpPr bwMode="auto">
          <a:xfrm>
            <a:off x="4129088" y="3103563"/>
            <a:ext cx="3930650" cy="1608137"/>
            <a:chOff x="4311505" y="6535767"/>
            <a:chExt cx="3929970" cy="1608462"/>
          </a:xfrm>
        </p:grpSpPr>
        <p:sp>
          <p:nvSpPr>
            <p:cNvPr id="25" name="Pentagon 24"/>
            <p:cNvSpPr/>
            <p:nvPr/>
          </p:nvSpPr>
          <p:spPr bwMode="auto">
            <a:xfrm flipH="1">
              <a:off x="4311505" y="6535767"/>
              <a:ext cx="3929970" cy="1608462"/>
            </a:xfrm>
            <a:custGeom>
              <a:avLst/>
              <a:gdLst/>
              <a:ahLst/>
              <a:cxnLst/>
              <a:rect l="l" t="t" r="r" b="b"/>
              <a:pathLst>
                <a:path w="3657600" h="1608462">
                  <a:moveTo>
                    <a:pt x="3042781" y="0"/>
                  </a:moveTo>
                  <a:lnTo>
                    <a:pt x="1874693" y="0"/>
                  </a:lnTo>
                  <a:lnTo>
                    <a:pt x="1782907" y="0"/>
                  </a:lnTo>
                  <a:lnTo>
                    <a:pt x="614819" y="0"/>
                  </a:lnTo>
                  <a:lnTo>
                    <a:pt x="0" y="804231"/>
                  </a:lnTo>
                  <a:lnTo>
                    <a:pt x="614819" y="1608462"/>
                  </a:lnTo>
                  <a:lnTo>
                    <a:pt x="1782907" y="1608462"/>
                  </a:lnTo>
                  <a:lnTo>
                    <a:pt x="1874693" y="1608462"/>
                  </a:lnTo>
                  <a:lnTo>
                    <a:pt x="3042781" y="1608462"/>
                  </a:lnTo>
                  <a:lnTo>
                    <a:pt x="3657600" y="804231"/>
                  </a:lnTo>
                  <a:close/>
                </a:path>
              </a:pathLst>
            </a:custGeom>
            <a:solidFill>
              <a:srgbClr val="6BBD46"/>
            </a:solidFill>
            <a:ln w="25400" cap="flat" cmpd="sng" algn="ctr">
              <a:noFill/>
              <a:prstDash val="solid"/>
              <a:headEnd type="none" w="med" len="med"/>
              <a:tailEnd type="none" w="med" len="med"/>
            </a:ln>
            <a:effectLst>
              <a:outerShdw blurRad="44450" dist="22860" dir="5400000" algn="t" rotWithShape="0">
                <a:prstClr val="black">
                  <a:alpha val="35000"/>
                </a:prstClr>
              </a:outerShdw>
            </a:effectLst>
          </p:spPr>
          <p:txBody>
            <a:bodyPr lIns="91436" tIns="45718" rIns="91436" bIns="45718" anchor="ctr"/>
            <a:lstStyle/>
            <a:p>
              <a:pPr algn="ctr" defTabSz="914099">
                <a:defRPr/>
              </a:pPr>
              <a:endParaRPr lang="en-US" sz="2400" kern="0" dirty="0">
                <a:gradFill>
                  <a:gsLst>
                    <a:gs pos="0">
                      <a:srgbClr val="FFFFFF"/>
                    </a:gs>
                    <a:gs pos="100000">
                      <a:srgbClr val="FFFFFF"/>
                    </a:gs>
                  </a:gsLst>
                  <a:lin ang="5400000" scaled="0"/>
                </a:gradFill>
                <a:latin typeface="Segoe"/>
                <a:ea typeface="+mn-ea"/>
              </a:endParaRPr>
            </a:p>
          </p:txBody>
        </p:sp>
        <p:sp>
          <p:nvSpPr>
            <p:cNvPr id="23" name="Rectangle 22"/>
            <p:cNvSpPr/>
            <p:nvPr/>
          </p:nvSpPr>
          <p:spPr bwMode="auto">
            <a:xfrm>
              <a:off x="4816587" y="6629589"/>
              <a:ext cx="2919806" cy="1420819"/>
            </a:xfrm>
            <a:prstGeom prst="rect">
              <a:avLst/>
            </a:prstGeom>
            <a:noFill/>
            <a:ln w="25400" cap="flat" cmpd="sng" algn="ctr">
              <a:noFill/>
              <a:prstDash val="solid"/>
            </a:ln>
            <a:effectLst/>
          </p:spPr>
          <p:txBody>
            <a:bodyPr lIns="0" tIns="0" rIns="0" bIns="0" anchor="ctr"/>
            <a:lstStyle/>
            <a:p>
              <a:pPr indent="-282575" algn="ctr" defTabSz="914099">
                <a:lnSpc>
                  <a:spcPct val="90000"/>
                </a:lnSpc>
                <a:buClr>
                  <a:srgbClr val="0684A2"/>
                </a:buClr>
                <a:defRPr/>
              </a:pPr>
              <a:r>
                <a:rPr lang="en-US" sz="3200" kern="0" dirty="0">
                  <a:gradFill>
                    <a:gsLst>
                      <a:gs pos="0">
                        <a:srgbClr val="FFFFFF"/>
                      </a:gs>
                      <a:gs pos="99000">
                        <a:srgbClr val="FFFFFF"/>
                      </a:gs>
                    </a:gsLst>
                    <a:lin ang="5400000" scaled="0"/>
                  </a:gradFill>
                  <a:latin typeface="+mn-lt"/>
                  <a:ea typeface="+mn-ea"/>
                </a:rPr>
                <a:t>Tension fueled </a:t>
              </a:r>
              <a:br>
                <a:rPr lang="en-US" sz="3200" kern="0" dirty="0">
                  <a:gradFill>
                    <a:gsLst>
                      <a:gs pos="0">
                        <a:srgbClr val="FFFFFF"/>
                      </a:gs>
                      <a:gs pos="99000">
                        <a:srgbClr val="FFFFFF"/>
                      </a:gs>
                    </a:gsLst>
                    <a:lin ang="5400000" scaled="0"/>
                  </a:gradFill>
                  <a:latin typeface="+mn-lt"/>
                  <a:ea typeface="+mn-ea"/>
                </a:rPr>
              </a:br>
              <a:r>
                <a:rPr lang="en-US" sz="3200" kern="0" dirty="0">
                  <a:gradFill>
                    <a:gsLst>
                      <a:gs pos="0">
                        <a:srgbClr val="FFFFFF"/>
                      </a:gs>
                      <a:gs pos="99000">
                        <a:srgbClr val="FFFFFF"/>
                      </a:gs>
                    </a:gsLst>
                    <a:lin ang="5400000" scaled="0"/>
                  </a:gradFill>
                  <a:latin typeface="+mn-lt"/>
                  <a:ea typeface="+mn-ea"/>
                </a:rPr>
                <a:t>by smartphone growth</a:t>
              </a:r>
            </a:p>
          </p:txBody>
        </p:sp>
      </p:grpSp>
      <p:sp>
        <p:nvSpPr>
          <p:cNvPr id="57" name="Box"/>
          <p:cNvSpPr/>
          <p:nvPr/>
        </p:nvSpPr>
        <p:spPr bwMode="auto">
          <a:xfrm>
            <a:off x="0" y="2670175"/>
            <a:ext cx="12188825" cy="2486025"/>
          </a:xfrm>
          <a:prstGeom prst="rect">
            <a:avLst/>
          </a:prstGeom>
          <a:solidFill>
            <a:srgbClr val="4891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vert270" lIns="91436" tIns="45718" rIns="91436" bIns="45718" anchor="ctr"/>
          <a:lstStyle/>
          <a:p>
            <a:pPr algn="ctr" defTabSz="914363" fontAlgn="auto">
              <a:lnSpc>
                <a:spcPct val="90000"/>
              </a:lnSpc>
              <a:spcBef>
                <a:spcPts val="0"/>
              </a:spcBef>
              <a:spcAft>
                <a:spcPts val="600"/>
              </a:spcAft>
              <a:defRPr/>
            </a:pPr>
            <a:endParaRPr lang="en-US" sz="2400" b="1" kern="0" dirty="0">
              <a:gradFill>
                <a:gsLst>
                  <a:gs pos="0">
                    <a:srgbClr val="FFFFFF"/>
                  </a:gs>
                  <a:gs pos="100000">
                    <a:srgbClr val="FFFFFF"/>
                  </a:gs>
                </a:gsLst>
                <a:lin ang="5400000" scaled="0"/>
              </a:gradFill>
              <a:latin typeface="Segoe" pitchFamily="34" charset="0"/>
              <a:ea typeface="Segoe UI" pitchFamily="34" charset="0"/>
              <a:cs typeface="Zegoe UI SemiLight" charset="0"/>
            </a:endParaRPr>
          </a:p>
        </p:txBody>
      </p:sp>
      <p:sp>
        <p:nvSpPr>
          <p:cNvPr id="58" name="Quote"/>
          <p:cNvSpPr/>
          <p:nvPr/>
        </p:nvSpPr>
        <p:spPr>
          <a:xfrm>
            <a:off x="1464437" y="2988722"/>
            <a:ext cx="9259887" cy="1849737"/>
          </a:xfrm>
          <a:prstGeom prst="rect">
            <a:avLst/>
          </a:prstGeom>
          <a:noFill/>
        </p:spPr>
        <p:txBody>
          <a:bodyPr lIns="0" tIns="0" rIns="0" bIns="0" anchor="ctr">
            <a:spAutoFit/>
          </a:bodyPr>
          <a:lstStyle/>
          <a:p>
            <a:pPr marL="114300" indent="-114300" defTabSz="914099">
              <a:lnSpc>
                <a:spcPct val="90000"/>
              </a:lnSpc>
              <a:spcBef>
                <a:spcPts val="600"/>
              </a:spcBef>
              <a:spcAft>
                <a:spcPts val="0"/>
              </a:spcAft>
              <a:buClr>
                <a:srgbClr val="0684A2"/>
              </a:buClr>
              <a:tabLst>
                <a:tab pos="5943600" algn="l"/>
              </a:tabLst>
              <a:defRPr/>
            </a:pPr>
            <a:r>
              <a:rPr lang="en-US" sz="2800" dirty="0">
                <a:gradFill>
                  <a:gsLst>
                    <a:gs pos="0">
                      <a:srgbClr val="FFFFFF"/>
                    </a:gs>
                    <a:gs pos="100000">
                      <a:srgbClr val="FFFFFF"/>
                    </a:gs>
                  </a:gsLst>
                  <a:lin ang="5400000" scaled="0"/>
                </a:gradFill>
                <a:latin typeface="+mn-lt"/>
                <a:ea typeface="+mn-ea"/>
              </a:rPr>
              <a:t>“Consumer IT will affect every enterprise. Attempts by enterprises to deny this are doomed to failure, just as previous attempts to deny Wi-Fi, ‘smart’ mobile phones, the Internet, and even the PC itself failed.”</a:t>
            </a:r>
          </a:p>
          <a:p>
            <a:pPr algn="r" defTabSz="914363" fontAlgn="auto">
              <a:lnSpc>
                <a:spcPct val="90000"/>
              </a:lnSpc>
              <a:spcBef>
                <a:spcPts val="600"/>
              </a:spcBef>
              <a:spcAft>
                <a:spcPts val="0"/>
              </a:spcAft>
              <a:defRPr/>
            </a:pPr>
            <a:r>
              <a:rPr lang="en-US" sz="1600" i="1" dirty="0">
                <a:gradFill>
                  <a:gsLst>
                    <a:gs pos="0">
                      <a:srgbClr val="FFFFFF"/>
                    </a:gs>
                    <a:gs pos="100000">
                      <a:srgbClr val="FFFFFF"/>
                    </a:gs>
                  </a:gsLst>
                  <a:lin ang="5400000" scaled="0"/>
                </a:gradFill>
                <a:latin typeface="+mn-lt"/>
                <a:ea typeface="+mn-ea"/>
              </a:rPr>
              <a:t>– </a:t>
            </a:r>
            <a:r>
              <a:rPr lang="en-US" sz="1600" i="1" dirty="0">
                <a:gradFill>
                  <a:gsLst>
                    <a:gs pos="0">
                      <a:srgbClr val="FFFFFF"/>
                    </a:gs>
                    <a:gs pos="100000">
                      <a:srgbClr val="FFFFFF"/>
                    </a:gs>
                  </a:gsLst>
                  <a:lin ang="5400000" scaled="0"/>
                </a:gradFill>
                <a:latin typeface="+mn-lt"/>
                <a:ea typeface="+mn-ea"/>
              </a:rPr>
              <a:t>David Mitchell Smith, VP &amp; Gartner Fellow, Gartner Inc.</a:t>
            </a:r>
          </a:p>
        </p:txBody>
      </p:sp>
      <p:sp>
        <p:nvSpPr>
          <p:cNvPr id="31756" name="TextBox 12">
            <a:hlinkClick r:id="rId5"/>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75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75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750"/>
                                        <p:tgtEl>
                                          <p:spTgt spid="20"/>
                                        </p:tgtEl>
                                      </p:cBhvr>
                                    </p:animEffect>
                                  </p:childTnLst>
                                </p:cTn>
                              </p:par>
                              <p:par>
                                <p:cTn id="18" presetID="16" presetClass="entr" presetSubtype="37" fill="hold"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750"/>
                                        <p:tgtEl>
                                          <p:spTgt spid="45"/>
                                        </p:tgtEl>
                                      </p:cBhvr>
                                    </p:animEffect>
                                    <p:set>
                                      <p:cBhvr>
                                        <p:cTn id="27" dur="1" fill="hold">
                                          <p:stCondLst>
                                            <p:cond delay="749"/>
                                          </p:stCondLst>
                                        </p:cTn>
                                        <p:tgtEl>
                                          <p:spTgt spid="45"/>
                                        </p:tgtEl>
                                        <p:attrNameLst>
                                          <p:attrName>style.visibility</p:attrName>
                                        </p:attrNameLst>
                                      </p:cBhvr>
                                      <p:to>
                                        <p:strVal val="hidden"/>
                                      </p:to>
                                    </p:set>
                                  </p:childTnLst>
                                </p:cTn>
                              </p:par>
                              <p:par>
                                <p:cTn id="28" presetID="16" presetClass="entr" presetSubtype="37"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outVertical)">
                                      <p:cBhvr>
                                        <p:cTn id="30" dur="750"/>
                                        <p:tgtEl>
                                          <p:spTgt spid="57"/>
                                        </p:tgtEl>
                                      </p:cBhvr>
                                    </p:animEffect>
                                  </p:childTnLst>
                                </p:cTn>
                              </p:par>
                              <p:par>
                                <p:cTn id="31" presetID="10" presetClass="entr" presetSubtype="0" fill="hold" nodeType="withEffect">
                                  <p:stCondLst>
                                    <p:cond delay="25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par>
                          <p:cTn id="34" fill="hold">
                            <p:stCondLst>
                              <p:cond delay="750"/>
                            </p:stCondLst>
                            <p:childTnLst>
                              <p:par>
                                <p:cTn id="35" presetID="10" presetClass="exit" presetSubtype="0" fill="hold" nodeType="afterEffect">
                                  <p:stCondLst>
                                    <p:cond delay="0"/>
                                  </p:stCondLst>
                                  <p:childTnLst>
                                    <p:animEffect transition="out" filter="fade">
                                      <p:cBhvr>
                                        <p:cTn id="36" dur="100"/>
                                        <p:tgtEl>
                                          <p:spTgt spid="19"/>
                                        </p:tgtEl>
                                      </p:cBhvr>
                                    </p:animEffect>
                                    <p:set>
                                      <p:cBhvr>
                                        <p:cTn id="37" dur="1" fill="hold">
                                          <p:stCondLst>
                                            <p:cond delay="99"/>
                                          </p:stCondLst>
                                        </p:cTn>
                                        <p:tgtEl>
                                          <p:spTgt spid="1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
                                        <p:tgtEl>
                                          <p:spTgt spid="20"/>
                                        </p:tgtEl>
                                      </p:cBhvr>
                                    </p:animEffect>
                                    <p:set>
                                      <p:cBhvr>
                                        <p:cTn id="40" dur="1" fill="hold">
                                          <p:stCondLst>
                                            <p:cond delay="99"/>
                                          </p:stCondLst>
                                        </p:cTn>
                                        <p:tgtEl>
                                          <p:spTgt spid="2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
                                        <p:tgtEl>
                                          <p:spTgt spid="4"/>
                                        </p:tgtEl>
                                      </p:cBhvr>
                                    </p:animEffect>
                                    <p:set>
                                      <p:cBhvr>
                                        <p:cTn id="43" dur="1" fill="hold">
                                          <p:stCondLst>
                                            <p:cond delay="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Tools Investments</a:t>
            </a:r>
            <a:endParaRPr dirty="0"/>
          </a:p>
        </p:txBody>
      </p:sp>
      <p:graphicFrame>
        <p:nvGraphicFramePr>
          <p:cNvPr id="8" name="Table 7"/>
          <p:cNvGraphicFramePr>
            <a:graphicFrameLocks noGrp="1"/>
          </p:cNvGraphicFramePr>
          <p:nvPr/>
        </p:nvGraphicFramePr>
        <p:xfrm>
          <a:off x="20100925" y="1285875"/>
          <a:ext cx="10953750" cy="2147888"/>
        </p:xfrm>
        <a:graphic>
          <a:graphicData uri="http://schemas.openxmlformats.org/drawingml/2006/table">
            <a:tbl>
              <a:tblPr/>
              <a:tblGrid>
                <a:gridCol w="3651250"/>
                <a:gridCol w="3651250"/>
                <a:gridCol w="3651250"/>
              </a:tblGrid>
              <a:tr h="466725">
                <a:tc gridSpan="3">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0" i="0" u="none" strike="noStrike" cap="none" normalizeH="0" baseline="0" smtClean="0">
                          <a:ln>
                            <a:noFill/>
                          </a:ln>
                          <a:solidFill>
                            <a:srgbClr val="FFFFFF"/>
                          </a:solidFill>
                          <a:effectLst/>
                          <a:latin typeface="Arial" charset="0"/>
                          <a:ea typeface="宋体" charset="-122"/>
                        </a:rPr>
                        <a:t>Camera</a:t>
                      </a:r>
                    </a:p>
                  </a:txBody>
                  <a:tcPr marL="243777" marR="243777" marT="91440" marB="9144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77777"/>
                    </a:solidFill>
                  </a:tcPr>
                </a:tc>
                <a:tc hMerge="1">
                  <a:txBody>
                    <a:bodyPr/>
                    <a:lstStyle/>
                    <a:p>
                      <a:endParaRPr lang="zh-CN" altLang="en-US"/>
                    </a:p>
                  </a:txBody>
                  <a:tcPr/>
                </a:tc>
                <a:tc hMerge="1">
                  <a:txBody>
                    <a:bodyPr/>
                    <a:lstStyle/>
                    <a:p>
                      <a:endParaRPr lang="zh-CN" altLang="en-US"/>
                    </a:p>
                  </a:txBody>
                  <a:tcPr/>
                </a:tc>
              </a:tr>
              <a:tr h="1676400">
                <a:tc>
                  <a:txBody>
                    <a:bodyPr/>
                    <a:lstStyle/>
                    <a:p>
                      <a:pPr marL="0" marR="0" lvl="0" indent="0" algn="l" defTabSz="684213" rtl="0" eaLnBrk="1" fontAlgn="base" latinLnBrk="0" hangingPunct="1">
                        <a:lnSpc>
                          <a:spcPct val="100000"/>
                        </a:lnSpc>
                        <a:spcBef>
                          <a:spcPct val="0"/>
                        </a:spcBef>
                        <a:spcAft>
                          <a:spcPct val="0"/>
                        </a:spcAft>
                        <a:buClrTx/>
                        <a:buSzTx/>
                        <a:buFontTx/>
                        <a:buNone/>
                        <a:tabLst/>
                      </a:pPr>
                      <a:endParaRPr kumimoji="0" lang="en-US" altLang="zh-CN" sz="1900" b="1" i="0" u="none" strike="noStrike" cap="none" normalizeH="0" baseline="0" smtClean="0">
                        <a:ln>
                          <a:noFill/>
                        </a:ln>
                        <a:solidFill>
                          <a:srgbClr val="FFFFFF"/>
                        </a:solidFill>
                        <a:effectLst/>
                        <a:latin typeface="Arial" charset="0"/>
                        <a:ea typeface="宋体" charset="-122"/>
                      </a:endParaRPr>
                    </a:p>
                  </a:txBody>
                  <a:tcPr marL="243777" marR="243777" marT="91440" marB="91440"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1977"/>
                    </a:solidFill>
                  </a:tcPr>
                </a:tc>
                <a:tc>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1" i="0" u="none" strike="noStrike" cap="none" normalizeH="0" baseline="0" smtClean="0">
                          <a:ln>
                            <a:noFill/>
                          </a:ln>
                          <a:solidFill>
                            <a:srgbClr val="FFFFFF"/>
                          </a:solidFill>
                          <a:effectLst/>
                          <a:latin typeface="Arial" charset="0"/>
                          <a:ea typeface="宋体" charset="-122"/>
                        </a:rPr>
                        <a:t>Title Two</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Point one and more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Second point</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Third point goes here</a:t>
                      </a:r>
                    </a:p>
                  </a:txBody>
                  <a:tcPr marL="243777" marR="243777" marT="91440" marB="9144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zh-CN" sz="1900" b="1" i="0" u="none" strike="noStrike" cap="none" normalizeH="0" baseline="0" smtClean="0">
                          <a:ln>
                            <a:noFill/>
                          </a:ln>
                          <a:solidFill>
                            <a:srgbClr val="FFFFFF"/>
                          </a:solidFill>
                          <a:effectLst/>
                          <a:latin typeface="Arial" charset="0"/>
                          <a:ea typeface="宋体" charset="-122"/>
                        </a:rPr>
                        <a:t>Title Three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Point one and more</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Second point</a:t>
                      </a:r>
                    </a:p>
                    <a:p>
                      <a:pPr marL="0" marR="0" lvl="0" indent="0" algn="l" defTabSz="684213" rtl="0" eaLnBrk="1" fontAlgn="base" latinLnBrk="0" hangingPunct="1">
                        <a:lnSpc>
                          <a:spcPct val="100000"/>
                        </a:lnSpc>
                        <a:spcBef>
                          <a:spcPct val="0"/>
                        </a:spcBef>
                        <a:spcAft>
                          <a:spcPct val="0"/>
                        </a:spcAft>
                        <a:buClrTx/>
                        <a:buSzTx/>
                        <a:buFontTx/>
                        <a:buChar char="•"/>
                        <a:tabLst/>
                      </a:pPr>
                      <a:r>
                        <a:rPr kumimoji="0" lang="en-US" altLang="zh-CN" sz="1900" b="0" i="0" u="none" strike="noStrike" cap="none" normalizeH="0" baseline="0" smtClean="0">
                          <a:ln>
                            <a:noFill/>
                          </a:ln>
                          <a:solidFill>
                            <a:srgbClr val="FFFFFF"/>
                          </a:solidFill>
                          <a:effectLst/>
                          <a:latin typeface="Arial" charset="0"/>
                          <a:ea typeface="宋体" charset="-122"/>
                        </a:rPr>
                        <a:t>Third point goes here</a:t>
                      </a:r>
                    </a:p>
                  </a:txBody>
                  <a:tcPr marL="243777" marR="243777" marT="91440" marB="91440"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A634"/>
                    </a:solidFill>
                  </a:tcPr>
                </a:tc>
              </a:tr>
            </a:tbl>
          </a:graphicData>
        </a:graphic>
      </p:graphicFrame>
      <p:graphicFrame>
        <p:nvGraphicFramePr>
          <p:cNvPr id="7" name="Table 6"/>
          <p:cNvGraphicFramePr>
            <a:graphicFrameLocks noGrp="1"/>
          </p:cNvGraphicFramePr>
          <p:nvPr/>
        </p:nvGraphicFramePr>
        <p:xfrm>
          <a:off x="548640" y="1755648"/>
          <a:ext cx="3657600" cy="4572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3657600"/>
              </a:tblGrid>
              <a:tr h="731520">
                <a:tc>
                  <a:txBody>
                    <a:bodyPr/>
                    <a:lstStyle/>
                    <a:p>
                      <a:pPr marL="0" indent="0" algn="ctr" defTabSz="685799" rtl="0" eaLnBrk="1" latinLnBrk="0" hangingPunct="1">
                        <a:lnSpc>
                          <a:spcPct val="90000"/>
                        </a:lnSpc>
                        <a:buFont typeface="Arial" pitchFamily="34" charset="0"/>
                        <a:buNone/>
                        <a:defRPr/>
                      </a:pPr>
                      <a:r>
                        <a:rPr lang="en-US" sz="2800" b="1" kern="1200" dirty="0" smtClean="0">
                          <a:gradFill>
                            <a:gsLst>
                              <a:gs pos="0">
                                <a:schemeClr val="tx1"/>
                              </a:gs>
                              <a:gs pos="86000">
                                <a:schemeClr val="tx1"/>
                              </a:gs>
                            </a:gsLst>
                            <a:lin ang="5400000" scaled="0"/>
                          </a:gradFill>
                          <a:latin typeface="+mn-lt"/>
                          <a:ea typeface="+mn-ea"/>
                          <a:cs typeface="+mn-cs"/>
                        </a:rPr>
                        <a:t>Tools</a:t>
                      </a:r>
                    </a:p>
                  </a:txBody>
                  <a:tcPr marL="121888" marR="121888"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96012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New template </a:t>
                      </a:r>
                      <a:br>
                        <a:rPr lang="en-US" sz="2400" kern="1200" dirty="0" smtClean="0">
                          <a:gradFill>
                            <a:gsLst>
                              <a:gs pos="0">
                                <a:schemeClr val="tx1"/>
                              </a:gs>
                              <a:gs pos="86000">
                                <a:schemeClr val="tx1"/>
                              </a:gs>
                            </a:gsLst>
                            <a:lin ang="5400000" scaled="0"/>
                          </a:gradFill>
                          <a:latin typeface="+mn-lt"/>
                          <a:ea typeface="+mn-ea"/>
                          <a:cs typeface="+mn-cs"/>
                        </a:rPr>
                      </a:br>
                      <a:r>
                        <a:rPr lang="en-US" sz="2400" kern="1200" dirty="0" smtClean="0">
                          <a:gradFill>
                            <a:gsLst>
                              <a:gs pos="0">
                                <a:schemeClr val="tx1"/>
                              </a:gs>
                              <a:gs pos="86000">
                                <a:schemeClr val="tx1"/>
                              </a:gs>
                            </a:gsLst>
                            <a:lin ang="5400000" scaled="0"/>
                          </a:gradFill>
                          <a:latin typeface="+mn-lt"/>
                          <a:ea typeface="+mn-ea"/>
                          <a:cs typeface="+mn-cs"/>
                        </a:rPr>
                        <a:t>for multitasking</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96012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Debugging </a:t>
                      </a:r>
                      <a:br>
                        <a:rPr lang="en-US" sz="2400" kern="1200" dirty="0" smtClean="0">
                          <a:gradFill>
                            <a:gsLst>
                              <a:gs pos="0">
                                <a:schemeClr val="tx1"/>
                              </a:gs>
                              <a:gs pos="86000">
                                <a:schemeClr val="tx1"/>
                              </a:gs>
                            </a:gsLst>
                            <a:lin ang="5400000" scaled="0"/>
                          </a:gradFill>
                          <a:latin typeface="+mn-lt"/>
                          <a:ea typeface="+mn-ea"/>
                          <a:cs typeface="+mn-cs"/>
                        </a:rPr>
                      </a:br>
                      <a:r>
                        <a:rPr lang="en-US" sz="2400" kern="1200" dirty="0" smtClean="0">
                          <a:gradFill>
                            <a:gsLst>
                              <a:gs pos="0">
                                <a:schemeClr val="tx1"/>
                              </a:gs>
                              <a:gs pos="86000">
                                <a:schemeClr val="tx1"/>
                              </a:gs>
                            </a:gsLst>
                            <a:lin ang="5400000" scaled="0"/>
                          </a:gradFill>
                          <a:latin typeface="+mn-lt"/>
                          <a:ea typeface="+mn-ea"/>
                          <a:cs typeface="+mn-cs"/>
                        </a:rPr>
                        <a:t>background agents</a:t>
                      </a:r>
                    </a:p>
                  </a:txBody>
                  <a:tcPr marL="121888" marR="121888" marT="91440" marB="91440" anchor="ctr">
                    <a:lnT w="12700" cap="flat" cmpd="sng" algn="ctr">
                      <a:noFill/>
                      <a:prstDash val="solid"/>
                      <a:round/>
                      <a:headEnd type="none" w="med" len="med"/>
                      <a:tailEnd type="none" w="med" len="med"/>
                    </a:lnT>
                    <a:lnB>
                      <a:noFill/>
                    </a:lnB>
                    <a:gradFill>
                      <a:gsLst>
                        <a:gs pos="0">
                          <a:srgbClr val="6BBD46">
                            <a:lumMod val="80000"/>
                          </a:srgbClr>
                        </a:gs>
                        <a:gs pos="100000">
                          <a:srgbClr val="6BBD46">
                            <a:lumMod val="80000"/>
                          </a:srgbClr>
                        </a:gs>
                      </a:gsLst>
                      <a:lin ang="16200000" scaled="0"/>
                    </a:gradFill>
                  </a:tcPr>
                </a:tc>
              </a:tr>
              <a:tr h="96012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Isolated Storage Explorer</a:t>
                      </a:r>
                    </a:p>
                  </a:txBody>
                  <a:tcPr marL="121888" marR="121888" marT="91440" marB="91440" anchor="ctr">
                    <a:lnT w="12700" cap="flat" cmpd="sng" algn="ctr">
                      <a:noFill/>
                      <a:prstDash val="solid"/>
                      <a:round/>
                      <a:headEnd type="none" w="med" len="med"/>
                      <a:tailEnd type="none" w="med" len="med"/>
                    </a:lnT>
                    <a:lnB>
                      <a:noFill/>
                    </a:lnB>
                    <a:gradFill>
                      <a:gsLst>
                        <a:gs pos="0">
                          <a:srgbClr val="6BBD46"/>
                        </a:gs>
                        <a:gs pos="100000">
                          <a:srgbClr val="6BBD46">
                            <a:lumMod val="100000"/>
                          </a:srgbClr>
                        </a:gs>
                      </a:gsLst>
                      <a:lin ang="16200000" scaled="0"/>
                    </a:gradFill>
                  </a:tcPr>
                </a:tc>
              </a:tr>
              <a:tr h="96012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Profiler</a:t>
                      </a:r>
                    </a:p>
                  </a:txBody>
                  <a:tcPr marL="121888" marR="121888" marT="91440" marB="91440" anchor="ctr">
                    <a:lnT w="12700" cap="flat" cmpd="sng" algn="ctr">
                      <a:noFill/>
                      <a:prstDash val="solid"/>
                      <a:round/>
                      <a:headEnd type="none" w="med" len="med"/>
                      <a:tailEnd type="none" w="med" len="med"/>
                    </a:lnT>
                    <a:gradFill>
                      <a:gsLst>
                        <a:gs pos="0">
                          <a:srgbClr val="6BBD46">
                            <a:lumMod val="80000"/>
                          </a:srgbClr>
                        </a:gs>
                        <a:gs pos="100000">
                          <a:srgbClr val="6BBD46">
                            <a:lumMod val="80000"/>
                          </a:srgbClr>
                        </a:gs>
                      </a:gsLst>
                      <a:lin ang="16200000" scaled="0"/>
                    </a:gradFill>
                  </a:tcPr>
                </a:tc>
              </a:tr>
            </a:tbl>
          </a:graphicData>
        </a:graphic>
      </p:graphicFrame>
      <p:graphicFrame>
        <p:nvGraphicFramePr>
          <p:cNvPr id="9" name="Table 8"/>
          <p:cNvGraphicFramePr>
            <a:graphicFrameLocks noGrp="1"/>
          </p:cNvGraphicFramePr>
          <p:nvPr/>
        </p:nvGraphicFramePr>
        <p:xfrm>
          <a:off x="4259739" y="1755648"/>
          <a:ext cx="3657600" cy="4572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3657600"/>
              </a:tblGrid>
              <a:tr h="731520">
                <a:tc>
                  <a:txBody>
                    <a:bodyPr/>
                    <a:lstStyle/>
                    <a:p>
                      <a:pPr marL="0" indent="0" algn="ctr" defTabSz="685799" rtl="0" eaLnBrk="1" latinLnBrk="0" hangingPunct="1">
                        <a:lnSpc>
                          <a:spcPct val="90000"/>
                        </a:lnSpc>
                        <a:buFont typeface="Arial" pitchFamily="34" charset="0"/>
                        <a:buNone/>
                        <a:defRPr/>
                      </a:pPr>
                      <a:r>
                        <a:rPr lang="en-US" sz="2800" b="1" kern="1200" dirty="0" smtClean="0">
                          <a:gradFill>
                            <a:gsLst>
                              <a:gs pos="0">
                                <a:schemeClr val="tx1"/>
                              </a:gs>
                              <a:gs pos="86000">
                                <a:schemeClr val="tx1"/>
                              </a:gs>
                            </a:gsLst>
                            <a:lin ang="5400000" scaled="0"/>
                          </a:gradFill>
                          <a:latin typeface="+mn-lt"/>
                          <a:ea typeface="+mn-ea"/>
                          <a:cs typeface="+mn-cs"/>
                        </a:rPr>
                        <a:t>.NET</a:t>
                      </a:r>
                    </a:p>
                  </a:txBody>
                  <a:tcPr marL="121888" marR="121888"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768096">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Performance</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768096">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Generational GC</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768096">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Serialization</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768096">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SIMD – vector</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768096">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Profiler</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bl>
          </a:graphicData>
        </a:graphic>
      </p:graphicFrame>
      <p:graphicFrame>
        <p:nvGraphicFramePr>
          <p:cNvPr id="11" name="Table 10"/>
          <p:cNvGraphicFramePr>
            <a:graphicFrameLocks noGrp="1"/>
          </p:cNvGraphicFramePr>
          <p:nvPr/>
        </p:nvGraphicFramePr>
        <p:xfrm>
          <a:off x="7970838" y="1755648"/>
          <a:ext cx="3657600" cy="4572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3657600"/>
              </a:tblGrid>
              <a:tr h="731520">
                <a:tc>
                  <a:txBody>
                    <a:bodyPr/>
                    <a:lstStyle/>
                    <a:p>
                      <a:pPr marL="0" indent="0" algn="ctr" defTabSz="685799" rtl="0" eaLnBrk="1" latinLnBrk="0" hangingPunct="1">
                        <a:lnSpc>
                          <a:spcPct val="90000"/>
                        </a:lnSpc>
                        <a:buFont typeface="Arial" pitchFamily="34" charset="0"/>
                        <a:buNone/>
                        <a:defRPr/>
                      </a:pPr>
                      <a:r>
                        <a:rPr lang="en-US" sz="2800" b="1" kern="1200" dirty="0" smtClean="0">
                          <a:gradFill>
                            <a:gsLst>
                              <a:gs pos="0">
                                <a:schemeClr val="tx1"/>
                              </a:gs>
                              <a:gs pos="86000">
                                <a:schemeClr val="tx1"/>
                              </a:gs>
                            </a:gsLst>
                            <a:lin ang="5400000" scaled="0"/>
                          </a:gradFill>
                          <a:latin typeface="+mn-lt"/>
                          <a:ea typeface="+mn-ea"/>
                          <a:cs typeface="+mn-cs"/>
                        </a:rPr>
                        <a:t>Emulator</a:t>
                      </a:r>
                    </a:p>
                  </a:txBody>
                  <a:tcPr marL="121888" marR="121888" marT="91440" marB="9144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96012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Sensors and location </a:t>
                      </a:r>
                      <a:br>
                        <a:rPr lang="en-US" sz="2400" kern="1200" dirty="0" smtClean="0">
                          <a:gradFill>
                            <a:gsLst>
                              <a:gs pos="0">
                                <a:schemeClr val="tx1"/>
                              </a:gs>
                              <a:gs pos="86000">
                                <a:schemeClr val="tx1"/>
                              </a:gs>
                            </a:gsLst>
                            <a:lin ang="5400000" scaled="0"/>
                          </a:gradFill>
                          <a:latin typeface="+mn-lt"/>
                          <a:ea typeface="+mn-ea"/>
                          <a:cs typeface="+mn-cs"/>
                        </a:rPr>
                      </a:br>
                      <a:r>
                        <a:rPr lang="en-US" sz="2400" kern="1200" dirty="0" smtClean="0">
                          <a:gradFill>
                            <a:gsLst>
                              <a:gs pos="0">
                                <a:schemeClr val="tx1"/>
                              </a:gs>
                              <a:gs pos="86000">
                                <a:schemeClr val="tx1"/>
                              </a:gs>
                            </a:gsLst>
                            <a:lin ang="5400000" scaled="0"/>
                          </a:gradFill>
                          <a:latin typeface="+mn-lt"/>
                          <a:ea typeface="+mn-ea"/>
                          <a:cs typeface="+mn-cs"/>
                        </a:rPr>
                        <a:t>in Emulator</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r h="96012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Multi-touch in Emulator</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lumMod val="80000"/>
                          </a:srgbClr>
                        </a:gs>
                        <a:gs pos="100000">
                          <a:srgbClr val="4B8EDC">
                            <a:lumMod val="80000"/>
                          </a:srgbClr>
                        </a:gs>
                      </a:gsLst>
                      <a:lin ang="16200000" scaled="0"/>
                    </a:gradFill>
                  </a:tcPr>
                </a:tc>
              </a:tr>
              <a:tr h="96012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Screenshot</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r h="960120">
                <a:tc>
                  <a:txBody>
                    <a:bodyPr/>
                    <a:lstStyle/>
                    <a:p>
                      <a:pPr marL="0" algn="ctr" defTabSz="685799" rtl="0" eaLnBrk="1" latinLnBrk="0" hangingPunct="1">
                        <a:lnSpc>
                          <a:spcPct val="90000"/>
                        </a:lnSpc>
                        <a:defRPr/>
                      </a:pPr>
                      <a:r>
                        <a:rPr lang="en-US" sz="2400" kern="1200" dirty="0" smtClean="0">
                          <a:gradFill>
                            <a:gsLst>
                              <a:gs pos="0">
                                <a:schemeClr val="tx1"/>
                              </a:gs>
                              <a:gs pos="86000">
                                <a:schemeClr val="tx1"/>
                              </a:gs>
                            </a:gsLst>
                            <a:lin ang="5400000" scaled="0"/>
                          </a:gradFill>
                          <a:latin typeface="+mn-lt"/>
                          <a:ea typeface="+mn-ea"/>
                          <a:cs typeface="+mn-cs"/>
                        </a:rPr>
                        <a:t>Ingestion tool</a:t>
                      </a:r>
                    </a:p>
                  </a:txBody>
                  <a:tcPr marL="121888" marR="121888" marT="91440" marB="9144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lumMod val="80000"/>
                          </a:srgbClr>
                        </a:gs>
                        <a:gs pos="100000">
                          <a:srgbClr val="4B8EDC">
                            <a:lumMod val="80000"/>
                          </a:srgbClr>
                        </a:gs>
                      </a:gsLst>
                      <a:lin ang="16200000" scaled="0"/>
                    </a:gradFill>
                  </a:tcPr>
                </a:tc>
              </a:tr>
            </a:tbl>
          </a:graphicData>
        </a:graphic>
      </p:graphicFrame>
      <p:sp>
        <p:nvSpPr>
          <p:cNvPr id="92177" name="TextBox 9">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9112" y="228600"/>
            <a:ext cx="11149013" cy="609398"/>
          </a:xfrm>
        </p:spPr>
        <p:txBody>
          <a:bodyPr/>
          <a:lstStyle/>
          <a:p>
            <a:pPr defTabSz="914363" fontAlgn="auto">
              <a:spcAft>
                <a:spcPts val="0"/>
              </a:spcAft>
              <a:defRPr/>
            </a:pPr>
            <a:r>
              <a:rPr smtClean="0"/>
              <a:t>We Want to Hear From You</a:t>
            </a:r>
            <a:endParaRPr dirty="0"/>
          </a:p>
        </p:txBody>
      </p:sp>
      <p:sp>
        <p:nvSpPr>
          <p:cNvPr id="4" name="Rectangle 3"/>
          <p:cNvSpPr/>
          <p:nvPr/>
        </p:nvSpPr>
        <p:spPr bwMode="auto">
          <a:xfrm>
            <a:off x="0" y="1444625"/>
            <a:ext cx="11212513"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Today is a start</a:t>
            </a:r>
          </a:p>
        </p:txBody>
      </p:sp>
      <p:sp>
        <p:nvSpPr>
          <p:cNvPr id="5" name="Rectangle 4"/>
          <p:cNvSpPr/>
          <p:nvPr/>
        </p:nvSpPr>
        <p:spPr bwMode="auto">
          <a:xfrm>
            <a:off x="0" y="2257425"/>
            <a:ext cx="11212513" cy="547688"/>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Announcing – Windows Phone Developer Feedback App</a:t>
            </a:r>
          </a:p>
        </p:txBody>
      </p:sp>
      <p:sp>
        <p:nvSpPr>
          <p:cNvPr id="8" name="Content Placeholder 7"/>
          <p:cNvSpPr txBox="1">
            <a:spLocks/>
          </p:cNvSpPr>
          <p:nvPr/>
        </p:nvSpPr>
        <p:spPr>
          <a:xfrm>
            <a:off x="519112" y="2954553"/>
            <a:ext cx="10693401" cy="1249573"/>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a:t>Provides phone interface to make suggestions about </a:t>
            </a:r>
            <a:r>
              <a:rPr lang="en-US" sz="2800" dirty="0" smtClean="0"/>
              <a:t>Windows Phone </a:t>
            </a:r>
            <a:r>
              <a:rPr lang="en-US" sz="2800" dirty="0"/>
              <a:t>Developer platform</a:t>
            </a:r>
          </a:p>
          <a:p>
            <a:pPr marL="400050" indent="-400050" fontAlgn="auto">
              <a:spcAft>
                <a:spcPts val="0"/>
              </a:spcAft>
              <a:defRPr/>
            </a:pPr>
            <a:r>
              <a:rPr lang="en-US" sz="2800" dirty="0"/>
              <a:t>Website </a:t>
            </a:r>
            <a:r>
              <a:rPr lang="en-US" sz="2800" dirty="0">
                <a:hlinkClick r:id="rId3"/>
              </a:rPr>
              <a:t>http://</a:t>
            </a:r>
            <a:r>
              <a:rPr lang="en-US" sz="2800" dirty="0" smtClean="0">
                <a:hlinkClick r:id="rId3"/>
              </a:rPr>
              <a:t>wpdev.uservoice.com</a:t>
            </a:r>
            <a:r>
              <a:rPr lang="en-US" sz="2800" dirty="0" smtClean="0"/>
              <a:t>  </a:t>
            </a:r>
            <a:endParaRPr lang="en-US" sz="2800" dirty="0"/>
          </a:p>
        </p:txBody>
      </p:sp>
      <p:sp>
        <p:nvSpPr>
          <p:cNvPr id="9" name="Rectangle 8"/>
          <p:cNvSpPr/>
          <p:nvPr/>
        </p:nvSpPr>
        <p:spPr bwMode="auto">
          <a:xfrm>
            <a:off x="0" y="4581525"/>
            <a:ext cx="11212513" cy="549275"/>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dirty="0">
                <a:solidFill>
                  <a:schemeClr val="tx1">
                    <a:alpha val="99000"/>
                  </a:schemeClr>
                </a:solidFill>
              </a:rPr>
              <a:t>Announcing – User Voice for Windows Phone </a:t>
            </a:r>
          </a:p>
        </p:txBody>
      </p:sp>
      <p:sp>
        <p:nvSpPr>
          <p:cNvPr id="10" name="Content Placeholder 7"/>
          <p:cNvSpPr txBox="1">
            <a:spLocks/>
          </p:cNvSpPr>
          <p:nvPr/>
        </p:nvSpPr>
        <p:spPr>
          <a:xfrm>
            <a:off x="519112" y="5279714"/>
            <a:ext cx="10693401" cy="387798"/>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fontAlgn="auto">
              <a:spcAft>
                <a:spcPts val="0"/>
              </a:spcAft>
              <a:defRPr/>
            </a:pPr>
            <a:r>
              <a:rPr lang="en-US" sz="2800" dirty="0"/>
              <a:t>Makes it very easy to integrate user feedback into your app</a:t>
            </a:r>
          </a:p>
        </p:txBody>
      </p:sp>
      <p:sp>
        <p:nvSpPr>
          <p:cNvPr id="93191" name="TextBox 10">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9112" y="228600"/>
            <a:ext cx="11149013" cy="609398"/>
          </a:xfrm>
        </p:spPr>
        <p:txBody>
          <a:bodyPr/>
          <a:lstStyle/>
          <a:p>
            <a:pPr defTabSz="914363" fontAlgn="auto">
              <a:spcAft>
                <a:spcPts val="0"/>
              </a:spcAft>
              <a:defRPr/>
            </a:pPr>
            <a:r>
              <a:rPr smtClean="0"/>
              <a:t>Call to Action</a:t>
            </a:r>
            <a:endParaRPr dirty="0"/>
          </a:p>
        </p:txBody>
      </p:sp>
      <p:sp>
        <p:nvSpPr>
          <p:cNvPr id="4" name="Rectangle 3"/>
          <p:cNvSpPr/>
          <p:nvPr/>
        </p:nvSpPr>
        <p:spPr bwMode="auto">
          <a:xfrm>
            <a:off x="0" y="1447800"/>
            <a:ext cx="11522075"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lnSpc>
                <a:spcPct val="90000"/>
              </a:lnSpc>
              <a:spcBef>
                <a:spcPts val="300"/>
              </a:spcBef>
              <a:defRPr/>
            </a:pPr>
            <a:r>
              <a:rPr lang="en-US" sz="3200" dirty="0">
                <a:solidFill>
                  <a:schemeClr val="tx1">
                    <a:alpha val="99000"/>
                  </a:schemeClr>
                </a:solidFill>
                <a:latin typeface="+mn-lt"/>
                <a:ea typeface="+mn-ea"/>
              </a:rPr>
              <a:t>Build </a:t>
            </a:r>
            <a:r>
              <a:rPr lang="en-US" sz="3200" dirty="0">
                <a:solidFill>
                  <a:schemeClr val="tx1">
                    <a:alpha val="99000"/>
                  </a:schemeClr>
                </a:solidFill>
                <a:latin typeface="+mn-lt"/>
                <a:ea typeface="+mn-ea"/>
              </a:rPr>
              <a:t>for WP7 now – everything will work just fine in Mango</a:t>
            </a:r>
            <a:endParaRPr lang="en-US" sz="3200" dirty="0">
              <a:solidFill>
                <a:schemeClr val="tx1">
                  <a:alpha val="99000"/>
                </a:schemeClr>
              </a:solidFill>
              <a:latin typeface="+mn-lt"/>
              <a:ea typeface="+mn-ea"/>
            </a:endParaRPr>
          </a:p>
        </p:txBody>
      </p:sp>
      <p:sp>
        <p:nvSpPr>
          <p:cNvPr id="6" name="Rectangle 5"/>
          <p:cNvSpPr/>
          <p:nvPr/>
        </p:nvSpPr>
        <p:spPr bwMode="auto">
          <a:xfrm>
            <a:off x="0" y="2243138"/>
            <a:ext cx="11522075" cy="547687"/>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lnSpc>
                <a:spcPct val="90000"/>
              </a:lnSpc>
              <a:spcBef>
                <a:spcPts val="300"/>
              </a:spcBef>
              <a:defRPr/>
            </a:pPr>
            <a:r>
              <a:rPr lang="en-US" sz="3200" dirty="0">
                <a:solidFill>
                  <a:schemeClr val="tx1">
                    <a:alpha val="99000"/>
                  </a:schemeClr>
                </a:solidFill>
                <a:latin typeface="+mn-lt"/>
                <a:ea typeface="+mn-ea"/>
              </a:rPr>
              <a:t>Use multitasking – it opens </a:t>
            </a:r>
            <a:r>
              <a:rPr lang="en-US" sz="3200" dirty="0">
                <a:solidFill>
                  <a:schemeClr val="tx1">
                    <a:alpha val="99000"/>
                  </a:schemeClr>
                </a:solidFill>
                <a:latin typeface="+mn-lt"/>
                <a:ea typeface="+mn-ea"/>
              </a:rPr>
              <a:t>up completely new </a:t>
            </a:r>
            <a:r>
              <a:rPr lang="en-US" sz="3200" dirty="0">
                <a:solidFill>
                  <a:schemeClr val="tx1">
                    <a:alpha val="99000"/>
                  </a:schemeClr>
                </a:solidFill>
                <a:latin typeface="+mn-lt"/>
                <a:ea typeface="+mn-ea"/>
              </a:rPr>
              <a:t>solutions </a:t>
            </a:r>
            <a:endParaRPr lang="en-US" sz="3200" dirty="0">
              <a:solidFill>
                <a:schemeClr val="tx1">
                  <a:alpha val="99000"/>
                </a:schemeClr>
              </a:solidFill>
              <a:latin typeface="+mn-lt"/>
              <a:ea typeface="+mn-ea"/>
            </a:endParaRPr>
          </a:p>
        </p:txBody>
      </p:sp>
      <p:sp>
        <p:nvSpPr>
          <p:cNvPr id="7" name="Rectangle 6"/>
          <p:cNvSpPr/>
          <p:nvPr/>
        </p:nvSpPr>
        <p:spPr bwMode="auto">
          <a:xfrm>
            <a:off x="0" y="3036888"/>
            <a:ext cx="11522075"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lnSpc>
                <a:spcPct val="90000"/>
              </a:lnSpc>
              <a:spcBef>
                <a:spcPts val="300"/>
              </a:spcBef>
              <a:defRPr/>
            </a:pPr>
            <a:r>
              <a:rPr lang="en-US" sz="3200" dirty="0">
                <a:solidFill>
                  <a:schemeClr val="tx1">
                    <a:alpha val="99000"/>
                  </a:schemeClr>
                </a:solidFill>
                <a:latin typeface="+mn-lt"/>
                <a:ea typeface="+mn-ea"/>
              </a:rPr>
              <a:t>Create deeply integrated </a:t>
            </a:r>
            <a:r>
              <a:rPr lang="en-US" sz="3200" dirty="0">
                <a:solidFill>
                  <a:schemeClr val="tx1">
                    <a:alpha val="99000"/>
                  </a:schemeClr>
                </a:solidFill>
                <a:latin typeface="+mn-lt"/>
                <a:ea typeface="+mn-ea"/>
              </a:rPr>
              <a:t>experiences, make </a:t>
            </a:r>
            <a:r>
              <a:rPr lang="en-US" sz="3200" dirty="0">
                <a:solidFill>
                  <a:schemeClr val="tx1">
                    <a:alpha val="99000"/>
                  </a:schemeClr>
                </a:solidFill>
                <a:latin typeface="+mn-lt"/>
                <a:ea typeface="+mn-ea"/>
              </a:rPr>
              <a:t>your app shine!</a:t>
            </a:r>
          </a:p>
        </p:txBody>
      </p:sp>
      <p:sp>
        <p:nvSpPr>
          <p:cNvPr id="8" name="Rectangle 7"/>
          <p:cNvSpPr/>
          <p:nvPr/>
        </p:nvSpPr>
        <p:spPr bwMode="auto">
          <a:xfrm>
            <a:off x="0" y="3832225"/>
            <a:ext cx="11522075"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lnSpc>
                <a:spcPct val="90000"/>
              </a:lnSpc>
              <a:spcBef>
                <a:spcPts val="300"/>
              </a:spcBef>
              <a:defRPr/>
            </a:pPr>
            <a:r>
              <a:rPr lang="en-US" sz="3200" dirty="0">
                <a:solidFill>
                  <a:schemeClr val="tx1">
                    <a:alpha val="99000"/>
                  </a:schemeClr>
                </a:solidFill>
                <a:latin typeface="+mn-lt"/>
                <a:ea typeface="+mn-ea"/>
              </a:rPr>
              <a:t>Download the Mango tools in May</a:t>
            </a:r>
          </a:p>
        </p:txBody>
      </p:sp>
      <p:sp>
        <p:nvSpPr>
          <p:cNvPr id="94214" name="TextBox 8">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Windows Phone Sessions Schedule</a:t>
            </a:r>
            <a:endParaRPr dirty="0"/>
          </a:p>
        </p:txBody>
      </p:sp>
      <p:graphicFrame>
        <p:nvGraphicFramePr>
          <p:cNvPr id="4" name="Table 3"/>
          <p:cNvGraphicFramePr>
            <a:graphicFrameLocks noGrp="1"/>
          </p:cNvGraphicFramePr>
          <p:nvPr/>
        </p:nvGraphicFramePr>
        <p:xfrm>
          <a:off x="303212" y="1143000"/>
          <a:ext cx="11582401" cy="5446927"/>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723901"/>
                <a:gridCol w="804333"/>
                <a:gridCol w="6269069"/>
                <a:gridCol w="2346761"/>
                <a:gridCol w="1438337"/>
              </a:tblGrid>
              <a:tr h="68701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Mon</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3:00</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What’s New for Windows Phone Development with Microsoft Silverlight?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Shawn Oster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C302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73031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Mon</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4:45</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Windows Phone 7 Productivity Scenarios with Microsoft Exchange Server 2010 and Microsoft Office 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Augusto Valdez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C206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1025231">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Mon</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indent="0" algn="ctr" defTabSz="914363" rtl="0" eaLnBrk="1" fontAlgn="t" latinLnBrk="0" hangingPunct="1">
                        <a:lnSpc>
                          <a:spcPct val="100000"/>
                        </a:lnSpc>
                        <a:spcBef>
                          <a:spcPts val="0"/>
                        </a:spcBef>
                        <a:spcAft>
                          <a:spcPts val="0"/>
                        </a:spcAft>
                        <a:buClrTx/>
                        <a:buSzTx/>
                        <a:buFontTx/>
                        <a:buNone/>
                        <a:tabLst/>
                        <a:defRPr/>
                      </a:pPr>
                      <a:r>
                        <a:rPr lang="en-US" sz="2000" b="0" i="0" u="none" strike="noStrike" dirty="0" smtClean="0">
                          <a:gradFill>
                            <a:gsLst>
                              <a:gs pos="0">
                                <a:schemeClr val="bg1"/>
                              </a:gs>
                              <a:gs pos="100000">
                                <a:schemeClr val="bg1"/>
                              </a:gs>
                            </a:gsLst>
                            <a:lin ang="5400000" scaled="0"/>
                          </a:gradFill>
                          <a:effectLst/>
                          <a:latin typeface="Calibri"/>
                        </a:rPr>
                        <a:t>4:45</a:t>
                      </a:r>
                    </a:p>
                    <a:p>
                      <a:pPr algn="ctr" fontAlgn="t"/>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Meet the Windows Phone Application Platform Engineering </a:t>
                      </a:r>
                      <a:r>
                        <a:rPr lang="en-US" sz="2000" b="0" i="0" u="none" strike="noStrike" dirty="0" smtClean="0">
                          <a:gradFill>
                            <a:gsLst>
                              <a:gs pos="0">
                                <a:schemeClr val="bg1"/>
                              </a:gs>
                              <a:gs pos="100000">
                                <a:schemeClr val="bg1"/>
                              </a:gs>
                            </a:gsLst>
                            <a:lin ang="5400000" scaled="0"/>
                          </a:gradFill>
                          <a:effectLst/>
                          <a:latin typeface="Calibri"/>
                        </a:rPr>
                        <a:t>Team (Interactive)</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Peter Torr, Sean McKenna, Tudor Toma, Shawn Oster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B304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203846">
                <a:tc>
                  <a:txBody>
                    <a:bodyPr/>
                    <a:lstStyle/>
                    <a:p>
                      <a:pPr algn="l"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8701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Tue</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8:30</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Windows Phone Multitasking and Fast Application Switching Architecture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Peter Torr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C201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68701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Tue</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10:15</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Enhanced Push Notifications and Live Tiles for Windows Phone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Peter Torr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Georgia </a:t>
                      </a:r>
                      <a:r>
                        <a:rPr lang="en-US" sz="2000" b="0" i="0" u="none" strike="noStrike" dirty="0" smtClean="0">
                          <a:gradFill>
                            <a:gsLst>
                              <a:gs pos="0">
                                <a:schemeClr val="bg1"/>
                              </a:gs>
                              <a:gs pos="100000">
                                <a:schemeClr val="bg1"/>
                              </a:gs>
                            </a:gsLst>
                            <a:lin ang="5400000" scaled="0"/>
                          </a:gradFill>
                          <a:effectLst/>
                          <a:latin typeface="Calibri"/>
                        </a:rPr>
                        <a:t>Ballroom </a:t>
                      </a:r>
                      <a:r>
                        <a:rPr lang="en-US" sz="2000" b="0" i="0" u="none" strike="noStrike" dirty="0">
                          <a:gradFill>
                            <a:gsLst>
                              <a:gs pos="0">
                                <a:schemeClr val="bg1"/>
                              </a:gs>
                              <a:gs pos="100000">
                                <a:schemeClr val="bg1"/>
                              </a:gs>
                            </a:gsLst>
                            <a:lin ang="5400000" scaled="0"/>
                          </a:gradFill>
                          <a:effectLst/>
                          <a:latin typeface="Calibri"/>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48142">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Tue</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1:30</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Understanding the Windows Phone Development Tools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Maarten </a:t>
                      </a:r>
                      <a:r>
                        <a:rPr lang="en-US" sz="2000" b="0" i="0" u="none" strike="noStrike" dirty="0" err="1">
                          <a:gradFill>
                            <a:gsLst>
                              <a:gs pos="0">
                                <a:schemeClr val="bg1"/>
                              </a:gs>
                              <a:gs pos="100000">
                                <a:schemeClr val="bg1"/>
                              </a:gs>
                            </a:gsLst>
                            <a:lin ang="5400000" scaled="0"/>
                          </a:gradFill>
                          <a:effectLst/>
                          <a:latin typeface="Calibri"/>
                        </a:rPr>
                        <a:t>Struys</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B313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48142">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Tue</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3:15</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Internet Explorer 9 on Windows Phone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Joe Marini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C211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48142">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Tue</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5:00</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Understanding Windows Phone Marketplace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Todd Biggs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B213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bl>
          </a:graphicData>
        </a:graphic>
      </p:graphicFrame>
      <p:sp>
        <p:nvSpPr>
          <p:cNvPr id="95235" name="TextBox 4">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Windows Phone Sessions Schedule (cont.)</a:t>
            </a:r>
            <a:endParaRPr dirty="0"/>
          </a:p>
        </p:txBody>
      </p:sp>
      <p:graphicFrame>
        <p:nvGraphicFramePr>
          <p:cNvPr id="4" name="Table 3"/>
          <p:cNvGraphicFramePr>
            <a:graphicFrameLocks noGrp="1"/>
          </p:cNvGraphicFramePr>
          <p:nvPr/>
        </p:nvGraphicFramePr>
        <p:xfrm>
          <a:off x="303213" y="1143000"/>
          <a:ext cx="11582401" cy="50673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723901"/>
                <a:gridCol w="804333"/>
                <a:gridCol w="6080642"/>
                <a:gridCol w="2469317"/>
                <a:gridCol w="1504208"/>
              </a:tblGrid>
              <a:tr h="40386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Wed</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8:30</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Windows Phone 7 @ Microsoft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Mark Riley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Georgia Ballroom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0386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Wed</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10:15</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Building Windows Phone Applications with XNA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Rob Cameron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B213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0386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Wed</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1:30</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Hardcore Windows Phone Development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Maarten Struys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B305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0386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Wed</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3:15</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Building Windows Phone Applications with Microsoft Silverlight and XNA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Rob Cameron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C206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0386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Wed</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5:00</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Developing for Windows Phone 7 Business Applications - End to 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Sean McKenna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B407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0">
                <a:tc>
                  <a:txBody>
                    <a:bodyPr/>
                    <a:lstStyle/>
                    <a:p>
                      <a:pPr algn="l"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US" sz="1000" b="0" i="0" u="none" strike="noStrike" dirty="0">
                        <a:gradFill>
                          <a:gsLst>
                            <a:gs pos="0">
                              <a:schemeClr val="bg1"/>
                            </a:gs>
                            <a:gs pos="100000">
                              <a:schemeClr val="bg1"/>
                            </a:gs>
                          </a:gsLst>
                          <a:lin ang="5400000" scaled="0"/>
                        </a:gradFill>
                        <a:effectLst/>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0386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Thu</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8:30</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Deploying Windows Phone 7 in the Enterprise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Darren Hall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B402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0386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Thu</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10:15</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Connecting Windows Phone 7 to Windows Azure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Rob Tiffany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C206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0386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Thu</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1:00</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Windows Phone Marketplace: Interactive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Todd Biggs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a:gradFill>
                            <a:gsLst>
                              <a:gs pos="0">
                                <a:schemeClr val="bg1"/>
                              </a:gs>
                              <a:gs pos="100000">
                                <a:schemeClr val="bg1"/>
                              </a:gs>
                            </a:gsLst>
                            <a:lin ang="5400000" scaled="0"/>
                          </a:gradFill>
                          <a:effectLst/>
                          <a:latin typeface="Calibri"/>
                        </a:rPr>
                        <a:t>B303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r h="403860">
                <a:tc>
                  <a:txBody>
                    <a:bodyPr/>
                    <a:lstStyle/>
                    <a:p>
                      <a:pPr algn="l" fontAlgn="t"/>
                      <a:r>
                        <a:rPr lang="en-US" sz="2000" b="0" i="0" u="none" strike="noStrike" dirty="0" smtClean="0">
                          <a:gradFill>
                            <a:gsLst>
                              <a:gs pos="0">
                                <a:schemeClr val="bg1"/>
                              </a:gs>
                              <a:gs pos="100000">
                                <a:schemeClr val="bg1"/>
                              </a:gs>
                            </a:gsLst>
                            <a:lin ang="5400000" scaled="0"/>
                          </a:gradFill>
                          <a:effectLst/>
                          <a:latin typeface="Calibri"/>
                        </a:rPr>
                        <a:t>Thu</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ctr" fontAlgn="t"/>
                      <a:r>
                        <a:rPr lang="en-US" sz="2000" b="0" i="0" u="none" strike="noStrike" dirty="0" smtClean="0">
                          <a:gradFill>
                            <a:gsLst>
                              <a:gs pos="0">
                                <a:schemeClr val="bg1"/>
                              </a:gs>
                              <a:gs pos="100000">
                                <a:schemeClr val="bg1"/>
                              </a:gs>
                            </a:gsLst>
                            <a:lin ang="5400000" scaled="0"/>
                          </a:gradFill>
                          <a:effectLst/>
                          <a:latin typeface="Calibri"/>
                        </a:rPr>
                        <a:t>2:45</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6BBD46"/>
                        </a:gs>
                        <a:gs pos="100000">
                          <a:srgbClr val="6BBD46">
                            <a:lumMod val="10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Lessons Learned about Application Performance on Windows Phone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Maarten </a:t>
                      </a:r>
                      <a:r>
                        <a:rPr lang="en-US" sz="2000" b="0" i="0" u="none" strike="noStrike" dirty="0" err="1">
                          <a:gradFill>
                            <a:gsLst>
                              <a:gs pos="0">
                                <a:schemeClr val="bg1"/>
                              </a:gs>
                              <a:gs pos="100000">
                                <a:schemeClr val="bg1"/>
                              </a:gs>
                            </a:gsLst>
                            <a:lin ang="5400000" scaled="0"/>
                          </a:gradFill>
                          <a:effectLst/>
                          <a:latin typeface="Calibri"/>
                        </a:rPr>
                        <a:t>Struys</a:t>
                      </a:r>
                      <a:endParaRPr lang="en-US" sz="2000" b="0" i="0" u="none" strike="noStrike" dirty="0">
                        <a:gradFill>
                          <a:gsLst>
                            <a:gs pos="0">
                              <a:schemeClr val="bg1"/>
                            </a:gs>
                            <a:gs pos="100000">
                              <a:schemeClr val="bg1"/>
                            </a:gs>
                          </a:gsLst>
                          <a:lin ang="5400000" scaled="0"/>
                        </a:gradFill>
                        <a:effectLst/>
                        <a:latin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lumMod val="90000"/>
                          </a:srgbClr>
                        </a:gs>
                        <a:gs pos="100000">
                          <a:srgbClr val="DDDDDD">
                            <a:lumMod val="90000"/>
                          </a:srgbClr>
                        </a:gs>
                      </a:gsLst>
                      <a:lin ang="16200000" scaled="0"/>
                    </a:gradFill>
                  </a:tcPr>
                </a:tc>
                <a:tc>
                  <a:txBody>
                    <a:bodyPr/>
                    <a:lstStyle/>
                    <a:p>
                      <a:pPr algn="l" fontAlgn="t"/>
                      <a:r>
                        <a:rPr lang="en-US" sz="2000" b="0" i="0" u="none" strike="noStrike" dirty="0">
                          <a:gradFill>
                            <a:gsLst>
                              <a:gs pos="0">
                                <a:schemeClr val="bg1"/>
                              </a:gs>
                              <a:gs pos="100000">
                                <a:schemeClr val="bg1"/>
                              </a:gs>
                            </a:gsLst>
                            <a:lin ang="5400000" scaled="0"/>
                          </a:gradFill>
                          <a:effectLst/>
                          <a:latin typeface="Calibri"/>
                        </a:rPr>
                        <a:t>C211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DDDDDD"/>
                        </a:gs>
                        <a:gs pos="100000">
                          <a:srgbClr val="DDDDDD"/>
                        </a:gs>
                      </a:gsLst>
                      <a:lin ang="16200000" scaled="0"/>
                    </a:gradFill>
                  </a:tcPr>
                </a:tc>
              </a:tr>
            </a:tbl>
          </a:graphicData>
        </a:graphic>
      </p:graphicFrame>
      <p:sp>
        <p:nvSpPr>
          <p:cNvPr id="96259" name="TextBox 4">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p:cNvSpPr>
          <p:nvPr/>
        </p:nvSpPr>
        <p:spPr bwMode="auto">
          <a:xfrm>
            <a:off x="0" y="0"/>
            <a:ext cx="12188825" cy="457200"/>
          </a:xfrm>
          <a:prstGeom prst="rect">
            <a:avLst/>
          </a:prstGeom>
          <a:noFill/>
          <a:ln w="9525">
            <a:noFill/>
            <a:miter lim="800000"/>
            <a:headEnd/>
            <a:tailEnd/>
          </a:ln>
        </p:spPr>
        <p:txBody>
          <a:bodyPr wrap="none" anchor="ctr">
            <a:spAutoFit/>
          </a:bodyPr>
          <a:lstStyle/>
          <a:p>
            <a:pPr defTabSz="914400"/>
            <a:r>
              <a:rPr lang="en-US" altLang="zh-CN" sz="2200">
                <a:latin typeface="Calibri" pitchFamily="34" charset="0"/>
                <a:ea typeface="Calibri" pitchFamily="34" charset="0"/>
                <a:cs typeface="Times New Roman" pitchFamily="18" charset="0"/>
              </a:rPr>
              <a:t> </a:t>
            </a:r>
            <a:endParaRPr lang="en-US" altLang="zh-CN">
              <a:ea typeface="Calibri" pitchFamily="34" charset="0"/>
              <a:cs typeface="Arial" charset="0"/>
            </a:endParaRPr>
          </a:p>
        </p:txBody>
      </p:sp>
      <p:sp>
        <p:nvSpPr>
          <p:cNvPr id="97282" name="Rectangle 3"/>
          <p:cNvSpPr>
            <a:spLocks noChangeArrowheads="1"/>
          </p:cNvSpPr>
          <p:nvPr/>
        </p:nvSpPr>
        <p:spPr bwMode="auto">
          <a:xfrm>
            <a:off x="1692275" y="317500"/>
            <a:ext cx="9723438" cy="6491288"/>
          </a:xfrm>
          <a:prstGeom prst="rect">
            <a:avLst/>
          </a:prstGeom>
          <a:noFill/>
          <a:ln w="9525">
            <a:solidFill>
              <a:schemeClr val="tx1"/>
            </a:solidFill>
            <a:miter lim="800000"/>
            <a:headEnd/>
            <a:tailEnd/>
          </a:ln>
        </p:spPr>
        <p:txBody>
          <a:bodyPr wrap="none"/>
          <a:lstStyle/>
          <a:p>
            <a:pPr defTabSz="914400"/>
            <a:r>
              <a:rPr lang="en-US" altLang="zh-CN" sz="4800">
                <a:solidFill>
                  <a:schemeClr val="accent1"/>
                </a:solidFill>
                <a:latin typeface="Segoe"/>
                <a:ea typeface="Calibri" pitchFamily="34" charset="0"/>
                <a:cs typeface="Segoe UI" pitchFamily="34" charset="0"/>
              </a:rPr>
              <a:t>Invitation to roundtable discussion</a:t>
            </a:r>
            <a:endParaRPr lang="en-US" altLang="zh-CN" sz="1100">
              <a:solidFill>
                <a:schemeClr val="accent1"/>
              </a:solidFill>
              <a:ea typeface="Calibri" pitchFamily="34" charset="0"/>
              <a:cs typeface="Arial" charset="0"/>
            </a:endParaRPr>
          </a:p>
          <a:p>
            <a:pPr defTabSz="914400" eaLnBrk="0" hangingPunct="0"/>
            <a:r>
              <a:rPr lang="en-US" altLang="zh-CN" sz="2800">
                <a:latin typeface="Segoe"/>
                <a:ea typeface="Calibri" pitchFamily="34" charset="0"/>
                <a:cs typeface="Segoe UI" pitchFamily="34" charset="0"/>
              </a:rPr>
              <a:t>If you are a</a:t>
            </a:r>
            <a:r>
              <a:rPr lang="en-US" altLang="zh-CN" sz="2800" b="1">
                <a:latin typeface="Segoe"/>
                <a:ea typeface="Calibri" pitchFamily="34" charset="0"/>
                <a:cs typeface="Segoe UI" pitchFamily="34" charset="0"/>
              </a:rPr>
              <a:t> Business Application Developers, </a:t>
            </a:r>
            <a:r>
              <a:rPr lang="en-US" altLang="zh-CN" sz="2800">
                <a:latin typeface="Segoe"/>
                <a:ea typeface="Calibri" pitchFamily="34" charset="0"/>
                <a:cs typeface="Segoe UI" pitchFamily="34" charset="0"/>
              </a:rPr>
              <a:t>please join </a:t>
            </a:r>
          </a:p>
          <a:p>
            <a:pPr defTabSz="914400" eaLnBrk="0" hangingPunct="0"/>
            <a:r>
              <a:rPr lang="en-US" altLang="zh-CN" sz="2800">
                <a:latin typeface="Segoe"/>
                <a:ea typeface="Calibri" pitchFamily="34" charset="0"/>
                <a:cs typeface="Segoe UI" pitchFamily="34" charset="0"/>
              </a:rPr>
              <a:t>us for a </a:t>
            </a:r>
            <a:r>
              <a:rPr lang="en-US" altLang="zh-CN" sz="2800" b="1">
                <a:latin typeface="Segoe"/>
                <a:ea typeface="Calibri" pitchFamily="34" charset="0"/>
                <a:cs typeface="Segoe UI" pitchFamily="34" charset="0"/>
              </a:rPr>
              <a:t>roundtable discussion </a:t>
            </a:r>
            <a:r>
              <a:rPr lang="en-US" altLang="zh-CN" sz="2800">
                <a:latin typeface="Segoe"/>
                <a:ea typeface="Calibri" pitchFamily="34" charset="0"/>
                <a:cs typeface="Segoe UI" pitchFamily="34" charset="0"/>
              </a:rPr>
              <a:t>with</a:t>
            </a:r>
            <a:r>
              <a:rPr lang="en-US" altLang="zh-CN" sz="2800" b="1">
                <a:latin typeface="Segoe"/>
                <a:ea typeface="Calibri" pitchFamily="34" charset="0"/>
                <a:cs typeface="Segoe UI" pitchFamily="34" charset="0"/>
              </a:rPr>
              <a:t> </a:t>
            </a:r>
            <a:r>
              <a:rPr lang="en-US" altLang="zh-CN" sz="2800">
                <a:latin typeface="Segoe"/>
                <a:ea typeface="Calibri" pitchFamily="34" charset="0"/>
                <a:cs typeface="Segoe UI" pitchFamily="34" charset="0"/>
              </a:rPr>
              <a:t>the</a:t>
            </a:r>
            <a:r>
              <a:rPr lang="en-US" altLang="zh-CN" sz="2800" b="1">
                <a:latin typeface="Segoe"/>
                <a:ea typeface="Calibri" pitchFamily="34" charset="0"/>
                <a:cs typeface="Segoe UI" pitchFamily="34" charset="0"/>
              </a:rPr>
              <a:t> </a:t>
            </a:r>
          </a:p>
          <a:p>
            <a:pPr defTabSz="914400" eaLnBrk="0" hangingPunct="0"/>
            <a:r>
              <a:rPr lang="en-US" altLang="zh-CN" sz="2800" b="1">
                <a:latin typeface="Segoe"/>
                <a:ea typeface="Calibri" pitchFamily="34" charset="0"/>
                <a:cs typeface="Segoe UI" pitchFamily="34" charset="0"/>
              </a:rPr>
              <a:t>Windows Phone application platform engineering</a:t>
            </a:r>
            <a:r>
              <a:rPr lang="en-US" altLang="zh-CN" sz="2800">
                <a:latin typeface="Segoe"/>
                <a:ea typeface="Calibri" pitchFamily="34" charset="0"/>
                <a:cs typeface="Segoe UI" pitchFamily="34" charset="0"/>
              </a:rPr>
              <a:t> </a:t>
            </a:r>
            <a:r>
              <a:rPr lang="en-US" altLang="zh-CN" sz="2800" b="1">
                <a:latin typeface="Segoe"/>
                <a:ea typeface="Calibri" pitchFamily="34" charset="0"/>
                <a:cs typeface="Segoe UI" pitchFamily="34" charset="0"/>
              </a:rPr>
              <a:t>team</a:t>
            </a:r>
          </a:p>
          <a:p>
            <a:pPr defTabSz="914400" eaLnBrk="0" hangingPunct="0"/>
            <a:r>
              <a:rPr lang="en-US" altLang="zh-CN" sz="2800">
                <a:latin typeface="Segoe"/>
                <a:ea typeface="Calibri" pitchFamily="34" charset="0"/>
                <a:cs typeface="Segoe UI" pitchFamily="34" charset="0"/>
              </a:rPr>
              <a:t>to discuss the future of mobile business app development. </a:t>
            </a:r>
            <a:endParaRPr lang="en-US" altLang="zh-CN" sz="1100">
              <a:cs typeface="Arial" charset="0"/>
            </a:endParaRPr>
          </a:p>
          <a:p>
            <a:pPr defTabSz="914400" eaLnBrk="0" hangingPunct="0"/>
            <a:endParaRPr lang="en-US" altLang="zh-CN" sz="2400" b="1">
              <a:latin typeface="Segoe"/>
              <a:cs typeface="Calibri" pitchFamily="34" charset="0"/>
            </a:endParaRPr>
          </a:p>
          <a:p>
            <a:pPr defTabSz="914400" eaLnBrk="0" hangingPunct="0"/>
            <a:r>
              <a:rPr lang="en-US" altLang="zh-CN" sz="2400" b="1">
                <a:latin typeface="Segoe"/>
                <a:cs typeface="Calibri" pitchFamily="34" charset="0"/>
              </a:rPr>
              <a:t>Share your platform needs for business apps </a:t>
            </a:r>
          </a:p>
          <a:p>
            <a:pPr defTabSz="914400" eaLnBrk="0" hangingPunct="0"/>
            <a:r>
              <a:rPr lang="en-US" altLang="zh-CN" sz="2400" b="1">
                <a:latin typeface="Segoe"/>
                <a:cs typeface="Calibri" pitchFamily="34" charset="0"/>
              </a:rPr>
              <a:t>Impact Windows Phone future releases beyond Mango</a:t>
            </a:r>
            <a:r>
              <a:rPr lang="en-US" altLang="zh-CN" sz="2400">
                <a:latin typeface="Segoe"/>
                <a:cs typeface="Calibri" pitchFamily="34" charset="0"/>
              </a:rPr>
              <a:t> </a:t>
            </a:r>
            <a:endParaRPr lang="en-US" altLang="zh-CN" sz="1100">
              <a:cs typeface="Arial" charset="0"/>
            </a:endParaRPr>
          </a:p>
          <a:p>
            <a:pPr defTabSz="914400" eaLnBrk="0" hangingPunct="0"/>
            <a:endParaRPr lang="en-US" altLang="zh-CN" sz="2400">
              <a:latin typeface="Segoe"/>
              <a:cs typeface="Calibri" pitchFamily="34" charset="0"/>
            </a:endParaRPr>
          </a:p>
          <a:p>
            <a:pPr defTabSz="914400" eaLnBrk="0" hangingPunct="0"/>
            <a:r>
              <a:rPr lang="en-US" altLang="zh-CN" sz="2400">
                <a:latin typeface="Segoe"/>
                <a:cs typeface="Calibri" pitchFamily="34" charset="0"/>
              </a:rPr>
              <a:t>Times and locations – two sessions for your convenience</a:t>
            </a:r>
            <a:endParaRPr lang="en-US" altLang="zh-CN" sz="1100">
              <a:cs typeface="Arial" charset="0"/>
            </a:endParaRPr>
          </a:p>
          <a:p>
            <a:pPr defTabSz="914400" eaLnBrk="0" hangingPunct="0"/>
            <a:r>
              <a:rPr lang="en-US" altLang="zh-CN" sz="2400" b="1" u="sng">
                <a:latin typeface="Segoe"/>
                <a:cs typeface="Calibri" pitchFamily="34" charset="0"/>
              </a:rPr>
              <a:t>Tue 3:15 to 4:30</a:t>
            </a:r>
            <a:r>
              <a:rPr lang="en-US" altLang="zh-CN" sz="2400">
                <a:solidFill>
                  <a:srgbClr val="FFC000"/>
                </a:solidFill>
                <a:latin typeface="Segoe"/>
                <a:cs typeface="Calibri" pitchFamily="34" charset="0"/>
              </a:rPr>
              <a:t> </a:t>
            </a:r>
            <a:r>
              <a:rPr lang="en-US" altLang="zh-CN" sz="2400">
                <a:latin typeface="Segoe"/>
                <a:cs typeface="Calibri" pitchFamily="34" charset="0"/>
              </a:rPr>
              <a:t>at GWCC - Bldg B - Main Level (Level 4) </a:t>
            </a:r>
          </a:p>
          <a:p>
            <a:pPr defTabSz="914400" eaLnBrk="0" hangingPunct="0"/>
            <a:r>
              <a:rPr lang="en-US" altLang="zh-CN" sz="2400" b="1" u="sng">
                <a:latin typeface="Segoe"/>
                <a:cs typeface="Calibri" pitchFamily="34" charset="0"/>
              </a:rPr>
              <a:t>Authority Ballroom</a:t>
            </a:r>
          </a:p>
          <a:p>
            <a:pPr defTabSz="914400" eaLnBrk="0" hangingPunct="0"/>
            <a:endParaRPr lang="en-US" altLang="zh-CN" sz="1100" b="1">
              <a:cs typeface="Arial" charset="0"/>
            </a:endParaRPr>
          </a:p>
          <a:p>
            <a:pPr defTabSz="914400" eaLnBrk="0" hangingPunct="0"/>
            <a:r>
              <a:rPr lang="en-US" altLang="zh-CN" sz="2400" b="1" u="sng">
                <a:latin typeface="Segoe"/>
                <a:cs typeface="Calibri" pitchFamily="34" charset="0"/>
              </a:rPr>
              <a:t>Wed 1:30 to 2:45</a:t>
            </a:r>
            <a:r>
              <a:rPr lang="en-US" altLang="zh-CN" sz="2400">
                <a:latin typeface="Segoe"/>
                <a:cs typeface="Calibri" pitchFamily="34" charset="0"/>
              </a:rPr>
              <a:t> at GWCC - Bldg B - Main Level (Level 4)</a:t>
            </a:r>
          </a:p>
          <a:p>
            <a:pPr defTabSz="914400" eaLnBrk="0" hangingPunct="0"/>
            <a:r>
              <a:rPr lang="en-US" altLang="zh-CN" sz="2400" b="1" u="sng">
                <a:latin typeface="Segoe"/>
                <a:cs typeface="Calibri" pitchFamily="34" charset="0"/>
              </a:rPr>
              <a:t>Authority Ballroom</a:t>
            </a:r>
            <a:endParaRPr lang="en-US" altLang="zh-CN" sz="3600" b="1" u="sng">
              <a:cs typeface="Arial" charset="0"/>
            </a:endParaRPr>
          </a:p>
        </p:txBody>
      </p:sp>
      <p:sp>
        <p:nvSpPr>
          <p:cNvPr id="97283" name="TextBox 3">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519112" y="228600"/>
            <a:ext cx="11149013" cy="1661993"/>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Monday, May 16</a:t>
            </a:r>
            <a:r>
              <a:rPr dirty="0" smtClean="0"/>
              <a:t/>
            </a:r>
            <a:br>
              <a:rPr dirty="0" smtClean="0"/>
            </a:br>
            <a:endParaRPr dirty="0"/>
          </a:p>
        </p:txBody>
      </p:sp>
      <p:sp>
        <p:nvSpPr>
          <p:cNvPr id="7" name="Rectangle 6"/>
          <p:cNvSpPr/>
          <p:nvPr/>
        </p:nvSpPr>
        <p:spPr bwMode="auto">
          <a:xfrm>
            <a:off x="-1" y="1904999"/>
            <a:ext cx="11212513" cy="804672"/>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5988" fontAlgn="auto">
              <a:spcBef>
                <a:spcPts val="0"/>
              </a:spcBef>
              <a:spcAft>
                <a:spcPts val="0"/>
              </a:spcAft>
              <a:defRPr/>
            </a:pPr>
            <a:r>
              <a:rPr lang="en-US" sz="2400" dirty="0">
                <a:gradFill>
                  <a:gsLst>
                    <a:gs pos="0">
                      <a:schemeClr val="tx1"/>
                    </a:gs>
                    <a:gs pos="86000">
                      <a:schemeClr val="tx1"/>
                    </a:gs>
                  </a:gsLst>
                  <a:lin ang="5400000" scaled="0"/>
                </a:gradFill>
                <a:latin typeface="+mn-lt"/>
                <a:ea typeface="+mn-ea"/>
              </a:rPr>
              <a:t>WPH201:	Windows Phone: What’s New?</a:t>
            </a:r>
            <a:endParaRPr lang="en-US" sz="2400" dirty="0">
              <a:gradFill>
                <a:gsLst>
                  <a:gs pos="0">
                    <a:schemeClr val="tx1"/>
                  </a:gs>
                  <a:gs pos="86000">
                    <a:schemeClr val="tx1"/>
                  </a:gs>
                </a:gsLst>
                <a:lin ang="5400000" scaled="0"/>
              </a:gradFill>
              <a:latin typeface="+mn-lt"/>
              <a:ea typeface="+mn-ea"/>
            </a:endParaRPr>
          </a:p>
        </p:txBody>
      </p:sp>
      <p:sp>
        <p:nvSpPr>
          <p:cNvPr id="9" name="Rectangle 8"/>
          <p:cNvSpPr/>
          <p:nvPr/>
        </p:nvSpPr>
        <p:spPr bwMode="auto">
          <a:xfrm>
            <a:off x="-1" y="2851619"/>
            <a:ext cx="11212513"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chemeClr val="tx1"/>
                    </a:gs>
                    <a:gs pos="86000">
                      <a:schemeClr val="tx1"/>
                    </a:gs>
                  </a:gsLst>
                  <a:lin ang="5400000" scaled="0"/>
                </a:gradFill>
                <a:latin typeface="+mn-lt"/>
                <a:ea typeface="+mn-ea"/>
              </a:rPr>
              <a:t>WPH371-INT:	Building </a:t>
            </a:r>
            <a:r>
              <a:rPr lang="en-US" sz="2400" dirty="0">
                <a:gradFill>
                  <a:gsLst>
                    <a:gs pos="0">
                      <a:schemeClr val="tx1"/>
                    </a:gs>
                    <a:gs pos="86000">
                      <a:schemeClr val="tx1"/>
                    </a:gs>
                  </a:gsLst>
                  <a:lin ang="5400000" scaled="0"/>
                </a:gradFill>
                <a:latin typeface="+mn-lt"/>
                <a:ea typeface="+mn-ea"/>
              </a:rPr>
              <a:t>a Mobile Message Queue for Windows Phone </a:t>
            </a:r>
            <a:endParaRPr lang="en-US" sz="2400" b="1" dirty="0">
              <a:gradFill>
                <a:gsLst>
                  <a:gs pos="0">
                    <a:schemeClr val="tx1"/>
                  </a:gs>
                  <a:gs pos="86000">
                    <a:schemeClr val="tx1"/>
                  </a:gs>
                </a:gsLst>
                <a:lin ang="5400000" scaled="0"/>
              </a:gradFill>
              <a:latin typeface="+mn-lt"/>
              <a:ea typeface="+mn-ea"/>
            </a:endParaRPr>
          </a:p>
        </p:txBody>
      </p:sp>
      <p:sp>
        <p:nvSpPr>
          <p:cNvPr id="10" name="Rectangle 9"/>
          <p:cNvSpPr/>
          <p:nvPr/>
        </p:nvSpPr>
        <p:spPr bwMode="auto">
          <a:xfrm>
            <a:off x="0" y="3801303"/>
            <a:ext cx="11212512"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chemeClr val="tx1"/>
                    </a:gs>
                    <a:gs pos="86000">
                      <a:schemeClr val="tx1"/>
                    </a:gs>
                  </a:gsLst>
                  <a:lin ang="5400000" scaled="0"/>
                </a:gradFill>
                <a:latin typeface="+mn-lt"/>
                <a:ea typeface="+mn-ea"/>
              </a:rPr>
              <a:t>WPH312:	What’s </a:t>
            </a:r>
            <a:r>
              <a:rPr lang="en-US" sz="2400" dirty="0">
                <a:gradFill>
                  <a:gsLst>
                    <a:gs pos="0">
                      <a:schemeClr val="tx1"/>
                    </a:gs>
                    <a:gs pos="86000">
                      <a:schemeClr val="tx1"/>
                    </a:gs>
                  </a:gsLst>
                  <a:lin ang="5400000" scaled="0"/>
                </a:gradFill>
                <a:latin typeface="+mn-lt"/>
                <a:ea typeface="+mn-ea"/>
              </a:rPr>
              <a:t>New for Windows Phone Development with </a:t>
            </a:r>
            <a:r>
              <a:rPr lang="en-US" sz="2400" dirty="0">
                <a:gradFill>
                  <a:gsLst>
                    <a:gs pos="0">
                      <a:schemeClr val="tx1"/>
                    </a:gs>
                    <a:gs pos="86000">
                      <a:schemeClr val="tx1"/>
                    </a:gs>
                  </a:gsLst>
                  <a:lin ang="5400000" scaled="0"/>
                </a:gradFill>
                <a:latin typeface="+mn-lt"/>
                <a:ea typeface="+mn-ea"/>
              </a:rPr>
              <a:t/>
            </a:r>
            <a:br>
              <a:rPr lang="en-US" sz="2400" dirty="0">
                <a:gradFill>
                  <a:gsLst>
                    <a:gs pos="0">
                      <a:schemeClr val="tx1"/>
                    </a:gs>
                    <a:gs pos="86000">
                      <a:schemeClr val="tx1"/>
                    </a:gs>
                  </a:gsLst>
                  <a:lin ang="5400000" scaled="0"/>
                </a:gradFill>
                <a:latin typeface="+mn-lt"/>
                <a:ea typeface="+mn-ea"/>
              </a:rPr>
            </a:br>
            <a:r>
              <a:rPr lang="en-US" sz="2400" dirty="0">
                <a:gradFill>
                  <a:gsLst>
                    <a:gs pos="0">
                      <a:schemeClr val="tx1"/>
                    </a:gs>
                    <a:gs pos="86000">
                      <a:schemeClr val="tx1"/>
                    </a:gs>
                  </a:gsLst>
                  <a:lin ang="5400000" scaled="0"/>
                </a:gradFill>
                <a:latin typeface="+mn-lt"/>
                <a:ea typeface="+mn-ea"/>
              </a:rPr>
              <a:t>Microsoft </a:t>
            </a:r>
            <a:r>
              <a:rPr lang="en-US" sz="2400" dirty="0">
                <a:gradFill>
                  <a:gsLst>
                    <a:gs pos="0">
                      <a:schemeClr val="tx1"/>
                    </a:gs>
                    <a:gs pos="86000">
                      <a:schemeClr val="tx1"/>
                    </a:gs>
                  </a:gsLst>
                  <a:lin ang="5400000" scaled="0"/>
                </a:gradFill>
                <a:latin typeface="+mn-lt"/>
                <a:ea typeface="+mn-ea"/>
              </a:rPr>
              <a:t>Silverlight? </a:t>
            </a:r>
            <a:endParaRPr lang="en-US" sz="2400" b="1" dirty="0">
              <a:gradFill>
                <a:gsLst>
                  <a:gs pos="0">
                    <a:schemeClr val="tx1"/>
                  </a:gs>
                  <a:gs pos="86000">
                    <a:schemeClr val="tx1"/>
                  </a:gs>
                </a:gsLst>
                <a:lin ang="5400000" scaled="0"/>
              </a:gradFill>
              <a:latin typeface="+mn-lt"/>
              <a:ea typeface="+mn-ea"/>
            </a:endParaRPr>
          </a:p>
        </p:txBody>
      </p:sp>
      <p:sp>
        <p:nvSpPr>
          <p:cNvPr id="12" name="Rectangle 11"/>
          <p:cNvSpPr/>
          <p:nvPr/>
        </p:nvSpPr>
        <p:spPr bwMode="auto">
          <a:xfrm>
            <a:off x="-1" y="4750987"/>
            <a:ext cx="11212513"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chemeClr val="tx1"/>
                    </a:gs>
                    <a:gs pos="86000">
                      <a:schemeClr val="tx1"/>
                    </a:gs>
                  </a:gsLst>
                  <a:lin ang="5400000" scaled="0"/>
                </a:gradFill>
                <a:latin typeface="+mn-lt"/>
                <a:ea typeface="+mn-ea"/>
              </a:rPr>
              <a:t>WPH302:	Windows </a:t>
            </a:r>
            <a:r>
              <a:rPr lang="en-US" sz="2400" dirty="0">
                <a:gradFill>
                  <a:gsLst>
                    <a:gs pos="0">
                      <a:schemeClr val="tx1"/>
                    </a:gs>
                    <a:gs pos="86000">
                      <a:schemeClr val="tx1"/>
                    </a:gs>
                  </a:gsLst>
                  <a:lin ang="5400000" scaled="0"/>
                </a:gradFill>
                <a:latin typeface="+mn-lt"/>
                <a:ea typeface="+mn-ea"/>
              </a:rPr>
              <a:t>Phone Productivity Scenarios with Microsoft Exchange Server 2010 and </a:t>
            </a:r>
            <a:r>
              <a:rPr lang="en-US" sz="2400" dirty="0">
                <a:gradFill>
                  <a:gsLst>
                    <a:gs pos="0">
                      <a:schemeClr val="tx1"/>
                    </a:gs>
                    <a:gs pos="86000">
                      <a:schemeClr val="tx1"/>
                    </a:gs>
                  </a:gsLst>
                  <a:lin ang="5400000" scaled="0"/>
                </a:gradFill>
                <a:latin typeface="+mn-lt"/>
                <a:ea typeface="+mn-ea"/>
              </a:rPr>
              <a:t>Microsoft Office </a:t>
            </a:r>
            <a:r>
              <a:rPr lang="en-US" sz="2400" dirty="0">
                <a:gradFill>
                  <a:gsLst>
                    <a:gs pos="0">
                      <a:schemeClr val="tx1"/>
                    </a:gs>
                    <a:gs pos="86000">
                      <a:schemeClr val="tx1"/>
                    </a:gs>
                  </a:gsLst>
                  <a:lin ang="5400000" scaled="0"/>
                </a:gradFill>
                <a:latin typeface="+mn-lt"/>
                <a:ea typeface="+mn-ea"/>
              </a:rPr>
              <a:t>365 </a:t>
            </a:r>
            <a:endParaRPr lang="en-US" sz="2400" b="1" dirty="0">
              <a:gradFill>
                <a:gsLst>
                  <a:gs pos="0">
                    <a:schemeClr val="tx1"/>
                  </a:gs>
                  <a:gs pos="86000">
                    <a:schemeClr val="tx1"/>
                  </a:gs>
                </a:gsLst>
                <a:lin ang="5400000" scaled="0"/>
              </a:gradFill>
              <a:latin typeface="+mn-lt"/>
              <a:ea typeface="+mn-ea"/>
            </a:endParaRPr>
          </a:p>
        </p:txBody>
      </p:sp>
      <p:sp>
        <p:nvSpPr>
          <p:cNvPr id="13" name="Rectangle 12"/>
          <p:cNvSpPr/>
          <p:nvPr/>
        </p:nvSpPr>
        <p:spPr bwMode="auto">
          <a:xfrm>
            <a:off x="-1" y="5700672"/>
            <a:ext cx="11212513"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chemeClr val="tx1"/>
                    </a:gs>
                    <a:gs pos="86000">
                      <a:schemeClr val="tx1"/>
                    </a:gs>
                  </a:gsLst>
                  <a:lin ang="5400000" scaled="0"/>
                </a:gradFill>
                <a:latin typeface="+mn-lt"/>
                <a:ea typeface="+mn-ea"/>
              </a:rPr>
              <a:t>WPH373:	Meet </a:t>
            </a:r>
            <a:r>
              <a:rPr lang="en-US" sz="2400" dirty="0">
                <a:gradFill>
                  <a:gsLst>
                    <a:gs pos="0">
                      <a:schemeClr val="tx1"/>
                    </a:gs>
                    <a:gs pos="86000">
                      <a:schemeClr val="tx1"/>
                    </a:gs>
                  </a:gsLst>
                  <a:lin ang="5400000" scaled="0"/>
                </a:gradFill>
                <a:latin typeface="+mn-lt"/>
                <a:ea typeface="+mn-ea"/>
              </a:rPr>
              <a:t>the Windows Phone Application </a:t>
            </a:r>
            <a:r>
              <a:rPr lang="en-US" sz="2400" dirty="0">
                <a:gradFill>
                  <a:gsLst>
                    <a:gs pos="0">
                      <a:schemeClr val="tx1"/>
                    </a:gs>
                    <a:gs pos="86000">
                      <a:schemeClr val="tx1"/>
                    </a:gs>
                  </a:gsLst>
                  <a:lin ang="5400000" scaled="0"/>
                </a:gradFill>
                <a:latin typeface="+mn-lt"/>
                <a:ea typeface="+mn-ea"/>
              </a:rPr>
              <a:t>Platform </a:t>
            </a:r>
            <a:br>
              <a:rPr lang="en-US" sz="2400" dirty="0">
                <a:gradFill>
                  <a:gsLst>
                    <a:gs pos="0">
                      <a:schemeClr val="tx1"/>
                    </a:gs>
                    <a:gs pos="86000">
                      <a:schemeClr val="tx1"/>
                    </a:gs>
                  </a:gsLst>
                  <a:lin ang="5400000" scaled="0"/>
                </a:gradFill>
                <a:latin typeface="+mn-lt"/>
                <a:ea typeface="+mn-ea"/>
              </a:rPr>
            </a:br>
            <a:r>
              <a:rPr lang="en-US" sz="2400" dirty="0">
                <a:gradFill>
                  <a:gsLst>
                    <a:gs pos="0">
                      <a:schemeClr val="tx1"/>
                    </a:gs>
                    <a:gs pos="86000">
                      <a:schemeClr val="tx1"/>
                    </a:gs>
                  </a:gsLst>
                  <a:lin ang="5400000" scaled="0"/>
                </a:gradFill>
                <a:latin typeface="+mn-lt"/>
                <a:ea typeface="+mn-ea"/>
              </a:rPr>
              <a:t>Engineering Team</a:t>
            </a:r>
            <a:endParaRPr lang="en-US" sz="2400" b="1" dirty="0">
              <a:gradFill>
                <a:gsLst>
                  <a:gs pos="0">
                    <a:schemeClr val="tx1"/>
                  </a:gs>
                  <a:gs pos="86000">
                    <a:schemeClr val="tx1"/>
                  </a:gs>
                </a:gsLst>
                <a:lin ang="5400000" scaled="0"/>
              </a:gradFill>
              <a:latin typeface="+mn-lt"/>
              <a:ea typeface="+mn-ea"/>
            </a:endParaRPr>
          </a:p>
        </p:txBody>
      </p:sp>
      <p:sp>
        <p:nvSpPr>
          <p:cNvPr id="98311" name="TextBox 7">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Tuesday, May 17</a:t>
            </a:r>
          </a:p>
        </p:txBody>
      </p:sp>
      <p:sp>
        <p:nvSpPr>
          <p:cNvPr id="8" name="Rectangle 7"/>
          <p:cNvSpPr/>
          <p:nvPr/>
        </p:nvSpPr>
        <p:spPr bwMode="auto">
          <a:xfrm>
            <a:off x="-2" y="1905000"/>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WPH308:	Multi-tasking </a:t>
            </a:r>
            <a:r>
              <a:rPr lang="en-US" sz="2400" dirty="0">
                <a:gradFill>
                  <a:gsLst>
                    <a:gs pos="0">
                      <a:srgbClr val="FFFFFF"/>
                    </a:gs>
                    <a:gs pos="100000">
                      <a:srgbClr val="FFFFFF"/>
                    </a:gs>
                  </a:gsLst>
                  <a:lin ang="5400000" scaled="0"/>
                </a:gradFill>
              </a:rPr>
              <a:t>and Application Switching for Windows Phone </a:t>
            </a:r>
          </a:p>
        </p:txBody>
      </p:sp>
      <p:sp>
        <p:nvSpPr>
          <p:cNvPr id="9" name="Rectangle 8"/>
          <p:cNvSpPr/>
          <p:nvPr/>
        </p:nvSpPr>
        <p:spPr bwMode="auto">
          <a:xfrm>
            <a:off x="-2" y="2856754"/>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OSP312:	Developing </a:t>
            </a:r>
            <a:r>
              <a:rPr lang="en-US" sz="2400" dirty="0">
                <a:gradFill>
                  <a:gsLst>
                    <a:gs pos="0">
                      <a:srgbClr val="FFFFFF"/>
                    </a:gs>
                    <a:gs pos="100000">
                      <a:srgbClr val="FFFFFF"/>
                    </a:gs>
                  </a:gsLst>
                  <a:lin ang="5400000" scaled="0"/>
                </a:gradFill>
              </a:rPr>
              <a:t>Microsoft Office Business Solutions </a:t>
            </a:r>
            <a:r>
              <a:rPr lang="en-US" sz="2400" dirty="0">
                <a:gradFill>
                  <a:gsLst>
                    <a:gs pos="0">
                      <a:srgbClr val="FFFFFF"/>
                    </a:gs>
                    <a:gs pos="100000">
                      <a:srgbClr val="FFFFFF"/>
                    </a:gs>
                  </a:gsLst>
                  <a:lin ang="5400000" scaled="0"/>
                </a:gradFill>
              </a:rPr>
              <a:t>that </a:t>
            </a:r>
            <a:r>
              <a:rPr lang="en-US" sz="2400" dirty="0">
                <a:gradFill>
                  <a:gsLst>
                    <a:gs pos="0">
                      <a:srgbClr val="FFFFFF"/>
                    </a:gs>
                    <a:gs pos="100000">
                      <a:srgbClr val="FFFFFF"/>
                    </a:gs>
                  </a:gsLst>
                  <a:lin ang="5400000" scaled="0"/>
                </a:gradFill>
              </a:rPr>
              <a:t>Span </a:t>
            </a:r>
            <a:r>
              <a:rPr lang="en-US" sz="2400" dirty="0">
                <a:gradFill>
                  <a:gsLst>
                    <a:gs pos="0">
                      <a:srgbClr val="FFFFFF"/>
                    </a:gs>
                    <a:gs pos="100000">
                      <a:srgbClr val="FFFFFF"/>
                    </a:gs>
                  </a:gsLst>
                  <a:lin ang="5400000" scaled="0"/>
                </a:gradFill>
              </a:rPr>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the </a:t>
            </a:r>
            <a:r>
              <a:rPr lang="en-US" sz="2400" dirty="0">
                <a:gradFill>
                  <a:gsLst>
                    <a:gs pos="0">
                      <a:srgbClr val="FFFFFF"/>
                    </a:gs>
                    <a:gs pos="100000">
                      <a:srgbClr val="FFFFFF"/>
                    </a:gs>
                  </a:gsLst>
                  <a:lin ang="5400000" scaled="0"/>
                </a:gradFill>
              </a:rPr>
              <a:t>PC, Windows </a:t>
            </a:r>
            <a:r>
              <a:rPr lang="en-US" sz="2400" dirty="0">
                <a:gradFill>
                  <a:gsLst>
                    <a:gs pos="0">
                      <a:srgbClr val="FFFFFF"/>
                    </a:gs>
                    <a:gs pos="100000">
                      <a:srgbClr val="FFFFFF"/>
                    </a:gs>
                  </a:gsLst>
                  <a:lin ang="5400000" scaled="0"/>
                </a:gradFill>
              </a:rPr>
              <a:t>Phone, </a:t>
            </a:r>
            <a:r>
              <a:rPr lang="en-US" sz="2400" dirty="0">
                <a:gradFill>
                  <a:gsLst>
                    <a:gs pos="0">
                      <a:srgbClr val="FFFFFF"/>
                    </a:gs>
                    <a:gs pos="100000">
                      <a:srgbClr val="FFFFFF"/>
                    </a:gs>
                  </a:gsLst>
                  <a:lin ang="5400000" scaled="0"/>
                </a:gradFill>
              </a:rPr>
              <a:t>and the Web</a:t>
            </a:r>
          </a:p>
        </p:txBody>
      </p:sp>
      <p:sp>
        <p:nvSpPr>
          <p:cNvPr id="10" name="Rectangle 9"/>
          <p:cNvSpPr/>
          <p:nvPr/>
        </p:nvSpPr>
        <p:spPr bwMode="auto">
          <a:xfrm>
            <a:off x="-1" y="3808508"/>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WPH309:	Enhanced </a:t>
            </a:r>
            <a:r>
              <a:rPr lang="en-US" sz="2400" dirty="0">
                <a:gradFill>
                  <a:gsLst>
                    <a:gs pos="0">
                      <a:srgbClr val="FFFFFF"/>
                    </a:gs>
                    <a:gs pos="100000">
                      <a:srgbClr val="FFFFFF"/>
                    </a:gs>
                  </a:gsLst>
                  <a:lin ang="5400000" scaled="0"/>
                </a:gradFill>
              </a:rPr>
              <a:t>Push Notifications and Live Tiles </a:t>
            </a:r>
            <a:r>
              <a:rPr lang="en-US" sz="2400" dirty="0">
                <a:gradFill>
                  <a:gsLst>
                    <a:gs pos="0">
                      <a:srgbClr val="FFFFFF"/>
                    </a:gs>
                    <a:gs pos="100000">
                      <a:srgbClr val="FFFFFF"/>
                    </a:gs>
                  </a:gsLst>
                  <a:lin ang="5400000" scaled="0"/>
                </a:gradFill>
              </a:rPr>
              <a:t>for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Windows </a:t>
            </a:r>
            <a:r>
              <a:rPr lang="en-US" sz="2400" dirty="0">
                <a:gradFill>
                  <a:gsLst>
                    <a:gs pos="0">
                      <a:srgbClr val="FFFFFF"/>
                    </a:gs>
                    <a:gs pos="100000">
                      <a:srgbClr val="FFFFFF"/>
                    </a:gs>
                  </a:gsLst>
                  <a:lin ang="5400000" scaled="0"/>
                </a:gradFill>
              </a:rPr>
              <a:t>Phone</a:t>
            </a:r>
          </a:p>
        </p:txBody>
      </p:sp>
      <p:sp>
        <p:nvSpPr>
          <p:cNvPr id="11" name="Rectangle 10"/>
          <p:cNvSpPr/>
          <p:nvPr/>
        </p:nvSpPr>
        <p:spPr bwMode="auto">
          <a:xfrm>
            <a:off x="-1" y="4760262"/>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WPH303:	Understanding </a:t>
            </a:r>
            <a:r>
              <a:rPr lang="en-US" sz="2400" dirty="0">
                <a:gradFill>
                  <a:gsLst>
                    <a:gs pos="0">
                      <a:srgbClr val="FFFFFF"/>
                    </a:gs>
                    <a:gs pos="100000">
                      <a:srgbClr val="FFFFFF"/>
                    </a:gs>
                  </a:gsLst>
                  <a:lin ang="5400000" scaled="0"/>
                </a:gradFill>
              </a:rPr>
              <a:t>the Windows Phone Development Tools </a:t>
            </a:r>
          </a:p>
        </p:txBody>
      </p:sp>
      <p:sp>
        <p:nvSpPr>
          <p:cNvPr id="12" name="Rectangle 11"/>
          <p:cNvSpPr/>
          <p:nvPr/>
        </p:nvSpPr>
        <p:spPr bwMode="auto">
          <a:xfrm>
            <a:off x="-1" y="5712016"/>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COS315:	Building </a:t>
            </a:r>
            <a:r>
              <a:rPr lang="en-US" sz="2400" dirty="0">
                <a:gradFill>
                  <a:gsLst>
                    <a:gs pos="0">
                      <a:srgbClr val="FFFFFF"/>
                    </a:gs>
                    <a:gs pos="100000">
                      <a:srgbClr val="FFFFFF"/>
                    </a:gs>
                  </a:gsLst>
                  <a:lin ang="5400000" scaled="0"/>
                </a:gradFill>
              </a:rPr>
              <a:t>Windows Phone </a:t>
            </a:r>
            <a:r>
              <a:rPr lang="en-US" sz="2400" dirty="0">
                <a:gradFill>
                  <a:gsLst>
                    <a:gs pos="0">
                      <a:srgbClr val="FFFFFF"/>
                    </a:gs>
                    <a:gs pos="100000">
                      <a:srgbClr val="FFFFFF"/>
                    </a:gs>
                  </a:gsLst>
                  <a:lin ang="5400000" scaled="0"/>
                </a:gradFill>
              </a:rPr>
              <a:t>Applications with the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Windows </a:t>
            </a:r>
            <a:r>
              <a:rPr lang="en-US" sz="2400" dirty="0">
                <a:gradFill>
                  <a:gsLst>
                    <a:gs pos="0">
                      <a:srgbClr val="FFFFFF"/>
                    </a:gs>
                    <a:gs pos="100000">
                      <a:srgbClr val="FFFFFF"/>
                    </a:gs>
                  </a:gsLst>
                  <a:lin ang="5400000" scaled="0"/>
                </a:gradFill>
              </a:rPr>
              <a:t>Azure Platform</a:t>
            </a:r>
          </a:p>
        </p:txBody>
      </p:sp>
      <p:sp>
        <p:nvSpPr>
          <p:cNvPr id="100359" name="TextBox 12">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Tuesday, May 17</a:t>
            </a:r>
          </a:p>
        </p:txBody>
      </p:sp>
      <p:sp>
        <p:nvSpPr>
          <p:cNvPr id="8" name="Rectangle 7"/>
          <p:cNvSpPr/>
          <p:nvPr/>
        </p:nvSpPr>
        <p:spPr bwMode="auto">
          <a:xfrm>
            <a:off x="0" y="1905000"/>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WPH305:	Internet </a:t>
            </a:r>
            <a:r>
              <a:rPr lang="en-US" sz="2400" dirty="0">
                <a:gradFill>
                  <a:gsLst>
                    <a:gs pos="0">
                      <a:srgbClr val="FFFFFF"/>
                    </a:gs>
                    <a:gs pos="100000">
                      <a:srgbClr val="FFFFFF"/>
                    </a:gs>
                  </a:gsLst>
                  <a:lin ang="5400000" scaled="0"/>
                </a:gradFill>
              </a:rPr>
              <a:t>Explorer 9 on Windows Phone </a:t>
            </a:r>
          </a:p>
        </p:txBody>
      </p:sp>
      <p:sp>
        <p:nvSpPr>
          <p:cNvPr id="9" name="Rectangle 8"/>
          <p:cNvSpPr/>
          <p:nvPr/>
        </p:nvSpPr>
        <p:spPr bwMode="auto">
          <a:xfrm>
            <a:off x="0" y="2856754"/>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tabLst>
                <a:tab pos="1828800" algn="l"/>
              </a:tabLst>
              <a:defRPr/>
            </a:pPr>
            <a:r>
              <a:rPr lang="en-US" sz="2400" dirty="0">
                <a:gradFill>
                  <a:gsLst>
                    <a:gs pos="0">
                      <a:srgbClr val="FFFFFF"/>
                    </a:gs>
                    <a:gs pos="100000">
                      <a:srgbClr val="FFFFFF"/>
                    </a:gs>
                  </a:gsLst>
                  <a:lin ang="5400000" scaled="0"/>
                </a:gradFill>
              </a:rPr>
              <a:t>OSP209		Building </a:t>
            </a:r>
            <a:r>
              <a:rPr lang="en-US" sz="2400" dirty="0">
                <a:gradFill>
                  <a:gsLst>
                    <a:gs pos="0">
                      <a:srgbClr val="FFFFFF"/>
                    </a:gs>
                    <a:gs pos="100000">
                      <a:srgbClr val="FFFFFF"/>
                    </a:gs>
                  </a:gsLst>
                  <a:lin ang="5400000" scaled="0"/>
                </a:gradFill>
              </a:rPr>
              <a:t>Your First Windows Phone Application for </a:t>
            </a:r>
            <a:r>
              <a:rPr lang="en-US" sz="2400" dirty="0">
                <a:gradFill>
                  <a:gsLst>
                    <a:gs pos="0">
                      <a:srgbClr val="FFFFFF"/>
                    </a:gs>
                    <a:gs pos="100000">
                      <a:srgbClr val="FFFFFF"/>
                    </a:gs>
                  </a:gsLst>
                  <a:lin ang="5400000" scaled="0"/>
                </a:gradFill>
              </a:rPr>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Microsoft </a:t>
            </a:r>
            <a:r>
              <a:rPr lang="en-US" sz="2400" dirty="0">
                <a:gradFill>
                  <a:gsLst>
                    <a:gs pos="0">
                      <a:srgbClr val="FFFFFF"/>
                    </a:gs>
                    <a:gs pos="100000">
                      <a:srgbClr val="FFFFFF"/>
                    </a:gs>
                  </a:gsLst>
                  <a:lin ang="5400000" scaled="0"/>
                </a:gradFill>
              </a:rPr>
              <a:t>SharePoint 2010</a:t>
            </a:r>
          </a:p>
        </p:txBody>
      </p:sp>
      <p:sp>
        <p:nvSpPr>
          <p:cNvPr id="10" name="Rectangle 9"/>
          <p:cNvSpPr/>
          <p:nvPr/>
        </p:nvSpPr>
        <p:spPr bwMode="auto">
          <a:xfrm>
            <a:off x="0" y="3808508"/>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WPH203:	Understanding </a:t>
            </a:r>
            <a:r>
              <a:rPr lang="en-US" sz="2400" dirty="0">
                <a:gradFill>
                  <a:gsLst>
                    <a:gs pos="0">
                      <a:srgbClr val="FFFFFF"/>
                    </a:gs>
                    <a:gs pos="100000">
                      <a:srgbClr val="FFFFFF"/>
                    </a:gs>
                  </a:gsLst>
                  <a:lin ang="5400000" scaled="0"/>
                </a:gradFill>
              </a:rPr>
              <a:t>Windows Phone Marketplace </a:t>
            </a:r>
          </a:p>
        </p:txBody>
      </p:sp>
      <p:sp>
        <p:nvSpPr>
          <p:cNvPr id="11" name="Rectangle 10"/>
          <p:cNvSpPr/>
          <p:nvPr/>
        </p:nvSpPr>
        <p:spPr bwMode="auto">
          <a:xfrm>
            <a:off x="-1" y="4760262"/>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WPH375-INT:	Building </a:t>
            </a:r>
            <a:r>
              <a:rPr lang="en-US" sz="2400" dirty="0">
                <a:gradFill>
                  <a:gsLst>
                    <a:gs pos="0">
                      <a:srgbClr val="FFFFFF"/>
                    </a:gs>
                    <a:gs pos="100000">
                      <a:srgbClr val="FFFFFF"/>
                    </a:gs>
                  </a:gsLst>
                  <a:lin ang="5400000" scaled="0"/>
                </a:gradFill>
              </a:rPr>
              <a:t>Multi-tasking Enabled Windows Phone Applications</a:t>
            </a:r>
          </a:p>
        </p:txBody>
      </p:sp>
      <p:sp>
        <p:nvSpPr>
          <p:cNvPr id="101382" name="TextBox 6">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Wednesday, May 18</a:t>
            </a:r>
          </a:p>
        </p:txBody>
      </p:sp>
      <p:sp>
        <p:nvSpPr>
          <p:cNvPr id="8" name="Rectangle 7"/>
          <p:cNvSpPr/>
          <p:nvPr/>
        </p:nvSpPr>
        <p:spPr bwMode="auto">
          <a:xfrm>
            <a:off x="-1" y="1905000"/>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WPH202:	Windows </a:t>
            </a:r>
            <a:r>
              <a:rPr lang="en-US" sz="2000" dirty="0">
                <a:gradFill>
                  <a:gsLst>
                    <a:gs pos="0">
                      <a:srgbClr val="FFFFFF"/>
                    </a:gs>
                    <a:gs pos="100000">
                      <a:srgbClr val="FFFFFF"/>
                    </a:gs>
                  </a:gsLst>
                  <a:lin ang="5400000" scaled="0"/>
                </a:gradFill>
              </a:rPr>
              <a:t>Phone at Microsoft </a:t>
            </a:r>
          </a:p>
        </p:txBody>
      </p:sp>
      <p:sp>
        <p:nvSpPr>
          <p:cNvPr id="9" name="Rectangle 8"/>
          <p:cNvSpPr/>
          <p:nvPr/>
        </p:nvSpPr>
        <p:spPr bwMode="auto">
          <a:xfrm>
            <a:off x="-2" y="2582175"/>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DEV317:	Using </a:t>
            </a:r>
            <a:r>
              <a:rPr lang="en-US" sz="2000" dirty="0">
                <a:gradFill>
                  <a:gsLst>
                    <a:gs pos="0">
                      <a:srgbClr val="FFFFFF"/>
                    </a:gs>
                    <a:gs pos="100000">
                      <a:srgbClr val="FFFFFF"/>
                    </a:gs>
                  </a:gsLst>
                  <a:lin ang="5400000" scaled="0"/>
                </a:gradFill>
              </a:rPr>
              <a:t>Microsoft Visual Basic to Build </a:t>
            </a:r>
            <a:r>
              <a:rPr lang="en-US" sz="2000" dirty="0">
                <a:gradFill>
                  <a:gsLst>
                    <a:gs pos="0">
                      <a:srgbClr val="FFFFFF"/>
                    </a:gs>
                    <a:gs pos="100000">
                      <a:srgbClr val="FFFFFF"/>
                    </a:gs>
                  </a:gsLst>
                  <a:lin ang="5400000" scaled="0"/>
                </a:gradFill>
              </a:rPr>
              <a:t>Windows </a:t>
            </a:r>
            <a:r>
              <a:rPr lang="en-US" sz="2000" dirty="0">
                <a:gradFill>
                  <a:gsLst>
                    <a:gs pos="0">
                      <a:srgbClr val="FFFFFF"/>
                    </a:gs>
                    <a:gs pos="100000">
                      <a:srgbClr val="FFFFFF"/>
                    </a:gs>
                  </a:gsLst>
                  <a:lin ang="5400000" scaled="0"/>
                </a:gradFill>
              </a:rPr>
              <a:t>Phone Applications </a:t>
            </a:r>
          </a:p>
        </p:txBody>
      </p:sp>
      <p:sp>
        <p:nvSpPr>
          <p:cNvPr id="10" name="Rectangle 9"/>
          <p:cNvSpPr/>
          <p:nvPr/>
        </p:nvSpPr>
        <p:spPr bwMode="auto">
          <a:xfrm>
            <a:off x="-3" y="3259350"/>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WPH310:	Building </a:t>
            </a:r>
            <a:r>
              <a:rPr lang="en-US" sz="2000" dirty="0">
                <a:gradFill>
                  <a:gsLst>
                    <a:gs pos="0">
                      <a:srgbClr val="FFFFFF"/>
                    </a:gs>
                    <a:gs pos="100000">
                      <a:srgbClr val="FFFFFF"/>
                    </a:gs>
                  </a:gsLst>
                  <a:lin ang="5400000" scaled="0"/>
                </a:gradFill>
              </a:rPr>
              <a:t>Your First Windows Phone Game with XNA </a:t>
            </a:r>
          </a:p>
        </p:txBody>
      </p:sp>
      <p:sp>
        <p:nvSpPr>
          <p:cNvPr id="11" name="Rectangle 10"/>
          <p:cNvSpPr/>
          <p:nvPr/>
        </p:nvSpPr>
        <p:spPr bwMode="auto">
          <a:xfrm>
            <a:off x="0" y="3936525"/>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WPH374-INT:  	Hardcore </a:t>
            </a:r>
            <a:r>
              <a:rPr lang="en-US" sz="2000" dirty="0">
                <a:gradFill>
                  <a:gsLst>
                    <a:gs pos="0">
                      <a:srgbClr val="FFFFFF"/>
                    </a:gs>
                    <a:gs pos="100000">
                      <a:srgbClr val="FFFFFF"/>
                    </a:gs>
                  </a:gsLst>
                  <a:lin ang="5400000" scaled="0"/>
                </a:gradFill>
              </a:rPr>
              <a:t>Windows Phone Development Questions </a:t>
            </a:r>
          </a:p>
        </p:txBody>
      </p:sp>
      <p:sp>
        <p:nvSpPr>
          <p:cNvPr id="12" name="Rectangle 11"/>
          <p:cNvSpPr/>
          <p:nvPr/>
        </p:nvSpPr>
        <p:spPr bwMode="auto">
          <a:xfrm>
            <a:off x="-4" y="4613700"/>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DEV205:	Microsoft </a:t>
            </a:r>
            <a:r>
              <a:rPr lang="en-US" sz="2000" dirty="0">
                <a:gradFill>
                  <a:gsLst>
                    <a:gs pos="0">
                      <a:srgbClr val="FFFFFF"/>
                    </a:gs>
                    <a:gs pos="100000">
                      <a:srgbClr val="FFFFFF"/>
                    </a:gs>
                  </a:gsLst>
                  <a:lin ang="5400000" scaled="0"/>
                </a:gradFill>
              </a:rPr>
              <a:t>Expression for Developers: </a:t>
            </a:r>
            <a:r>
              <a:rPr lang="en-US" sz="2000" dirty="0">
                <a:gradFill>
                  <a:gsLst>
                    <a:gs pos="0">
                      <a:srgbClr val="FFFFFF"/>
                    </a:gs>
                    <a:gs pos="100000">
                      <a:srgbClr val="FFFFFF"/>
                    </a:gs>
                  </a:gsLst>
                  <a:lin ang="5400000" scaled="0"/>
                </a:gradFill>
              </a:rPr>
              <a:t>Demystifying </a:t>
            </a:r>
            <a:r>
              <a:rPr lang="en-US" sz="2000" dirty="0">
                <a:gradFill>
                  <a:gsLst>
                    <a:gs pos="0">
                      <a:srgbClr val="FFFFFF"/>
                    </a:gs>
                    <a:gs pos="100000">
                      <a:srgbClr val="FFFFFF"/>
                    </a:gs>
                  </a:gsLst>
                  <a:lin ang="5400000" scaled="0"/>
                </a:gradFill>
              </a:rPr>
              <a:t>User Interface Design</a:t>
            </a:r>
          </a:p>
        </p:txBody>
      </p:sp>
      <p:sp>
        <p:nvSpPr>
          <p:cNvPr id="13" name="Rectangle 12"/>
          <p:cNvSpPr/>
          <p:nvPr/>
        </p:nvSpPr>
        <p:spPr bwMode="auto">
          <a:xfrm>
            <a:off x="-5" y="5290875"/>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WPH306:	Building </a:t>
            </a:r>
            <a:r>
              <a:rPr lang="en-US" sz="2000" dirty="0">
                <a:gradFill>
                  <a:gsLst>
                    <a:gs pos="0">
                      <a:srgbClr val="FFFFFF"/>
                    </a:gs>
                    <a:gs pos="100000">
                      <a:srgbClr val="FFFFFF"/>
                    </a:gs>
                  </a:gsLst>
                  <a:lin ang="5400000" scaled="0"/>
                </a:gradFill>
              </a:rPr>
              <a:t>Windows Phone Applications with Microsoft Silverlight and XNA </a:t>
            </a:r>
          </a:p>
        </p:txBody>
      </p:sp>
      <p:sp>
        <p:nvSpPr>
          <p:cNvPr id="14" name="Rectangle 13"/>
          <p:cNvSpPr/>
          <p:nvPr/>
        </p:nvSpPr>
        <p:spPr bwMode="auto">
          <a:xfrm>
            <a:off x="0" y="5968048"/>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WPH304:	New </a:t>
            </a:r>
            <a:r>
              <a:rPr lang="en-US" sz="2000" dirty="0">
                <a:gradFill>
                  <a:gsLst>
                    <a:gs pos="0">
                      <a:srgbClr val="FFFFFF"/>
                    </a:gs>
                    <a:gs pos="100000">
                      <a:srgbClr val="FFFFFF"/>
                    </a:gs>
                  </a:gsLst>
                  <a:lin ang="5400000" scaled="0"/>
                </a:gradFill>
              </a:rPr>
              <a:t>Windows Phone Data Access Features</a:t>
            </a:r>
          </a:p>
        </p:txBody>
      </p:sp>
      <p:sp>
        <p:nvSpPr>
          <p:cNvPr id="102409" name="TextBox 14">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dirty="0" smtClean="0"/>
              <a:t>Windows</a:t>
            </a:r>
            <a:r>
              <a:rPr baseline="30000" dirty="0" smtClean="0"/>
              <a:t>®</a:t>
            </a:r>
            <a:r>
              <a:rPr dirty="0" smtClean="0"/>
              <a:t> Phone 7</a:t>
            </a:r>
            <a:endParaRPr dirty="0"/>
          </a:p>
        </p:txBody>
      </p:sp>
      <p:sp>
        <p:nvSpPr>
          <p:cNvPr id="18" name="Rectangle 17"/>
          <p:cNvSpPr/>
          <p:nvPr/>
        </p:nvSpPr>
        <p:spPr bwMode="auto">
          <a:xfrm>
            <a:off x="1143389" y="1447800"/>
            <a:ext cx="7223760" cy="182880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099">
              <a:lnSpc>
                <a:spcPct val="90000"/>
              </a:lnSpc>
              <a:defRPr/>
            </a:pPr>
            <a:r>
              <a:rPr lang="en-US" sz="3200" kern="0" dirty="0">
                <a:gradFill>
                  <a:gsLst>
                    <a:gs pos="0">
                      <a:schemeClr val="tx1"/>
                    </a:gs>
                    <a:gs pos="86000">
                      <a:schemeClr val="tx1"/>
                    </a:gs>
                  </a:gsLst>
                  <a:lin ang="5400000" scaled="0"/>
                </a:gradFill>
                <a:latin typeface="+mn-lt"/>
                <a:ea typeface="+mn-ea"/>
              </a:rPr>
              <a:t>A different </a:t>
            </a:r>
            <a:r>
              <a:rPr lang="en-US" sz="3200" kern="0" dirty="0">
                <a:gradFill>
                  <a:gsLst>
                    <a:gs pos="0">
                      <a:schemeClr val="tx1"/>
                    </a:gs>
                    <a:gs pos="86000">
                      <a:schemeClr val="tx1"/>
                    </a:gs>
                  </a:gsLst>
                  <a:lin ang="5400000" scaled="0"/>
                </a:gradFill>
                <a:latin typeface="+mn-lt"/>
                <a:ea typeface="+mn-ea"/>
              </a:rPr>
              <a:t>kind of phone designed to bring together </a:t>
            </a:r>
            <a:r>
              <a:rPr lang="en-US" sz="3200" kern="0" dirty="0">
                <a:gradFill>
                  <a:gsLst>
                    <a:gs pos="0">
                      <a:schemeClr val="tx1"/>
                    </a:gs>
                    <a:gs pos="86000">
                      <a:schemeClr val="tx1"/>
                    </a:gs>
                  </a:gsLst>
                  <a:lin ang="5400000" scaled="0"/>
                </a:gradFill>
                <a:latin typeface="+mn-lt"/>
                <a:ea typeface="+mn-ea"/>
              </a:rPr>
              <a:t>what you </a:t>
            </a:r>
            <a:r>
              <a:rPr lang="en-US" sz="3200" kern="0" dirty="0">
                <a:gradFill>
                  <a:gsLst>
                    <a:gs pos="0">
                      <a:schemeClr val="tx1"/>
                    </a:gs>
                    <a:gs pos="86000">
                      <a:schemeClr val="tx1"/>
                    </a:gs>
                  </a:gsLst>
                  <a:lin ang="5400000" scaled="0"/>
                </a:gradFill>
                <a:latin typeface="+mn-lt"/>
                <a:ea typeface="+mn-ea"/>
              </a:rPr>
              <a:t>care about </a:t>
            </a:r>
            <a:r>
              <a:rPr lang="en-US" sz="3200" kern="0" dirty="0">
                <a:gradFill>
                  <a:gsLst>
                    <a:gs pos="0">
                      <a:schemeClr val="tx1"/>
                    </a:gs>
                    <a:gs pos="86000">
                      <a:schemeClr val="tx1"/>
                    </a:gs>
                  </a:gsLst>
                  <a:lin ang="5400000" scaled="0"/>
                </a:gradFill>
                <a:latin typeface="+mn-lt"/>
                <a:ea typeface="+mn-ea"/>
              </a:rPr>
              <a:t>most – easier and faster</a:t>
            </a:r>
            <a:endParaRPr lang="en-US" sz="3200" kern="0" dirty="0">
              <a:gradFill>
                <a:gsLst>
                  <a:gs pos="0">
                    <a:schemeClr val="tx1"/>
                  </a:gs>
                  <a:gs pos="86000">
                    <a:schemeClr val="tx1"/>
                  </a:gs>
                </a:gsLst>
                <a:lin ang="5400000" scaled="0"/>
              </a:gradFill>
              <a:latin typeface="+mn-lt"/>
              <a:ea typeface="+mn-ea"/>
            </a:endParaRPr>
          </a:p>
        </p:txBody>
      </p:sp>
      <p:sp>
        <p:nvSpPr>
          <p:cNvPr id="19" name="Rectangle 18"/>
          <p:cNvSpPr/>
          <p:nvPr/>
        </p:nvSpPr>
        <p:spPr bwMode="auto">
          <a:xfrm>
            <a:off x="1143389" y="3380811"/>
            <a:ext cx="3657600" cy="18288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182880" bIns="0" anchor="ctr"/>
          <a:lstStyle/>
          <a:p>
            <a:pPr defTabSz="914099">
              <a:lnSpc>
                <a:spcPct val="80000"/>
              </a:lnSpc>
              <a:defRPr/>
            </a:pPr>
            <a:r>
              <a:rPr lang="en-US" sz="2400" b="1" kern="0" dirty="0">
                <a:gradFill>
                  <a:gsLst>
                    <a:gs pos="0">
                      <a:schemeClr val="tx1"/>
                    </a:gs>
                    <a:gs pos="86000">
                      <a:schemeClr val="tx1"/>
                    </a:gs>
                  </a:gsLst>
                  <a:lin ang="5400000" scaled="0"/>
                </a:gradFill>
                <a:latin typeface="+mn-lt"/>
                <a:ea typeface="+mn-ea"/>
              </a:rPr>
              <a:t>Smart </a:t>
            </a:r>
            <a:r>
              <a:rPr lang="en-US" sz="2400" b="1" kern="0" dirty="0">
                <a:gradFill>
                  <a:gsLst>
                    <a:gs pos="0">
                      <a:schemeClr val="tx1"/>
                    </a:gs>
                    <a:gs pos="86000">
                      <a:schemeClr val="tx1"/>
                    </a:gs>
                  </a:gsLst>
                  <a:lin ang="5400000" scaled="0"/>
                </a:gradFill>
                <a:latin typeface="+mn-lt"/>
                <a:ea typeface="+mn-ea"/>
              </a:rPr>
              <a:t>design</a:t>
            </a:r>
          </a:p>
          <a:p>
            <a:pPr defTabSz="914099">
              <a:lnSpc>
                <a:spcPct val="30000"/>
              </a:lnSpc>
              <a:defRPr/>
            </a:pPr>
            <a:endParaRPr lang="en-US" sz="2100" kern="0" dirty="0">
              <a:gradFill>
                <a:gsLst>
                  <a:gs pos="0">
                    <a:schemeClr val="tx1"/>
                  </a:gs>
                  <a:gs pos="86000">
                    <a:schemeClr val="tx1"/>
                  </a:gs>
                </a:gsLst>
                <a:lin ang="5400000" scaled="0"/>
              </a:gradFill>
              <a:latin typeface="+mn-lt"/>
              <a:ea typeface="+mn-ea"/>
            </a:endParaRPr>
          </a:p>
          <a:p>
            <a:pPr defTabSz="914099">
              <a:lnSpc>
                <a:spcPct val="80000"/>
              </a:lnSpc>
              <a:spcBef>
                <a:spcPts val="300"/>
              </a:spcBef>
              <a:spcAft>
                <a:spcPts val="300"/>
              </a:spcAft>
              <a:buClr>
                <a:srgbClr val="4891DC">
                  <a:lumMod val="20000"/>
                  <a:lumOff val="80000"/>
                </a:srgbClr>
              </a:buClr>
              <a:buSzPct val="50000"/>
              <a:defRPr/>
            </a:pPr>
            <a:r>
              <a:rPr lang="en-US" sz="2100" kern="0" dirty="0">
                <a:gradFill>
                  <a:gsLst>
                    <a:gs pos="0">
                      <a:schemeClr val="tx1"/>
                    </a:gs>
                    <a:gs pos="86000">
                      <a:schemeClr val="tx1"/>
                    </a:gs>
                  </a:gsLst>
                  <a:lin ang="5400000" scaled="0"/>
                </a:gradFill>
                <a:latin typeface="+mn-lt"/>
                <a:ea typeface="+mn-ea"/>
              </a:rPr>
              <a:t>Glance and go experience</a:t>
            </a:r>
          </a:p>
          <a:p>
            <a:pPr defTabSz="914099">
              <a:lnSpc>
                <a:spcPct val="90000"/>
              </a:lnSpc>
              <a:spcBef>
                <a:spcPts val="300"/>
              </a:spcBef>
              <a:spcAft>
                <a:spcPts val="300"/>
              </a:spcAft>
              <a:buClr>
                <a:srgbClr val="4891DC">
                  <a:lumMod val="20000"/>
                  <a:lumOff val="80000"/>
                </a:srgbClr>
              </a:buClr>
              <a:buSzPct val="50000"/>
              <a:defRPr/>
            </a:pPr>
            <a:r>
              <a:rPr lang="en-US" sz="2100" kern="0" dirty="0">
                <a:gradFill>
                  <a:gsLst>
                    <a:gs pos="0">
                      <a:schemeClr val="tx1"/>
                    </a:gs>
                    <a:gs pos="86000">
                      <a:schemeClr val="tx1"/>
                    </a:gs>
                  </a:gsLst>
                  <a:lin ang="5400000" scaled="0"/>
                </a:gradFill>
                <a:latin typeface="+mn-lt"/>
                <a:ea typeface="+mn-ea"/>
              </a:rPr>
              <a:t>Designed to do more in less steps</a:t>
            </a:r>
            <a:endParaRPr lang="en-US" sz="2100" kern="0" dirty="0">
              <a:gradFill>
                <a:gsLst>
                  <a:gs pos="0">
                    <a:schemeClr val="tx1"/>
                  </a:gs>
                  <a:gs pos="86000">
                    <a:schemeClr val="tx1"/>
                  </a:gs>
                </a:gsLst>
                <a:lin ang="5400000" scaled="0"/>
              </a:gradFill>
              <a:latin typeface="+mn-lt"/>
              <a:ea typeface="+mn-ea"/>
            </a:endParaRPr>
          </a:p>
        </p:txBody>
      </p:sp>
      <p:sp>
        <p:nvSpPr>
          <p:cNvPr id="20" name="Rectangle 19"/>
          <p:cNvSpPr/>
          <p:nvPr/>
        </p:nvSpPr>
        <p:spPr bwMode="auto">
          <a:xfrm>
            <a:off x="4892429" y="3380811"/>
            <a:ext cx="3474720" cy="182880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099">
              <a:lnSpc>
                <a:spcPct val="80000"/>
              </a:lnSpc>
              <a:defRPr/>
            </a:pPr>
            <a:r>
              <a:rPr lang="en-US" sz="2400" b="1" kern="0" dirty="0">
                <a:gradFill>
                  <a:gsLst>
                    <a:gs pos="0">
                      <a:schemeClr val="tx1"/>
                    </a:gs>
                    <a:gs pos="86000">
                      <a:schemeClr val="tx1"/>
                    </a:gs>
                  </a:gsLst>
                  <a:lin ang="5400000" scaled="0"/>
                </a:gradFill>
                <a:latin typeface="+mn-lt"/>
                <a:ea typeface="+mn-ea"/>
              </a:rPr>
              <a:t>Windows Phone Hubs</a:t>
            </a:r>
          </a:p>
          <a:p>
            <a:pPr defTabSz="914099">
              <a:lnSpc>
                <a:spcPct val="30000"/>
              </a:lnSpc>
              <a:defRPr/>
            </a:pPr>
            <a:endParaRPr lang="en-US" sz="2100" kern="0" dirty="0">
              <a:gradFill>
                <a:gsLst>
                  <a:gs pos="0">
                    <a:schemeClr val="tx1"/>
                  </a:gs>
                  <a:gs pos="86000">
                    <a:schemeClr val="tx1"/>
                  </a:gs>
                </a:gsLst>
                <a:lin ang="5400000" scaled="0"/>
              </a:gradFill>
              <a:latin typeface="+mn-lt"/>
              <a:ea typeface="+mn-ea"/>
            </a:endParaRPr>
          </a:p>
          <a:p>
            <a:pPr defTabSz="914099">
              <a:lnSpc>
                <a:spcPct val="80000"/>
              </a:lnSpc>
              <a:spcBef>
                <a:spcPts val="300"/>
              </a:spcBef>
              <a:spcAft>
                <a:spcPts val="300"/>
              </a:spcAft>
              <a:buClr>
                <a:srgbClr val="4891DC">
                  <a:lumMod val="20000"/>
                  <a:lumOff val="80000"/>
                </a:srgbClr>
              </a:buClr>
              <a:buSzPct val="50000"/>
              <a:defRPr/>
            </a:pPr>
            <a:r>
              <a:rPr lang="en-US" sz="2100" kern="0" dirty="0">
                <a:gradFill>
                  <a:gsLst>
                    <a:gs pos="0">
                      <a:schemeClr val="tx1"/>
                    </a:gs>
                    <a:gs pos="86000">
                      <a:schemeClr val="tx1"/>
                    </a:gs>
                  </a:gsLst>
                  <a:lin ang="5400000" scaled="0"/>
                </a:gradFill>
                <a:latin typeface="+mn-lt"/>
                <a:ea typeface="+mn-ea"/>
              </a:rPr>
              <a:t>Organized </a:t>
            </a:r>
            <a:r>
              <a:rPr lang="en-US" sz="2100" kern="0" dirty="0">
                <a:gradFill>
                  <a:gsLst>
                    <a:gs pos="0">
                      <a:schemeClr val="tx1"/>
                    </a:gs>
                    <a:gs pos="86000">
                      <a:schemeClr val="tx1"/>
                    </a:gs>
                  </a:gsLst>
                  <a:lin ang="5400000" scaled="0"/>
                </a:gradFill>
                <a:latin typeface="+mn-lt"/>
                <a:ea typeface="+mn-ea"/>
              </a:rPr>
              <a:t>to get </a:t>
            </a:r>
            <a:r>
              <a:rPr lang="en-US" sz="2100" kern="0" dirty="0">
                <a:gradFill>
                  <a:gsLst>
                    <a:gs pos="0">
                      <a:schemeClr val="tx1"/>
                    </a:gs>
                    <a:gs pos="86000">
                      <a:schemeClr val="tx1"/>
                    </a:gs>
                  </a:gsLst>
                  <a:lin ang="5400000" scaled="0"/>
                </a:gradFill>
                <a:latin typeface="+mn-lt"/>
                <a:ea typeface="+mn-ea"/>
              </a:rPr>
              <a:t>everything </a:t>
            </a:r>
            <a:r>
              <a:rPr lang="en-US" sz="2100" kern="0" dirty="0">
                <a:gradFill>
                  <a:gsLst>
                    <a:gs pos="0">
                      <a:schemeClr val="tx1"/>
                    </a:gs>
                    <a:gs pos="86000">
                      <a:schemeClr val="tx1"/>
                    </a:gs>
                  </a:gsLst>
                  <a:lin ang="5400000" scaled="0"/>
                </a:gradFill>
                <a:latin typeface="+mn-lt"/>
                <a:ea typeface="+mn-ea"/>
              </a:rPr>
              <a:t>you love </a:t>
            </a:r>
            <a:r>
              <a:rPr lang="en-US" sz="2100" kern="0" dirty="0">
                <a:gradFill>
                  <a:gsLst>
                    <a:gs pos="0">
                      <a:schemeClr val="tx1"/>
                    </a:gs>
                    <a:gs pos="86000">
                      <a:schemeClr val="tx1"/>
                    </a:gs>
                  </a:gsLst>
                  <a:lin ang="5400000" scaled="0"/>
                </a:gradFill>
                <a:latin typeface="+mn-lt"/>
                <a:ea typeface="+mn-ea"/>
              </a:rPr>
              <a:t>easier and faster</a:t>
            </a:r>
            <a:endParaRPr lang="en-US" sz="2100" kern="0" dirty="0">
              <a:gradFill>
                <a:gsLst>
                  <a:gs pos="0">
                    <a:schemeClr val="tx1"/>
                  </a:gs>
                  <a:gs pos="86000">
                    <a:schemeClr val="tx1"/>
                  </a:gs>
                </a:gsLst>
                <a:lin ang="5400000" scaled="0"/>
              </a:gradFill>
              <a:latin typeface="+mn-lt"/>
              <a:ea typeface="+mn-ea"/>
            </a:endParaRPr>
          </a:p>
        </p:txBody>
      </p:sp>
      <p:sp>
        <p:nvSpPr>
          <p:cNvPr id="21" name="Rectangle 20"/>
          <p:cNvSpPr/>
          <p:nvPr/>
        </p:nvSpPr>
        <p:spPr bwMode="auto">
          <a:xfrm>
            <a:off x="1143389" y="5313822"/>
            <a:ext cx="7223760" cy="893178"/>
          </a:xfrm>
          <a:prstGeom prst="rect">
            <a:avLst/>
          </a:prstGeom>
          <a:solidFill>
            <a:srgbClr val="F6AE1E"/>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wrap="none" lIns="274320" tIns="18288" rIns="274320" bIns="0" anchor="ctr"/>
          <a:lstStyle/>
          <a:p>
            <a:pPr defTabSz="914099">
              <a:lnSpc>
                <a:spcPct val="80000"/>
              </a:lnSpc>
              <a:defRPr/>
            </a:pPr>
            <a:r>
              <a:rPr lang="en-US" sz="2400" b="1" kern="0" dirty="0">
                <a:gradFill>
                  <a:gsLst>
                    <a:gs pos="0">
                      <a:schemeClr val="tx1"/>
                    </a:gs>
                    <a:gs pos="86000">
                      <a:schemeClr val="tx1"/>
                    </a:gs>
                  </a:gsLst>
                  <a:lin ang="5400000" scaled="0"/>
                </a:gradFill>
                <a:latin typeface="+mn-lt"/>
                <a:ea typeface="+mn-ea"/>
              </a:rPr>
              <a:t>Optimized Ecosystem</a:t>
            </a:r>
          </a:p>
          <a:p>
            <a:pPr defTabSz="914099">
              <a:lnSpc>
                <a:spcPct val="80000"/>
              </a:lnSpc>
              <a:spcBef>
                <a:spcPts val="300"/>
              </a:spcBef>
              <a:defRPr/>
            </a:pPr>
            <a:r>
              <a:rPr lang="en-US" sz="2000" kern="0" dirty="0">
                <a:gradFill>
                  <a:gsLst>
                    <a:gs pos="0">
                      <a:schemeClr val="tx1"/>
                    </a:gs>
                    <a:gs pos="86000">
                      <a:schemeClr val="tx1"/>
                    </a:gs>
                  </a:gsLst>
                  <a:lin ang="5400000" scaled="0"/>
                </a:gradFill>
                <a:latin typeface="+mn-lt"/>
                <a:ea typeface="Segoe UI" pitchFamily="34" charset="0"/>
                <a:cs typeface="Segoe UI" pitchFamily="34" charset="0"/>
              </a:rPr>
              <a:t>Rich platform and tools on optimized </a:t>
            </a:r>
            <a:r>
              <a:rPr lang="en-US" sz="2000" kern="0" dirty="0">
                <a:gradFill>
                  <a:gsLst>
                    <a:gs pos="0">
                      <a:schemeClr val="tx1"/>
                    </a:gs>
                    <a:gs pos="86000">
                      <a:schemeClr val="tx1"/>
                    </a:gs>
                  </a:gsLst>
                  <a:lin ang="5400000" scaled="0"/>
                </a:gradFill>
                <a:latin typeface="+mn-lt"/>
                <a:ea typeface="Segoe UI" pitchFamily="34" charset="0"/>
                <a:cs typeface="Segoe UI" pitchFamily="34" charset="0"/>
              </a:rPr>
              <a:t>hardware</a:t>
            </a:r>
            <a:endParaRPr lang="en-US" sz="2000" kern="0" dirty="0">
              <a:gradFill>
                <a:gsLst>
                  <a:gs pos="0">
                    <a:schemeClr val="tx1"/>
                  </a:gs>
                  <a:gs pos="86000">
                    <a:schemeClr val="tx1"/>
                  </a:gs>
                </a:gsLst>
                <a:lin ang="5400000" scaled="0"/>
              </a:gradFill>
              <a:latin typeface="+mn-lt"/>
              <a:ea typeface="Segoe UI" pitchFamily="34" charset="0"/>
              <a:cs typeface="Segoe UI" pitchFamily="34" charset="0"/>
            </a:endParaRPr>
          </a:p>
        </p:txBody>
      </p:sp>
      <p:pic>
        <p:nvPicPr>
          <p:cNvPr id="22" name="Picture 21"/>
          <p:cNvPicPr>
            <a:picLocks noChangeAspect="1"/>
          </p:cNvPicPr>
          <p:nvPr/>
        </p:nvPicPr>
        <p:blipFill>
          <a:blip r:embed="rId2"/>
          <a:stretch>
            <a:fillRect/>
          </a:stretch>
        </p:blipFill>
        <p:spPr>
          <a:xfrm>
            <a:off x="8502650" y="1447800"/>
            <a:ext cx="2476500" cy="4759325"/>
          </a:xfrm>
          <a:prstGeom prst="rect">
            <a:avLst/>
          </a:prstGeom>
          <a:effectLst>
            <a:outerShdw blurRad="40005" dist="22860" dir="5400000" algn="t" rotWithShape="0">
              <a:prstClr val="black">
                <a:alpha val="35000"/>
              </a:prstClr>
            </a:outerShdw>
          </a:effectLst>
        </p:spPr>
      </p:pic>
      <p:pic>
        <p:nvPicPr>
          <p:cNvPr id="33799" name="Picture 2" descr="H:\Design IN-OUT\#1307 Windows Phone 7 datasheets &amp; PPT\Correction\WP7_StartOfficeCalendar_US_Green_15-Sep-2010.jpg"/>
          <p:cNvPicPr>
            <a:picLocks noChangeAspect="1" noChangeArrowheads="1"/>
          </p:cNvPicPr>
          <p:nvPr/>
        </p:nvPicPr>
        <p:blipFill>
          <a:blip r:embed="rId3"/>
          <a:srcRect/>
          <a:stretch>
            <a:fillRect/>
          </a:stretch>
        </p:blipFill>
        <p:spPr bwMode="auto">
          <a:xfrm>
            <a:off x="8631238" y="1614488"/>
            <a:ext cx="2219325" cy="3698875"/>
          </a:xfrm>
          <a:prstGeom prst="rect">
            <a:avLst/>
          </a:prstGeom>
          <a:noFill/>
          <a:ln w="9525">
            <a:noFill/>
            <a:miter lim="800000"/>
            <a:headEnd/>
            <a:tailEnd/>
          </a:ln>
        </p:spPr>
      </p:pic>
      <p:sp>
        <p:nvSpPr>
          <p:cNvPr id="33800" name="TextBox 8">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Thursday, May 19</a:t>
            </a:r>
          </a:p>
        </p:txBody>
      </p:sp>
      <p:sp>
        <p:nvSpPr>
          <p:cNvPr id="8" name="Rectangle 7"/>
          <p:cNvSpPr/>
          <p:nvPr/>
        </p:nvSpPr>
        <p:spPr bwMode="auto">
          <a:xfrm>
            <a:off x="-1" y="1905000"/>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WPH301:	Deploying </a:t>
            </a:r>
            <a:r>
              <a:rPr lang="en-US" sz="2000" dirty="0">
                <a:gradFill>
                  <a:gsLst>
                    <a:gs pos="0">
                      <a:srgbClr val="FFFFFF"/>
                    </a:gs>
                    <a:gs pos="100000">
                      <a:srgbClr val="FFFFFF"/>
                    </a:gs>
                  </a:gsLst>
                  <a:lin ang="5400000" scaled="0"/>
                </a:gradFill>
                <a:latin typeface="+mn-lt"/>
                <a:ea typeface="+mn-ea"/>
              </a:rPr>
              <a:t>Windows Phone in the Enterprise </a:t>
            </a:r>
          </a:p>
        </p:txBody>
      </p:sp>
      <p:sp>
        <p:nvSpPr>
          <p:cNvPr id="9" name="Rectangle 8"/>
          <p:cNvSpPr/>
          <p:nvPr/>
        </p:nvSpPr>
        <p:spPr bwMode="auto">
          <a:xfrm>
            <a:off x="-2" y="2582175"/>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DPR303:	Developing </a:t>
            </a:r>
            <a:r>
              <a:rPr lang="en-US" sz="2000" dirty="0">
                <a:gradFill>
                  <a:gsLst>
                    <a:gs pos="0">
                      <a:srgbClr val="FFFFFF"/>
                    </a:gs>
                    <a:gs pos="100000">
                      <a:srgbClr val="FFFFFF"/>
                    </a:gs>
                  </a:gsLst>
                  <a:lin ang="5400000" scaled="0"/>
                </a:gradFill>
                <a:latin typeface="+mn-lt"/>
                <a:ea typeface="+mn-ea"/>
              </a:rPr>
              <a:t>Enterprise-Grade Mobile Solutions</a:t>
            </a:r>
          </a:p>
        </p:txBody>
      </p:sp>
      <p:sp>
        <p:nvSpPr>
          <p:cNvPr id="10" name="Rectangle 9"/>
          <p:cNvSpPr/>
          <p:nvPr/>
        </p:nvSpPr>
        <p:spPr bwMode="auto">
          <a:xfrm>
            <a:off x="-3" y="3259350"/>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099">
              <a:lnSpc>
                <a:spcPct val="80000"/>
              </a:lnSpc>
              <a:defRPr/>
            </a:pPr>
            <a:r>
              <a:rPr lang="en-US" sz="2000" dirty="0">
                <a:gradFill>
                  <a:gsLst>
                    <a:gs pos="0">
                      <a:srgbClr val="FFFFFF"/>
                    </a:gs>
                    <a:gs pos="100000">
                      <a:srgbClr val="FFFFFF"/>
                    </a:gs>
                  </a:gsLst>
                  <a:lin ang="5400000" scaled="0"/>
                </a:gradFill>
                <a:latin typeface="+mn-lt"/>
                <a:ea typeface="+mn-ea"/>
              </a:rPr>
              <a:t>WPH307:	Connecting </a:t>
            </a:r>
            <a:r>
              <a:rPr lang="en-US" sz="2000" dirty="0">
                <a:gradFill>
                  <a:gsLst>
                    <a:gs pos="0">
                      <a:srgbClr val="FFFFFF"/>
                    </a:gs>
                    <a:gs pos="100000">
                      <a:srgbClr val="FFFFFF"/>
                    </a:gs>
                  </a:gsLst>
                  <a:lin ang="5400000" scaled="0"/>
                </a:gradFill>
                <a:latin typeface="+mn-lt"/>
                <a:ea typeface="+mn-ea"/>
              </a:rPr>
              <a:t>Windows Phones and Slates to Windows Azure</a:t>
            </a:r>
            <a:endParaRPr lang="en-US" sz="2000" kern="0" dirty="0">
              <a:gradFill>
                <a:gsLst>
                  <a:gs pos="0">
                    <a:srgbClr val="FFFFFF"/>
                  </a:gs>
                  <a:gs pos="100000">
                    <a:srgbClr val="FFFFFF"/>
                  </a:gs>
                </a:gsLst>
                <a:lin ang="5400000" scaled="0"/>
              </a:gradFill>
              <a:latin typeface="+mn-lt"/>
              <a:ea typeface="+mn-ea"/>
            </a:endParaRPr>
          </a:p>
        </p:txBody>
      </p:sp>
      <p:sp>
        <p:nvSpPr>
          <p:cNvPr id="11" name="Rectangle 10"/>
          <p:cNvSpPr/>
          <p:nvPr/>
        </p:nvSpPr>
        <p:spPr bwMode="auto">
          <a:xfrm>
            <a:off x="0" y="3936525"/>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WPH372-INT:	Windows </a:t>
            </a:r>
            <a:r>
              <a:rPr lang="en-US" sz="2000" dirty="0">
                <a:gradFill>
                  <a:gsLst>
                    <a:gs pos="0">
                      <a:srgbClr val="FFFFFF"/>
                    </a:gs>
                    <a:gs pos="100000">
                      <a:srgbClr val="FFFFFF"/>
                    </a:gs>
                  </a:gsLst>
                  <a:lin ang="5400000" scaled="0"/>
                </a:gradFill>
                <a:latin typeface="+mn-lt"/>
                <a:ea typeface="+mn-ea"/>
              </a:rPr>
              <a:t>Phone </a:t>
            </a:r>
            <a:r>
              <a:rPr lang="en-US" sz="2000" dirty="0">
                <a:gradFill>
                  <a:gsLst>
                    <a:gs pos="0">
                      <a:srgbClr val="FFFFFF"/>
                    </a:gs>
                    <a:gs pos="100000">
                      <a:srgbClr val="FFFFFF"/>
                    </a:gs>
                  </a:gsLst>
                  <a:lin ang="5400000" scaled="0"/>
                </a:gradFill>
                <a:latin typeface="+mn-lt"/>
                <a:ea typeface="+mn-ea"/>
              </a:rPr>
              <a:t>Marketplace: Interactive </a:t>
            </a:r>
            <a:endParaRPr lang="en-US" sz="2000" dirty="0">
              <a:gradFill>
                <a:gsLst>
                  <a:gs pos="0">
                    <a:srgbClr val="FFFFFF"/>
                  </a:gs>
                  <a:gs pos="100000">
                    <a:srgbClr val="FFFFFF"/>
                  </a:gs>
                </a:gsLst>
                <a:lin ang="5400000" scaled="0"/>
              </a:gradFill>
              <a:latin typeface="+mn-lt"/>
              <a:ea typeface="+mn-ea"/>
            </a:endParaRPr>
          </a:p>
        </p:txBody>
      </p:sp>
      <p:sp>
        <p:nvSpPr>
          <p:cNvPr id="12" name="Rectangle 11"/>
          <p:cNvSpPr/>
          <p:nvPr/>
        </p:nvSpPr>
        <p:spPr bwMode="auto">
          <a:xfrm>
            <a:off x="-4" y="4613700"/>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WPH311:	Lessons </a:t>
            </a:r>
            <a:r>
              <a:rPr lang="en-US" sz="2000" dirty="0">
                <a:gradFill>
                  <a:gsLst>
                    <a:gs pos="0">
                      <a:srgbClr val="FFFFFF"/>
                    </a:gs>
                    <a:gs pos="100000">
                      <a:srgbClr val="FFFFFF"/>
                    </a:gs>
                  </a:gsLst>
                  <a:lin ang="5400000" scaled="0"/>
                </a:gradFill>
                <a:latin typeface="+mn-lt"/>
                <a:ea typeface="+mn-ea"/>
              </a:rPr>
              <a:t>Learned about Application Performance on Windows Phone </a:t>
            </a:r>
          </a:p>
        </p:txBody>
      </p:sp>
      <p:sp>
        <p:nvSpPr>
          <p:cNvPr id="13" name="Rectangle 12"/>
          <p:cNvSpPr/>
          <p:nvPr/>
        </p:nvSpPr>
        <p:spPr bwMode="auto">
          <a:xfrm>
            <a:off x="-5" y="5290875"/>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WPH311:	Lessons </a:t>
            </a:r>
            <a:r>
              <a:rPr lang="en-US" sz="2000" dirty="0">
                <a:gradFill>
                  <a:gsLst>
                    <a:gs pos="0">
                      <a:srgbClr val="FFFFFF"/>
                    </a:gs>
                    <a:gs pos="100000">
                      <a:srgbClr val="FFFFFF"/>
                    </a:gs>
                  </a:gsLst>
                  <a:lin ang="5400000" scaled="0"/>
                </a:gradFill>
                <a:latin typeface="+mn-lt"/>
                <a:ea typeface="+mn-ea"/>
              </a:rPr>
              <a:t>Learned about Application Performance on Windows Phone </a:t>
            </a:r>
          </a:p>
        </p:txBody>
      </p:sp>
      <p:sp>
        <p:nvSpPr>
          <p:cNvPr id="14" name="Rectangle 13"/>
          <p:cNvSpPr/>
          <p:nvPr/>
        </p:nvSpPr>
        <p:spPr bwMode="auto">
          <a:xfrm>
            <a:off x="0" y="5968048"/>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SIM323:	User </a:t>
            </a:r>
            <a:r>
              <a:rPr lang="en-US" sz="2000" dirty="0">
                <a:gradFill>
                  <a:gsLst>
                    <a:gs pos="0">
                      <a:srgbClr val="FFFFFF"/>
                    </a:gs>
                    <a:gs pos="100000">
                      <a:srgbClr val="FFFFFF"/>
                    </a:gs>
                  </a:gsLst>
                  <a:lin ang="5400000" scaled="0"/>
                </a:gradFill>
                <a:latin typeface="+mn-lt"/>
                <a:ea typeface="+mn-ea"/>
              </a:rPr>
              <a:t>Identity and Authentication for Desktop and Phone Applications</a:t>
            </a:r>
          </a:p>
        </p:txBody>
      </p:sp>
      <p:sp>
        <p:nvSpPr>
          <p:cNvPr id="103433" name="TextBox 14">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pPr defTabSz="914363" fontAlgn="auto">
              <a:spcAft>
                <a:spcPts val="0"/>
              </a:spcAft>
              <a:defRPr/>
            </a:pPr>
            <a:r>
              <a:rPr dirty="0" smtClean="0"/>
              <a:t>Windows Phone Resources</a:t>
            </a:r>
            <a:br>
              <a:rPr dirty="0" smtClean="0"/>
            </a:br>
            <a:r>
              <a:rPr sz="3200" dirty="0">
                <a:gradFill>
                  <a:gsLst>
                    <a:gs pos="0">
                      <a:schemeClr val="accent1"/>
                    </a:gs>
                    <a:gs pos="100000">
                      <a:schemeClr val="accent1"/>
                    </a:gs>
                  </a:gsLst>
                  <a:lin ang="5400000" scaled="0"/>
                </a:gradFill>
              </a:rPr>
              <a:t>Questions? Demos? The latest phones?</a:t>
            </a:r>
            <a:r>
              <a:rPr dirty="0" smtClean="0"/>
              <a:t> </a:t>
            </a:r>
            <a:endParaRPr dirty="0"/>
          </a:p>
        </p:txBody>
      </p:sp>
      <p:sp>
        <p:nvSpPr>
          <p:cNvPr id="18" name="Rectangle 17"/>
          <p:cNvSpPr/>
          <p:nvPr/>
        </p:nvSpPr>
        <p:spPr bwMode="auto">
          <a:xfrm>
            <a:off x="1143000" y="1774825"/>
            <a:ext cx="7224713" cy="1354138"/>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0" rIns="274320" bIns="0" anchor="ctr"/>
          <a:lstStyle/>
          <a:p>
            <a:pPr defTabSz="914363" fontAlgn="auto">
              <a:spcBef>
                <a:spcPts val="0"/>
              </a:spcBef>
              <a:spcAft>
                <a:spcPts val="0"/>
              </a:spcAft>
              <a:defRPr/>
            </a:pPr>
            <a:r>
              <a:rPr lang="en-US" sz="2400" dirty="0">
                <a:latin typeface="+mn-lt"/>
                <a:ea typeface="+mn-ea"/>
              </a:rPr>
              <a:t>Visit the </a:t>
            </a:r>
            <a:r>
              <a:rPr lang="en-US" sz="2400" dirty="0">
                <a:latin typeface="+mn-lt"/>
                <a:ea typeface="+mn-ea"/>
              </a:rPr>
              <a:t/>
            </a:r>
            <a:br>
              <a:rPr lang="en-US" sz="2400" dirty="0">
                <a:latin typeface="+mn-lt"/>
                <a:ea typeface="+mn-ea"/>
              </a:rPr>
            </a:br>
            <a:r>
              <a:rPr lang="en-US" sz="2400" b="1" dirty="0">
                <a:latin typeface="+mn-lt"/>
                <a:ea typeface="+mn-ea"/>
              </a:rPr>
              <a:t>Windows </a:t>
            </a:r>
            <a:r>
              <a:rPr lang="en-US" sz="2400" b="1" dirty="0">
                <a:latin typeface="+mn-lt"/>
                <a:ea typeface="+mn-ea"/>
              </a:rPr>
              <a:t>Phone Technical Learning Center</a:t>
            </a:r>
            <a:r>
              <a:rPr lang="en-US" sz="2400" dirty="0">
                <a:latin typeface="+mn-lt"/>
                <a:ea typeface="+mn-ea"/>
              </a:rPr>
              <a:t> for demos </a:t>
            </a:r>
            <a:r>
              <a:rPr lang="en-US" sz="2400" dirty="0">
                <a:latin typeface="+mn-lt"/>
                <a:ea typeface="+mn-ea"/>
              </a:rPr>
              <a:t>and more</a:t>
            </a:r>
            <a:r>
              <a:rPr lang="en-US" sz="2400" dirty="0">
                <a:latin typeface="+mn-lt"/>
                <a:ea typeface="+mn-ea"/>
              </a:rPr>
              <a:t>…</a:t>
            </a:r>
          </a:p>
        </p:txBody>
      </p:sp>
      <p:sp>
        <p:nvSpPr>
          <p:cNvPr id="19" name="Rectangle 18"/>
          <p:cNvSpPr/>
          <p:nvPr/>
        </p:nvSpPr>
        <p:spPr bwMode="auto">
          <a:xfrm>
            <a:off x="1143000" y="3214688"/>
            <a:ext cx="3657600" cy="18288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182880" bIns="100584" anchor="ctr"/>
          <a:lstStyle/>
          <a:p>
            <a:pPr defTabSz="914363" fontAlgn="auto">
              <a:spcBef>
                <a:spcPts val="0"/>
              </a:spcBef>
              <a:spcAft>
                <a:spcPts val="0"/>
              </a:spcAft>
              <a:defRPr/>
            </a:pPr>
            <a:r>
              <a:rPr lang="en-US" sz="2400" b="1" dirty="0">
                <a:latin typeface="+mn-lt"/>
                <a:ea typeface="+mn-ea"/>
              </a:rPr>
              <a:t>Business IT r</a:t>
            </a:r>
            <a:r>
              <a:rPr lang="en-US" sz="2400" b="1" dirty="0">
                <a:latin typeface="+mn-lt"/>
                <a:ea typeface="+mn-ea"/>
              </a:rPr>
              <a:t>esources</a:t>
            </a:r>
          </a:p>
          <a:p>
            <a:pPr defTabSz="914363" fontAlgn="auto">
              <a:spcBef>
                <a:spcPts val="0"/>
              </a:spcBef>
              <a:spcAft>
                <a:spcPts val="0"/>
              </a:spcAft>
              <a:defRPr/>
            </a:pPr>
            <a:endParaRPr lang="en-US" sz="1600" dirty="0">
              <a:latin typeface="+mn-lt"/>
              <a:ea typeface="+mn-ea"/>
            </a:endParaRPr>
          </a:p>
          <a:p>
            <a:pPr marL="0" lvl="1" indent="0" defTabSz="914363" fontAlgn="auto">
              <a:lnSpc>
                <a:spcPct val="90000"/>
              </a:lnSpc>
              <a:spcBef>
                <a:spcPts val="0"/>
              </a:spcBef>
              <a:spcAft>
                <a:spcPts val="0"/>
              </a:spcAft>
              <a:defRPr/>
            </a:pPr>
            <a:r>
              <a:rPr lang="en-US" sz="2100" dirty="0">
                <a:latin typeface="+mn-lt"/>
                <a:ea typeface="+mn-ea"/>
              </a:rPr>
              <a:t>blogs.technet.com/b</a:t>
            </a:r>
            <a:r>
              <a:rPr lang="en-US" sz="2100" dirty="0">
                <a:latin typeface="+mn-lt"/>
                <a:ea typeface="+mn-ea"/>
              </a:rPr>
              <a:t>/</a:t>
            </a:r>
            <a:br>
              <a:rPr lang="en-US" sz="2100" dirty="0">
                <a:latin typeface="+mn-lt"/>
                <a:ea typeface="+mn-ea"/>
              </a:rPr>
            </a:br>
            <a:r>
              <a:rPr lang="en-US" sz="2100" dirty="0">
                <a:latin typeface="+mn-lt"/>
                <a:ea typeface="+mn-ea"/>
              </a:rPr>
              <a:t>windows_phone_4_it_pros</a:t>
            </a:r>
            <a:endParaRPr lang="en-US" sz="2100" dirty="0">
              <a:latin typeface="+mn-lt"/>
              <a:ea typeface="+mn-ea"/>
            </a:endParaRPr>
          </a:p>
        </p:txBody>
      </p:sp>
      <p:sp>
        <p:nvSpPr>
          <p:cNvPr id="20" name="Rectangle 19"/>
          <p:cNvSpPr/>
          <p:nvPr/>
        </p:nvSpPr>
        <p:spPr bwMode="auto">
          <a:xfrm>
            <a:off x="4892675" y="3214688"/>
            <a:ext cx="3475038" cy="182880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363" fontAlgn="auto">
              <a:spcBef>
                <a:spcPts val="0"/>
              </a:spcBef>
              <a:spcAft>
                <a:spcPts val="0"/>
              </a:spcAft>
              <a:defRPr/>
            </a:pPr>
            <a:r>
              <a:rPr lang="en-US" sz="2400" b="1" dirty="0">
                <a:latin typeface="+mn-lt"/>
                <a:ea typeface="+mn-ea"/>
              </a:rPr>
              <a:t>Developer r</a:t>
            </a:r>
            <a:r>
              <a:rPr lang="en-US" sz="2400" b="1" dirty="0">
                <a:latin typeface="+mn-lt"/>
                <a:ea typeface="+mn-ea"/>
              </a:rPr>
              <a:t>esources</a:t>
            </a:r>
          </a:p>
          <a:p>
            <a:pPr defTabSz="914363" fontAlgn="auto">
              <a:spcBef>
                <a:spcPts val="0"/>
              </a:spcBef>
              <a:spcAft>
                <a:spcPts val="0"/>
              </a:spcAft>
              <a:defRPr/>
            </a:pPr>
            <a:endParaRPr lang="en-US" sz="2400" dirty="0">
              <a:latin typeface="+mn-lt"/>
              <a:ea typeface="+mn-ea"/>
            </a:endParaRPr>
          </a:p>
          <a:p>
            <a:pPr defTabSz="914363" fontAlgn="auto">
              <a:spcBef>
                <a:spcPts val="0"/>
              </a:spcBef>
              <a:spcAft>
                <a:spcPts val="0"/>
              </a:spcAft>
              <a:defRPr/>
            </a:pPr>
            <a:r>
              <a:rPr lang="en-US" sz="2400" dirty="0">
                <a:latin typeface="+mn-lt"/>
                <a:ea typeface="+mn-ea"/>
              </a:rPr>
              <a:t>craete.msdn.com </a:t>
            </a:r>
          </a:p>
        </p:txBody>
      </p:sp>
      <p:sp>
        <p:nvSpPr>
          <p:cNvPr id="21" name="Rectangle 20"/>
          <p:cNvSpPr/>
          <p:nvPr/>
        </p:nvSpPr>
        <p:spPr bwMode="auto">
          <a:xfrm>
            <a:off x="1143000" y="5129213"/>
            <a:ext cx="7224713" cy="1371600"/>
          </a:xfrm>
          <a:prstGeom prst="rect">
            <a:avLst/>
          </a:prstGeom>
          <a:solidFill>
            <a:srgbClr val="F6AE1E"/>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wrap="none" lIns="274320" tIns="274320" rIns="274320" bIns="274320" anchor="ctr"/>
          <a:lstStyle/>
          <a:p>
            <a:pPr defTabSz="914363" fontAlgn="auto">
              <a:lnSpc>
                <a:spcPct val="90000"/>
              </a:lnSpc>
              <a:spcBef>
                <a:spcPts val="0"/>
              </a:spcBef>
              <a:spcAft>
                <a:spcPts val="0"/>
              </a:spcAft>
              <a:defRPr/>
            </a:pPr>
            <a:r>
              <a:rPr lang="en-US" sz="2400" b="1" dirty="0">
                <a:latin typeface="+mn-lt"/>
                <a:ea typeface="+mn-ea"/>
              </a:rPr>
              <a:t>Experience Windows Phone 7 on-line </a:t>
            </a:r>
            <a:r>
              <a:rPr lang="en-US" sz="2400" b="1" dirty="0">
                <a:latin typeface="+mn-lt"/>
                <a:ea typeface="+mn-ea"/>
              </a:rPr>
              <a:t/>
            </a:r>
            <a:br>
              <a:rPr lang="en-US" sz="2400" b="1" dirty="0">
                <a:latin typeface="+mn-lt"/>
                <a:ea typeface="+mn-ea"/>
              </a:rPr>
            </a:br>
            <a:r>
              <a:rPr lang="en-US" sz="2400" b="1" dirty="0">
                <a:latin typeface="+mn-lt"/>
                <a:ea typeface="+mn-ea"/>
              </a:rPr>
              <a:t>and </a:t>
            </a:r>
            <a:r>
              <a:rPr lang="en-US" sz="2400" b="1" dirty="0">
                <a:latin typeface="+mn-lt"/>
                <a:ea typeface="+mn-ea"/>
              </a:rPr>
              <a:t>get a backstage </a:t>
            </a:r>
            <a:r>
              <a:rPr lang="en-US" sz="2400" b="1" dirty="0">
                <a:latin typeface="+mn-lt"/>
                <a:ea typeface="+mn-ea"/>
              </a:rPr>
              <a:t>pass</a:t>
            </a:r>
          </a:p>
          <a:p>
            <a:pPr defTabSz="914363" fontAlgn="auto">
              <a:lnSpc>
                <a:spcPct val="90000"/>
              </a:lnSpc>
              <a:spcBef>
                <a:spcPts val="0"/>
              </a:spcBef>
              <a:spcAft>
                <a:spcPts val="0"/>
              </a:spcAft>
              <a:defRPr/>
            </a:pPr>
            <a:endParaRPr lang="en-US" sz="1600" b="1" dirty="0">
              <a:latin typeface="+mn-lt"/>
              <a:ea typeface="+mn-ea"/>
            </a:endParaRPr>
          </a:p>
          <a:p>
            <a:pPr defTabSz="914099">
              <a:lnSpc>
                <a:spcPct val="80000"/>
              </a:lnSpc>
              <a:spcBef>
                <a:spcPts val="300"/>
              </a:spcBef>
              <a:defRPr/>
            </a:pPr>
            <a:r>
              <a:rPr lang="en-US" sz="2400" dirty="0">
                <a:latin typeface="+mn-lt"/>
                <a:ea typeface="+mn-ea"/>
              </a:rPr>
              <a:t>www.windowsphone.com</a:t>
            </a:r>
            <a:endParaRPr lang="en-US" sz="2400" dirty="0">
              <a:latin typeface="+mn-lt"/>
              <a:ea typeface="+mn-ea"/>
            </a:endParaRPr>
          </a:p>
        </p:txBody>
      </p:sp>
      <p:pic>
        <p:nvPicPr>
          <p:cNvPr id="22" name="Picture 21"/>
          <p:cNvPicPr>
            <a:picLocks noChangeAspect="1"/>
          </p:cNvPicPr>
          <p:nvPr/>
        </p:nvPicPr>
        <p:blipFill>
          <a:blip r:embed="rId2"/>
          <a:stretch>
            <a:fillRect/>
          </a:stretch>
        </p:blipFill>
        <p:spPr>
          <a:xfrm>
            <a:off x="8502650" y="1757363"/>
            <a:ext cx="2476500" cy="4759325"/>
          </a:xfrm>
          <a:prstGeom prst="rect">
            <a:avLst/>
          </a:prstGeom>
          <a:effectLst>
            <a:outerShdw blurRad="40005" dist="22860" dir="5400000" algn="t" rotWithShape="0">
              <a:prstClr val="black">
                <a:alpha val="35000"/>
              </a:prstClr>
            </a:outerShdw>
          </a:effectLst>
        </p:spPr>
      </p:pic>
      <p:pic>
        <p:nvPicPr>
          <p:cNvPr id="104455" name="Picture 2" descr="H:\Design IN-OUT\#1307 Windows Phone 7 datasheets &amp; PPT\Correction\WP7_StartOfficeCalendar_US_Green_15-Sep-2010.jpg"/>
          <p:cNvPicPr>
            <a:picLocks noChangeAspect="1" noChangeArrowheads="1"/>
          </p:cNvPicPr>
          <p:nvPr/>
        </p:nvPicPr>
        <p:blipFill>
          <a:blip r:embed="rId3"/>
          <a:srcRect/>
          <a:stretch>
            <a:fillRect/>
          </a:stretch>
        </p:blipFill>
        <p:spPr bwMode="auto">
          <a:xfrm>
            <a:off x="8631238" y="1924050"/>
            <a:ext cx="2219325" cy="3698875"/>
          </a:xfrm>
          <a:prstGeom prst="rect">
            <a:avLst/>
          </a:prstGeom>
          <a:noFill/>
          <a:ln w="9525">
            <a:noFill/>
            <a:miter lim="800000"/>
            <a:headEnd/>
            <a:tailEnd/>
          </a:ln>
        </p:spPr>
      </p:pic>
      <p:sp>
        <p:nvSpPr>
          <p:cNvPr id="104456" name="TextBox 8">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smtClean="0"/>
              <a:t>Win a Windows Phone Contest</a:t>
            </a:r>
            <a:endParaRPr dirty="0"/>
          </a:p>
        </p:txBody>
      </p:sp>
      <p:grpSp>
        <p:nvGrpSpPr>
          <p:cNvPr id="14" name="Group 13"/>
          <p:cNvGrpSpPr>
            <a:grpSpLocks/>
          </p:cNvGrpSpPr>
          <p:nvPr/>
        </p:nvGrpSpPr>
        <p:grpSpPr bwMode="auto">
          <a:xfrm>
            <a:off x="8053388" y="1447800"/>
            <a:ext cx="3611562" cy="3219450"/>
            <a:chOff x="8053389" y="1447801"/>
            <a:chExt cx="3611880" cy="3219448"/>
          </a:xfrm>
        </p:grpSpPr>
        <p:sp>
          <p:nvSpPr>
            <p:cNvPr id="71" name="Rectangle 70"/>
            <p:cNvSpPr/>
            <p:nvPr/>
          </p:nvSpPr>
          <p:spPr bwMode="auto">
            <a:xfrm>
              <a:off x="8053389" y="1447801"/>
              <a:ext cx="3611880" cy="831849"/>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marL="0" lvl="1" indent="0" algn="ctr" defTabSz="914363" fontAlgn="auto">
                <a:spcBef>
                  <a:spcPts val="0"/>
                </a:spcBef>
                <a:spcAft>
                  <a:spcPts val="0"/>
                </a:spcAft>
                <a:defRPr/>
              </a:pPr>
              <a:r>
                <a:rPr lang="en-US" sz="2800" b="1" dirty="0">
                  <a:latin typeface="+mn-lt"/>
                  <a:ea typeface="+mn-ea"/>
                </a:rPr>
                <a:t>QUESTIONS? </a:t>
              </a:r>
              <a:endParaRPr lang="en-US" sz="2800" b="1" dirty="0">
                <a:latin typeface="+mn-lt"/>
                <a:ea typeface="+mn-ea"/>
              </a:endParaRPr>
            </a:p>
          </p:txBody>
        </p:sp>
        <p:sp>
          <p:nvSpPr>
            <p:cNvPr id="74" name="Rectangle 73"/>
            <p:cNvSpPr/>
            <p:nvPr/>
          </p:nvSpPr>
          <p:spPr bwMode="auto">
            <a:xfrm>
              <a:off x="8053389" y="2357478"/>
              <a:ext cx="3611880" cy="2309771"/>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91440" rIns="91436" bIns="45718" anchor="ctr"/>
            <a:lstStyle/>
            <a:p>
              <a:pPr defTabSz="914363" fontAlgn="auto">
                <a:lnSpc>
                  <a:spcPct val="90000"/>
                </a:lnSpc>
                <a:spcBef>
                  <a:spcPts val="0"/>
                </a:spcBef>
                <a:spcAft>
                  <a:spcPts val="0"/>
                </a:spcAft>
                <a:defRPr/>
              </a:pPr>
              <a:r>
                <a:rPr lang="en-US" sz="2200" kern="0" dirty="0">
                  <a:gradFill>
                    <a:gsLst>
                      <a:gs pos="0">
                        <a:srgbClr val="FFFFFF"/>
                      </a:gs>
                      <a:gs pos="100000">
                        <a:srgbClr val="FFFFFF"/>
                      </a:gs>
                    </a:gsLst>
                    <a:lin ang="5400000" scaled="0"/>
                  </a:gradFill>
                  <a:latin typeface="+mn-lt"/>
                  <a:ea typeface="Segoe UI" pitchFamily="34" charset="0"/>
                  <a:cs typeface="Zegoe UI SemiLight" charset="0"/>
                </a:rPr>
                <a:t>Go to the </a:t>
              </a:r>
              <a:br>
                <a:rPr lang="en-US" sz="2200" kern="0" dirty="0">
                  <a:gradFill>
                    <a:gsLst>
                      <a:gs pos="0">
                        <a:srgbClr val="FFFFFF"/>
                      </a:gs>
                      <a:gs pos="100000">
                        <a:srgbClr val="FFFFFF"/>
                      </a:gs>
                    </a:gsLst>
                    <a:lin ang="5400000" scaled="0"/>
                  </a:gradFill>
                  <a:latin typeface="+mn-lt"/>
                  <a:ea typeface="Segoe UI" pitchFamily="34" charset="0"/>
                  <a:cs typeface="Zegoe UI SemiLight" charset="0"/>
                </a:rPr>
              </a:br>
              <a:r>
                <a:rPr lang="en-US" sz="2200" b="1" kern="0" dirty="0">
                  <a:gradFill>
                    <a:gsLst>
                      <a:gs pos="0">
                        <a:srgbClr val="FFFFFF"/>
                      </a:gs>
                      <a:gs pos="100000">
                        <a:srgbClr val="FFFFFF"/>
                      </a:gs>
                    </a:gsLst>
                    <a:lin ang="5400000" scaled="0"/>
                  </a:gradFill>
                  <a:latin typeface="+mn-lt"/>
                  <a:ea typeface="Segoe UI" pitchFamily="34" charset="0"/>
                  <a:cs typeface="Zegoe UI SemiLight" charset="0"/>
                </a:rPr>
                <a:t>WPC Information Counter </a:t>
              </a:r>
              <a:r>
                <a:rPr lang="en-US" sz="2200" kern="0" dirty="0">
                  <a:gradFill>
                    <a:gsLst>
                      <a:gs pos="0">
                        <a:srgbClr val="FFFFFF"/>
                      </a:gs>
                      <a:gs pos="100000">
                        <a:srgbClr val="FFFFFF"/>
                      </a:gs>
                    </a:gsLst>
                    <a:lin ang="5400000" scaled="0"/>
                  </a:gradFill>
                  <a:latin typeface="+mn-lt"/>
                  <a:ea typeface="Segoe UI" pitchFamily="34" charset="0"/>
                  <a:cs typeface="Zegoe UI SemiLight" charset="0"/>
                </a:rPr>
                <a:t/>
              </a:r>
              <a:br>
                <a:rPr lang="en-US" sz="2200" kern="0" dirty="0">
                  <a:gradFill>
                    <a:gsLst>
                      <a:gs pos="0">
                        <a:srgbClr val="FFFFFF"/>
                      </a:gs>
                      <a:gs pos="100000">
                        <a:srgbClr val="FFFFFF"/>
                      </a:gs>
                    </a:gsLst>
                    <a:lin ang="5400000" scaled="0"/>
                  </a:gradFill>
                  <a:latin typeface="+mn-lt"/>
                  <a:ea typeface="Segoe UI" pitchFamily="34" charset="0"/>
                  <a:cs typeface="Zegoe UI SemiLight" charset="0"/>
                </a:rPr>
              </a:br>
              <a:r>
                <a:rPr lang="en-US" sz="2200" kern="0" dirty="0">
                  <a:gradFill>
                    <a:gsLst>
                      <a:gs pos="0">
                        <a:srgbClr val="FFFFFF"/>
                      </a:gs>
                      <a:gs pos="100000">
                        <a:srgbClr val="FFFFFF"/>
                      </a:gs>
                    </a:gsLst>
                    <a:lin ang="5400000" scaled="0"/>
                  </a:gradFill>
                  <a:latin typeface="+mn-lt"/>
                  <a:ea typeface="Segoe UI" pitchFamily="34" charset="0"/>
                  <a:cs typeface="Zegoe UI SemiLight" charset="0"/>
                </a:rPr>
                <a:t>at the TLC</a:t>
              </a:r>
            </a:p>
          </p:txBody>
        </p:sp>
      </p:grpSp>
      <p:sp>
        <p:nvSpPr>
          <p:cNvPr id="105475" name="AutoShape 2" descr="https://mediabank.partners.extranet.microsoft.com/Assets/Active/M-Q/Microsoft_Office_365/Logos/Horizontal/online-rgb/_w/ofc365_h_rgb_png.jpeg"/>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en-US" altLang="zh-CN"/>
          </a:p>
        </p:txBody>
      </p:sp>
      <p:sp>
        <p:nvSpPr>
          <p:cNvPr id="105476" name="AutoShape 4" descr="https://mediabank.partners.extranet.microsoft.com/Assets/Active/M-Q/Microsoft_Office_365/Logos/Horizontal/online-rgb/ofc365_h_rgb.pn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ltLang="zh-CN"/>
          </a:p>
        </p:txBody>
      </p:sp>
      <p:sp>
        <p:nvSpPr>
          <p:cNvPr id="105477" name="AutoShape 8" descr="https://mediabank.partners.extranet.microsoft.com/Assets/Active/R-T/SharePoint/Horizontal/online-rgb/ShrPt_h_rgb.png"/>
          <p:cNvSpPr>
            <a:spLocks noChangeAspect="1" noChangeArrowheads="1"/>
          </p:cNvSpPr>
          <p:nvPr/>
        </p:nvSpPr>
        <p:spPr bwMode="auto">
          <a:xfrm>
            <a:off x="215900" y="15875"/>
            <a:ext cx="304800" cy="304800"/>
          </a:xfrm>
          <a:prstGeom prst="rect">
            <a:avLst/>
          </a:prstGeom>
          <a:noFill/>
          <a:ln w="9525">
            <a:noFill/>
            <a:miter lim="800000"/>
            <a:headEnd/>
            <a:tailEnd/>
          </a:ln>
        </p:spPr>
        <p:txBody>
          <a:bodyPr/>
          <a:lstStyle/>
          <a:p>
            <a:endParaRPr lang="en-US" altLang="zh-CN"/>
          </a:p>
        </p:txBody>
      </p:sp>
      <p:grpSp>
        <p:nvGrpSpPr>
          <p:cNvPr id="12" name="Group 11"/>
          <p:cNvGrpSpPr>
            <a:grpSpLocks/>
          </p:cNvGrpSpPr>
          <p:nvPr/>
        </p:nvGrpSpPr>
        <p:grpSpPr bwMode="auto">
          <a:xfrm>
            <a:off x="508000" y="1447800"/>
            <a:ext cx="3622675" cy="4884738"/>
            <a:chOff x="508122" y="1447801"/>
            <a:chExt cx="3623261" cy="4885039"/>
          </a:xfrm>
        </p:grpSpPr>
        <p:sp>
          <p:nvSpPr>
            <p:cNvPr id="67" name="Rectangle 66"/>
            <p:cNvSpPr/>
            <p:nvPr/>
          </p:nvSpPr>
          <p:spPr bwMode="auto">
            <a:xfrm>
              <a:off x="519503" y="1447801"/>
              <a:ext cx="3611880" cy="832584"/>
            </a:xfrm>
            <a:prstGeom prst="rect">
              <a:avLst/>
            </a:prstGeom>
            <a:solidFill>
              <a:srgbClr val="4891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2800" b="1" kern="0" dirty="0">
                  <a:gradFill>
                    <a:gsLst>
                      <a:gs pos="0">
                        <a:srgbClr val="FFFFFF"/>
                      </a:gs>
                      <a:gs pos="100000">
                        <a:srgbClr val="FFFFFF"/>
                      </a:gs>
                    </a:gsLst>
                    <a:lin ang="5400000" scaled="0"/>
                  </a:gradFill>
                  <a:latin typeface="+mn-lt"/>
                  <a:ea typeface="Segoe UI" pitchFamily="34" charset="0"/>
                  <a:cs typeface="Zegoe UI SemiLight" charset="0"/>
                </a:rPr>
                <a:t>HAT CONTEST*</a:t>
              </a:r>
            </a:p>
          </p:txBody>
        </p:sp>
        <p:sp>
          <p:nvSpPr>
            <p:cNvPr id="69" name="Rectangle 68"/>
            <p:cNvSpPr/>
            <p:nvPr/>
          </p:nvSpPr>
          <p:spPr bwMode="auto">
            <a:xfrm>
              <a:off x="519237" y="2357495"/>
              <a:ext cx="3612146" cy="460403"/>
            </a:xfrm>
            <a:prstGeom prst="rect">
              <a:avLst/>
            </a:prstGeom>
            <a:gradFill>
              <a:gsLst>
                <a:gs pos="0">
                  <a:srgbClr val="4B8EDC">
                    <a:lumMod val="80000"/>
                  </a:srgbClr>
                </a:gs>
                <a:gs pos="100000">
                  <a:srgbClr val="4B8EDC">
                    <a:lumMod val="80000"/>
                  </a:srgbClr>
                </a:gs>
              </a:gsLst>
              <a:lin ang="16200000" scaled="0"/>
            </a:gra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45718" rIns="0" bIns="45718" anchor="ctr"/>
            <a:lstStyle/>
            <a:p>
              <a:pPr marL="460375" lvl="1" indent="0" defTabSz="914363" fontAlgn="auto">
                <a:spcBef>
                  <a:spcPts val="0"/>
                </a:spcBef>
                <a:spcAft>
                  <a:spcPts val="0"/>
                </a:spcAft>
                <a:defRPr/>
              </a:pPr>
              <a:r>
                <a:rPr lang="en-US" sz="2400" dirty="0">
                  <a:latin typeface="+mn-lt"/>
                  <a:ea typeface="+mn-ea"/>
                </a:rPr>
                <a:t>How do you enter?</a:t>
              </a:r>
            </a:p>
          </p:txBody>
        </p:sp>
        <p:sp>
          <p:nvSpPr>
            <p:cNvPr id="8" name="TextBox 7"/>
            <p:cNvSpPr txBox="1"/>
            <p:nvPr/>
          </p:nvSpPr>
          <p:spPr>
            <a:xfrm>
              <a:off x="969962" y="2903298"/>
              <a:ext cx="3161031" cy="1329595"/>
            </a:xfrm>
            <a:prstGeom prst="rect">
              <a:avLst/>
            </a:prstGeom>
            <a:noFill/>
          </p:spPr>
          <p:txBody>
            <a:bodyPr lIns="0" tIns="0" rIns="0" bIns="0">
              <a:spAutoFit/>
            </a:bodyPr>
            <a:lstStyle/>
            <a:p>
              <a:pPr marL="290513" indent="-287338" defTabSz="914363" fontAlgn="auto">
                <a:lnSpc>
                  <a:spcPct val="90000"/>
                </a:lnSpc>
                <a:spcBef>
                  <a:spcPct val="20000"/>
                </a:spcBef>
                <a:spcAft>
                  <a:spcPts val="0"/>
                </a:spcAft>
                <a:buSzPct val="90000"/>
                <a:buFontTx/>
                <a:buBlip>
                  <a:blip r:embed="rId3"/>
                </a:buBlip>
                <a:defRPr/>
              </a:pPr>
              <a:r>
                <a:rPr lang="en-US" sz="1600" dirty="0">
                  <a:gradFill>
                    <a:gsLst>
                      <a:gs pos="0">
                        <a:schemeClr val="tx1"/>
                      </a:gs>
                      <a:gs pos="86000">
                        <a:schemeClr val="tx1"/>
                      </a:gs>
                    </a:gsLst>
                    <a:lin ang="5400000" scaled="0"/>
                  </a:gradFill>
                  <a:latin typeface="+mn-lt"/>
                  <a:ea typeface="+mn-ea"/>
                </a:rPr>
                <a:t>Enter by visiting the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Windows </a:t>
              </a:r>
              <a:r>
                <a:rPr lang="en-US" sz="1600" dirty="0">
                  <a:gradFill>
                    <a:gsLst>
                      <a:gs pos="0">
                        <a:schemeClr val="tx1"/>
                      </a:gs>
                      <a:gs pos="86000">
                        <a:schemeClr val="tx1"/>
                      </a:gs>
                    </a:gsLst>
                    <a:lin ang="5400000" scaled="0"/>
                  </a:gradFill>
                  <a:latin typeface="+mn-lt"/>
                  <a:ea typeface="+mn-ea"/>
                </a:rPr>
                <a:t>Phone booth, accepting a </a:t>
              </a:r>
              <a:r>
                <a:rPr lang="en-US" sz="1600" b="1" dirty="0">
                  <a:gradFill>
                    <a:gsLst>
                      <a:gs pos="0">
                        <a:schemeClr val="tx1"/>
                      </a:gs>
                      <a:gs pos="86000">
                        <a:schemeClr val="tx1"/>
                      </a:gs>
                    </a:gsLst>
                    <a:lin ang="5400000" scaled="0"/>
                  </a:gradFill>
                  <a:latin typeface="+mn-lt"/>
                  <a:ea typeface="+mn-ea"/>
                </a:rPr>
                <a:t>free </a:t>
              </a:r>
              <a:r>
                <a:rPr lang="en-US" sz="1600" b="1" dirty="0">
                  <a:gradFill>
                    <a:gsLst>
                      <a:gs pos="0">
                        <a:schemeClr val="tx1"/>
                      </a:gs>
                      <a:gs pos="86000">
                        <a:schemeClr val="tx1"/>
                      </a:gs>
                    </a:gsLst>
                    <a:lin ang="5400000" scaled="0"/>
                  </a:gradFill>
                  <a:latin typeface="+mn-lt"/>
                  <a:ea typeface="+mn-ea"/>
                </a:rPr>
                <a:t/>
              </a:r>
              <a:br>
                <a:rPr lang="en-US" sz="1600" b="1" dirty="0">
                  <a:gradFill>
                    <a:gsLst>
                      <a:gs pos="0">
                        <a:schemeClr val="tx1"/>
                      </a:gs>
                      <a:gs pos="86000">
                        <a:schemeClr val="tx1"/>
                      </a:gs>
                    </a:gsLst>
                    <a:lin ang="5400000" scaled="0"/>
                  </a:gradFill>
                  <a:latin typeface="+mn-lt"/>
                  <a:ea typeface="+mn-ea"/>
                </a:rPr>
              </a:br>
              <a:r>
                <a:rPr lang="en-US" sz="1600" b="1" dirty="0">
                  <a:gradFill>
                    <a:gsLst>
                      <a:gs pos="0">
                        <a:schemeClr val="tx1"/>
                      </a:gs>
                      <a:gs pos="86000">
                        <a:schemeClr val="tx1"/>
                      </a:gs>
                    </a:gsLst>
                    <a:lin ang="5400000" scaled="0"/>
                  </a:gradFill>
                  <a:latin typeface="+mn-lt"/>
                  <a:ea typeface="+mn-ea"/>
                </a:rPr>
                <a:t>Windows </a:t>
              </a:r>
              <a:r>
                <a:rPr lang="en-US" sz="1600" b="1" dirty="0">
                  <a:gradFill>
                    <a:gsLst>
                      <a:gs pos="0">
                        <a:schemeClr val="tx1"/>
                      </a:gs>
                      <a:gs pos="86000">
                        <a:schemeClr val="tx1"/>
                      </a:gs>
                    </a:gsLst>
                    <a:lin ang="5400000" scaled="0"/>
                  </a:gradFill>
                  <a:latin typeface="+mn-lt"/>
                  <a:ea typeface="+mn-ea"/>
                </a:rPr>
                <a:t>Phone</a:t>
              </a:r>
              <a:r>
                <a:rPr lang="en-US" sz="1600" dirty="0">
                  <a:gradFill>
                    <a:gsLst>
                      <a:gs pos="0">
                        <a:schemeClr val="tx1"/>
                      </a:gs>
                      <a:gs pos="86000">
                        <a:schemeClr val="tx1"/>
                      </a:gs>
                    </a:gsLst>
                    <a:lin ang="5400000" scaled="0"/>
                  </a:gradFill>
                  <a:latin typeface="+mn-lt"/>
                  <a:ea typeface="+mn-ea"/>
                </a:rPr>
                <a:t> branded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hat</a:t>
              </a:r>
              <a:r>
                <a:rPr lang="en-US" sz="1600" dirty="0">
                  <a:gradFill>
                    <a:gsLst>
                      <a:gs pos="0">
                        <a:schemeClr val="tx1"/>
                      </a:gs>
                      <a:gs pos="86000">
                        <a:schemeClr val="tx1"/>
                      </a:gs>
                    </a:gsLst>
                    <a:lin ang="5400000" scaled="0"/>
                  </a:gradFill>
                  <a:latin typeface="+mn-lt"/>
                  <a:ea typeface="+mn-ea"/>
                </a:rPr>
                <a:t>, and </a:t>
              </a:r>
              <a:r>
                <a:rPr lang="en-US" sz="1600" b="1" dirty="0">
                  <a:gradFill>
                    <a:gsLst>
                      <a:gs pos="0">
                        <a:schemeClr val="tx1"/>
                      </a:gs>
                      <a:gs pos="86000">
                        <a:schemeClr val="tx1"/>
                      </a:gs>
                    </a:gsLst>
                    <a:lin ang="5400000" scaled="0"/>
                  </a:gradFill>
                  <a:latin typeface="+mn-lt"/>
                  <a:ea typeface="+mn-ea"/>
                </a:rPr>
                <a:t>wearing that hat </a:t>
              </a:r>
              <a:r>
                <a:rPr lang="en-US" sz="1600" dirty="0">
                  <a:gradFill>
                    <a:gsLst>
                      <a:gs pos="0">
                        <a:schemeClr val="tx1"/>
                      </a:gs>
                      <a:gs pos="86000">
                        <a:schemeClr val="tx1"/>
                      </a:gs>
                    </a:gsLst>
                    <a:lin ang="5400000" scaled="0"/>
                  </a:gradFill>
                  <a:latin typeface="+mn-lt"/>
                  <a:ea typeface="+mn-ea"/>
                </a:rPr>
                <a:t>during the Event</a:t>
              </a:r>
              <a:endParaRPr lang="en-US" sz="1600" dirty="0">
                <a:gradFill>
                  <a:gsLst>
                    <a:gs pos="0">
                      <a:schemeClr val="tx1"/>
                    </a:gs>
                    <a:gs pos="86000">
                      <a:schemeClr val="tx1"/>
                    </a:gs>
                  </a:gsLst>
                  <a:lin ang="5400000" scaled="0"/>
                </a:gradFill>
                <a:latin typeface="+mn-lt"/>
                <a:ea typeface="+mn-ea"/>
              </a:endParaRPr>
            </a:p>
          </p:txBody>
        </p:sp>
        <p:sp>
          <p:nvSpPr>
            <p:cNvPr id="27" name="Rectangle 26"/>
            <p:cNvSpPr/>
            <p:nvPr/>
          </p:nvSpPr>
          <p:spPr bwMode="auto">
            <a:xfrm>
              <a:off x="508122" y="4424547"/>
              <a:ext cx="3612147" cy="457228"/>
            </a:xfrm>
            <a:prstGeom prst="rect">
              <a:avLst/>
            </a:prstGeom>
            <a:gradFill>
              <a:gsLst>
                <a:gs pos="0">
                  <a:srgbClr val="4B8EDC">
                    <a:lumMod val="80000"/>
                  </a:srgbClr>
                </a:gs>
                <a:gs pos="100000">
                  <a:srgbClr val="4B8EDC">
                    <a:lumMod val="80000"/>
                  </a:srgbClr>
                </a:gs>
              </a:gsLst>
              <a:lin ang="16200000" scaled="0"/>
            </a:gra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45718" rIns="0" bIns="45718" anchor="ctr"/>
            <a:lstStyle/>
            <a:p>
              <a:pPr marL="460375" lvl="1" indent="0" defTabSz="914363" fontAlgn="auto">
                <a:spcBef>
                  <a:spcPts val="0"/>
                </a:spcBef>
                <a:spcAft>
                  <a:spcPts val="0"/>
                </a:spcAft>
                <a:defRPr/>
              </a:pPr>
              <a:r>
                <a:rPr lang="en-US" sz="2400" dirty="0">
                  <a:latin typeface="+mn-lt"/>
                  <a:ea typeface="+mn-ea"/>
                </a:rPr>
                <a:t>How am I selected?</a:t>
              </a:r>
            </a:p>
          </p:txBody>
        </p:sp>
        <p:sp>
          <p:nvSpPr>
            <p:cNvPr id="9" name="TextBox 8"/>
            <p:cNvSpPr txBox="1"/>
            <p:nvPr/>
          </p:nvSpPr>
          <p:spPr>
            <a:xfrm>
              <a:off x="969963" y="5003245"/>
              <a:ext cx="3161030" cy="1329595"/>
            </a:xfrm>
            <a:prstGeom prst="rect">
              <a:avLst/>
            </a:prstGeom>
            <a:noFill/>
          </p:spPr>
          <p:txBody>
            <a:bodyPr lIns="0" tIns="0" rIns="0" bIns="0">
              <a:spAutoFit/>
            </a:bodyPr>
            <a:lstStyle>
              <a:defPPr>
                <a:defRPr lang="en-US"/>
              </a:defPPr>
              <a:lvl1pPr marL="290513" indent="-287338">
                <a:lnSpc>
                  <a:spcPct val="90000"/>
                </a:lnSpc>
                <a:spcBef>
                  <a:spcPct val="20000"/>
                </a:spcBef>
                <a:buSzPct val="90000"/>
                <a:buBlip>
                  <a:blip r:embed="rId3"/>
                </a:buBlip>
                <a:defRPr>
                  <a:gradFill>
                    <a:gsLst>
                      <a:gs pos="0">
                        <a:schemeClr val="tx1"/>
                      </a:gs>
                      <a:gs pos="86000">
                        <a:schemeClr val="tx1"/>
                      </a:gs>
                    </a:gsLst>
                    <a:lin ang="5400000" scaled="0"/>
                  </a:gradFill>
                </a:defRPr>
              </a:lvl1pPr>
            </a:lstStyle>
            <a:p>
              <a:pPr marL="290513" lvl="1" indent="-287338" defTabSz="914363" fontAlgn="auto">
                <a:lnSpc>
                  <a:spcPct val="90000"/>
                </a:lnSpc>
                <a:spcBef>
                  <a:spcPct val="20000"/>
                </a:spcBef>
                <a:spcAft>
                  <a:spcPts val="0"/>
                </a:spcAft>
                <a:buSzPct val="90000"/>
                <a:buFontTx/>
                <a:buBlip>
                  <a:blip r:embed="rId3"/>
                </a:buBlip>
                <a:defRPr/>
              </a:pPr>
              <a:r>
                <a:rPr lang="en-US" sz="1600" dirty="0">
                  <a:gradFill>
                    <a:gsLst>
                      <a:gs pos="0">
                        <a:schemeClr val="tx1"/>
                      </a:gs>
                      <a:gs pos="86000">
                        <a:schemeClr val="tx1"/>
                      </a:gs>
                    </a:gsLst>
                    <a:lin ang="5400000" scaled="0"/>
                  </a:gradFill>
                  <a:latin typeface="+mn-lt"/>
                  <a:ea typeface="+mn-ea"/>
                </a:rPr>
                <a:t>Each day of the event,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a </a:t>
              </a:r>
              <a:r>
                <a:rPr lang="en-US" sz="1600" dirty="0">
                  <a:gradFill>
                    <a:gsLst>
                      <a:gs pos="0">
                        <a:schemeClr val="tx1"/>
                      </a:gs>
                      <a:gs pos="86000">
                        <a:schemeClr val="tx1"/>
                      </a:gs>
                    </a:gsLst>
                    <a:lin ang="5400000" scaled="0"/>
                  </a:gradFill>
                  <a:latin typeface="+mn-lt"/>
                  <a:ea typeface="+mn-ea"/>
                </a:rPr>
                <a:t>Windows Phone representative will </a:t>
              </a:r>
              <a:r>
                <a:rPr lang="en-US" sz="1600" b="1" dirty="0">
                  <a:gradFill>
                    <a:gsLst>
                      <a:gs pos="0">
                        <a:schemeClr val="tx1"/>
                      </a:gs>
                      <a:gs pos="86000">
                        <a:schemeClr val="tx1"/>
                      </a:gs>
                    </a:gsLst>
                    <a:lin ang="5400000" scaled="0"/>
                  </a:gradFill>
                  <a:latin typeface="+mn-lt"/>
                  <a:ea typeface="+mn-ea"/>
                </a:rPr>
                <a:t>randomly select</a:t>
              </a:r>
              <a:r>
                <a:rPr lang="en-US" sz="1600" dirty="0">
                  <a:gradFill>
                    <a:gsLst>
                      <a:gs pos="0">
                        <a:schemeClr val="tx1"/>
                      </a:gs>
                      <a:gs pos="86000">
                        <a:schemeClr val="tx1"/>
                      </a:gs>
                    </a:gsLst>
                    <a:lin ang="5400000" scaled="0"/>
                  </a:gradFill>
                  <a:latin typeface="+mn-lt"/>
                  <a:ea typeface="+mn-ea"/>
                </a:rPr>
                <a:t> up to 5 people who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are </a:t>
              </a:r>
              <a:r>
                <a:rPr lang="en-US" sz="1600" dirty="0">
                  <a:gradFill>
                    <a:gsLst>
                      <a:gs pos="0">
                        <a:schemeClr val="tx1"/>
                      </a:gs>
                      <a:gs pos="86000">
                        <a:schemeClr val="tx1"/>
                      </a:gs>
                    </a:gsLst>
                    <a:lin ang="5400000" scaled="0"/>
                  </a:gradFill>
                  <a:latin typeface="+mn-lt"/>
                  <a:ea typeface="+mn-ea"/>
                </a:rPr>
                <a:t>observed wearing their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b="1" dirty="0">
                  <a:gradFill>
                    <a:gsLst>
                      <a:gs pos="0">
                        <a:schemeClr val="tx1"/>
                      </a:gs>
                      <a:gs pos="86000">
                        <a:schemeClr val="tx1"/>
                      </a:gs>
                    </a:gsLst>
                    <a:lin ang="5400000" scaled="0"/>
                  </a:gradFill>
                  <a:latin typeface="+mn-lt"/>
                  <a:ea typeface="+mn-ea"/>
                </a:rPr>
                <a:t>Windows </a:t>
              </a:r>
              <a:r>
                <a:rPr lang="en-US" sz="1600" b="1" dirty="0">
                  <a:gradFill>
                    <a:gsLst>
                      <a:gs pos="0">
                        <a:schemeClr val="tx1"/>
                      </a:gs>
                      <a:gs pos="86000">
                        <a:schemeClr val="tx1"/>
                      </a:gs>
                    </a:gsLst>
                    <a:lin ang="5400000" scaled="0"/>
                  </a:gradFill>
                  <a:latin typeface="+mn-lt"/>
                  <a:ea typeface="+mn-ea"/>
                </a:rPr>
                <a:t>Phone branded </a:t>
              </a:r>
              <a:r>
                <a:rPr lang="en-US" sz="1600" b="1" dirty="0">
                  <a:gradFill>
                    <a:gsLst>
                      <a:gs pos="0">
                        <a:schemeClr val="tx1"/>
                      </a:gs>
                      <a:gs pos="86000">
                        <a:schemeClr val="tx1"/>
                      </a:gs>
                    </a:gsLst>
                    <a:lin ang="5400000" scaled="0"/>
                  </a:gradFill>
                  <a:latin typeface="+mn-lt"/>
                  <a:ea typeface="+mn-ea"/>
                </a:rPr>
                <a:t>hat</a:t>
              </a:r>
              <a:endParaRPr lang="en-US" sz="1600" dirty="0">
                <a:gradFill>
                  <a:gsLst>
                    <a:gs pos="0">
                      <a:schemeClr val="tx1"/>
                    </a:gs>
                    <a:gs pos="86000">
                      <a:schemeClr val="tx1"/>
                    </a:gs>
                  </a:gsLst>
                  <a:lin ang="5400000" scaled="0"/>
                </a:gradFill>
                <a:latin typeface="+mn-lt"/>
                <a:ea typeface="+mn-ea"/>
              </a:endParaRPr>
            </a:p>
          </p:txBody>
        </p:sp>
      </p:grpSp>
      <p:grpSp>
        <p:nvGrpSpPr>
          <p:cNvPr id="13" name="Group 12"/>
          <p:cNvGrpSpPr>
            <a:grpSpLocks/>
          </p:cNvGrpSpPr>
          <p:nvPr/>
        </p:nvGrpSpPr>
        <p:grpSpPr bwMode="auto">
          <a:xfrm>
            <a:off x="4217988" y="1447800"/>
            <a:ext cx="3751262" cy="5153025"/>
            <a:chOff x="4217866" y="1447800"/>
            <a:chExt cx="3751067" cy="5152787"/>
          </a:xfrm>
        </p:grpSpPr>
        <p:sp>
          <p:nvSpPr>
            <p:cNvPr id="82" name="Rectangle 81"/>
            <p:cNvSpPr/>
            <p:nvPr/>
          </p:nvSpPr>
          <p:spPr bwMode="auto">
            <a:xfrm>
              <a:off x="4217866" y="1447800"/>
              <a:ext cx="3749040" cy="829925"/>
            </a:xfrm>
            <a:prstGeom prst="rect">
              <a:avLst/>
            </a:prstGeom>
            <a:solidFill>
              <a:srgbClr val="FFB70F"/>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2800" b="1" kern="0" dirty="0">
                  <a:gradFill>
                    <a:gsLst>
                      <a:gs pos="0">
                        <a:srgbClr val="FFFFFF"/>
                      </a:gs>
                      <a:gs pos="100000">
                        <a:srgbClr val="FFFFFF"/>
                      </a:gs>
                    </a:gsLst>
                    <a:lin ang="5400000" scaled="0"/>
                  </a:gradFill>
                  <a:latin typeface="+mn-lt"/>
                  <a:ea typeface="Segoe UI" pitchFamily="34" charset="0"/>
                  <a:cs typeface="Zegoe UI SemiLight" charset="0"/>
                </a:rPr>
                <a:t>SESSION CONTEST*</a:t>
              </a:r>
              <a:endParaRPr lang="en-US" sz="2800" b="1" kern="0" dirty="0">
                <a:gradFill>
                  <a:gsLst>
                    <a:gs pos="0">
                      <a:srgbClr val="FFFFFF"/>
                    </a:gs>
                    <a:gs pos="100000">
                      <a:srgbClr val="FFFFFF"/>
                    </a:gs>
                  </a:gsLst>
                  <a:lin ang="5400000" scaled="0"/>
                </a:gradFill>
                <a:latin typeface="+mn-lt"/>
                <a:ea typeface="Segoe UI" pitchFamily="34" charset="0"/>
                <a:cs typeface="Zegoe UI SemiLight" charset="0"/>
              </a:endParaRPr>
            </a:p>
          </p:txBody>
        </p:sp>
        <p:sp>
          <p:nvSpPr>
            <p:cNvPr id="84" name="Rectangle 83"/>
            <p:cNvSpPr/>
            <p:nvPr/>
          </p:nvSpPr>
          <p:spPr bwMode="auto">
            <a:xfrm>
              <a:off x="4219453" y="2357396"/>
              <a:ext cx="3749480" cy="4243191"/>
            </a:xfrm>
            <a:prstGeom prst="rect">
              <a:avLst/>
            </a:prstGeom>
            <a:solidFill>
              <a:srgbClr val="FFB70F"/>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vert270" lIns="91436" tIns="45718" rIns="91436" bIns="45718" anchor="ctr"/>
            <a:lstStyle/>
            <a:p>
              <a:pPr algn="ctr" defTabSz="914363" fontAlgn="auto">
                <a:lnSpc>
                  <a:spcPct val="90000"/>
                </a:lnSpc>
                <a:spcBef>
                  <a:spcPts val="0"/>
                </a:spcBef>
                <a:spcAft>
                  <a:spcPts val="0"/>
                </a:spcAft>
                <a:defRPr/>
              </a:pPr>
              <a:endParaRPr lang="en-US" sz="2800" kern="0" dirty="0">
                <a:gradFill>
                  <a:gsLst>
                    <a:gs pos="0">
                      <a:srgbClr val="FFFFFF"/>
                    </a:gs>
                    <a:gs pos="100000">
                      <a:srgbClr val="FFFFFF"/>
                    </a:gs>
                  </a:gsLst>
                  <a:lin ang="5400000" scaled="0"/>
                </a:gradFill>
                <a:latin typeface="+mn-lt"/>
                <a:ea typeface="Segoe UI" pitchFamily="34" charset="0"/>
                <a:cs typeface="Zegoe UI SemiLight" charset="0"/>
              </a:endParaRPr>
            </a:p>
          </p:txBody>
        </p:sp>
        <p:sp>
          <p:nvSpPr>
            <p:cNvPr id="105484" name="TextBox 9"/>
            <p:cNvSpPr txBox="1">
              <a:spLocks noChangeArrowheads="1"/>
            </p:cNvSpPr>
            <p:nvPr/>
          </p:nvSpPr>
          <p:spPr bwMode="auto">
            <a:xfrm>
              <a:off x="4480173" y="2383466"/>
              <a:ext cx="3297608" cy="3323987"/>
            </a:xfrm>
            <a:prstGeom prst="rect">
              <a:avLst/>
            </a:prstGeom>
            <a:noFill/>
            <a:ln w="9525">
              <a:noFill/>
              <a:miter lim="800000"/>
              <a:headEnd/>
              <a:tailEnd/>
            </a:ln>
          </p:spPr>
          <p:txBody>
            <a:bodyPr lIns="0" tIns="0" rIns="0" bIns="0" anchor="ctr">
              <a:spAutoFit/>
            </a:bodyPr>
            <a:lstStyle/>
            <a:p>
              <a:pPr marL="0" lvl="1" indent="0"/>
              <a:r>
                <a:rPr lang="en-US" altLang="zh-CN" sz="2400"/>
                <a:t>During each </a:t>
              </a:r>
              <a:br>
                <a:rPr lang="en-US" altLang="zh-CN" sz="2400"/>
              </a:br>
              <a:r>
                <a:rPr lang="en-US" altLang="zh-CN" sz="2400"/>
                <a:t>Windows Phone session the moderator will </a:t>
              </a:r>
              <a:r>
                <a:rPr lang="en-US" altLang="zh-CN" sz="2400" b="1"/>
                <a:t>post a question</a:t>
              </a:r>
              <a:r>
                <a:rPr lang="en-US" altLang="zh-CN" sz="2400"/>
                <a:t>;  the first person to correctly answer the question and is called on by the moderator will potentially win</a:t>
              </a:r>
            </a:p>
          </p:txBody>
        </p:sp>
      </p:grpSp>
      <p:sp>
        <p:nvSpPr>
          <p:cNvPr id="31" name="Rectangle 30"/>
          <p:cNvSpPr/>
          <p:nvPr/>
        </p:nvSpPr>
        <p:spPr bwMode="auto">
          <a:xfrm>
            <a:off x="8053388" y="4772025"/>
            <a:ext cx="3614737" cy="18288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182880" bIns="100584" anchor="ctr"/>
          <a:lstStyle/>
          <a:p>
            <a:pPr marL="119063" indent="-119063" defTabSz="914363" fontAlgn="auto">
              <a:lnSpc>
                <a:spcPct val="90000"/>
              </a:lnSpc>
              <a:spcBef>
                <a:spcPts val="0"/>
              </a:spcBef>
              <a:spcAft>
                <a:spcPts val="0"/>
              </a:spcAft>
              <a:defRPr/>
            </a:pPr>
            <a:r>
              <a:rPr lang="en-US" sz="1600" dirty="0">
                <a:latin typeface="+mn-lt"/>
                <a:ea typeface="+mn-ea"/>
              </a:rPr>
              <a:t>* Restrictions </a:t>
            </a:r>
            <a:r>
              <a:rPr lang="en-US" sz="1600" dirty="0">
                <a:latin typeface="+mn-lt"/>
                <a:ea typeface="+mn-ea"/>
              </a:rPr>
              <a:t>apply please see contest rules for eligibility and restrictions. Contest rules are displayed in the </a:t>
            </a:r>
            <a:r>
              <a:rPr lang="en-US" sz="1600" b="1" dirty="0">
                <a:latin typeface="+mn-lt"/>
                <a:ea typeface="+mn-ea"/>
              </a:rPr>
              <a:t>Technical  Learning Center </a:t>
            </a:r>
            <a:r>
              <a:rPr lang="en-US" sz="1600" dirty="0">
                <a:latin typeface="+mn-lt"/>
                <a:ea typeface="+mn-ea"/>
              </a:rPr>
              <a:t>at the </a:t>
            </a:r>
            <a:r>
              <a:rPr lang="en-US" sz="1600" dirty="0">
                <a:latin typeface="+mn-lt"/>
                <a:ea typeface="+mn-ea"/>
              </a:rPr>
              <a:t/>
            </a:r>
            <a:br>
              <a:rPr lang="en-US" sz="1600" dirty="0">
                <a:latin typeface="+mn-lt"/>
                <a:ea typeface="+mn-ea"/>
              </a:rPr>
            </a:br>
            <a:r>
              <a:rPr lang="en-US" sz="1600" dirty="0">
                <a:latin typeface="+mn-lt"/>
                <a:ea typeface="+mn-ea"/>
              </a:rPr>
              <a:t>WPH </a:t>
            </a:r>
            <a:r>
              <a:rPr lang="en-US" sz="1600">
                <a:latin typeface="+mn-lt"/>
                <a:ea typeface="+mn-ea"/>
              </a:rPr>
              <a:t>info </a:t>
            </a:r>
            <a:r>
              <a:rPr lang="en-US" sz="1600">
                <a:latin typeface="+mn-lt"/>
                <a:ea typeface="+mn-ea"/>
              </a:rPr>
              <a:t>counter</a:t>
            </a:r>
            <a:endParaRPr lang="en-US" sz="1600" dirty="0">
              <a:latin typeface="+mn-lt"/>
              <a:ea typeface="+mn-ea"/>
            </a:endParaRPr>
          </a:p>
        </p:txBody>
      </p:sp>
      <p:sp>
        <p:nvSpPr>
          <p:cNvPr id="105481" name="TextBox 19">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7" presetClass="entr" presetSubtype="0" fill="hold" grpId="0" nodeType="afterEffect">
                                  <p:stCondLst>
                                    <p:cond delay="2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strVal val="#ppt_x"/>
                                          </p:val>
                                        </p:tav>
                                        <p:tav tm="100000">
                                          <p:val>
                                            <p:strVal val="#ppt_x"/>
                                          </p:val>
                                        </p:tav>
                                      </p:tavLst>
                                    </p:anim>
                                    <p:anim calcmode="lin" valueType="num">
                                      <p:cBhvr>
                                        <p:cTn id="27"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dirty="0" smtClean="0"/>
              <a:t>Windows</a:t>
            </a:r>
            <a:r>
              <a:rPr baseline="30000" dirty="0" smtClean="0"/>
              <a:t>®</a:t>
            </a:r>
            <a:r>
              <a:rPr dirty="0" smtClean="0"/>
              <a:t> Phone 7</a:t>
            </a:r>
            <a:endParaRPr dirty="0"/>
          </a:p>
        </p:txBody>
      </p:sp>
      <p:sp>
        <p:nvSpPr>
          <p:cNvPr id="18" name="Rectangle 17"/>
          <p:cNvSpPr/>
          <p:nvPr/>
        </p:nvSpPr>
        <p:spPr bwMode="auto">
          <a:xfrm>
            <a:off x="1143389" y="1447800"/>
            <a:ext cx="7223760" cy="182880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099">
              <a:lnSpc>
                <a:spcPct val="90000"/>
              </a:lnSpc>
              <a:defRPr/>
            </a:pPr>
            <a:r>
              <a:rPr lang="en-US" sz="3200" kern="0" dirty="0">
                <a:gradFill>
                  <a:gsLst>
                    <a:gs pos="0">
                      <a:schemeClr val="tx1"/>
                    </a:gs>
                    <a:gs pos="86000">
                      <a:schemeClr val="tx1"/>
                    </a:gs>
                  </a:gsLst>
                  <a:lin ang="5400000" scaled="0"/>
                </a:gradFill>
                <a:latin typeface="+mn-lt"/>
                <a:ea typeface="+mn-ea"/>
              </a:rPr>
              <a:t>A different kind of phone designed to bring together what you care about most – easier and faster.</a:t>
            </a:r>
          </a:p>
        </p:txBody>
      </p:sp>
      <p:sp>
        <p:nvSpPr>
          <p:cNvPr id="19" name="Rectangle 18"/>
          <p:cNvSpPr/>
          <p:nvPr/>
        </p:nvSpPr>
        <p:spPr bwMode="auto">
          <a:xfrm>
            <a:off x="1143389" y="3380811"/>
            <a:ext cx="3657600" cy="18288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182880" bIns="0" anchor="ctr"/>
          <a:lstStyle/>
          <a:p>
            <a:pPr defTabSz="914099">
              <a:lnSpc>
                <a:spcPct val="80000"/>
              </a:lnSpc>
              <a:defRPr/>
            </a:pPr>
            <a:r>
              <a:rPr lang="en-US" sz="2400" b="1" kern="0" dirty="0">
                <a:gradFill>
                  <a:gsLst>
                    <a:gs pos="0">
                      <a:schemeClr val="tx1"/>
                    </a:gs>
                    <a:gs pos="86000">
                      <a:schemeClr val="tx1"/>
                    </a:gs>
                  </a:gsLst>
                  <a:lin ang="5400000" scaled="0"/>
                </a:gradFill>
                <a:latin typeface="+mn-lt"/>
                <a:ea typeface="+mn-ea"/>
              </a:rPr>
              <a:t>Smart </a:t>
            </a:r>
            <a:r>
              <a:rPr lang="en-US" sz="2400" b="1" kern="0" dirty="0">
                <a:gradFill>
                  <a:gsLst>
                    <a:gs pos="0">
                      <a:schemeClr val="tx1"/>
                    </a:gs>
                    <a:gs pos="86000">
                      <a:schemeClr val="tx1"/>
                    </a:gs>
                  </a:gsLst>
                  <a:lin ang="5400000" scaled="0"/>
                </a:gradFill>
                <a:latin typeface="+mn-lt"/>
                <a:ea typeface="+mn-ea"/>
              </a:rPr>
              <a:t>design</a:t>
            </a:r>
          </a:p>
          <a:p>
            <a:pPr defTabSz="914099">
              <a:lnSpc>
                <a:spcPct val="30000"/>
              </a:lnSpc>
              <a:defRPr/>
            </a:pPr>
            <a:endParaRPr lang="en-US" sz="2100" kern="0" dirty="0">
              <a:gradFill>
                <a:gsLst>
                  <a:gs pos="0">
                    <a:schemeClr val="tx1"/>
                  </a:gs>
                  <a:gs pos="86000">
                    <a:schemeClr val="tx1"/>
                  </a:gs>
                </a:gsLst>
                <a:lin ang="5400000" scaled="0"/>
              </a:gradFill>
              <a:latin typeface="+mn-lt"/>
              <a:ea typeface="+mn-ea"/>
            </a:endParaRPr>
          </a:p>
          <a:p>
            <a:pPr defTabSz="914099">
              <a:lnSpc>
                <a:spcPct val="80000"/>
              </a:lnSpc>
              <a:spcBef>
                <a:spcPts val="300"/>
              </a:spcBef>
              <a:spcAft>
                <a:spcPts val="300"/>
              </a:spcAft>
              <a:buClr>
                <a:srgbClr val="4891DC">
                  <a:lumMod val="20000"/>
                  <a:lumOff val="80000"/>
                </a:srgbClr>
              </a:buClr>
              <a:buSzPct val="50000"/>
              <a:defRPr/>
            </a:pPr>
            <a:r>
              <a:rPr lang="en-US" sz="2100" kern="0" dirty="0">
                <a:gradFill>
                  <a:gsLst>
                    <a:gs pos="0">
                      <a:schemeClr val="tx1"/>
                    </a:gs>
                    <a:gs pos="86000">
                      <a:schemeClr val="tx1"/>
                    </a:gs>
                  </a:gsLst>
                  <a:lin ang="5400000" scaled="0"/>
                </a:gradFill>
                <a:latin typeface="+mn-lt"/>
                <a:ea typeface="+mn-ea"/>
              </a:rPr>
              <a:t>Glance and go experience.</a:t>
            </a:r>
          </a:p>
          <a:p>
            <a:pPr defTabSz="914099">
              <a:lnSpc>
                <a:spcPct val="80000"/>
              </a:lnSpc>
              <a:spcBef>
                <a:spcPts val="300"/>
              </a:spcBef>
              <a:spcAft>
                <a:spcPts val="300"/>
              </a:spcAft>
              <a:buClr>
                <a:srgbClr val="4891DC">
                  <a:lumMod val="20000"/>
                  <a:lumOff val="80000"/>
                </a:srgbClr>
              </a:buClr>
              <a:buSzPct val="50000"/>
              <a:defRPr/>
            </a:pPr>
            <a:r>
              <a:rPr lang="en-US" sz="2100" kern="0" dirty="0">
                <a:gradFill>
                  <a:gsLst>
                    <a:gs pos="0">
                      <a:schemeClr val="tx1"/>
                    </a:gs>
                    <a:gs pos="86000">
                      <a:schemeClr val="tx1"/>
                    </a:gs>
                  </a:gsLst>
                  <a:lin ang="5400000" scaled="0"/>
                </a:gradFill>
                <a:latin typeface="+mn-lt"/>
                <a:ea typeface="+mn-ea"/>
              </a:rPr>
              <a:t>Designed to do more in less steps.</a:t>
            </a:r>
            <a:endParaRPr lang="en-US" sz="2100" kern="0" dirty="0">
              <a:gradFill>
                <a:gsLst>
                  <a:gs pos="0">
                    <a:schemeClr val="tx1"/>
                  </a:gs>
                  <a:gs pos="86000">
                    <a:schemeClr val="tx1"/>
                  </a:gs>
                </a:gsLst>
                <a:lin ang="5400000" scaled="0"/>
              </a:gradFill>
              <a:latin typeface="+mn-lt"/>
              <a:ea typeface="+mn-ea"/>
            </a:endParaRPr>
          </a:p>
        </p:txBody>
      </p:sp>
      <p:sp>
        <p:nvSpPr>
          <p:cNvPr id="20" name="Rectangle 19"/>
          <p:cNvSpPr/>
          <p:nvPr/>
        </p:nvSpPr>
        <p:spPr bwMode="auto">
          <a:xfrm>
            <a:off x="4892429" y="3380811"/>
            <a:ext cx="3474720" cy="182880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099">
              <a:lnSpc>
                <a:spcPct val="80000"/>
              </a:lnSpc>
              <a:defRPr/>
            </a:pPr>
            <a:r>
              <a:rPr lang="en-US" sz="2400" b="1" kern="0" dirty="0">
                <a:gradFill>
                  <a:gsLst>
                    <a:gs pos="0">
                      <a:schemeClr val="tx1"/>
                    </a:gs>
                    <a:gs pos="86000">
                      <a:schemeClr val="tx1"/>
                    </a:gs>
                  </a:gsLst>
                  <a:lin ang="5400000" scaled="0"/>
                </a:gradFill>
                <a:latin typeface="+mn-lt"/>
                <a:ea typeface="+mn-ea"/>
              </a:rPr>
              <a:t>Windows Phone hubs</a:t>
            </a:r>
          </a:p>
          <a:p>
            <a:pPr defTabSz="914099">
              <a:lnSpc>
                <a:spcPct val="30000"/>
              </a:lnSpc>
              <a:defRPr/>
            </a:pPr>
            <a:endParaRPr lang="en-US" sz="2100" kern="0" dirty="0">
              <a:gradFill>
                <a:gsLst>
                  <a:gs pos="0">
                    <a:schemeClr val="tx1"/>
                  </a:gs>
                  <a:gs pos="86000">
                    <a:schemeClr val="tx1"/>
                  </a:gs>
                </a:gsLst>
                <a:lin ang="5400000" scaled="0"/>
              </a:gradFill>
              <a:latin typeface="+mn-lt"/>
              <a:ea typeface="+mn-ea"/>
            </a:endParaRPr>
          </a:p>
          <a:p>
            <a:pPr defTabSz="914099">
              <a:lnSpc>
                <a:spcPct val="80000"/>
              </a:lnSpc>
              <a:spcBef>
                <a:spcPts val="300"/>
              </a:spcBef>
              <a:spcAft>
                <a:spcPts val="300"/>
              </a:spcAft>
              <a:buClr>
                <a:srgbClr val="4891DC">
                  <a:lumMod val="20000"/>
                  <a:lumOff val="80000"/>
                </a:srgbClr>
              </a:buClr>
              <a:buSzPct val="50000"/>
              <a:defRPr/>
            </a:pPr>
            <a:r>
              <a:rPr lang="en-US" sz="2100" kern="0" dirty="0">
                <a:gradFill>
                  <a:gsLst>
                    <a:gs pos="0">
                      <a:schemeClr val="tx1"/>
                    </a:gs>
                    <a:gs pos="86000">
                      <a:schemeClr val="tx1"/>
                    </a:gs>
                  </a:gsLst>
                  <a:lin ang="5400000" scaled="0"/>
                </a:gradFill>
                <a:latin typeface="+mn-lt"/>
                <a:ea typeface="+mn-ea"/>
              </a:rPr>
              <a:t>Organized </a:t>
            </a:r>
            <a:r>
              <a:rPr lang="en-US" sz="2100" kern="0" dirty="0">
                <a:gradFill>
                  <a:gsLst>
                    <a:gs pos="0">
                      <a:schemeClr val="tx1"/>
                    </a:gs>
                    <a:gs pos="86000">
                      <a:schemeClr val="tx1"/>
                    </a:gs>
                  </a:gsLst>
                  <a:lin ang="5400000" scaled="0"/>
                </a:gradFill>
                <a:latin typeface="+mn-lt"/>
                <a:ea typeface="+mn-ea"/>
              </a:rPr>
              <a:t>to get </a:t>
            </a:r>
            <a:r>
              <a:rPr lang="en-US" sz="2100" kern="0" dirty="0">
                <a:gradFill>
                  <a:gsLst>
                    <a:gs pos="0">
                      <a:schemeClr val="tx1"/>
                    </a:gs>
                    <a:gs pos="86000">
                      <a:schemeClr val="tx1"/>
                    </a:gs>
                  </a:gsLst>
                  <a:lin ang="5400000" scaled="0"/>
                </a:gradFill>
                <a:latin typeface="+mn-lt"/>
                <a:ea typeface="+mn-ea"/>
              </a:rPr>
              <a:t>everything you </a:t>
            </a:r>
            <a:r>
              <a:rPr lang="en-US" sz="2100" kern="0" dirty="0">
                <a:gradFill>
                  <a:gsLst>
                    <a:gs pos="0">
                      <a:schemeClr val="tx1"/>
                    </a:gs>
                    <a:gs pos="86000">
                      <a:schemeClr val="tx1"/>
                    </a:gs>
                  </a:gsLst>
                  <a:lin ang="5400000" scaled="0"/>
                </a:gradFill>
                <a:latin typeface="+mn-lt"/>
                <a:ea typeface="+mn-ea"/>
              </a:rPr>
              <a:t>love </a:t>
            </a:r>
            <a:r>
              <a:rPr lang="en-US" sz="2100" kern="0" dirty="0">
                <a:gradFill>
                  <a:gsLst>
                    <a:gs pos="0">
                      <a:schemeClr val="tx1"/>
                    </a:gs>
                    <a:gs pos="86000">
                      <a:schemeClr val="tx1"/>
                    </a:gs>
                  </a:gsLst>
                  <a:lin ang="5400000" scaled="0"/>
                </a:gradFill>
                <a:latin typeface="+mn-lt"/>
                <a:ea typeface="+mn-ea"/>
              </a:rPr>
              <a:t>easier and faster.</a:t>
            </a:r>
            <a:endParaRPr lang="en-US" sz="2100" kern="0" dirty="0">
              <a:gradFill>
                <a:gsLst>
                  <a:gs pos="0">
                    <a:schemeClr val="tx1"/>
                  </a:gs>
                  <a:gs pos="86000">
                    <a:schemeClr val="tx1"/>
                  </a:gs>
                </a:gsLst>
                <a:lin ang="5400000" scaled="0"/>
              </a:gradFill>
              <a:latin typeface="+mn-lt"/>
              <a:ea typeface="+mn-ea"/>
            </a:endParaRPr>
          </a:p>
        </p:txBody>
      </p:sp>
      <p:sp>
        <p:nvSpPr>
          <p:cNvPr id="21" name="Rectangle 20"/>
          <p:cNvSpPr/>
          <p:nvPr/>
        </p:nvSpPr>
        <p:spPr bwMode="auto">
          <a:xfrm>
            <a:off x="1143389" y="5313822"/>
            <a:ext cx="7223760" cy="893178"/>
          </a:xfrm>
          <a:prstGeom prst="rect">
            <a:avLst/>
          </a:prstGeom>
          <a:solidFill>
            <a:srgbClr val="F6AE1E"/>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wrap="none" lIns="274320" tIns="18288" rIns="274320" bIns="0" anchor="ctr"/>
          <a:lstStyle/>
          <a:p>
            <a:pPr defTabSz="914099">
              <a:lnSpc>
                <a:spcPct val="80000"/>
              </a:lnSpc>
              <a:defRPr/>
            </a:pPr>
            <a:r>
              <a:rPr lang="en-US" sz="2400" b="1" kern="0" dirty="0">
                <a:gradFill>
                  <a:gsLst>
                    <a:gs pos="0">
                      <a:schemeClr val="tx1"/>
                    </a:gs>
                    <a:gs pos="86000">
                      <a:schemeClr val="tx1"/>
                    </a:gs>
                  </a:gsLst>
                  <a:lin ang="5400000" scaled="0"/>
                </a:gradFill>
                <a:latin typeface="+mn-lt"/>
                <a:ea typeface="+mn-ea"/>
              </a:rPr>
              <a:t>Optimized ecosystem</a:t>
            </a:r>
          </a:p>
          <a:p>
            <a:pPr defTabSz="914099">
              <a:lnSpc>
                <a:spcPct val="80000"/>
              </a:lnSpc>
              <a:spcBef>
                <a:spcPts val="300"/>
              </a:spcBef>
              <a:defRPr/>
            </a:pPr>
            <a:r>
              <a:rPr lang="en-US" sz="2000" kern="0" dirty="0">
                <a:gradFill>
                  <a:gsLst>
                    <a:gs pos="0">
                      <a:schemeClr val="tx1"/>
                    </a:gs>
                    <a:gs pos="86000">
                      <a:schemeClr val="tx1"/>
                    </a:gs>
                  </a:gsLst>
                  <a:lin ang="5400000" scaled="0"/>
                </a:gradFill>
                <a:latin typeface="+mn-lt"/>
                <a:ea typeface="Segoe UI" pitchFamily="34" charset="0"/>
                <a:cs typeface="Arial" pitchFamily="34" charset="0"/>
              </a:rPr>
              <a:t>Rich platform and tools on optimized </a:t>
            </a:r>
            <a:r>
              <a:rPr lang="en-US" sz="2000" kern="0" dirty="0">
                <a:gradFill>
                  <a:gsLst>
                    <a:gs pos="0">
                      <a:schemeClr val="tx1"/>
                    </a:gs>
                    <a:gs pos="86000">
                      <a:schemeClr val="tx1"/>
                    </a:gs>
                  </a:gsLst>
                  <a:lin ang="5400000" scaled="0"/>
                </a:gradFill>
                <a:latin typeface="+mn-lt"/>
                <a:ea typeface="Segoe UI" pitchFamily="34" charset="0"/>
                <a:cs typeface="Arial" pitchFamily="34" charset="0"/>
              </a:rPr>
              <a:t>hardware.</a:t>
            </a:r>
            <a:endParaRPr lang="en-US" sz="2000" kern="0" dirty="0">
              <a:gradFill>
                <a:gsLst>
                  <a:gs pos="0">
                    <a:schemeClr val="tx1"/>
                  </a:gs>
                  <a:gs pos="86000">
                    <a:schemeClr val="tx1"/>
                  </a:gs>
                </a:gsLst>
                <a:lin ang="5400000" scaled="0"/>
              </a:gradFill>
              <a:latin typeface="+mn-lt"/>
              <a:ea typeface="Segoe UI" pitchFamily="34" charset="0"/>
              <a:cs typeface="Arial" pitchFamily="34" charset="0"/>
            </a:endParaRPr>
          </a:p>
        </p:txBody>
      </p:sp>
      <p:pic>
        <p:nvPicPr>
          <p:cNvPr id="22" name="Picture 21"/>
          <p:cNvPicPr>
            <a:picLocks noChangeAspect="1"/>
          </p:cNvPicPr>
          <p:nvPr/>
        </p:nvPicPr>
        <p:blipFill>
          <a:blip r:embed="rId2"/>
          <a:stretch>
            <a:fillRect/>
          </a:stretch>
        </p:blipFill>
        <p:spPr>
          <a:xfrm>
            <a:off x="8502650" y="1447800"/>
            <a:ext cx="2476500" cy="4759325"/>
          </a:xfrm>
          <a:prstGeom prst="rect">
            <a:avLst/>
          </a:prstGeom>
          <a:effectLst>
            <a:outerShdw blurRad="40005" dist="22860" dir="5400000" algn="t" rotWithShape="0">
              <a:prstClr val="black">
                <a:alpha val="35000"/>
              </a:prstClr>
            </a:outerShdw>
          </a:effectLst>
        </p:spPr>
      </p:pic>
      <p:pic>
        <p:nvPicPr>
          <p:cNvPr id="107527" name="Picture 2" descr="H:\Design IN-OUT\#1307 Windows Phone 7 datasheets &amp; PPT\Correction\WP7_StartOfficeCalendar_US_Green_15-Sep-2010.jpg"/>
          <p:cNvPicPr>
            <a:picLocks noChangeAspect="1" noChangeArrowheads="1"/>
          </p:cNvPicPr>
          <p:nvPr/>
        </p:nvPicPr>
        <p:blipFill>
          <a:blip r:embed="rId3"/>
          <a:srcRect/>
          <a:stretch>
            <a:fillRect/>
          </a:stretch>
        </p:blipFill>
        <p:spPr bwMode="auto">
          <a:xfrm>
            <a:off x="8631238" y="1614488"/>
            <a:ext cx="2219325" cy="3698875"/>
          </a:xfrm>
          <a:prstGeom prst="rect">
            <a:avLst/>
          </a:prstGeom>
          <a:noFill/>
          <a:ln w="9525">
            <a:noFill/>
            <a:miter lim="800000"/>
            <a:headEnd/>
            <a:tailEnd/>
          </a:ln>
        </p:spPr>
      </p:pic>
      <p:sp>
        <p:nvSpPr>
          <p:cNvPr id="107528" name="TextBox 8">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Outlook and Office Built In</a:t>
            </a:r>
            <a:br>
              <a:rPr dirty="0" smtClean="0"/>
            </a:br>
            <a:r>
              <a:rPr sz="3200" dirty="0" smtClean="0">
                <a:gradFill>
                  <a:gsLst>
                    <a:gs pos="0">
                      <a:schemeClr val="accent1"/>
                    </a:gs>
                    <a:gs pos="86000">
                      <a:schemeClr val="accent1"/>
                    </a:gs>
                  </a:gsLst>
                  <a:lin ang="5400000" scaled="0"/>
                </a:gradFill>
              </a:rPr>
              <a:t>Some features available today</a:t>
            </a:r>
            <a:endParaRPr sz="3200" dirty="0">
              <a:gradFill>
                <a:gsLst>
                  <a:gs pos="0">
                    <a:schemeClr val="accent1"/>
                  </a:gs>
                  <a:gs pos="86000">
                    <a:schemeClr val="accent1"/>
                  </a:gs>
                </a:gsLst>
                <a:lin ang="5400000" scaled="0"/>
              </a:gradFill>
            </a:endParaRPr>
          </a:p>
        </p:txBody>
      </p:sp>
      <p:graphicFrame>
        <p:nvGraphicFramePr>
          <p:cNvPr id="4" name="Table 3"/>
          <p:cNvGraphicFramePr>
            <a:graphicFrameLocks noGrp="1"/>
          </p:cNvGraphicFramePr>
          <p:nvPr/>
        </p:nvGraphicFramePr>
        <p:xfrm>
          <a:off x="969963" y="1920240"/>
          <a:ext cx="6830568" cy="3844085"/>
        </p:xfrm>
        <a:graphic>
          <a:graphicData uri="http://schemas.openxmlformats.org/drawingml/2006/table">
            <a:tbl>
              <a:tblPr firstRow="1" bandRow="1">
                <a:tableStyleId>{125E5076-3810-47DD-B79F-674D7AD40C01}</a:tableStyleId>
              </a:tblPr>
              <a:tblGrid>
                <a:gridCol w="3255264"/>
                <a:gridCol w="3575304"/>
              </a:tblGrid>
              <a:tr h="411480">
                <a:tc>
                  <a:txBody>
                    <a:bodyPr/>
                    <a:lstStyle/>
                    <a:p>
                      <a:pPr algn="ctr">
                        <a:lnSpc>
                          <a:spcPct val="90000"/>
                        </a:lnSpc>
                      </a:pPr>
                      <a:r>
                        <a:rPr lang="en-US" sz="1600" dirty="0" smtClean="0">
                          <a:gradFill>
                            <a:gsLst>
                              <a:gs pos="0">
                                <a:srgbClr val="FFFFFF"/>
                              </a:gs>
                              <a:gs pos="100000">
                                <a:srgbClr val="FFFFFF"/>
                              </a:gs>
                            </a:gsLst>
                            <a:lin ang="5400000" scaled="0"/>
                          </a:gradFill>
                        </a:rPr>
                        <a:t>E-mail</a:t>
                      </a:r>
                      <a:endParaRPr lang="en-US" sz="1600" dirty="0">
                        <a:gradFill>
                          <a:gsLst>
                            <a:gs pos="0">
                              <a:srgbClr val="FFFFFF"/>
                            </a:gs>
                            <a:gs pos="100000">
                              <a:srgbClr val="FFFFFF"/>
                            </a:gs>
                          </a:gsLst>
                          <a:lin ang="5400000" scaled="0"/>
                        </a:gradFill>
                      </a:endParaRPr>
                    </a:p>
                  </a:txBody>
                  <a:tcPr anchor="ctr">
                    <a:gradFill>
                      <a:gsLst>
                        <a:gs pos="0">
                          <a:srgbClr val="000000">
                            <a:alpha val="40000"/>
                          </a:srgbClr>
                        </a:gs>
                        <a:gs pos="50000">
                          <a:srgbClr val="000000">
                            <a:alpha val="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Documents and</a:t>
                      </a:r>
                      <a:r>
                        <a:rPr lang="en-US" sz="1600" baseline="0" dirty="0" smtClean="0">
                          <a:gradFill>
                            <a:gsLst>
                              <a:gs pos="0">
                                <a:srgbClr val="FFFFFF"/>
                              </a:gs>
                              <a:gs pos="100000">
                                <a:srgbClr val="FFFFFF"/>
                              </a:gs>
                            </a:gsLst>
                            <a:lin ang="5400000" scaled="0"/>
                          </a:gradFill>
                        </a:rPr>
                        <a:t> Notes</a:t>
                      </a:r>
                      <a:endParaRPr lang="en-US" sz="1600" dirty="0">
                        <a:gradFill>
                          <a:gsLst>
                            <a:gs pos="0">
                              <a:srgbClr val="FFFFFF"/>
                            </a:gs>
                            <a:gs pos="100000">
                              <a:srgbClr val="FFFFFF"/>
                            </a:gs>
                          </a:gsLst>
                          <a:lin ang="5400000" scaled="0"/>
                        </a:gradFill>
                      </a:endParaRPr>
                    </a:p>
                  </a:txBody>
                  <a:tcPr anchor="ctr">
                    <a:gradFill>
                      <a:gsLst>
                        <a:gs pos="0">
                          <a:srgbClr val="000000">
                            <a:alpha val="40000"/>
                          </a:srgbClr>
                        </a:gs>
                        <a:gs pos="50000">
                          <a:srgbClr val="000000">
                            <a:alpha val="0"/>
                          </a:srgbClr>
                        </a:gs>
                      </a:gsLst>
                      <a:lin ang="16200000" scaled="0"/>
                    </a:gradFill>
                  </a:tcPr>
                </a:tc>
              </a:tr>
              <a:tr h="535191">
                <a:tc>
                  <a:txBody>
                    <a:bodyPr/>
                    <a:lstStyle/>
                    <a:p>
                      <a:pPr algn="ctr">
                        <a:lnSpc>
                          <a:spcPct val="90000"/>
                        </a:lnSpc>
                      </a:pPr>
                      <a:r>
                        <a:rPr lang="en-US" sz="1600" dirty="0" smtClean="0">
                          <a:gradFill>
                            <a:gsLst>
                              <a:gs pos="0">
                                <a:srgbClr val="FFFFFF"/>
                              </a:gs>
                              <a:gs pos="100000">
                                <a:srgbClr val="FFFFFF"/>
                              </a:gs>
                            </a:gsLst>
                            <a:lin ang="5400000" scaled="0"/>
                          </a:gradFill>
                        </a:rPr>
                        <a:t>Filter e-mail by all, unread,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flagged, and urgent</a:t>
                      </a:r>
                      <a:endParaRPr lang="en-US" sz="1600" dirty="0">
                        <a:gradFill>
                          <a:gsLst>
                            <a:gs pos="0">
                              <a:srgbClr val="FFFFFF"/>
                            </a:gs>
                            <a:gs pos="100000">
                              <a:srgbClr val="FFFFFF"/>
                            </a:gs>
                          </a:gsLst>
                          <a:lin ang="5400000" scaled="0"/>
                        </a:gradFill>
                      </a:endParaRPr>
                    </a:p>
                  </a:txBody>
                  <a:tcPr anchor="ctr">
                    <a:gradFill>
                      <a:gsLst>
                        <a:gs pos="0">
                          <a:srgbClr val="4B8EDC"/>
                        </a:gs>
                        <a:gs pos="100000">
                          <a:srgbClr val="4B8EDC"/>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Bring together all Office documents and notes with Office Hub</a:t>
                      </a:r>
                      <a:endParaRPr lang="en-US" sz="1600" dirty="0">
                        <a:gradFill>
                          <a:gsLst>
                            <a:gs pos="0">
                              <a:srgbClr val="FFFFFF"/>
                            </a:gs>
                            <a:gs pos="100000">
                              <a:srgbClr val="FFFFFF"/>
                            </a:gs>
                          </a:gsLst>
                          <a:lin ang="5400000" scaled="0"/>
                        </a:gradFill>
                      </a:endParaRPr>
                    </a:p>
                  </a:txBody>
                  <a:tcPr anchor="ctr">
                    <a:gradFill>
                      <a:gsLst>
                        <a:gs pos="0">
                          <a:srgbClr val="6BBD46"/>
                        </a:gs>
                        <a:gs pos="100000">
                          <a:srgbClr val="6BBD46">
                            <a:lumMod val="100000"/>
                          </a:srgbClr>
                        </a:gs>
                      </a:gsLst>
                      <a:lin ang="16200000" scaled="0"/>
                    </a:gradFill>
                  </a:tcPr>
                </a:tc>
              </a:tr>
              <a:tr h="756650">
                <a:tc>
                  <a:txBody>
                    <a:bodyPr/>
                    <a:lstStyle/>
                    <a:p>
                      <a:pPr algn="ctr">
                        <a:lnSpc>
                          <a:spcPct val="90000"/>
                        </a:lnSpc>
                      </a:pPr>
                      <a:r>
                        <a:rPr lang="en-US" sz="1600" dirty="0" smtClean="0">
                          <a:gradFill>
                            <a:gsLst>
                              <a:gs pos="0">
                                <a:srgbClr val="FFFFFF"/>
                              </a:gs>
                              <a:gs pos="100000">
                                <a:srgbClr val="FFFFFF"/>
                              </a:gs>
                            </a:gsLst>
                            <a:lin ang="5400000" scaled="0"/>
                          </a:gradFill>
                        </a:rPr>
                        <a:t>Sort, scan, and manage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work and personal e-mail</a:t>
                      </a:r>
                    </a:p>
                  </a:txBody>
                  <a:tcPr anchor="ctr">
                    <a:gradFill>
                      <a:gsLst>
                        <a:gs pos="0">
                          <a:srgbClr val="4B8EDC">
                            <a:lumMod val="80000"/>
                          </a:srgbClr>
                        </a:gs>
                        <a:gs pos="100000">
                          <a:srgbClr val="4B8EDC">
                            <a:lumMod val="8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Access documents in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SharePoint sites with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SharePoint Workspace Mobile</a:t>
                      </a:r>
                      <a:endParaRPr lang="en-US" sz="1600" dirty="0">
                        <a:gradFill>
                          <a:gsLst>
                            <a:gs pos="0">
                              <a:srgbClr val="FFFFFF"/>
                            </a:gs>
                            <a:gs pos="100000">
                              <a:srgbClr val="FFFFFF"/>
                            </a:gs>
                          </a:gsLst>
                          <a:lin ang="5400000" scaled="0"/>
                        </a:gradFill>
                      </a:endParaRPr>
                    </a:p>
                  </a:txBody>
                  <a:tcPr anchor="ctr">
                    <a:gradFill>
                      <a:gsLst>
                        <a:gs pos="0">
                          <a:srgbClr val="6BBD46">
                            <a:lumMod val="80000"/>
                          </a:srgbClr>
                        </a:gs>
                        <a:gs pos="100000">
                          <a:srgbClr val="6BBD46">
                            <a:lumMod val="80000"/>
                          </a:srgbClr>
                        </a:gs>
                      </a:gsLst>
                      <a:lin ang="16200000" scaled="0"/>
                    </a:gradFill>
                  </a:tcPr>
                </a:tc>
              </a:tr>
              <a:tr h="535191">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View meeting requests in e-mail</a:t>
                      </a:r>
                    </a:p>
                  </a:txBody>
                  <a:tcPr anchor="ctr">
                    <a:gradFill>
                      <a:gsLst>
                        <a:gs pos="0">
                          <a:srgbClr val="4B8EDC"/>
                        </a:gs>
                        <a:gs pos="100000">
                          <a:srgbClr val="4B8EDC"/>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Take and sync notes with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OneNote Mobile</a:t>
                      </a:r>
                    </a:p>
                  </a:txBody>
                  <a:tcPr anchor="ctr">
                    <a:gradFill>
                      <a:gsLst>
                        <a:gs pos="0">
                          <a:srgbClr val="6BBD46"/>
                        </a:gs>
                        <a:gs pos="100000">
                          <a:srgbClr val="6BBD46">
                            <a:lumMod val="100000"/>
                          </a:srgbClr>
                        </a:gs>
                      </a:gsLst>
                      <a:lin ang="16200000" scaled="0"/>
                    </a:gradFill>
                  </a:tcPr>
                </a:tc>
              </a:tr>
              <a:tr h="535191">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Manage work and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personal calendars</a:t>
                      </a:r>
                    </a:p>
                  </a:txBody>
                  <a:tcPr anchor="ctr">
                    <a:gradFill>
                      <a:gsLst>
                        <a:gs pos="0">
                          <a:srgbClr val="4B8EDC">
                            <a:lumMod val="80000"/>
                          </a:srgbClr>
                        </a:gs>
                        <a:gs pos="100000">
                          <a:srgbClr val="4B8EDC">
                            <a:lumMod val="80000"/>
                          </a:srgbClr>
                        </a:gs>
                      </a:gsLst>
                      <a:lin ang="16200000" scaled="0"/>
                    </a:gradFill>
                  </a:tcPr>
                </a:tc>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View, edit and comment in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Word and Excel Mobile</a:t>
                      </a:r>
                    </a:p>
                  </a:txBody>
                  <a:tcPr anchor="ctr">
                    <a:gradFill>
                      <a:gsLst>
                        <a:gs pos="0">
                          <a:srgbClr val="6BBD46">
                            <a:lumMod val="80000"/>
                          </a:srgbClr>
                        </a:gs>
                        <a:gs pos="100000">
                          <a:srgbClr val="6BBD46">
                            <a:lumMod val="80000"/>
                          </a:srgbClr>
                        </a:gs>
                      </a:gsLst>
                      <a:lin ang="16200000" scaled="0"/>
                    </a:gradFill>
                  </a:tcPr>
                </a:tc>
              </a:tr>
              <a:tr h="535191">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Support multiple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Exchange accounts</a:t>
                      </a:r>
                    </a:p>
                  </a:txBody>
                  <a:tcPr anchor="ctr">
                    <a:gradFill>
                      <a:gsLst>
                        <a:gs pos="0">
                          <a:srgbClr val="4B8EDC"/>
                        </a:gs>
                        <a:gs pos="100000">
                          <a:srgbClr val="4B8EDC"/>
                        </a:gs>
                      </a:gsLst>
                      <a:lin ang="16200000" scaled="0"/>
                    </a:gradFill>
                  </a:tcPr>
                </a:tc>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View PowerPoint presentations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with fully rendered animations</a:t>
                      </a:r>
                    </a:p>
                  </a:txBody>
                  <a:tcPr anchor="ctr">
                    <a:gradFill>
                      <a:gsLst>
                        <a:gs pos="0">
                          <a:srgbClr val="6BBD46"/>
                        </a:gs>
                        <a:gs pos="100000">
                          <a:srgbClr val="6BBD46">
                            <a:lumMod val="100000"/>
                          </a:srgbClr>
                        </a:gs>
                      </a:gsLst>
                      <a:lin ang="16200000" scaled="0"/>
                    </a:gradFill>
                  </a:tcPr>
                </a:tc>
              </a:tr>
              <a:tr h="535191">
                <a:tc>
                  <a:txBody>
                    <a:bodyPr/>
                    <a:lstStyle/>
                    <a:p>
                      <a:pPr algn="ctr">
                        <a:lnSpc>
                          <a:spcPct val="90000"/>
                        </a:lnSpc>
                      </a:pPr>
                      <a:endParaRPr lang="en-US" sz="1600" dirty="0">
                        <a:gradFill>
                          <a:gsLst>
                            <a:gs pos="0">
                              <a:srgbClr val="FFFFFF"/>
                            </a:gs>
                            <a:gs pos="100000">
                              <a:srgbClr val="FFFFFF"/>
                            </a:gs>
                          </a:gsLst>
                          <a:lin ang="5400000" scaled="0"/>
                        </a:gradFill>
                      </a:endParaRPr>
                    </a:p>
                  </a:txBody>
                  <a:tcPr anchor="ctr">
                    <a:gradFill>
                      <a:gsLst>
                        <a:gs pos="0">
                          <a:srgbClr val="4B8EDC">
                            <a:lumMod val="80000"/>
                          </a:srgbClr>
                        </a:gs>
                        <a:gs pos="100000">
                          <a:srgbClr val="4B8EDC">
                            <a:lumMod val="80000"/>
                          </a:srgbClr>
                        </a:gs>
                      </a:gsLst>
                      <a:lin ang="16200000" scaled="0"/>
                    </a:gradFill>
                  </a:tcPr>
                </a:tc>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View and edit text in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PowerPoint Mobile</a:t>
                      </a:r>
                    </a:p>
                  </a:txBody>
                  <a:tcPr anchor="ctr">
                    <a:gradFill>
                      <a:gsLst>
                        <a:gs pos="0">
                          <a:srgbClr val="6BBD46">
                            <a:lumMod val="80000"/>
                          </a:srgbClr>
                        </a:gs>
                        <a:gs pos="100000">
                          <a:srgbClr val="6BBD46">
                            <a:lumMod val="80000"/>
                          </a:srgbClr>
                        </a:gs>
                      </a:gsLst>
                      <a:lin ang="16200000" scaled="0"/>
                    </a:gradFill>
                  </a:tcPr>
                </a:tc>
              </a:tr>
            </a:tbl>
          </a:graphicData>
        </a:graphic>
      </p:graphicFrame>
      <p:sp>
        <p:nvSpPr>
          <p:cNvPr id="108547" name="TextBox 4">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Outlook and Office Built In</a:t>
            </a:r>
            <a:br>
              <a:rPr dirty="0" smtClean="0"/>
            </a:br>
            <a:r>
              <a:rPr sz="3200" dirty="0" smtClean="0">
                <a:gradFill>
                  <a:gsLst>
                    <a:gs pos="0">
                      <a:schemeClr val="accent1"/>
                    </a:gs>
                    <a:gs pos="86000">
                      <a:schemeClr val="accent1"/>
                    </a:gs>
                  </a:gsLst>
                  <a:lin ang="5400000" scaled="0"/>
                </a:gradFill>
              </a:rPr>
              <a:t>Some new features coming soon</a:t>
            </a:r>
            <a:endParaRPr sz="3200" dirty="0">
              <a:gradFill>
                <a:gsLst>
                  <a:gs pos="0">
                    <a:schemeClr val="accent1"/>
                  </a:gs>
                  <a:gs pos="86000">
                    <a:schemeClr val="accent1"/>
                  </a:gs>
                </a:gsLst>
                <a:lin ang="5400000" scaled="0"/>
              </a:gradFill>
            </a:endParaRPr>
          </a:p>
        </p:txBody>
      </p:sp>
      <p:graphicFrame>
        <p:nvGraphicFramePr>
          <p:cNvPr id="3" name="Table 2"/>
          <p:cNvGraphicFramePr>
            <a:graphicFrameLocks noGrp="1"/>
          </p:cNvGraphicFramePr>
          <p:nvPr/>
        </p:nvGraphicFramePr>
        <p:xfrm>
          <a:off x="969963" y="1920240"/>
          <a:ext cx="10242549" cy="3840480"/>
        </p:xfrm>
        <a:graphic>
          <a:graphicData uri="http://schemas.openxmlformats.org/drawingml/2006/table">
            <a:tbl>
              <a:tblPr firstRow="1" bandRow="1">
                <a:tableStyleId>{125E5076-3810-47DD-B79F-674D7AD40C01}</a:tableStyleId>
              </a:tblPr>
              <a:tblGrid>
                <a:gridCol w="3254167"/>
                <a:gridCol w="3574199"/>
                <a:gridCol w="3414183"/>
              </a:tblGrid>
              <a:tr h="414043">
                <a:tc>
                  <a:txBody>
                    <a:bodyPr/>
                    <a:lstStyle/>
                    <a:p>
                      <a:pPr algn="ctr">
                        <a:lnSpc>
                          <a:spcPct val="90000"/>
                        </a:lnSpc>
                      </a:pPr>
                      <a:r>
                        <a:rPr lang="en-US" sz="1600" dirty="0" smtClean="0">
                          <a:gradFill>
                            <a:gsLst>
                              <a:gs pos="0">
                                <a:srgbClr val="FFFFFF"/>
                              </a:gs>
                              <a:gs pos="100000">
                                <a:srgbClr val="FFFFFF"/>
                              </a:gs>
                            </a:gsLst>
                            <a:lin ang="5400000" scaled="0"/>
                          </a:gradFill>
                        </a:rPr>
                        <a:t>E-mail</a:t>
                      </a:r>
                      <a:endParaRPr lang="en-US" sz="1600" dirty="0">
                        <a:gradFill>
                          <a:gsLst>
                            <a:gs pos="0">
                              <a:srgbClr val="FFFFFF"/>
                            </a:gs>
                            <a:gs pos="100000">
                              <a:srgbClr val="FFFFFF"/>
                            </a:gs>
                          </a:gsLst>
                          <a:lin ang="5400000" scaled="0"/>
                        </a:gradFill>
                      </a:endParaRPr>
                    </a:p>
                  </a:txBody>
                  <a:tcPr anchor="ctr">
                    <a:gradFill>
                      <a:gsLst>
                        <a:gs pos="0">
                          <a:srgbClr val="000000">
                            <a:alpha val="40000"/>
                          </a:srgbClr>
                        </a:gs>
                        <a:gs pos="50000">
                          <a:srgbClr val="000000">
                            <a:alpha val="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Documents</a:t>
                      </a:r>
                      <a:r>
                        <a:rPr lang="en-US" sz="1600" baseline="0" dirty="0" smtClean="0">
                          <a:gradFill>
                            <a:gsLst>
                              <a:gs pos="0">
                                <a:srgbClr val="FFFFFF"/>
                              </a:gs>
                              <a:gs pos="100000">
                                <a:srgbClr val="FFFFFF"/>
                              </a:gs>
                            </a:gsLst>
                            <a:lin ang="5400000" scaled="0"/>
                          </a:gradFill>
                        </a:rPr>
                        <a:t> and Notes</a:t>
                      </a:r>
                      <a:endParaRPr lang="en-US" sz="1600" dirty="0">
                        <a:gradFill>
                          <a:gsLst>
                            <a:gs pos="0">
                              <a:srgbClr val="FFFFFF"/>
                            </a:gs>
                            <a:gs pos="100000">
                              <a:srgbClr val="FFFFFF"/>
                            </a:gs>
                          </a:gsLst>
                          <a:lin ang="5400000" scaled="0"/>
                        </a:gradFill>
                      </a:endParaRPr>
                    </a:p>
                  </a:txBody>
                  <a:tcPr anchor="ctr">
                    <a:gradFill>
                      <a:gsLst>
                        <a:gs pos="0">
                          <a:srgbClr val="000000">
                            <a:alpha val="40000"/>
                          </a:srgbClr>
                        </a:gs>
                        <a:gs pos="50000">
                          <a:srgbClr val="000000">
                            <a:alpha val="0"/>
                          </a:srgbClr>
                        </a:gs>
                      </a:gsLst>
                      <a:lin ang="16200000" scaled="0"/>
                    </a:gradFill>
                  </a:tcPr>
                </a:tc>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IM</a:t>
                      </a:r>
                      <a:r>
                        <a:rPr lang="en-US" sz="1600" baseline="0" dirty="0" smtClean="0">
                          <a:gradFill>
                            <a:gsLst>
                              <a:gs pos="0">
                                <a:srgbClr val="FFFFFF"/>
                              </a:gs>
                              <a:gs pos="100000">
                                <a:srgbClr val="FFFFFF"/>
                              </a:gs>
                            </a:gsLst>
                            <a:lin ang="5400000" scaled="0"/>
                          </a:gradFill>
                        </a:rPr>
                        <a:t> and Presence</a:t>
                      </a:r>
                      <a:endParaRPr lang="en-US" sz="1600" dirty="0" smtClean="0">
                        <a:gradFill>
                          <a:gsLst>
                            <a:gs pos="0">
                              <a:srgbClr val="FFFFFF"/>
                            </a:gs>
                            <a:gs pos="100000">
                              <a:srgbClr val="FFFFFF"/>
                            </a:gs>
                          </a:gsLst>
                          <a:lin ang="5400000" scaled="0"/>
                        </a:gradFill>
                      </a:endParaRPr>
                    </a:p>
                  </a:txBody>
                  <a:tcPr anchor="ctr">
                    <a:gradFill>
                      <a:gsLst>
                        <a:gs pos="0">
                          <a:srgbClr val="000000">
                            <a:alpha val="40000"/>
                          </a:srgbClr>
                        </a:gs>
                        <a:gs pos="50000">
                          <a:srgbClr val="000000">
                            <a:alpha val="0"/>
                          </a:srgbClr>
                        </a:gs>
                      </a:gsLst>
                      <a:lin ang="16200000" scaled="0"/>
                    </a:gradFill>
                  </a:tcPr>
                </a:tc>
              </a:tr>
              <a:tr h="747118">
                <a:tc>
                  <a:txBody>
                    <a:bodyPr/>
                    <a:lstStyle/>
                    <a:p>
                      <a:pPr algn="ctr">
                        <a:lnSpc>
                          <a:spcPct val="90000"/>
                        </a:lnSpc>
                      </a:pPr>
                      <a:r>
                        <a:rPr lang="en-US" sz="1600" dirty="0" smtClean="0">
                          <a:gradFill>
                            <a:gsLst>
                              <a:gs pos="0">
                                <a:srgbClr val="FFFFFF"/>
                              </a:gs>
                              <a:gs pos="100000">
                                <a:srgbClr val="FFFFFF"/>
                              </a:gs>
                            </a:gsLst>
                            <a:lin ang="5400000" scaled="0"/>
                          </a:gradFill>
                        </a:rPr>
                        <a:t>Group e-mails by conversation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for efficiency</a:t>
                      </a:r>
                      <a:endParaRPr lang="en-US" sz="1600" dirty="0">
                        <a:gradFill>
                          <a:gsLst>
                            <a:gs pos="0">
                              <a:srgbClr val="FFFFFF"/>
                            </a:gs>
                            <a:gs pos="100000">
                              <a:srgbClr val="FFFFFF"/>
                            </a:gs>
                          </a:gsLst>
                          <a:lin ang="5400000" scaled="0"/>
                        </a:gradFill>
                      </a:endParaRPr>
                    </a:p>
                  </a:txBody>
                  <a:tcPr anchor="ctr">
                    <a:gradFill>
                      <a:gsLst>
                        <a:gs pos="0">
                          <a:srgbClr val="4B8EDC"/>
                        </a:gs>
                        <a:gs pos="100000">
                          <a:srgbClr val="4B8EDC"/>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Take advantage of built in support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for Office 365 services</a:t>
                      </a:r>
                      <a:endParaRPr lang="en-US" sz="1600" dirty="0">
                        <a:gradFill>
                          <a:gsLst>
                            <a:gs pos="0">
                              <a:srgbClr val="FFFFFF"/>
                            </a:gs>
                            <a:gs pos="100000">
                              <a:srgbClr val="FFFFFF"/>
                            </a:gs>
                          </a:gsLst>
                          <a:lin ang="5400000" scaled="0"/>
                        </a:gradFill>
                      </a:endParaRPr>
                    </a:p>
                  </a:txBody>
                  <a:tcPr anchor="ctr">
                    <a:gradFill>
                      <a:gsLst>
                        <a:gs pos="0">
                          <a:srgbClr val="6BBD46"/>
                        </a:gs>
                        <a:gs pos="100000">
                          <a:srgbClr val="6BBD46">
                            <a:lumMod val="10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View availability and chat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with work colleagues</a:t>
                      </a:r>
                    </a:p>
                  </a:txBody>
                  <a:tcPr anchor="ctr">
                    <a:gradFill>
                      <a:gsLst>
                        <a:gs pos="0">
                          <a:srgbClr val="FF4819"/>
                        </a:gs>
                        <a:gs pos="100000">
                          <a:srgbClr val="FF4819"/>
                        </a:gs>
                      </a:gsLst>
                      <a:lin ang="16200000" scaled="0"/>
                    </a:gradFill>
                  </a:tcPr>
                </a:tc>
              </a:tr>
              <a:tr h="747118">
                <a:tc>
                  <a:txBody>
                    <a:bodyPr/>
                    <a:lstStyle/>
                    <a:p>
                      <a:pPr algn="ctr">
                        <a:lnSpc>
                          <a:spcPct val="90000"/>
                        </a:lnSpc>
                      </a:pPr>
                      <a:r>
                        <a:rPr lang="en-US" sz="1600" dirty="0" err="1" smtClean="0">
                          <a:gradFill>
                            <a:gsLst>
                              <a:gs pos="0">
                                <a:srgbClr val="FFFFFF"/>
                              </a:gs>
                              <a:gs pos="100000">
                                <a:srgbClr val="FFFFFF"/>
                              </a:gs>
                            </a:gsLst>
                            <a:lin ang="5400000" scaled="0"/>
                          </a:gradFill>
                        </a:rPr>
                        <a:t>Pinnable</a:t>
                      </a:r>
                      <a:r>
                        <a:rPr lang="en-US" sz="1600" dirty="0" smtClean="0">
                          <a:gradFill>
                            <a:gsLst>
                              <a:gs pos="0">
                                <a:srgbClr val="FFFFFF"/>
                              </a:gs>
                              <a:gs pos="100000">
                                <a:srgbClr val="FFFFFF"/>
                              </a:gs>
                            </a:gsLst>
                            <a:lin ang="5400000" scaled="0"/>
                          </a:gradFill>
                        </a:rPr>
                        <a:t> e-mail folders for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at-a-glance viewing</a:t>
                      </a:r>
                      <a:endParaRPr lang="en-US" sz="1600" dirty="0">
                        <a:gradFill>
                          <a:gsLst>
                            <a:gs pos="0">
                              <a:srgbClr val="FFFFFF"/>
                            </a:gs>
                            <a:gs pos="100000">
                              <a:srgbClr val="FFFFFF"/>
                            </a:gs>
                          </a:gsLst>
                          <a:lin ang="5400000" scaled="0"/>
                        </a:gradFill>
                      </a:endParaRPr>
                    </a:p>
                  </a:txBody>
                  <a:tcPr anchor="ctr">
                    <a:gradFill>
                      <a:gsLst>
                        <a:gs pos="0">
                          <a:srgbClr val="4B8EDC">
                            <a:lumMod val="80000"/>
                          </a:srgbClr>
                        </a:gs>
                        <a:gs pos="100000">
                          <a:srgbClr val="4B8EDC">
                            <a:lumMod val="8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Bring together all Office documents and notes with Office Hub</a:t>
                      </a:r>
                      <a:endParaRPr lang="en-US" sz="1600" dirty="0">
                        <a:gradFill>
                          <a:gsLst>
                            <a:gs pos="0">
                              <a:srgbClr val="FFFFFF"/>
                            </a:gs>
                            <a:gs pos="100000">
                              <a:srgbClr val="FFFFFF"/>
                            </a:gs>
                          </a:gsLst>
                          <a:lin ang="5400000" scaled="0"/>
                        </a:gradFill>
                      </a:endParaRPr>
                    </a:p>
                  </a:txBody>
                  <a:tcPr anchor="ctr">
                    <a:gradFill>
                      <a:gsLst>
                        <a:gs pos="0">
                          <a:srgbClr val="6BBD46">
                            <a:lumMod val="80000"/>
                          </a:srgbClr>
                        </a:gs>
                        <a:gs pos="100000">
                          <a:srgbClr val="6BBD46">
                            <a:lumMod val="8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Chat with multiple colleagues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at the same time</a:t>
                      </a:r>
                    </a:p>
                  </a:txBody>
                  <a:tcPr anchor="ctr">
                    <a:gradFill>
                      <a:gsLst>
                        <a:gs pos="0">
                          <a:srgbClr val="FF4819">
                            <a:lumMod val="80000"/>
                          </a:srgbClr>
                        </a:gs>
                        <a:gs pos="100000">
                          <a:srgbClr val="FF4819">
                            <a:lumMod val="80000"/>
                          </a:srgbClr>
                        </a:gs>
                      </a:gsLst>
                      <a:lin ang="16200000" scaled="0"/>
                    </a:gradFill>
                  </a:tcPr>
                </a:tc>
              </a:tr>
              <a:tr h="437965">
                <a:tc>
                  <a:txBody>
                    <a:bodyPr/>
                    <a:lstStyle/>
                    <a:p>
                      <a:pPr algn="ctr">
                        <a:lnSpc>
                          <a:spcPct val="90000"/>
                        </a:lnSpc>
                      </a:pPr>
                      <a:r>
                        <a:rPr lang="en-US" sz="1600" dirty="0" smtClean="0">
                          <a:gradFill>
                            <a:gsLst>
                              <a:gs pos="0">
                                <a:srgbClr val="FFFFFF"/>
                              </a:gs>
                              <a:gs pos="100000">
                                <a:srgbClr val="FFFFFF"/>
                              </a:gs>
                            </a:gsLst>
                            <a:lin ang="5400000" scaled="0"/>
                          </a:gradFill>
                        </a:rPr>
                        <a:t>Read protected e-mail – IRM</a:t>
                      </a:r>
                      <a:endParaRPr lang="en-US" sz="1600" dirty="0">
                        <a:gradFill>
                          <a:gsLst>
                            <a:gs pos="0">
                              <a:srgbClr val="FFFFFF"/>
                            </a:gs>
                            <a:gs pos="100000">
                              <a:srgbClr val="FFFFFF"/>
                            </a:gs>
                          </a:gsLst>
                          <a:lin ang="5400000" scaled="0"/>
                        </a:gradFill>
                      </a:endParaRPr>
                    </a:p>
                  </a:txBody>
                  <a:tcPr anchor="ctr">
                    <a:gradFill>
                      <a:gsLst>
                        <a:gs pos="0">
                          <a:srgbClr val="4B8EDC"/>
                        </a:gs>
                        <a:gs pos="100000">
                          <a:srgbClr val="4B8EDC"/>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Read protected documents – IRM</a:t>
                      </a:r>
                      <a:endParaRPr lang="en-US" sz="1600" dirty="0">
                        <a:gradFill>
                          <a:gsLst>
                            <a:gs pos="0">
                              <a:srgbClr val="FFFFFF"/>
                            </a:gs>
                            <a:gs pos="100000">
                              <a:srgbClr val="FFFFFF"/>
                            </a:gs>
                          </a:gsLst>
                          <a:lin ang="5400000" scaled="0"/>
                        </a:gradFill>
                      </a:endParaRPr>
                    </a:p>
                  </a:txBody>
                  <a:tcPr anchor="ctr">
                    <a:gradFill>
                      <a:gsLst>
                        <a:gs pos="0">
                          <a:srgbClr val="6BBD46"/>
                        </a:gs>
                        <a:gs pos="100000">
                          <a:srgbClr val="6BBD46">
                            <a:lumMod val="10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Search for corporate contacts</a:t>
                      </a:r>
                    </a:p>
                  </a:txBody>
                  <a:tcPr anchor="ctr">
                    <a:gradFill>
                      <a:gsLst>
                        <a:gs pos="0">
                          <a:srgbClr val="FF4819"/>
                        </a:gs>
                        <a:gs pos="100000">
                          <a:srgbClr val="FF4819"/>
                        </a:gs>
                      </a:gsLst>
                      <a:lin ang="16200000" scaled="0"/>
                    </a:gradFill>
                  </a:tcPr>
                </a:tc>
              </a:tr>
              <a:tr h="747118">
                <a:tc>
                  <a:txBody>
                    <a:bodyPr/>
                    <a:lstStyle/>
                    <a:p>
                      <a:pPr algn="ctr">
                        <a:lnSpc>
                          <a:spcPct val="90000"/>
                        </a:lnSpc>
                      </a:pPr>
                      <a:r>
                        <a:rPr lang="en-US" sz="1600" dirty="0" smtClean="0">
                          <a:gradFill>
                            <a:gsLst>
                              <a:gs pos="0">
                                <a:srgbClr val="FFFFFF"/>
                              </a:gs>
                              <a:gs pos="100000">
                                <a:srgbClr val="FFFFFF"/>
                              </a:gs>
                            </a:gsLst>
                            <a:lin ang="5400000" scaled="0"/>
                          </a:gradFill>
                        </a:rPr>
                        <a:t>Search server for e-mails </a:t>
                      </a:r>
                      <a:br>
                        <a:rPr lang="en-US" sz="1600" dirty="0" smtClean="0">
                          <a:gradFill>
                            <a:gsLst>
                              <a:gs pos="0">
                                <a:srgbClr val="FFFFFF"/>
                              </a:gs>
                              <a:gs pos="100000">
                                <a:srgbClr val="FFFFFF"/>
                              </a:gs>
                            </a:gsLst>
                            <a:lin ang="5400000" scaled="0"/>
                          </a:gradFill>
                        </a:rPr>
                      </a:br>
                      <a:r>
                        <a:rPr lang="en-US" sz="1600" dirty="0" smtClean="0">
                          <a:gradFill>
                            <a:gsLst>
                              <a:gs pos="0">
                                <a:srgbClr val="FFFFFF"/>
                              </a:gs>
                              <a:gs pos="100000">
                                <a:srgbClr val="FFFFFF"/>
                              </a:gs>
                            </a:gsLst>
                            <a:lin ang="5400000" scaled="0"/>
                          </a:gradFill>
                        </a:rPr>
                        <a:t>not stored on phone</a:t>
                      </a:r>
                      <a:endParaRPr lang="en-US" sz="1600" dirty="0">
                        <a:gradFill>
                          <a:gsLst>
                            <a:gs pos="0">
                              <a:srgbClr val="FFFFFF"/>
                            </a:gs>
                            <a:gs pos="100000">
                              <a:srgbClr val="FFFFFF"/>
                            </a:gs>
                          </a:gsLst>
                          <a:lin ang="5400000" scaled="0"/>
                        </a:gradFill>
                      </a:endParaRPr>
                    </a:p>
                  </a:txBody>
                  <a:tcPr anchor="ctr">
                    <a:gradFill>
                      <a:gsLst>
                        <a:gs pos="0">
                          <a:srgbClr val="4B8EDC">
                            <a:lumMod val="80000"/>
                          </a:srgbClr>
                        </a:gs>
                        <a:gs pos="100000">
                          <a:srgbClr val="4B8EDC">
                            <a:lumMod val="8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View your documents with the same formatting they have on the a PC</a:t>
                      </a:r>
                      <a:endParaRPr lang="en-US" sz="1600" dirty="0">
                        <a:gradFill>
                          <a:gsLst>
                            <a:gs pos="0">
                              <a:srgbClr val="FFFFFF"/>
                            </a:gs>
                            <a:gs pos="100000">
                              <a:srgbClr val="FFFFFF"/>
                            </a:gs>
                          </a:gsLst>
                          <a:lin ang="5400000" scaled="0"/>
                        </a:gradFill>
                      </a:endParaRPr>
                    </a:p>
                  </a:txBody>
                  <a:tcPr anchor="ctr">
                    <a:gradFill>
                      <a:gsLst>
                        <a:gs pos="0">
                          <a:srgbClr val="6BBD46">
                            <a:lumMod val="80000"/>
                          </a:srgbClr>
                        </a:gs>
                        <a:gs pos="100000">
                          <a:srgbClr val="6BBD46">
                            <a:lumMod val="80000"/>
                          </a:srgbClr>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Update status to show your availability to colleagues</a:t>
                      </a:r>
                    </a:p>
                  </a:txBody>
                  <a:tcPr anchor="ctr">
                    <a:gradFill>
                      <a:gsLst>
                        <a:gs pos="0">
                          <a:srgbClr val="FF4819">
                            <a:lumMod val="80000"/>
                          </a:srgbClr>
                        </a:gs>
                        <a:gs pos="100000">
                          <a:srgbClr val="FF4819">
                            <a:lumMod val="80000"/>
                          </a:srgbClr>
                        </a:gs>
                      </a:gsLst>
                      <a:lin ang="16200000" scaled="0"/>
                    </a:gradFill>
                  </a:tcPr>
                </a:tc>
              </a:tr>
              <a:tr h="747118">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r>
                        <a:rPr lang="en-US" sz="1600" dirty="0" smtClean="0">
                          <a:gradFill>
                            <a:gsLst>
                              <a:gs pos="0">
                                <a:srgbClr val="FFFFFF"/>
                              </a:gs>
                              <a:gs pos="100000">
                                <a:srgbClr val="FFFFFF"/>
                              </a:gs>
                            </a:gsLst>
                            <a:lin ang="5400000" scaled="0"/>
                          </a:gradFill>
                        </a:rPr>
                        <a:t>Set your Out of Office message</a:t>
                      </a:r>
                      <a:endParaRPr lang="en-US" sz="1600" dirty="0">
                        <a:gradFill>
                          <a:gsLst>
                            <a:gs pos="0">
                              <a:srgbClr val="FFFFFF"/>
                            </a:gs>
                            <a:gs pos="100000">
                              <a:srgbClr val="FFFFFF"/>
                            </a:gs>
                          </a:gsLst>
                          <a:lin ang="5400000" scaled="0"/>
                        </a:gradFill>
                      </a:endParaRPr>
                    </a:p>
                  </a:txBody>
                  <a:tcPr anchor="ctr">
                    <a:gradFill>
                      <a:gsLst>
                        <a:gs pos="0">
                          <a:srgbClr val="4B8EDC"/>
                        </a:gs>
                        <a:gs pos="100000">
                          <a:srgbClr val="4B8EDC"/>
                        </a:gs>
                      </a:gsLst>
                      <a:lin ang="16200000" scaled="0"/>
                    </a:gradFill>
                  </a:tcPr>
                </a:tc>
                <a:tc>
                  <a:txBody>
                    <a:bodyPr/>
                    <a:lstStyle/>
                    <a:p>
                      <a:pPr algn="ctr">
                        <a:lnSpc>
                          <a:spcPct val="90000"/>
                        </a:lnSpc>
                      </a:pPr>
                      <a:r>
                        <a:rPr lang="en-US" sz="1600" dirty="0" smtClean="0">
                          <a:gradFill>
                            <a:gsLst>
                              <a:gs pos="0">
                                <a:srgbClr val="FFFFFF"/>
                              </a:gs>
                              <a:gs pos="100000">
                                <a:srgbClr val="FFFFFF"/>
                              </a:gs>
                            </a:gsLst>
                            <a:lin ang="5400000" scaled="0"/>
                          </a:gradFill>
                        </a:rPr>
                        <a:t>Use SkyDrive for document storage and sharing notes and documents</a:t>
                      </a:r>
                      <a:endParaRPr lang="en-US" sz="1600" dirty="0">
                        <a:gradFill>
                          <a:gsLst>
                            <a:gs pos="0">
                              <a:srgbClr val="FFFFFF"/>
                            </a:gs>
                            <a:gs pos="100000">
                              <a:srgbClr val="FFFFFF"/>
                            </a:gs>
                          </a:gsLst>
                          <a:lin ang="5400000" scaled="0"/>
                        </a:gradFill>
                      </a:endParaRPr>
                    </a:p>
                  </a:txBody>
                  <a:tcPr anchor="ctr">
                    <a:gradFill>
                      <a:gsLst>
                        <a:gs pos="0">
                          <a:srgbClr val="6BBD46"/>
                        </a:gs>
                        <a:gs pos="100000">
                          <a:srgbClr val="6BBD46">
                            <a:lumMod val="100000"/>
                          </a:srgbClr>
                        </a:gs>
                      </a:gsLst>
                      <a:lin ang="16200000" scaled="0"/>
                    </a:gradFill>
                  </a:tcPr>
                </a:tc>
                <a:tc>
                  <a:txBody>
                    <a:bodyPr/>
                    <a:lstStyle/>
                    <a:p>
                      <a:pPr marL="0" marR="0" indent="0" algn="ctr" defTabSz="914363" rtl="0" eaLnBrk="1" fontAlgn="auto" latinLnBrk="0" hangingPunct="1">
                        <a:lnSpc>
                          <a:spcPct val="90000"/>
                        </a:lnSpc>
                        <a:spcBef>
                          <a:spcPts val="0"/>
                        </a:spcBef>
                        <a:spcAft>
                          <a:spcPts val="0"/>
                        </a:spcAft>
                        <a:buClrTx/>
                        <a:buSzTx/>
                        <a:buFontTx/>
                        <a:buNone/>
                        <a:tabLst/>
                        <a:defRPr/>
                      </a:pPr>
                      <a:endParaRPr lang="en-US" sz="1600" dirty="0" smtClean="0">
                        <a:gradFill>
                          <a:gsLst>
                            <a:gs pos="0">
                              <a:srgbClr val="FFFFFF"/>
                            </a:gs>
                            <a:gs pos="100000">
                              <a:srgbClr val="FFFFFF"/>
                            </a:gs>
                          </a:gsLst>
                          <a:lin ang="5400000" scaled="0"/>
                        </a:gradFill>
                      </a:endParaRPr>
                    </a:p>
                  </a:txBody>
                  <a:tcPr anchor="ctr">
                    <a:gradFill>
                      <a:gsLst>
                        <a:gs pos="0">
                          <a:srgbClr val="FF4819"/>
                        </a:gs>
                        <a:gs pos="100000">
                          <a:srgbClr val="FF4819"/>
                        </a:gs>
                      </a:gsLst>
                      <a:lin ang="16200000" scaled="0"/>
                    </a:gradFill>
                  </a:tcPr>
                </a:tc>
              </a:tr>
            </a:tbl>
          </a:graphicData>
        </a:graphic>
      </p:graphicFrame>
      <p:sp>
        <p:nvSpPr>
          <p:cNvPr id="109571" name="TextBox 3">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defTabSz="914363" fontAlgn="auto">
              <a:spcAft>
                <a:spcPts val="0"/>
              </a:spcAft>
              <a:defRPr/>
            </a:pPr>
            <a:r>
              <a:rPr/>
              <a:t>demo</a:t>
            </a:r>
            <a:endParaRPr/>
          </a:p>
        </p:txBody>
      </p:sp>
      <p:sp>
        <p:nvSpPr>
          <p:cNvPr id="2" name="Title 1"/>
          <p:cNvSpPr>
            <a:spLocks noGrp="1"/>
          </p:cNvSpPr>
          <p:nvPr>
            <p:ph type="ctrTitle"/>
          </p:nvPr>
        </p:nvSpPr>
        <p:spPr/>
        <p:txBody>
          <a:bodyPr/>
          <a:lstStyle/>
          <a:p>
            <a:pPr defTabSz="914363" fontAlgn="auto">
              <a:spcAft>
                <a:spcPts val="0"/>
              </a:spcAft>
              <a:defRPr/>
            </a:pPr>
            <a:r>
              <a:rPr dirty="0" smtClean="0"/>
              <a:t>Outlook and Office Built In</a:t>
            </a:r>
            <a:endParaRPr dirty="0"/>
          </a:p>
        </p:txBody>
      </p:sp>
      <p:sp>
        <p:nvSpPr>
          <p:cNvPr id="3" name="Subtitle 2"/>
          <p:cNvSpPr>
            <a:spLocks noGrp="1"/>
          </p:cNvSpPr>
          <p:nvPr>
            <p:ph type="subTitle" idx="1"/>
          </p:nvPr>
        </p:nvSpPr>
        <p:spPr/>
        <p:txBody>
          <a:bodyPr/>
          <a:lstStyle/>
          <a:p>
            <a:pPr defTabSz="914363" fontAlgn="auto">
              <a:spcAft>
                <a:spcPts val="0"/>
              </a:spcAft>
              <a:defRPr/>
            </a:pPr>
            <a:r>
              <a:rPr lang="en-US" smtClean="0"/>
              <a:t>Augusto Valdez</a:t>
            </a:r>
          </a:p>
          <a:p>
            <a:pPr defTabSz="914363" fontAlgn="auto">
              <a:spcAft>
                <a:spcPts val="0"/>
              </a:spcAft>
              <a:defRPr/>
            </a:pPr>
            <a:r>
              <a:rPr lang="en-US" smtClean="0"/>
              <a:t>Senior Product Manager</a:t>
            </a:r>
          </a:p>
          <a:p>
            <a:pPr defTabSz="914363" fontAlgn="auto">
              <a:spcAft>
                <a:spcPts val="0"/>
              </a:spcAft>
              <a:defRPr/>
            </a:pPr>
            <a:r>
              <a:rPr lang="en-US" smtClean="0"/>
              <a:t>Windows Phone</a:t>
            </a:r>
            <a:endParaRPr lang="en-US" dirty="0"/>
          </a:p>
        </p:txBody>
      </p:sp>
      <p:sp>
        <p:nvSpPr>
          <p:cNvPr id="110596" name="TextBox 4">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dirty="0" smtClean="0"/>
              <a:t>Integrates </a:t>
            </a:r>
            <a:r>
              <a:rPr dirty="0"/>
              <a:t>w</a:t>
            </a:r>
            <a:r>
              <a:rPr dirty="0" smtClean="0"/>
              <a:t>ith Your Infrastructure</a:t>
            </a:r>
            <a:endParaRPr dirty="0"/>
          </a:p>
        </p:txBody>
      </p:sp>
      <p:sp>
        <p:nvSpPr>
          <p:cNvPr id="31" name="Rectangle 30"/>
          <p:cNvSpPr/>
          <p:nvPr/>
        </p:nvSpPr>
        <p:spPr>
          <a:xfrm>
            <a:off x="3625850" y="2359025"/>
            <a:ext cx="7589838" cy="91440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endParaRPr lang="en-US" sz="2800" dirty="0">
              <a:solidFill>
                <a:schemeClr val="tx1">
                  <a:alpha val="99000"/>
                </a:schemeClr>
              </a:solidFill>
            </a:endParaRPr>
          </a:p>
        </p:txBody>
      </p:sp>
      <p:sp>
        <p:nvSpPr>
          <p:cNvPr id="32" name="Rectangle 31"/>
          <p:cNvSpPr/>
          <p:nvPr/>
        </p:nvSpPr>
        <p:spPr>
          <a:xfrm>
            <a:off x="3855084" y="2419036"/>
            <a:ext cx="7132320" cy="794064"/>
          </a:xfrm>
          <a:prstGeom prst="rect">
            <a:avLst/>
          </a:prstGeom>
          <a:noFill/>
        </p:spPr>
        <p:txBody>
          <a:bodyPr lIns="0" tIns="18288" rIns="0" bIns="0" anchor="ctr">
            <a:spAutoFit/>
          </a:bodyPr>
          <a:lstStyle/>
          <a:p>
            <a:pPr algn="ctr" defTabSz="914400" fontAlgn="auto">
              <a:lnSpc>
                <a:spcPct val="90000"/>
              </a:lnSpc>
              <a:spcBef>
                <a:spcPts val="0"/>
              </a:spcBef>
              <a:spcAft>
                <a:spcPts val="0"/>
              </a:spcAft>
              <a:defRPr/>
            </a:pPr>
            <a:r>
              <a:rPr lang="en-US" sz="2800" kern="0" dirty="0">
                <a:gradFill>
                  <a:gsLst>
                    <a:gs pos="0">
                      <a:srgbClr val="FFFFFF"/>
                    </a:gs>
                    <a:gs pos="86000">
                      <a:srgbClr val="FFFFFF"/>
                    </a:gs>
                  </a:gsLst>
                  <a:lin ang="5400000" scaled="0"/>
                </a:gradFill>
                <a:latin typeface="+mn-lt"/>
                <a:ea typeface="Segoe UI" pitchFamily="34" charset="0"/>
                <a:cs typeface="Arial" pitchFamily="34" charset="0"/>
              </a:rPr>
              <a:t>Extend your productivity infrastructure,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
            </a:r>
            <a:br>
              <a:rPr lang="en-US" sz="2800" kern="0" dirty="0">
                <a:gradFill>
                  <a:gsLst>
                    <a:gs pos="0">
                      <a:srgbClr val="FFFFFF"/>
                    </a:gs>
                    <a:gs pos="86000">
                      <a:srgbClr val="FFFFFF"/>
                    </a:gs>
                  </a:gsLst>
                  <a:lin ang="5400000" scaled="0"/>
                </a:gradFill>
                <a:latin typeface="+mn-lt"/>
                <a:ea typeface="Segoe UI" pitchFamily="34" charset="0"/>
                <a:cs typeface="Arial" pitchFamily="34" charset="0"/>
              </a:rPr>
            </a:br>
            <a:r>
              <a:rPr lang="en-US" sz="2800" kern="0" dirty="0">
                <a:gradFill>
                  <a:gsLst>
                    <a:gs pos="0">
                      <a:srgbClr val="FFFFFF"/>
                    </a:gs>
                    <a:gs pos="86000">
                      <a:srgbClr val="FFFFFF"/>
                    </a:gs>
                  </a:gsLst>
                  <a:lin ang="5400000" scaled="0"/>
                </a:gradFill>
                <a:latin typeface="+mn-lt"/>
                <a:ea typeface="Segoe UI" pitchFamily="34" charset="0"/>
                <a:cs typeface="Arial" pitchFamily="34" charset="0"/>
              </a:rPr>
              <a:t>on premise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or in the cloud</a:t>
            </a:r>
          </a:p>
        </p:txBody>
      </p:sp>
      <p:sp>
        <p:nvSpPr>
          <p:cNvPr id="33" name="Rectangle 32"/>
          <p:cNvSpPr/>
          <p:nvPr/>
        </p:nvSpPr>
        <p:spPr>
          <a:xfrm>
            <a:off x="3625850" y="3382963"/>
            <a:ext cx="7589838" cy="91440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endParaRPr lang="en-US" sz="2800" dirty="0">
              <a:solidFill>
                <a:schemeClr val="tx1">
                  <a:alpha val="99000"/>
                </a:schemeClr>
              </a:solidFill>
            </a:endParaRPr>
          </a:p>
        </p:txBody>
      </p:sp>
      <p:sp>
        <p:nvSpPr>
          <p:cNvPr id="34" name="Rectangle 33"/>
          <p:cNvSpPr/>
          <p:nvPr/>
        </p:nvSpPr>
        <p:spPr>
          <a:xfrm>
            <a:off x="3855084" y="3443781"/>
            <a:ext cx="7132320" cy="794064"/>
          </a:xfrm>
          <a:prstGeom prst="rect">
            <a:avLst/>
          </a:prstGeom>
          <a:noFill/>
        </p:spPr>
        <p:txBody>
          <a:bodyPr lIns="0" tIns="18288" rIns="0" bIns="0" anchor="ctr">
            <a:spAutoFit/>
          </a:bodyPr>
          <a:lstStyle/>
          <a:p>
            <a:pPr algn="ctr" defTabSz="914400" fontAlgn="auto">
              <a:lnSpc>
                <a:spcPct val="90000"/>
              </a:lnSpc>
              <a:spcBef>
                <a:spcPts val="0"/>
              </a:spcBef>
              <a:spcAft>
                <a:spcPts val="0"/>
              </a:spcAft>
              <a:defRPr/>
            </a:pPr>
            <a:r>
              <a:rPr lang="en-US" sz="2800" kern="0" dirty="0">
                <a:gradFill>
                  <a:gsLst>
                    <a:gs pos="0">
                      <a:srgbClr val="FFFFFF"/>
                    </a:gs>
                    <a:gs pos="86000">
                      <a:srgbClr val="FFFFFF"/>
                    </a:gs>
                  </a:gsLst>
                  <a:lin ang="5400000" scaled="0"/>
                </a:gradFill>
                <a:latin typeface="+mn-lt"/>
                <a:ea typeface="Segoe UI" pitchFamily="34" charset="0"/>
                <a:cs typeface="Arial" pitchFamily="34" charset="0"/>
              </a:rPr>
              <a:t>Utilize existing infrastructure you know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
            </a:r>
            <a:br>
              <a:rPr lang="en-US" sz="2800" kern="0" dirty="0">
                <a:gradFill>
                  <a:gsLst>
                    <a:gs pos="0">
                      <a:srgbClr val="FFFFFF"/>
                    </a:gs>
                    <a:gs pos="86000">
                      <a:srgbClr val="FFFFFF"/>
                    </a:gs>
                  </a:gsLst>
                  <a:lin ang="5400000" scaled="0"/>
                </a:gradFill>
                <a:latin typeface="+mn-lt"/>
                <a:ea typeface="Segoe UI" pitchFamily="34" charset="0"/>
                <a:cs typeface="Arial" pitchFamily="34" charset="0"/>
              </a:rPr>
            </a:br>
            <a:r>
              <a:rPr lang="en-US" sz="2800" kern="0" dirty="0">
                <a:gradFill>
                  <a:gsLst>
                    <a:gs pos="0">
                      <a:srgbClr val="FFFFFF"/>
                    </a:gs>
                    <a:gs pos="86000">
                      <a:srgbClr val="FFFFFF"/>
                    </a:gs>
                  </a:gsLst>
                  <a:lin ang="5400000" scaled="0"/>
                </a:gradFill>
                <a:latin typeface="+mn-lt"/>
                <a:ea typeface="Segoe UI" pitchFamily="34" charset="0"/>
                <a:cs typeface="Arial" pitchFamily="34" charset="0"/>
              </a:rPr>
              <a:t>and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trust to minimize management costs</a:t>
            </a:r>
          </a:p>
        </p:txBody>
      </p:sp>
      <p:sp>
        <p:nvSpPr>
          <p:cNvPr id="35" name="Rectangle 34"/>
          <p:cNvSpPr/>
          <p:nvPr/>
        </p:nvSpPr>
        <p:spPr>
          <a:xfrm>
            <a:off x="3625850" y="4408488"/>
            <a:ext cx="7589838" cy="91440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endParaRPr lang="en-US" sz="2800" dirty="0">
              <a:solidFill>
                <a:schemeClr val="tx1">
                  <a:alpha val="99000"/>
                </a:schemeClr>
              </a:solidFill>
            </a:endParaRPr>
          </a:p>
        </p:txBody>
      </p:sp>
      <p:sp>
        <p:nvSpPr>
          <p:cNvPr id="36" name="Rectangle 35"/>
          <p:cNvSpPr/>
          <p:nvPr/>
        </p:nvSpPr>
        <p:spPr>
          <a:xfrm>
            <a:off x="3855084" y="4468526"/>
            <a:ext cx="7132320" cy="794064"/>
          </a:xfrm>
          <a:prstGeom prst="rect">
            <a:avLst/>
          </a:prstGeom>
          <a:noFill/>
        </p:spPr>
        <p:txBody>
          <a:bodyPr lIns="0" tIns="18288" rIns="0" bIns="0" anchor="ctr">
            <a:spAutoFit/>
          </a:bodyPr>
          <a:lstStyle/>
          <a:p>
            <a:pPr algn="ctr" defTabSz="914400" fontAlgn="auto">
              <a:lnSpc>
                <a:spcPct val="90000"/>
              </a:lnSpc>
              <a:spcBef>
                <a:spcPts val="0"/>
              </a:spcBef>
              <a:spcAft>
                <a:spcPts val="0"/>
              </a:spcAft>
              <a:defRPr/>
            </a:pPr>
            <a:r>
              <a:rPr lang="en-US" sz="2800" kern="0" dirty="0">
                <a:gradFill>
                  <a:gsLst>
                    <a:gs pos="0">
                      <a:srgbClr val="FFFFFF"/>
                    </a:gs>
                    <a:gs pos="86000">
                      <a:srgbClr val="FFFFFF"/>
                    </a:gs>
                  </a:gsLst>
                  <a:lin ang="5400000" scaled="0"/>
                </a:gradFill>
                <a:latin typeface="+mn-lt"/>
                <a:ea typeface="Segoe UI" pitchFamily="34" charset="0"/>
                <a:cs typeface="Arial" pitchFamily="34" charset="0"/>
              </a:rPr>
              <a:t>Comply with corporate IT policies and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
            </a:r>
            <a:br>
              <a:rPr lang="en-US" sz="2800" kern="0" dirty="0">
                <a:gradFill>
                  <a:gsLst>
                    <a:gs pos="0">
                      <a:srgbClr val="FFFFFF"/>
                    </a:gs>
                    <a:gs pos="86000">
                      <a:srgbClr val="FFFFFF"/>
                    </a:gs>
                  </a:gsLst>
                  <a:lin ang="5400000" scaled="0"/>
                </a:gradFill>
                <a:latin typeface="+mn-lt"/>
                <a:ea typeface="Segoe UI" pitchFamily="34" charset="0"/>
                <a:cs typeface="Arial" pitchFamily="34" charset="0"/>
              </a:rPr>
            </a:br>
            <a:r>
              <a:rPr lang="en-US" sz="2800" kern="0" dirty="0">
                <a:gradFill>
                  <a:gsLst>
                    <a:gs pos="0">
                      <a:srgbClr val="FFFFFF"/>
                    </a:gs>
                    <a:gs pos="86000">
                      <a:srgbClr val="FFFFFF"/>
                    </a:gs>
                  </a:gsLst>
                  <a:lin ang="5400000" scaled="0"/>
                </a:gradFill>
                <a:latin typeface="+mn-lt"/>
                <a:ea typeface="Segoe UI" pitchFamily="34" charset="0"/>
                <a:cs typeface="Arial" pitchFamily="34" charset="0"/>
              </a:rPr>
              <a:t>protect </a:t>
            </a:r>
            <a:r>
              <a:rPr lang="en-US" sz="2800" kern="0" dirty="0">
                <a:gradFill>
                  <a:gsLst>
                    <a:gs pos="0">
                      <a:srgbClr val="FFFFFF"/>
                    </a:gs>
                    <a:gs pos="86000">
                      <a:srgbClr val="FFFFFF"/>
                    </a:gs>
                  </a:gsLst>
                  <a:lin ang="5400000" scaled="0"/>
                </a:gradFill>
                <a:latin typeface="+mn-lt"/>
                <a:ea typeface="Segoe UI" pitchFamily="34" charset="0"/>
                <a:cs typeface="Arial" pitchFamily="34" charset="0"/>
              </a:rPr>
              <a:t>your business information</a:t>
            </a:r>
          </a:p>
        </p:txBody>
      </p:sp>
      <p:pic>
        <p:nvPicPr>
          <p:cNvPr id="30" name="Picture 2" descr="H:\Design IN-OUT\#1307 Windows Phone Datasheets\PPT\MSB09_Charles_001.jpg"/>
          <p:cNvPicPr>
            <a:picLocks noChangeAspect="1" noChangeArrowheads="1"/>
          </p:cNvPicPr>
          <p:nvPr/>
        </p:nvPicPr>
        <p:blipFill rotWithShape="1">
          <a:blip r:embed="rId3"/>
          <a:srcRect l="35710" t="3239" r="26912" b="9496"/>
          <a:stretch/>
        </p:blipFill>
        <p:spPr bwMode="auto">
          <a:xfrm>
            <a:off x="0" y="1447800"/>
            <a:ext cx="3657600" cy="4937125"/>
          </a:xfrm>
          <a:prstGeom prst="rect">
            <a:avLst/>
          </a:prstGeom>
          <a:noFill/>
          <a:ln w="25400" cap="flat" cmpd="sng" algn="ctr">
            <a:noFill/>
            <a:prstDash val="solid"/>
            <a:headEnd type="none" w="med" len="med"/>
            <a:tailEnd type="none" w="med" len="med"/>
          </a:ln>
          <a:effectLst>
            <a:outerShdw blurRad="40005" dist="22860" dir="5400000" algn="t" rotWithShape="0">
              <a:prstClr val="black">
                <a:alpha val="35000"/>
              </a:prstClr>
            </a:outerShdw>
          </a:effectLst>
        </p:spPr>
      </p:pic>
      <p:sp>
        <p:nvSpPr>
          <p:cNvPr id="112649" name="TextBox 9">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1000"/>
                                  </p:stCondLst>
                                  <p:childTnLst>
                                    <p:animClr clrSpc="rgb" dir="cw">
                                      <p:cBhvr>
                                        <p:cTn id="6" dur="750" fill="hold"/>
                                        <p:tgtEl>
                                          <p:spTgt spid="33"/>
                                        </p:tgtEl>
                                        <p:attrNameLst>
                                          <p:attrName>fillcolor</p:attrName>
                                        </p:attrNameLst>
                                      </p:cBhvr>
                                      <p:to>
                                        <a:srgbClr val="ABABAB"/>
                                      </p:to>
                                    </p:animClr>
                                    <p:set>
                                      <p:cBhvr>
                                        <p:cTn id="7" dur="750" fill="hold"/>
                                        <p:tgtEl>
                                          <p:spTgt spid="33"/>
                                        </p:tgtEl>
                                        <p:attrNameLst>
                                          <p:attrName>fill.type</p:attrName>
                                        </p:attrNameLst>
                                      </p:cBhvr>
                                      <p:to>
                                        <p:strVal val="solid"/>
                                      </p:to>
                                    </p:set>
                                    <p:set>
                                      <p:cBhvr>
                                        <p:cTn id="8" dur="750" fill="hold"/>
                                        <p:tgtEl>
                                          <p:spTgt spid="33"/>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750" fill="hold"/>
                                        <p:tgtEl>
                                          <p:spTgt spid="35"/>
                                        </p:tgtEl>
                                        <p:attrNameLst>
                                          <p:attrName>fillcolor</p:attrName>
                                        </p:attrNameLst>
                                      </p:cBhvr>
                                      <p:to>
                                        <a:srgbClr val="ABABAB"/>
                                      </p:to>
                                    </p:animClr>
                                    <p:set>
                                      <p:cBhvr>
                                        <p:cTn id="11" dur="750" fill="hold"/>
                                        <p:tgtEl>
                                          <p:spTgt spid="35"/>
                                        </p:tgtEl>
                                        <p:attrNameLst>
                                          <p:attrName>fill.type</p:attrName>
                                        </p:attrNameLst>
                                      </p:cBhvr>
                                      <p:to>
                                        <p:strVal val="solid"/>
                                      </p:to>
                                    </p:set>
                                    <p:set>
                                      <p:cBhvr>
                                        <p:cTn id="12" dur="750" fill="hold"/>
                                        <p:tgtEl>
                                          <p:spTgt spid="35"/>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750" fill="hold"/>
                                        <p:tgtEl>
                                          <p:spTgt spid="35"/>
                                        </p:tgtEl>
                                        <p:attrNameLst>
                                          <p:attrName>fillcolor</p:attrName>
                                        </p:attrNameLst>
                                      </p:cBhvr>
                                      <p:to>
                                        <a:srgbClr val="ABABAB"/>
                                      </p:to>
                                    </p:animClr>
                                    <p:set>
                                      <p:cBhvr>
                                        <p:cTn id="17" dur="750" fill="hold"/>
                                        <p:tgtEl>
                                          <p:spTgt spid="35"/>
                                        </p:tgtEl>
                                        <p:attrNameLst>
                                          <p:attrName>fill.type</p:attrName>
                                        </p:attrNameLst>
                                      </p:cBhvr>
                                      <p:to>
                                        <p:strVal val="solid"/>
                                      </p:to>
                                    </p:set>
                                    <p:set>
                                      <p:cBhvr>
                                        <p:cTn id="18" dur="750" fill="hold"/>
                                        <p:tgtEl>
                                          <p:spTgt spid="3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750" fill="hold"/>
                                        <p:tgtEl>
                                          <p:spTgt spid="33"/>
                                        </p:tgtEl>
                                        <p:attrNameLst>
                                          <p:attrName>fillcolor</p:attrName>
                                        </p:attrNameLst>
                                      </p:cBhvr>
                                      <p:to>
                                        <a:srgbClr val="F09B20"/>
                                      </p:to>
                                    </p:animClr>
                                    <p:set>
                                      <p:cBhvr>
                                        <p:cTn id="23" dur="750" fill="hold"/>
                                        <p:tgtEl>
                                          <p:spTgt spid="33"/>
                                        </p:tgtEl>
                                        <p:attrNameLst>
                                          <p:attrName>fill.type</p:attrName>
                                        </p:attrNameLst>
                                      </p:cBhvr>
                                      <p:to>
                                        <p:strVal val="solid"/>
                                      </p:to>
                                    </p:set>
                                    <p:set>
                                      <p:cBhvr>
                                        <p:cTn id="24" dur="750" fill="hold"/>
                                        <p:tgtEl>
                                          <p:spTgt spid="33"/>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750" fill="hold"/>
                                        <p:tgtEl>
                                          <p:spTgt spid="31"/>
                                        </p:tgtEl>
                                        <p:attrNameLst>
                                          <p:attrName>fillcolor</p:attrName>
                                        </p:attrNameLst>
                                      </p:cBhvr>
                                      <p:to>
                                        <a:srgbClr val="ABABAB"/>
                                      </p:to>
                                    </p:animClr>
                                    <p:set>
                                      <p:cBhvr>
                                        <p:cTn id="27" dur="750" fill="hold"/>
                                        <p:tgtEl>
                                          <p:spTgt spid="31"/>
                                        </p:tgtEl>
                                        <p:attrNameLst>
                                          <p:attrName>fill.type</p:attrName>
                                        </p:attrNameLst>
                                      </p:cBhvr>
                                      <p:to>
                                        <p:strVal val="solid"/>
                                      </p:to>
                                    </p:set>
                                    <p:set>
                                      <p:cBhvr>
                                        <p:cTn id="28" dur="750" fill="hold"/>
                                        <p:tgtEl>
                                          <p:spTgt spid="31"/>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750" fill="hold"/>
                                        <p:tgtEl>
                                          <p:spTgt spid="35"/>
                                        </p:tgtEl>
                                        <p:attrNameLst>
                                          <p:attrName>fillcolor</p:attrName>
                                        </p:attrNameLst>
                                      </p:cBhvr>
                                      <p:to>
                                        <a:srgbClr val="F09B20"/>
                                      </p:to>
                                    </p:animClr>
                                    <p:set>
                                      <p:cBhvr>
                                        <p:cTn id="33" dur="750" fill="hold"/>
                                        <p:tgtEl>
                                          <p:spTgt spid="35"/>
                                        </p:tgtEl>
                                        <p:attrNameLst>
                                          <p:attrName>fill.type</p:attrName>
                                        </p:attrNameLst>
                                      </p:cBhvr>
                                      <p:to>
                                        <p:strVal val="solid"/>
                                      </p:to>
                                    </p:set>
                                    <p:set>
                                      <p:cBhvr>
                                        <p:cTn id="34" dur="750" fill="hold"/>
                                        <p:tgtEl>
                                          <p:spTgt spid="35"/>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750" fill="hold"/>
                                        <p:tgtEl>
                                          <p:spTgt spid="33"/>
                                        </p:tgtEl>
                                        <p:attrNameLst>
                                          <p:attrName>fillcolor</p:attrName>
                                        </p:attrNameLst>
                                      </p:cBhvr>
                                      <p:to>
                                        <a:srgbClr val="ABABAB"/>
                                      </p:to>
                                    </p:animClr>
                                    <p:set>
                                      <p:cBhvr>
                                        <p:cTn id="37" dur="750" fill="hold"/>
                                        <p:tgtEl>
                                          <p:spTgt spid="33"/>
                                        </p:tgtEl>
                                        <p:attrNameLst>
                                          <p:attrName>fill.type</p:attrName>
                                        </p:attrNameLst>
                                      </p:cBhvr>
                                      <p:to>
                                        <p:strVal val="solid"/>
                                      </p:to>
                                    </p:set>
                                    <p:set>
                                      <p:cBhvr>
                                        <p:cTn id="38" dur="75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07996"/>
          </a:xfrm>
        </p:spPr>
        <p:txBody>
          <a:bodyPr/>
          <a:lstStyle/>
          <a:p>
            <a:pPr defTabSz="914363" fontAlgn="auto">
              <a:spcAft>
                <a:spcPts val="0"/>
              </a:spcAft>
              <a:defRPr/>
            </a:pPr>
            <a:r>
              <a:rPr dirty="0" smtClean="0"/>
              <a:t>On Premise or In The Cloud</a:t>
            </a:r>
            <a:br>
              <a:rPr dirty="0" smtClean="0"/>
            </a:br>
            <a:r>
              <a:rPr sz="3600" dirty="0" smtClean="0">
                <a:gradFill>
                  <a:gsLst>
                    <a:gs pos="0">
                      <a:schemeClr val="accent1"/>
                    </a:gs>
                    <a:gs pos="86000">
                      <a:schemeClr val="accent1"/>
                    </a:gs>
                  </a:gsLst>
                  <a:lin ang="5400000" scaled="0"/>
                </a:gradFill>
              </a:rPr>
              <a:t>Extend your productivity infrastructure</a:t>
            </a:r>
            <a:endParaRPr sz="3600" dirty="0">
              <a:gradFill>
                <a:gsLst>
                  <a:gs pos="0">
                    <a:schemeClr val="accent1"/>
                  </a:gs>
                  <a:gs pos="86000">
                    <a:schemeClr val="accent1"/>
                  </a:gs>
                </a:gsLst>
                <a:lin ang="5400000" scaled="0"/>
              </a:gradFill>
            </a:endParaRPr>
          </a:p>
        </p:txBody>
      </p:sp>
      <p:grpSp>
        <p:nvGrpSpPr>
          <p:cNvPr id="114690" name="Group 4"/>
          <p:cNvGrpSpPr>
            <a:grpSpLocks/>
          </p:cNvGrpSpPr>
          <p:nvPr/>
        </p:nvGrpSpPr>
        <p:grpSpPr bwMode="auto">
          <a:xfrm>
            <a:off x="9056688" y="1755775"/>
            <a:ext cx="2794000" cy="5029200"/>
            <a:chOff x="8961120" y="1140832"/>
            <a:chExt cx="2794349" cy="5029200"/>
          </a:xfrm>
        </p:grpSpPr>
        <p:pic>
          <p:nvPicPr>
            <p:cNvPr id="114696" name="Picture 6" descr="C:\Users\v-sarade\Desktop\WP7_PhoneFrame_28-Apr-2010.png"/>
            <p:cNvPicPr>
              <a:picLocks noChangeAspect="1" noChangeArrowheads="1"/>
            </p:cNvPicPr>
            <p:nvPr/>
          </p:nvPicPr>
          <p:blipFill>
            <a:blip r:embed="rId3"/>
            <a:srcRect/>
            <a:stretch>
              <a:fillRect/>
            </a:stretch>
          </p:blipFill>
          <p:spPr bwMode="auto">
            <a:xfrm>
              <a:off x="8961120" y="1140832"/>
              <a:ext cx="2794349" cy="5029200"/>
            </a:xfrm>
            <a:prstGeom prst="rect">
              <a:avLst/>
            </a:prstGeom>
            <a:noFill/>
            <a:ln w="9525">
              <a:noFill/>
              <a:miter lim="800000"/>
              <a:headEnd/>
              <a:tailEnd/>
            </a:ln>
          </p:spPr>
        </p:pic>
        <p:pic>
          <p:nvPicPr>
            <p:cNvPr id="114697" name="Picture 14"/>
            <p:cNvPicPr>
              <a:picLocks noChangeAspect="1"/>
            </p:cNvPicPr>
            <p:nvPr/>
          </p:nvPicPr>
          <p:blipFill>
            <a:blip r:embed="rId4"/>
            <a:srcRect l="35371" t="5881" r="35300" b="15791"/>
            <a:stretch>
              <a:fillRect/>
            </a:stretch>
          </p:blipFill>
          <p:spPr bwMode="auto">
            <a:xfrm>
              <a:off x="9234723" y="1560992"/>
              <a:ext cx="2245950" cy="3749040"/>
            </a:xfrm>
            <a:prstGeom prst="rect">
              <a:avLst/>
            </a:prstGeom>
            <a:noFill/>
            <a:ln w="9525">
              <a:noFill/>
              <a:miter lim="800000"/>
              <a:headEnd/>
              <a:tailEnd/>
            </a:ln>
          </p:spPr>
        </p:pic>
      </p:grpSp>
      <p:sp>
        <p:nvSpPr>
          <p:cNvPr id="7" name="Rectangle 6"/>
          <p:cNvSpPr/>
          <p:nvPr/>
        </p:nvSpPr>
        <p:spPr bwMode="auto">
          <a:xfrm>
            <a:off x="-1" y="1919288"/>
            <a:ext cx="8837614" cy="656487"/>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3600" dirty="0">
                <a:gradFill>
                  <a:gsLst>
                    <a:gs pos="0">
                      <a:srgbClr val="FFFFFF"/>
                    </a:gs>
                    <a:gs pos="86000">
                      <a:srgbClr val="FFFFFF"/>
                    </a:gs>
                  </a:gsLst>
                  <a:lin ang="5400000" scaled="0"/>
                </a:gradFill>
                <a:latin typeface="+mn-lt"/>
                <a:ea typeface="+mn-ea"/>
              </a:rPr>
              <a:t>Full Office 365 support</a:t>
            </a:r>
            <a:endParaRPr lang="en-US" sz="3600" dirty="0">
              <a:gradFill>
                <a:gsLst>
                  <a:gs pos="0">
                    <a:srgbClr val="FFFFFF"/>
                  </a:gs>
                  <a:gs pos="86000">
                    <a:srgbClr val="FFFFFF"/>
                  </a:gs>
                </a:gsLst>
                <a:lin ang="5400000" scaled="0"/>
              </a:gradFill>
              <a:latin typeface="+mn-lt"/>
              <a:ea typeface="+mn-ea"/>
            </a:endParaRPr>
          </a:p>
        </p:txBody>
      </p:sp>
      <p:sp>
        <p:nvSpPr>
          <p:cNvPr id="8" name="Rectangle 7"/>
          <p:cNvSpPr/>
          <p:nvPr/>
        </p:nvSpPr>
        <p:spPr bwMode="auto">
          <a:xfrm>
            <a:off x="0" y="3279688"/>
            <a:ext cx="8837613" cy="656487"/>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spcBef>
                <a:spcPts val="0"/>
              </a:spcBef>
              <a:spcAft>
                <a:spcPts val="0"/>
              </a:spcAft>
              <a:defRPr/>
            </a:pPr>
            <a:r>
              <a:rPr lang="en-US" sz="3600" dirty="0">
                <a:gradFill>
                  <a:gsLst>
                    <a:gs pos="0">
                      <a:schemeClr val="tx1"/>
                    </a:gs>
                    <a:gs pos="86000">
                      <a:schemeClr val="tx1"/>
                    </a:gs>
                  </a:gsLst>
                  <a:lin ang="5400000" scaled="0"/>
                </a:gradFill>
                <a:latin typeface="+mn-lt"/>
                <a:ea typeface="+mn-ea"/>
              </a:rPr>
              <a:t>Auto-discovery lets users easily connect</a:t>
            </a:r>
            <a:endParaRPr lang="en-US" sz="3600" dirty="0">
              <a:gradFill>
                <a:gsLst>
                  <a:gs pos="0">
                    <a:schemeClr val="tx1"/>
                  </a:gs>
                  <a:gs pos="86000">
                    <a:schemeClr val="tx1"/>
                  </a:gs>
                </a:gsLst>
                <a:lin ang="5400000" scaled="0"/>
              </a:gradFill>
              <a:latin typeface="+mn-lt"/>
              <a:ea typeface="+mn-ea"/>
            </a:endParaRPr>
          </a:p>
        </p:txBody>
      </p:sp>
      <p:sp>
        <p:nvSpPr>
          <p:cNvPr id="9" name="Rectangle 8"/>
          <p:cNvSpPr/>
          <p:nvPr/>
        </p:nvSpPr>
        <p:spPr bwMode="auto">
          <a:xfrm>
            <a:off x="-1" y="4062656"/>
            <a:ext cx="8837613" cy="656487"/>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spcBef>
                <a:spcPts val="0"/>
              </a:spcBef>
              <a:spcAft>
                <a:spcPts val="0"/>
              </a:spcAft>
              <a:defRPr/>
            </a:pPr>
            <a:r>
              <a:rPr lang="en-US" sz="3600" dirty="0">
                <a:gradFill>
                  <a:gsLst>
                    <a:gs pos="0">
                      <a:schemeClr val="tx1"/>
                    </a:gs>
                    <a:gs pos="86000">
                      <a:schemeClr val="tx1"/>
                    </a:gs>
                  </a:gsLst>
                  <a:lin ang="5400000" scaled="0"/>
                </a:gradFill>
                <a:latin typeface="+mn-lt"/>
                <a:ea typeface="+mn-ea"/>
              </a:rPr>
              <a:t>Supports multiple EAS accounts </a:t>
            </a:r>
          </a:p>
        </p:txBody>
      </p:sp>
      <p:sp>
        <p:nvSpPr>
          <p:cNvPr id="12" name="Text Placeholder 2"/>
          <p:cNvSpPr txBox="1">
            <a:spLocks/>
          </p:cNvSpPr>
          <p:nvPr/>
        </p:nvSpPr>
        <p:spPr>
          <a:xfrm>
            <a:off x="519906" y="2655286"/>
            <a:ext cx="11149013" cy="1973561"/>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smtClean="0"/>
              <a:t>Exchange, SharePoint, and </a:t>
            </a:r>
            <a:r>
              <a:rPr lang="en-US" dirty="0" err="1" smtClean="0"/>
              <a:t>Lync</a:t>
            </a:r>
            <a:endParaRPr lang="en-US" dirty="0" smtClean="0"/>
          </a:p>
        </p:txBody>
      </p:sp>
      <p:sp>
        <p:nvSpPr>
          <p:cNvPr id="114695" name="TextBox 9">
            <a:hlinkClick r:id="rId6"/>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07996"/>
          </a:xfrm>
        </p:spPr>
        <p:txBody>
          <a:bodyPr/>
          <a:lstStyle/>
          <a:p>
            <a:pPr defTabSz="914363" fontAlgn="auto">
              <a:spcAft>
                <a:spcPts val="0"/>
              </a:spcAft>
              <a:defRPr/>
            </a:pPr>
            <a:r>
              <a:rPr smtClean="0"/>
              <a:t>Integrates Easily with Exchange Server</a:t>
            </a:r>
            <a:br>
              <a:rPr smtClean="0"/>
            </a:br>
            <a:r>
              <a:rPr sz="3600" smtClean="0">
                <a:solidFill>
                  <a:schemeClr val="accent1">
                    <a:alpha val="99000"/>
                  </a:schemeClr>
                </a:solidFill>
              </a:rPr>
              <a:t>Extend your productivity infrastructure</a:t>
            </a:r>
            <a:endParaRPr sz="3600" dirty="0">
              <a:solidFill>
                <a:schemeClr val="accent1">
                  <a:alpha val="99000"/>
                </a:schemeClr>
              </a:solidFill>
            </a:endParaRPr>
          </a:p>
        </p:txBody>
      </p:sp>
      <p:grpSp>
        <p:nvGrpSpPr>
          <p:cNvPr id="116738" name="Group 6"/>
          <p:cNvGrpSpPr>
            <a:grpSpLocks/>
          </p:cNvGrpSpPr>
          <p:nvPr/>
        </p:nvGrpSpPr>
        <p:grpSpPr bwMode="auto">
          <a:xfrm>
            <a:off x="9056688" y="1755775"/>
            <a:ext cx="2794000" cy="5029200"/>
            <a:chOff x="8961120" y="1140832"/>
            <a:chExt cx="2794349" cy="5029200"/>
          </a:xfrm>
        </p:grpSpPr>
        <p:pic>
          <p:nvPicPr>
            <p:cNvPr id="116744" name="Picture 6" descr="C:\Users\v-sarade\Desktop\WP7_PhoneFrame_28-Apr-2010.png"/>
            <p:cNvPicPr>
              <a:picLocks noChangeAspect="1" noChangeArrowheads="1"/>
            </p:cNvPicPr>
            <p:nvPr/>
          </p:nvPicPr>
          <p:blipFill>
            <a:blip r:embed="rId3"/>
            <a:srcRect/>
            <a:stretch>
              <a:fillRect/>
            </a:stretch>
          </p:blipFill>
          <p:spPr bwMode="auto">
            <a:xfrm>
              <a:off x="8961120" y="1140832"/>
              <a:ext cx="2794349" cy="5029200"/>
            </a:xfrm>
            <a:prstGeom prst="rect">
              <a:avLst/>
            </a:prstGeom>
            <a:noFill/>
            <a:ln w="9525">
              <a:noFill/>
              <a:miter lim="800000"/>
              <a:headEnd/>
              <a:tailEnd/>
            </a:ln>
          </p:spPr>
        </p:pic>
        <p:pic>
          <p:nvPicPr>
            <p:cNvPr id="116745" name="Picture 8"/>
            <p:cNvPicPr>
              <a:picLocks noChangeAspect="1"/>
            </p:cNvPicPr>
            <p:nvPr/>
          </p:nvPicPr>
          <p:blipFill>
            <a:blip r:embed="rId4"/>
            <a:srcRect l="35371" t="5881" r="35300" b="15791"/>
            <a:stretch>
              <a:fillRect/>
            </a:stretch>
          </p:blipFill>
          <p:spPr bwMode="auto">
            <a:xfrm>
              <a:off x="9234723" y="1560992"/>
              <a:ext cx="2245950" cy="3749040"/>
            </a:xfrm>
            <a:prstGeom prst="rect">
              <a:avLst/>
            </a:prstGeom>
            <a:noFill/>
            <a:ln w="9525">
              <a:noFill/>
              <a:miter lim="800000"/>
              <a:headEnd/>
              <a:tailEnd/>
            </a:ln>
          </p:spPr>
        </p:pic>
      </p:grpSp>
      <p:sp>
        <p:nvSpPr>
          <p:cNvPr id="10" name="Rectangle 9"/>
          <p:cNvSpPr/>
          <p:nvPr/>
        </p:nvSpPr>
        <p:spPr bwMode="auto">
          <a:xfrm>
            <a:off x="-1" y="1919288"/>
            <a:ext cx="8837614" cy="656487"/>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3600" dirty="0">
                <a:gradFill>
                  <a:gsLst>
                    <a:gs pos="0">
                      <a:schemeClr val="tx1"/>
                    </a:gs>
                    <a:gs pos="86000">
                      <a:schemeClr val="tx1"/>
                    </a:gs>
                  </a:gsLst>
                  <a:lin ang="5400000" scaled="0"/>
                </a:gradFill>
              </a:rPr>
              <a:t>Exchange ActiveSync</a:t>
            </a:r>
            <a:r>
              <a:rPr lang="en-US" sz="3600" baseline="30000" dirty="0">
                <a:gradFill>
                  <a:gsLst>
                    <a:gs pos="0">
                      <a:schemeClr val="tx1"/>
                    </a:gs>
                    <a:gs pos="86000">
                      <a:schemeClr val="tx1"/>
                    </a:gs>
                  </a:gsLst>
                  <a:lin ang="5400000" scaled="0"/>
                </a:gradFill>
              </a:rPr>
              <a:t>®</a:t>
            </a:r>
            <a:r>
              <a:rPr lang="en-US" sz="3600" dirty="0">
                <a:gradFill>
                  <a:gsLst>
                    <a:gs pos="0">
                      <a:schemeClr val="tx1"/>
                    </a:gs>
                    <a:gs pos="86000">
                      <a:schemeClr val="tx1"/>
                    </a:gs>
                  </a:gsLst>
                  <a:lin ang="5400000" scaled="0"/>
                </a:gradFill>
              </a:rPr>
              <a:t> (EAS) compliant</a:t>
            </a:r>
          </a:p>
        </p:txBody>
      </p:sp>
      <p:sp>
        <p:nvSpPr>
          <p:cNvPr id="11" name="Rectangle 10"/>
          <p:cNvSpPr/>
          <p:nvPr/>
        </p:nvSpPr>
        <p:spPr bwMode="auto">
          <a:xfrm>
            <a:off x="0" y="4343400"/>
            <a:ext cx="8837614" cy="656487"/>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3600" dirty="0">
                <a:gradFill>
                  <a:gsLst>
                    <a:gs pos="0">
                      <a:schemeClr val="tx1"/>
                    </a:gs>
                    <a:gs pos="86000">
                      <a:schemeClr val="tx1"/>
                    </a:gs>
                  </a:gsLst>
                  <a:lin ang="5400000" scaled="0"/>
                </a:gradFill>
              </a:rPr>
              <a:t>Auto-discovery lets users easily connect</a:t>
            </a:r>
          </a:p>
        </p:txBody>
      </p:sp>
      <p:sp>
        <p:nvSpPr>
          <p:cNvPr id="12" name="Rectangle 11"/>
          <p:cNvSpPr/>
          <p:nvPr/>
        </p:nvSpPr>
        <p:spPr bwMode="auto">
          <a:xfrm>
            <a:off x="-1" y="5137611"/>
            <a:ext cx="8837614" cy="656487"/>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3600" dirty="0">
                <a:gradFill>
                  <a:gsLst>
                    <a:gs pos="0">
                      <a:schemeClr val="tx1"/>
                    </a:gs>
                    <a:gs pos="86000">
                      <a:schemeClr val="tx1"/>
                    </a:gs>
                  </a:gsLst>
                  <a:lin ang="5400000" scaled="0"/>
                </a:gradFill>
              </a:rPr>
              <a:t>Supports multiple EAS accounts </a:t>
            </a:r>
          </a:p>
        </p:txBody>
      </p:sp>
      <p:sp>
        <p:nvSpPr>
          <p:cNvPr id="13" name="Text Placeholder 2"/>
          <p:cNvSpPr txBox="1">
            <a:spLocks/>
          </p:cNvSpPr>
          <p:nvPr/>
        </p:nvSpPr>
        <p:spPr>
          <a:xfrm>
            <a:off x="519906" y="2672895"/>
            <a:ext cx="11149013" cy="1526572"/>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smtClean="0"/>
              <a:t>Implementation of EAS version 14.1</a:t>
            </a:r>
          </a:p>
          <a:p>
            <a:pPr fontAlgn="auto">
              <a:spcAft>
                <a:spcPts val="0"/>
              </a:spcAft>
              <a:defRPr/>
            </a:pPr>
            <a:r>
              <a:rPr lang="en-US" dirty="0" smtClean="0"/>
              <a:t>Exchange Server 2003 SP2, 2007, 2010</a:t>
            </a:r>
          </a:p>
          <a:p>
            <a:pPr fontAlgn="auto">
              <a:spcAft>
                <a:spcPts val="0"/>
              </a:spcAft>
              <a:defRPr/>
            </a:pPr>
            <a:r>
              <a:rPr lang="en-US" dirty="0" smtClean="0"/>
              <a:t>Office 365</a:t>
            </a:r>
          </a:p>
        </p:txBody>
      </p:sp>
      <p:sp>
        <p:nvSpPr>
          <p:cNvPr id="116743" name="TextBox 13">
            <a:hlinkClick r:id="rId6"/>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381125" y="838200"/>
            <a:ext cx="4408488" cy="2449513"/>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099">
              <a:lnSpc>
                <a:spcPct val="90000"/>
              </a:lnSpc>
              <a:defRPr/>
            </a:pPr>
            <a:endParaRPr lang="en-US" sz="3200" kern="0" spc="-50" dirty="0">
              <a:solidFill>
                <a:srgbClr val="FFFFFF"/>
              </a:solidFill>
              <a:latin typeface="+mn-lt"/>
              <a:ea typeface="+mn-ea"/>
            </a:endParaRPr>
          </a:p>
        </p:txBody>
      </p:sp>
      <p:sp>
        <p:nvSpPr>
          <p:cNvPr id="56" name="TextBox 55"/>
          <p:cNvSpPr txBox="1"/>
          <p:nvPr/>
        </p:nvSpPr>
        <p:spPr>
          <a:xfrm>
            <a:off x="1507115" y="1509154"/>
            <a:ext cx="2286000" cy="1107996"/>
          </a:xfrm>
          <a:prstGeom prst="rect">
            <a:avLst/>
          </a:prstGeom>
          <a:noFill/>
        </p:spPr>
        <p:txBody>
          <a:bodyPr tIns="0" bIns="0">
            <a:spAutoFit/>
          </a:bodyPr>
          <a:lstStyle/>
          <a:p>
            <a:pPr algn="ctr" defTabSz="1087546" fontAlgn="auto">
              <a:spcBef>
                <a:spcPts val="0"/>
              </a:spcBef>
              <a:spcAft>
                <a:spcPts val="0"/>
              </a:spcAft>
              <a:defRPr/>
            </a:pPr>
            <a:r>
              <a:rPr lang="en-US" sz="7200" b="1" spc="-300" dirty="0">
                <a:gradFill>
                  <a:gsLst>
                    <a:gs pos="0">
                      <a:srgbClr val="FFFFFF"/>
                    </a:gs>
                    <a:gs pos="86000">
                      <a:srgbClr val="FFFFFF"/>
                    </a:gs>
                  </a:gsLst>
                  <a:lin ang="5400000" scaled="0"/>
                </a:gradFill>
                <a:latin typeface="+mn-lt"/>
                <a:ea typeface="+mn-ea"/>
              </a:rPr>
              <a:t>66%</a:t>
            </a:r>
          </a:p>
        </p:txBody>
      </p:sp>
      <p:sp>
        <p:nvSpPr>
          <p:cNvPr id="57" name="TextBox 56"/>
          <p:cNvSpPr txBox="1"/>
          <p:nvPr/>
        </p:nvSpPr>
        <p:spPr>
          <a:xfrm>
            <a:off x="1507115" y="2448405"/>
            <a:ext cx="2286000" cy="307777"/>
          </a:xfrm>
          <a:prstGeom prst="rect">
            <a:avLst/>
          </a:prstGeom>
          <a:noFill/>
        </p:spPr>
        <p:txBody>
          <a:bodyPr lIns="0" tIns="0" rIns="0" bIns="0">
            <a:spAutoFit/>
          </a:bodyPr>
          <a:lstStyle/>
          <a:p>
            <a:pPr algn="ctr" defTabSz="1087546" fontAlgn="auto">
              <a:spcBef>
                <a:spcPts val="0"/>
              </a:spcBef>
              <a:spcAft>
                <a:spcPts val="0"/>
              </a:spcAft>
              <a:defRPr/>
            </a:pPr>
            <a:r>
              <a:rPr lang="en-US" sz="2000" dirty="0">
                <a:gradFill>
                  <a:gsLst>
                    <a:gs pos="0">
                      <a:srgbClr val="FFFFFF"/>
                    </a:gs>
                    <a:gs pos="86000">
                      <a:srgbClr val="FFFFFF"/>
                    </a:gs>
                  </a:gsLst>
                  <a:lin ang="5400000" scaled="0"/>
                </a:gradFill>
                <a:latin typeface="+mn-lt"/>
                <a:ea typeface="Segoe UI" pitchFamily="34" charset="0"/>
                <a:cs typeface="Segoe UI" pitchFamily="34" charset="0"/>
              </a:rPr>
              <a:t>AWARENESS</a:t>
            </a:r>
            <a:endParaRPr lang="en-US" sz="2000" dirty="0">
              <a:gradFill>
                <a:gsLst>
                  <a:gs pos="0">
                    <a:srgbClr val="FFFFFF"/>
                  </a:gs>
                  <a:gs pos="86000">
                    <a:srgbClr val="FFFFFF"/>
                  </a:gs>
                </a:gsLst>
                <a:lin ang="5400000" scaled="0"/>
              </a:gradFill>
              <a:latin typeface="+mn-lt"/>
              <a:ea typeface="Segoe UI" pitchFamily="34" charset="0"/>
              <a:cs typeface="Segoe UI" pitchFamily="34" charset="0"/>
            </a:endParaRPr>
          </a:p>
        </p:txBody>
      </p:sp>
      <p:sp>
        <p:nvSpPr>
          <p:cNvPr id="58" name="Rectangle 57"/>
          <p:cNvSpPr/>
          <p:nvPr/>
        </p:nvSpPr>
        <p:spPr>
          <a:xfrm>
            <a:off x="6116638" y="838200"/>
            <a:ext cx="4408487" cy="2449513"/>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182880" bIns="0" anchor="ctr"/>
          <a:lstStyle/>
          <a:p>
            <a:pPr defTabSz="914099">
              <a:lnSpc>
                <a:spcPct val="80000"/>
              </a:lnSpc>
              <a:defRPr/>
            </a:pPr>
            <a:endParaRPr lang="en-US" sz="2400" b="1" kern="0" spc="-50" dirty="0">
              <a:solidFill>
                <a:srgbClr val="FFFFFF"/>
              </a:solidFill>
              <a:latin typeface="+mn-lt"/>
              <a:ea typeface="+mn-ea"/>
            </a:endParaRPr>
          </a:p>
        </p:txBody>
      </p:sp>
      <p:sp>
        <p:nvSpPr>
          <p:cNvPr id="59" name="TextBox 58"/>
          <p:cNvSpPr txBox="1"/>
          <p:nvPr/>
        </p:nvSpPr>
        <p:spPr>
          <a:xfrm>
            <a:off x="6243017" y="1349058"/>
            <a:ext cx="2286000" cy="307777"/>
          </a:xfrm>
          <a:prstGeom prst="rect">
            <a:avLst/>
          </a:prstGeom>
          <a:noFill/>
        </p:spPr>
        <p:txBody>
          <a:bodyPr lIns="0" tIns="0" rIns="0" bIns="0">
            <a:spAutoFit/>
          </a:bodyPr>
          <a:lstStyle/>
          <a:p>
            <a:pPr algn="ctr" defTabSz="1087546" fontAlgn="auto">
              <a:spcBef>
                <a:spcPts val="0"/>
              </a:spcBef>
              <a:spcAft>
                <a:spcPts val="0"/>
              </a:spcAft>
              <a:defRPr/>
            </a:pPr>
            <a:r>
              <a:rPr lang="en-US" sz="2000" dirty="0">
                <a:gradFill>
                  <a:gsLst>
                    <a:gs pos="0">
                      <a:srgbClr val="FFFFFF"/>
                    </a:gs>
                    <a:gs pos="86000">
                      <a:srgbClr val="FFFFFF"/>
                    </a:gs>
                  </a:gsLst>
                  <a:lin ang="5400000" scaled="0"/>
                </a:gradFill>
                <a:latin typeface="+mn-lt"/>
                <a:ea typeface="Segoe UI" pitchFamily="34" charset="0"/>
                <a:cs typeface="Segoe UI" pitchFamily="34" charset="0"/>
              </a:rPr>
              <a:t>WORLDWIDE</a:t>
            </a:r>
          </a:p>
        </p:txBody>
      </p:sp>
      <p:sp>
        <p:nvSpPr>
          <p:cNvPr id="60" name="TextBox 59"/>
          <p:cNvSpPr txBox="1"/>
          <p:nvPr/>
        </p:nvSpPr>
        <p:spPr>
          <a:xfrm>
            <a:off x="6243017" y="1509154"/>
            <a:ext cx="2286000" cy="1107996"/>
          </a:xfrm>
          <a:prstGeom prst="rect">
            <a:avLst/>
          </a:prstGeom>
          <a:noFill/>
        </p:spPr>
        <p:txBody>
          <a:bodyPr tIns="0" bIns="0">
            <a:spAutoFit/>
          </a:bodyPr>
          <a:lstStyle/>
          <a:p>
            <a:pPr algn="ctr" defTabSz="1087546" fontAlgn="auto">
              <a:spcBef>
                <a:spcPts val="0"/>
              </a:spcBef>
              <a:spcAft>
                <a:spcPts val="0"/>
              </a:spcAft>
              <a:defRPr/>
            </a:pPr>
            <a:r>
              <a:rPr lang="en-US" sz="7200" b="1" spc="-300" dirty="0">
                <a:gradFill>
                  <a:gsLst>
                    <a:gs pos="0">
                      <a:srgbClr val="FFFFFF"/>
                    </a:gs>
                    <a:gs pos="86000">
                      <a:srgbClr val="FFFFFF"/>
                    </a:gs>
                  </a:gsLst>
                  <a:lin ang="5400000" scaled="0"/>
                </a:gradFill>
                <a:latin typeface="+mn-lt"/>
                <a:ea typeface="+mn-ea"/>
              </a:rPr>
              <a:t>93%</a:t>
            </a:r>
            <a:endParaRPr lang="en-US" sz="7200" b="1" spc="-300" dirty="0">
              <a:gradFill>
                <a:gsLst>
                  <a:gs pos="0">
                    <a:srgbClr val="FFFFFF"/>
                  </a:gs>
                  <a:gs pos="86000">
                    <a:srgbClr val="FFFFFF"/>
                  </a:gs>
                </a:gsLst>
                <a:lin ang="5400000" scaled="0"/>
              </a:gradFill>
              <a:latin typeface="+mn-lt"/>
              <a:ea typeface="+mn-ea"/>
            </a:endParaRPr>
          </a:p>
        </p:txBody>
      </p:sp>
      <p:sp>
        <p:nvSpPr>
          <p:cNvPr id="61" name="TextBox 60"/>
          <p:cNvSpPr txBox="1"/>
          <p:nvPr/>
        </p:nvSpPr>
        <p:spPr>
          <a:xfrm>
            <a:off x="6243017" y="2448405"/>
            <a:ext cx="2286000" cy="307777"/>
          </a:xfrm>
          <a:prstGeom prst="rect">
            <a:avLst/>
          </a:prstGeom>
          <a:noFill/>
        </p:spPr>
        <p:txBody>
          <a:bodyPr lIns="0" tIns="0" rIns="0" bIns="0">
            <a:spAutoFit/>
          </a:bodyPr>
          <a:lstStyle/>
          <a:p>
            <a:pPr algn="ctr" defTabSz="1087546" fontAlgn="auto">
              <a:spcBef>
                <a:spcPts val="0"/>
              </a:spcBef>
              <a:spcAft>
                <a:spcPts val="0"/>
              </a:spcAft>
              <a:defRPr/>
            </a:pPr>
            <a:r>
              <a:rPr lang="en-US" sz="2000" dirty="0">
                <a:gradFill>
                  <a:gsLst>
                    <a:gs pos="0">
                      <a:srgbClr val="FFFFFF"/>
                    </a:gs>
                    <a:gs pos="86000">
                      <a:srgbClr val="FFFFFF"/>
                    </a:gs>
                  </a:gsLst>
                  <a:lin ang="5400000" scaled="0"/>
                </a:gradFill>
                <a:latin typeface="+mn-lt"/>
                <a:ea typeface="Segoe UI" pitchFamily="34" charset="0"/>
                <a:cs typeface="Segoe UI" pitchFamily="34" charset="0"/>
              </a:rPr>
              <a:t>SATISFIED</a:t>
            </a:r>
          </a:p>
        </p:txBody>
      </p:sp>
      <p:sp>
        <p:nvSpPr>
          <p:cNvPr id="62" name="Rectangle 61"/>
          <p:cNvSpPr/>
          <p:nvPr/>
        </p:nvSpPr>
        <p:spPr>
          <a:xfrm>
            <a:off x="1381125" y="3570288"/>
            <a:ext cx="4408488" cy="2449512"/>
          </a:xfrm>
          <a:prstGeom prst="rect">
            <a:avLst/>
          </a:prstGeom>
          <a:solidFill>
            <a:srgbClr val="F6AE1E"/>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wrap="none" lIns="274320" tIns="18288" rIns="274320" bIns="0" anchor="ctr"/>
          <a:lstStyle/>
          <a:p>
            <a:pPr defTabSz="914099">
              <a:lnSpc>
                <a:spcPct val="80000"/>
              </a:lnSpc>
              <a:defRPr/>
            </a:pPr>
            <a:endParaRPr lang="en-US" sz="2400" b="1" kern="0" spc="-50" dirty="0">
              <a:solidFill>
                <a:srgbClr val="FFFFFF"/>
              </a:solidFill>
              <a:latin typeface="+mn-lt"/>
              <a:ea typeface="+mn-ea"/>
            </a:endParaRPr>
          </a:p>
        </p:txBody>
      </p:sp>
      <p:sp>
        <p:nvSpPr>
          <p:cNvPr id="63" name="TextBox 62"/>
          <p:cNvSpPr txBox="1"/>
          <p:nvPr/>
        </p:nvSpPr>
        <p:spPr>
          <a:xfrm>
            <a:off x="1507115" y="4079788"/>
            <a:ext cx="2286000" cy="307777"/>
          </a:xfrm>
          <a:prstGeom prst="rect">
            <a:avLst/>
          </a:prstGeom>
          <a:noFill/>
        </p:spPr>
        <p:txBody>
          <a:bodyPr lIns="0" tIns="0" rIns="0" bIns="0">
            <a:spAutoFit/>
          </a:bodyPr>
          <a:lstStyle/>
          <a:p>
            <a:pPr algn="ctr" defTabSz="1087546" fontAlgn="auto">
              <a:spcBef>
                <a:spcPts val="0"/>
              </a:spcBef>
              <a:spcAft>
                <a:spcPts val="0"/>
              </a:spcAft>
              <a:defRPr/>
            </a:pPr>
            <a:r>
              <a:rPr lang="en-US" sz="2000" dirty="0">
                <a:gradFill>
                  <a:gsLst>
                    <a:gs pos="0">
                      <a:srgbClr val="FFFFFF"/>
                    </a:gs>
                    <a:gs pos="86000">
                      <a:srgbClr val="FFFFFF"/>
                    </a:gs>
                  </a:gsLst>
                  <a:lin ang="5400000" scaled="0"/>
                </a:gradFill>
                <a:latin typeface="+mn-lt"/>
                <a:ea typeface="Segoe UI" pitchFamily="34" charset="0"/>
                <a:cs typeface="Segoe UI" pitchFamily="34" charset="0"/>
              </a:rPr>
              <a:t>UNITED STATES</a:t>
            </a:r>
          </a:p>
        </p:txBody>
      </p:sp>
      <p:sp>
        <p:nvSpPr>
          <p:cNvPr id="64" name="TextBox 63"/>
          <p:cNvSpPr txBox="1"/>
          <p:nvPr/>
        </p:nvSpPr>
        <p:spPr>
          <a:xfrm>
            <a:off x="1507115" y="4240851"/>
            <a:ext cx="2286000" cy="1107996"/>
          </a:xfrm>
          <a:prstGeom prst="rect">
            <a:avLst/>
          </a:prstGeom>
          <a:noFill/>
        </p:spPr>
        <p:txBody>
          <a:bodyPr tIns="0" bIns="0">
            <a:spAutoFit/>
          </a:bodyPr>
          <a:lstStyle/>
          <a:p>
            <a:pPr algn="ctr" defTabSz="1087546" fontAlgn="auto">
              <a:spcBef>
                <a:spcPts val="0"/>
              </a:spcBef>
              <a:spcAft>
                <a:spcPts val="0"/>
              </a:spcAft>
              <a:defRPr/>
            </a:pPr>
            <a:r>
              <a:rPr lang="en-US" sz="7200" b="1" spc="-300" dirty="0">
                <a:gradFill>
                  <a:gsLst>
                    <a:gs pos="0">
                      <a:srgbClr val="FFFFFF"/>
                    </a:gs>
                    <a:gs pos="86000">
                      <a:srgbClr val="FFFFFF"/>
                    </a:gs>
                  </a:gsLst>
                  <a:lin ang="5400000" scaled="0"/>
                </a:gradFill>
                <a:latin typeface="+mn-lt"/>
                <a:ea typeface="+mn-ea"/>
              </a:rPr>
              <a:t>66%</a:t>
            </a:r>
          </a:p>
        </p:txBody>
      </p:sp>
      <p:sp>
        <p:nvSpPr>
          <p:cNvPr id="65" name="TextBox 64"/>
          <p:cNvSpPr txBox="1"/>
          <p:nvPr/>
        </p:nvSpPr>
        <p:spPr>
          <a:xfrm>
            <a:off x="1507115" y="5197002"/>
            <a:ext cx="2286000" cy="307777"/>
          </a:xfrm>
          <a:prstGeom prst="rect">
            <a:avLst/>
          </a:prstGeom>
          <a:noFill/>
        </p:spPr>
        <p:txBody>
          <a:bodyPr lIns="0" tIns="0" rIns="0" bIns="0">
            <a:spAutoFit/>
          </a:bodyPr>
          <a:lstStyle/>
          <a:p>
            <a:pPr algn="ctr" defTabSz="1087546" fontAlgn="auto">
              <a:spcBef>
                <a:spcPts val="0"/>
              </a:spcBef>
              <a:spcAft>
                <a:spcPts val="0"/>
              </a:spcAft>
              <a:defRPr/>
            </a:pPr>
            <a:r>
              <a:rPr lang="en-US" sz="2000" dirty="0">
                <a:gradFill>
                  <a:gsLst>
                    <a:gs pos="0">
                      <a:srgbClr val="FFFFFF"/>
                    </a:gs>
                    <a:gs pos="86000">
                      <a:srgbClr val="FFFFFF"/>
                    </a:gs>
                  </a:gsLst>
                  <a:lin ang="5400000" scaled="0"/>
                </a:gradFill>
                <a:latin typeface="+mn-lt"/>
                <a:ea typeface="Segoe UI" pitchFamily="34" charset="0"/>
                <a:cs typeface="Segoe UI" pitchFamily="34" charset="0"/>
              </a:rPr>
              <a:t>VERY SATISFIED</a:t>
            </a:r>
          </a:p>
        </p:txBody>
      </p:sp>
      <p:grpSp>
        <p:nvGrpSpPr>
          <p:cNvPr id="66" name="Group 65"/>
          <p:cNvGrpSpPr>
            <a:grpSpLocks/>
          </p:cNvGrpSpPr>
          <p:nvPr/>
        </p:nvGrpSpPr>
        <p:grpSpPr bwMode="auto">
          <a:xfrm>
            <a:off x="3683000" y="4119563"/>
            <a:ext cx="1914525" cy="1350962"/>
            <a:chOff x="2301463" y="4119537"/>
            <a:chExt cx="1915612" cy="1350625"/>
          </a:xfrm>
        </p:grpSpPr>
        <p:pic>
          <p:nvPicPr>
            <p:cNvPr id="34842" name="Picture 3" descr="C:\Users\andrewl\Desktop\usanotextfinal2005 - lines and fills.png"/>
            <p:cNvPicPr>
              <a:picLocks noChangeAspect="1" noChangeArrowheads="1"/>
            </p:cNvPicPr>
            <p:nvPr/>
          </p:nvPicPr>
          <p:blipFill>
            <a:blip r:embed="rId2"/>
            <a:srcRect/>
            <a:stretch>
              <a:fillRect/>
            </a:stretch>
          </p:blipFill>
          <p:spPr bwMode="auto">
            <a:xfrm>
              <a:off x="2301463" y="4119537"/>
              <a:ext cx="1915612" cy="1350625"/>
            </a:xfrm>
            <a:prstGeom prst="rect">
              <a:avLst/>
            </a:prstGeom>
            <a:noFill/>
            <a:ln w="9525">
              <a:noFill/>
              <a:miter lim="800000"/>
              <a:headEnd/>
              <a:tailEnd/>
            </a:ln>
          </p:spPr>
        </p:pic>
        <p:sp>
          <p:nvSpPr>
            <p:cNvPr id="68" name="Freeform 53"/>
            <p:cNvSpPr>
              <a:spLocks noEditPoints="1"/>
            </p:cNvSpPr>
            <p:nvPr/>
          </p:nvSpPr>
          <p:spPr bwMode="auto">
            <a:xfrm>
              <a:off x="2825635" y="4435370"/>
              <a:ext cx="678248" cy="709436"/>
            </a:xfrm>
            <a:custGeom>
              <a:avLst/>
              <a:gdLst>
                <a:gd name="T0" fmla="*/ 211 w 421"/>
                <a:gd name="T1" fmla="*/ 0 h 421"/>
                <a:gd name="T2" fmla="*/ 0 w 421"/>
                <a:gd name="T3" fmla="*/ 210 h 421"/>
                <a:gd name="T4" fmla="*/ 211 w 421"/>
                <a:gd name="T5" fmla="*/ 421 h 421"/>
                <a:gd name="T6" fmla="*/ 421 w 421"/>
                <a:gd name="T7" fmla="*/ 210 h 421"/>
                <a:gd name="T8" fmla="*/ 211 w 421"/>
                <a:gd name="T9" fmla="*/ 0 h 421"/>
                <a:gd name="T10" fmla="*/ 95 w 421"/>
                <a:gd name="T11" fmla="*/ 151 h 421"/>
                <a:gd name="T12" fmla="*/ 137 w 421"/>
                <a:gd name="T13" fmla="*/ 109 h 421"/>
                <a:gd name="T14" fmla="*/ 179 w 421"/>
                <a:gd name="T15" fmla="*/ 151 h 421"/>
                <a:gd name="T16" fmla="*/ 137 w 421"/>
                <a:gd name="T17" fmla="*/ 193 h 421"/>
                <a:gd name="T18" fmla="*/ 95 w 421"/>
                <a:gd name="T19" fmla="*/ 151 h 421"/>
                <a:gd name="T20" fmla="*/ 303 w 421"/>
                <a:gd name="T21" fmla="*/ 300 h 421"/>
                <a:gd name="T22" fmla="*/ 303 w 421"/>
                <a:gd name="T23" fmla="*/ 300 h 421"/>
                <a:gd name="T24" fmla="*/ 211 w 421"/>
                <a:gd name="T25" fmla="*/ 355 h 421"/>
                <a:gd name="T26" fmla="*/ 112 w 421"/>
                <a:gd name="T27" fmla="*/ 274 h 421"/>
                <a:gd name="T28" fmla="*/ 111 w 421"/>
                <a:gd name="T29" fmla="*/ 251 h 421"/>
                <a:gd name="T30" fmla="*/ 312 w 421"/>
                <a:gd name="T31" fmla="*/ 251 h 421"/>
                <a:gd name="T32" fmla="*/ 309 w 421"/>
                <a:gd name="T33" fmla="*/ 276 h 421"/>
                <a:gd name="T34" fmla="*/ 307 w 421"/>
                <a:gd name="T35" fmla="*/ 290 h 421"/>
                <a:gd name="T36" fmla="*/ 303 w 421"/>
                <a:gd name="T37" fmla="*/ 300 h 421"/>
                <a:gd name="T38" fmla="*/ 285 w 421"/>
                <a:gd name="T39" fmla="*/ 193 h 421"/>
                <a:gd name="T40" fmla="*/ 243 w 421"/>
                <a:gd name="T41" fmla="*/ 151 h 421"/>
                <a:gd name="T42" fmla="*/ 285 w 421"/>
                <a:gd name="T43" fmla="*/ 109 h 421"/>
                <a:gd name="T44" fmla="*/ 327 w 421"/>
                <a:gd name="T45" fmla="*/ 151 h 421"/>
                <a:gd name="T46" fmla="*/ 285 w 421"/>
                <a:gd name="T47" fmla="*/ 19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1" h="421">
                  <a:moveTo>
                    <a:pt x="211" y="0"/>
                  </a:moveTo>
                  <a:cubicBezTo>
                    <a:pt x="94" y="0"/>
                    <a:pt x="0" y="94"/>
                    <a:pt x="0" y="210"/>
                  </a:cubicBezTo>
                  <a:cubicBezTo>
                    <a:pt x="0" y="327"/>
                    <a:pt x="94" y="421"/>
                    <a:pt x="211" y="421"/>
                  </a:cubicBezTo>
                  <a:cubicBezTo>
                    <a:pt x="327" y="421"/>
                    <a:pt x="421" y="327"/>
                    <a:pt x="421" y="210"/>
                  </a:cubicBezTo>
                  <a:cubicBezTo>
                    <a:pt x="421" y="94"/>
                    <a:pt x="327" y="0"/>
                    <a:pt x="211" y="0"/>
                  </a:cubicBezTo>
                  <a:close/>
                  <a:moveTo>
                    <a:pt x="95" y="151"/>
                  </a:moveTo>
                  <a:cubicBezTo>
                    <a:pt x="95" y="128"/>
                    <a:pt x="113" y="109"/>
                    <a:pt x="137" y="109"/>
                  </a:cubicBezTo>
                  <a:cubicBezTo>
                    <a:pt x="160" y="109"/>
                    <a:pt x="179" y="128"/>
                    <a:pt x="179" y="151"/>
                  </a:cubicBezTo>
                  <a:cubicBezTo>
                    <a:pt x="179" y="174"/>
                    <a:pt x="160" y="193"/>
                    <a:pt x="137" y="193"/>
                  </a:cubicBezTo>
                  <a:cubicBezTo>
                    <a:pt x="113" y="193"/>
                    <a:pt x="95" y="174"/>
                    <a:pt x="95" y="151"/>
                  </a:cubicBezTo>
                  <a:close/>
                  <a:moveTo>
                    <a:pt x="303" y="300"/>
                  </a:moveTo>
                  <a:cubicBezTo>
                    <a:pt x="303" y="300"/>
                    <a:pt x="303" y="300"/>
                    <a:pt x="303" y="300"/>
                  </a:cubicBezTo>
                  <a:cubicBezTo>
                    <a:pt x="289" y="332"/>
                    <a:pt x="253" y="355"/>
                    <a:pt x="211" y="355"/>
                  </a:cubicBezTo>
                  <a:cubicBezTo>
                    <a:pt x="158" y="355"/>
                    <a:pt x="114" y="319"/>
                    <a:pt x="112" y="274"/>
                  </a:cubicBezTo>
                  <a:cubicBezTo>
                    <a:pt x="111" y="267"/>
                    <a:pt x="111" y="259"/>
                    <a:pt x="111" y="251"/>
                  </a:cubicBezTo>
                  <a:cubicBezTo>
                    <a:pt x="312" y="251"/>
                    <a:pt x="312" y="251"/>
                    <a:pt x="312" y="251"/>
                  </a:cubicBezTo>
                  <a:cubicBezTo>
                    <a:pt x="312" y="251"/>
                    <a:pt x="311" y="263"/>
                    <a:pt x="309" y="276"/>
                  </a:cubicBezTo>
                  <a:cubicBezTo>
                    <a:pt x="309" y="281"/>
                    <a:pt x="308" y="285"/>
                    <a:pt x="307" y="290"/>
                  </a:cubicBezTo>
                  <a:cubicBezTo>
                    <a:pt x="306" y="294"/>
                    <a:pt x="304" y="297"/>
                    <a:pt x="303" y="300"/>
                  </a:cubicBezTo>
                  <a:close/>
                  <a:moveTo>
                    <a:pt x="285" y="193"/>
                  </a:moveTo>
                  <a:cubicBezTo>
                    <a:pt x="261" y="193"/>
                    <a:pt x="243" y="174"/>
                    <a:pt x="243" y="151"/>
                  </a:cubicBezTo>
                  <a:cubicBezTo>
                    <a:pt x="243" y="128"/>
                    <a:pt x="261" y="109"/>
                    <a:pt x="285" y="109"/>
                  </a:cubicBezTo>
                  <a:cubicBezTo>
                    <a:pt x="308" y="109"/>
                    <a:pt x="327" y="128"/>
                    <a:pt x="327" y="151"/>
                  </a:cubicBezTo>
                  <a:cubicBezTo>
                    <a:pt x="327" y="174"/>
                    <a:pt x="308" y="193"/>
                    <a:pt x="285" y="193"/>
                  </a:cubicBezTo>
                  <a:close/>
                </a:path>
              </a:pathLst>
            </a:custGeom>
            <a:solidFill>
              <a:srgbClr val="FFB70F"/>
            </a:solidFill>
            <a:ln w="25400" cap="flat" cmpd="sng" algn="ctr">
              <a:noFill/>
              <a:prstDash val="solid"/>
              <a:headEnd type="none" w="med" len="med"/>
              <a:tailEnd type="none" w="med" len="med"/>
            </a:ln>
            <a:effectLst/>
            <a:extLst>
              <a:ext uri="{91240B29-F687-4F45-9708-019B960494DF}"/>
            </a:extLst>
          </p:spPr>
          <p:txBody>
            <a:bodyPr lIns="91436" tIns="45718" rIns="91436" bIns="45718" anchor="ctr"/>
            <a:lstStyle/>
            <a:p>
              <a:pPr algn="ctr" defTabSz="914099">
                <a:defRPr/>
              </a:pPr>
              <a:endParaRPr lang="en-US" sz="1100" kern="0">
                <a:gradFill>
                  <a:gsLst>
                    <a:gs pos="0">
                      <a:srgbClr val="FFFFFF"/>
                    </a:gs>
                    <a:gs pos="100000">
                      <a:srgbClr val="FFFFFF"/>
                    </a:gs>
                  </a:gsLst>
                  <a:lin ang="5400000" scaled="0"/>
                </a:gradFill>
                <a:latin typeface="+mn-lt"/>
                <a:ea typeface="+mn-ea"/>
              </a:endParaRPr>
            </a:p>
          </p:txBody>
        </p:sp>
      </p:grpSp>
      <p:sp>
        <p:nvSpPr>
          <p:cNvPr id="69" name="Rectangle 68"/>
          <p:cNvSpPr/>
          <p:nvPr/>
        </p:nvSpPr>
        <p:spPr>
          <a:xfrm>
            <a:off x="6116638" y="3570288"/>
            <a:ext cx="4408487" cy="2449512"/>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099">
              <a:lnSpc>
                <a:spcPct val="80000"/>
              </a:lnSpc>
              <a:defRPr/>
            </a:pPr>
            <a:endParaRPr lang="en-US" sz="2400" b="1" kern="0" spc="-50" dirty="0">
              <a:solidFill>
                <a:srgbClr val="FFFFFF"/>
              </a:solidFill>
              <a:latin typeface="+mn-lt"/>
              <a:ea typeface="+mn-ea"/>
            </a:endParaRPr>
          </a:p>
        </p:txBody>
      </p:sp>
      <p:sp>
        <p:nvSpPr>
          <p:cNvPr id="70" name="TextBox 69"/>
          <p:cNvSpPr txBox="1"/>
          <p:nvPr/>
        </p:nvSpPr>
        <p:spPr>
          <a:xfrm>
            <a:off x="6243017" y="4079788"/>
            <a:ext cx="2286000" cy="307777"/>
          </a:xfrm>
          <a:prstGeom prst="rect">
            <a:avLst/>
          </a:prstGeom>
          <a:noFill/>
        </p:spPr>
        <p:txBody>
          <a:bodyPr lIns="0" tIns="0" rIns="0" bIns="0">
            <a:spAutoFit/>
          </a:bodyPr>
          <a:lstStyle/>
          <a:p>
            <a:pPr algn="ctr" defTabSz="1087546" fontAlgn="auto">
              <a:spcBef>
                <a:spcPts val="0"/>
              </a:spcBef>
              <a:spcAft>
                <a:spcPts val="0"/>
              </a:spcAft>
              <a:defRPr/>
            </a:pPr>
            <a:r>
              <a:rPr lang="en-US" sz="2000" dirty="0">
                <a:gradFill>
                  <a:gsLst>
                    <a:gs pos="0">
                      <a:srgbClr val="FFFFFF"/>
                    </a:gs>
                    <a:gs pos="86000">
                      <a:srgbClr val="FFFFFF"/>
                    </a:gs>
                  </a:gsLst>
                  <a:lin ang="5400000" scaled="0"/>
                </a:gradFill>
                <a:latin typeface="+mn-lt"/>
                <a:ea typeface="Segoe UI" pitchFamily="34" charset="0"/>
                <a:cs typeface="Segoe UI" pitchFamily="34" charset="0"/>
              </a:rPr>
              <a:t>WORLDWIDE</a:t>
            </a:r>
          </a:p>
        </p:txBody>
      </p:sp>
      <p:sp>
        <p:nvSpPr>
          <p:cNvPr id="71" name="TextBox 70"/>
          <p:cNvSpPr txBox="1"/>
          <p:nvPr/>
        </p:nvSpPr>
        <p:spPr>
          <a:xfrm>
            <a:off x="6243017" y="4240851"/>
            <a:ext cx="2286000" cy="1107996"/>
          </a:xfrm>
          <a:prstGeom prst="rect">
            <a:avLst/>
          </a:prstGeom>
          <a:noFill/>
        </p:spPr>
        <p:txBody>
          <a:bodyPr tIns="0" bIns="0">
            <a:spAutoFit/>
          </a:bodyPr>
          <a:lstStyle/>
          <a:p>
            <a:pPr algn="ctr" defTabSz="1087546" fontAlgn="auto">
              <a:spcBef>
                <a:spcPts val="0"/>
              </a:spcBef>
              <a:spcAft>
                <a:spcPts val="0"/>
              </a:spcAft>
              <a:defRPr/>
            </a:pPr>
            <a:r>
              <a:rPr lang="en-US" sz="7200" b="1" spc="-300" dirty="0">
                <a:gradFill>
                  <a:gsLst>
                    <a:gs pos="0">
                      <a:srgbClr val="FFFFFF"/>
                    </a:gs>
                    <a:gs pos="86000">
                      <a:srgbClr val="FFFFFF"/>
                    </a:gs>
                  </a:gsLst>
                  <a:lin ang="5400000" scaled="0"/>
                </a:gradFill>
                <a:latin typeface="+mn-lt"/>
                <a:ea typeface="+mn-ea"/>
              </a:rPr>
              <a:t>90%</a:t>
            </a:r>
          </a:p>
        </p:txBody>
      </p:sp>
      <p:sp>
        <p:nvSpPr>
          <p:cNvPr id="72" name="TextBox 71"/>
          <p:cNvSpPr txBox="1"/>
          <p:nvPr/>
        </p:nvSpPr>
        <p:spPr>
          <a:xfrm>
            <a:off x="6243017" y="5197002"/>
            <a:ext cx="2286000" cy="307777"/>
          </a:xfrm>
          <a:prstGeom prst="rect">
            <a:avLst/>
          </a:prstGeom>
          <a:noFill/>
        </p:spPr>
        <p:txBody>
          <a:bodyPr lIns="0" tIns="0" rIns="0" bIns="0">
            <a:spAutoFit/>
          </a:bodyPr>
          <a:lstStyle/>
          <a:p>
            <a:pPr algn="ctr" defTabSz="1087546" fontAlgn="auto">
              <a:spcBef>
                <a:spcPts val="0"/>
              </a:spcBef>
              <a:spcAft>
                <a:spcPts val="0"/>
              </a:spcAft>
              <a:defRPr/>
            </a:pPr>
            <a:r>
              <a:rPr lang="en-US" sz="2000" dirty="0">
                <a:gradFill>
                  <a:gsLst>
                    <a:gs pos="0">
                      <a:srgbClr val="FFFFFF"/>
                    </a:gs>
                    <a:gs pos="86000">
                      <a:srgbClr val="FFFFFF"/>
                    </a:gs>
                  </a:gsLst>
                  <a:lin ang="5400000" scaled="0"/>
                </a:gradFill>
                <a:latin typeface="+mn-lt"/>
                <a:ea typeface="Segoe UI" pitchFamily="34" charset="0"/>
                <a:cs typeface="Segoe UI" pitchFamily="34" charset="0"/>
              </a:rPr>
              <a:t>RECOMMEND</a:t>
            </a:r>
          </a:p>
        </p:txBody>
      </p:sp>
      <p:grpSp>
        <p:nvGrpSpPr>
          <p:cNvPr id="73" name="Group 72"/>
          <p:cNvGrpSpPr>
            <a:grpSpLocks/>
          </p:cNvGrpSpPr>
          <p:nvPr/>
        </p:nvGrpSpPr>
        <p:grpSpPr bwMode="auto">
          <a:xfrm>
            <a:off x="4162425" y="1371600"/>
            <a:ext cx="1073150" cy="1384300"/>
            <a:chOff x="2781093" y="1370862"/>
            <a:chExt cx="1073514" cy="1384580"/>
          </a:xfrm>
        </p:grpSpPr>
        <p:pic>
          <p:nvPicPr>
            <p:cNvPr id="34840" name="Picture 73"/>
            <p:cNvPicPr>
              <a:picLocks noChangeAspect="1"/>
            </p:cNvPicPr>
            <p:nvPr/>
          </p:nvPicPr>
          <p:blipFill>
            <a:blip r:embed="rId3"/>
            <a:srcRect/>
            <a:stretch>
              <a:fillRect/>
            </a:stretch>
          </p:blipFill>
          <p:spPr bwMode="auto">
            <a:xfrm flipH="1">
              <a:off x="2781093" y="1370862"/>
              <a:ext cx="1073514" cy="1384580"/>
            </a:xfrm>
            <a:prstGeom prst="rect">
              <a:avLst/>
            </a:prstGeom>
            <a:noFill/>
            <a:ln w="9525">
              <a:noFill/>
              <a:miter lim="800000"/>
              <a:headEnd/>
              <a:tailEnd/>
            </a:ln>
          </p:spPr>
        </p:pic>
        <p:sp>
          <p:nvSpPr>
            <p:cNvPr id="75" name="Freeform 34"/>
            <p:cNvSpPr>
              <a:spLocks noEditPoints="1"/>
            </p:cNvSpPr>
            <p:nvPr/>
          </p:nvSpPr>
          <p:spPr bwMode="auto">
            <a:xfrm>
              <a:off x="3032003" y="1499476"/>
              <a:ext cx="489116" cy="441414"/>
            </a:xfrm>
            <a:custGeom>
              <a:avLst/>
              <a:gdLst>
                <a:gd name="T0" fmla="*/ 588 w 598"/>
                <a:gd name="T1" fmla="*/ 493 h 523"/>
                <a:gd name="T2" fmla="*/ 316 w 598"/>
                <a:gd name="T3" fmla="*/ 17 h 523"/>
                <a:gd name="T4" fmla="*/ 282 w 598"/>
                <a:gd name="T5" fmla="*/ 17 h 523"/>
                <a:gd name="T6" fmla="*/ 10 w 598"/>
                <a:gd name="T7" fmla="*/ 493 h 523"/>
                <a:gd name="T8" fmla="*/ 27 w 598"/>
                <a:gd name="T9" fmla="*/ 523 h 523"/>
                <a:gd name="T10" fmla="*/ 571 w 598"/>
                <a:gd name="T11" fmla="*/ 523 h 523"/>
                <a:gd name="T12" fmla="*/ 588 w 598"/>
                <a:gd name="T13" fmla="*/ 493 h 523"/>
                <a:gd name="T14" fmla="*/ 321 w 598"/>
                <a:gd name="T15" fmla="*/ 465 h 523"/>
                <a:gd name="T16" fmla="*/ 299 w 598"/>
                <a:gd name="T17" fmla="*/ 474 h 523"/>
                <a:gd name="T18" fmla="*/ 277 w 598"/>
                <a:gd name="T19" fmla="*/ 466 h 523"/>
                <a:gd name="T20" fmla="*/ 267 w 598"/>
                <a:gd name="T21" fmla="*/ 442 h 523"/>
                <a:gd name="T22" fmla="*/ 276 w 598"/>
                <a:gd name="T23" fmla="*/ 420 h 523"/>
                <a:gd name="T24" fmla="*/ 299 w 598"/>
                <a:gd name="T25" fmla="*/ 411 h 523"/>
                <a:gd name="T26" fmla="*/ 321 w 598"/>
                <a:gd name="T27" fmla="*/ 420 h 523"/>
                <a:gd name="T28" fmla="*/ 331 w 598"/>
                <a:gd name="T29" fmla="*/ 442 h 523"/>
                <a:gd name="T30" fmla="*/ 321 w 598"/>
                <a:gd name="T31" fmla="*/ 465 h 523"/>
                <a:gd name="T32" fmla="*/ 329 w 598"/>
                <a:gd name="T33" fmla="*/ 233 h 523"/>
                <a:gd name="T34" fmla="*/ 320 w 598"/>
                <a:gd name="T35" fmla="*/ 337 h 523"/>
                <a:gd name="T36" fmla="*/ 314 w 598"/>
                <a:gd name="T37" fmla="*/ 365 h 523"/>
                <a:gd name="T38" fmla="*/ 298 w 598"/>
                <a:gd name="T39" fmla="*/ 375 h 523"/>
                <a:gd name="T40" fmla="*/ 282 w 598"/>
                <a:gd name="T41" fmla="*/ 365 h 523"/>
                <a:gd name="T42" fmla="*/ 276 w 598"/>
                <a:gd name="T43" fmla="*/ 336 h 523"/>
                <a:gd name="T44" fmla="*/ 269 w 598"/>
                <a:gd name="T45" fmla="*/ 236 h 523"/>
                <a:gd name="T46" fmla="*/ 267 w 598"/>
                <a:gd name="T47" fmla="*/ 194 h 523"/>
                <a:gd name="T48" fmla="*/ 276 w 598"/>
                <a:gd name="T49" fmla="*/ 167 h 523"/>
                <a:gd name="T50" fmla="*/ 300 w 598"/>
                <a:gd name="T51" fmla="*/ 157 h 523"/>
                <a:gd name="T52" fmla="*/ 325 w 598"/>
                <a:gd name="T53" fmla="*/ 169 h 523"/>
                <a:gd name="T54" fmla="*/ 331 w 598"/>
                <a:gd name="T55" fmla="*/ 205 h 523"/>
                <a:gd name="T56" fmla="*/ 329 w 598"/>
                <a:gd name="T57" fmla="*/ 233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8" h="523">
                  <a:moveTo>
                    <a:pt x="588" y="493"/>
                  </a:moveTo>
                  <a:cubicBezTo>
                    <a:pt x="316" y="17"/>
                    <a:pt x="316" y="17"/>
                    <a:pt x="316" y="17"/>
                  </a:cubicBezTo>
                  <a:cubicBezTo>
                    <a:pt x="307" y="0"/>
                    <a:pt x="291" y="0"/>
                    <a:pt x="282" y="17"/>
                  </a:cubicBezTo>
                  <a:cubicBezTo>
                    <a:pt x="10" y="493"/>
                    <a:pt x="10" y="493"/>
                    <a:pt x="10" y="493"/>
                  </a:cubicBezTo>
                  <a:cubicBezTo>
                    <a:pt x="0" y="510"/>
                    <a:pt x="8" y="523"/>
                    <a:pt x="27" y="523"/>
                  </a:cubicBezTo>
                  <a:cubicBezTo>
                    <a:pt x="571" y="523"/>
                    <a:pt x="571" y="523"/>
                    <a:pt x="571" y="523"/>
                  </a:cubicBezTo>
                  <a:cubicBezTo>
                    <a:pt x="590" y="523"/>
                    <a:pt x="598" y="510"/>
                    <a:pt x="588" y="493"/>
                  </a:cubicBezTo>
                  <a:close/>
                  <a:moveTo>
                    <a:pt x="321" y="465"/>
                  </a:moveTo>
                  <a:cubicBezTo>
                    <a:pt x="315" y="471"/>
                    <a:pt x="308" y="474"/>
                    <a:pt x="299" y="474"/>
                  </a:cubicBezTo>
                  <a:cubicBezTo>
                    <a:pt x="291" y="474"/>
                    <a:pt x="283" y="471"/>
                    <a:pt x="277" y="466"/>
                  </a:cubicBezTo>
                  <a:cubicBezTo>
                    <a:pt x="271" y="460"/>
                    <a:pt x="267" y="452"/>
                    <a:pt x="267" y="442"/>
                  </a:cubicBezTo>
                  <a:cubicBezTo>
                    <a:pt x="267" y="434"/>
                    <a:pt x="270" y="426"/>
                    <a:pt x="276" y="420"/>
                  </a:cubicBezTo>
                  <a:cubicBezTo>
                    <a:pt x="283" y="414"/>
                    <a:pt x="290" y="411"/>
                    <a:pt x="299" y="411"/>
                  </a:cubicBezTo>
                  <a:cubicBezTo>
                    <a:pt x="308" y="411"/>
                    <a:pt x="315" y="414"/>
                    <a:pt x="321" y="420"/>
                  </a:cubicBezTo>
                  <a:cubicBezTo>
                    <a:pt x="327" y="426"/>
                    <a:pt x="331" y="434"/>
                    <a:pt x="331" y="442"/>
                  </a:cubicBezTo>
                  <a:cubicBezTo>
                    <a:pt x="331" y="452"/>
                    <a:pt x="327" y="460"/>
                    <a:pt x="321" y="465"/>
                  </a:cubicBezTo>
                  <a:close/>
                  <a:moveTo>
                    <a:pt x="329" y="233"/>
                  </a:moveTo>
                  <a:cubicBezTo>
                    <a:pt x="320" y="337"/>
                    <a:pt x="320" y="337"/>
                    <a:pt x="320" y="337"/>
                  </a:cubicBezTo>
                  <a:cubicBezTo>
                    <a:pt x="319" y="349"/>
                    <a:pt x="317" y="358"/>
                    <a:pt x="314" y="365"/>
                  </a:cubicBezTo>
                  <a:cubicBezTo>
                    <a:pt x="311" y="371"/>
                    <a:pt x="305" y="375"/>
                    <a:pt x="298" y="375"/>
                  </a:cubicBezTo>
                  <a:cubicBezTo>
                    <a:pt x="290" y="375"/>
                    <a:pt x="285" y="371"/>
                    <a:pt x="282" y="365"/>
                  </a:cubicBezTo>
                  <a:cubicBezTo>
                    <a:pt x="279" y="359"/>
                    <a:pt x="277" y="349"/>
                    <a:pt x="276" y="336"/>
                  </a:cubicBezTo>
                  <a:cubicBezTo>
                    <a:pt x="269" y="236"/>
                    <a:pt x="269" y="236"/>
                    <a:pt x="269" y="236"/>
                  </a:cubicBezTo>
                  <a:cubicBezTo>
                    <a:pt x="268" y="216"/>
                    <a:pt x="267" y="202"/>
                    <a:pt x="267" y="194"/>
                  </a:cubicBezTo>
                  <a:cubicBezTo>
                    <a:pt x="267" y="182"/>
                    <a:pt x="270" y="173"/>
                    <a:pt x="276" y="167"/>
                  </a:cubicBezTo>
                  <a:cubicBezTo>
                    <a:pt x="283" y="160"/>
                    <a:pt x="291" y="157"/>
                    <a:pt x="300" y="157"/>
                  </a:cubicBezTo>
                  <a:cubicBezTo>
                    <a:pt x="312" y="157"/>
                    <a:pt x="320" y="161"/>
                    <a:pt x="325" y="169"/>
                  </a:cubicBezTo>
                  <a:cubicBezTo>
                    <a:pt x="329" y="178"/>
                    <a:pt x="331" y="190"/>
                    <a:pt x="331" y="205"/>
                  </a:cubicBezTo>
                  <a:cubicBezTo>
                    <a:pt x="331" y="215"/>
                    <a:pt x="330" y="224"/>
                    <a:pt x="329" y="233"/>
                  </a:cubicBezTo>
                  <a:close/>
                </a:path>
              </a:pathLst>
            </a:custGeom>
            <a:solidFill>
              <a:srgbClr val="6BBD46"/>
            </a:solidFill>
            <a:ln>
              <a:noFill/>
            </a:ln>
          </p:spPr>
          <p:txBody>
            <a:bodyPr/>
            <a:lstStyle/>
            <a:p>
              <a:pPr defTabSz="1087546" fontAlgn="auto">
                <a:spcBef>
                  <a:spcPts val="0"/>
                </a:spcBef>
                <a:spcAft>
                  <a:spcPts val="0"/>
                </a:spcAft>
                <a:defRPr/>
              </a:pPr>
              <a:endParaRPr lang="en-US" sz="1100" kern="0">
                <a:solidFill>
                  <a:srgbClr val="737373"/>
                </a:solidFill>
                <a:latin typeface="+mn-lt"/>
                <a:ea typeface="+mn-ea"/>
              </a:endParaRPr>
            </a:p>
          </p:txBody>
        </p:sp>
      </p:grpSp>
      <p:pic>
        <p:nvPicPr>
          <p:cNvPr id="76" name="Picture 75"/>
          <p:cNvPicPr>
            <a:picLocks noChangeAspect="1"/>
          </p:cNvPicPr>
          <p:nvPr/>
        </p:nvPicPr>
        <p:blipFill>
          <a:blip r:embed="rId4"/>
          <a:srcRect/>
          <a:stretch>
            <a:fillRect/>
          </a:stretch>
        </p:blipFill>
        <p:spPr bwMode="auto">
          <a:xfrm>
            <a:off x="8642350" y="1371600"/>
            <a:ext cx="1382713" cy="1382713"/>
          </a:xfrm>
          <a:prstGeom prst="rect">
            <a:avLst/>
          </a:prstGeom>
          <a:noFill/>
          <a:ln w="9525">
            <a:noFill/>
            <a:miter lim="800000"/>
            <a:headEnd/>
            <a:tailEnd/>
          </a:ln>
        </p:spPr>
      </p:pic>
      <p:grpSp>
        <p:nvGrpSpPr>
          <p:cNvPr id="77" name="Group 76"/>
          <p:cNvGrpSpPr>
            <a:grpSpLocks/>
          </p:cNvGrpSpPr>
          <p:nvPr/>
        </p:nvGrpSpPr>
        <p:grpSpPr bwMode="auto">
          <a:xfrm>
            <a:off x="8916988" y="4073525"/>
            <a:ext cx="750887" cy="1443038"/>
            <a:chOff x="7410205" y="4004303"/>
            <a:chExt cx="749881" cy="1443016"/>
          </a:xfrm>
        </p:grpSpPr>
        <p:pic>
          <p:nvPicPr>
            <p:cNvPr id="34838" name="Picture 3" descr="C:\Users\adi\Desktop\hand-thumbs-up.png"/>
            <p:cNvPicPr>
              <a:picLocks noChangeAspect="1" noChangeArrowheads="1"/>
            </p:cNvPicPr>
            <p:nvPr/>
          </p:nvPicPr>
          <p:blipFill>
            <a:blip r:embed="rId5"/>
            <a:srcRect/>
            <a:stretch>
              <a:fillRect/>
            </a:stretch>
          </p:blipFill>
          <p:spPr bwMode="auto">
            <a:xfrm>
              <a:off x="7492322" y="4672954"/>
              <a:ext cx="667764" cy="774365"/>
            </a:xfrm>
            <a:prstGeom prst="rect">
              <a:avLst/>
            </a:prstGeom>
            <a:noFill/>
            <a:ln w="9525">
              <a:noFill/>
              <a:miter lim="800000"/>
              <a:headEnd/>
              <a:tailEnd/>
            </a:ln>
          </p:spPr>
        </p:pic>
        <p:pic>
          <p:nvPicPr>
            <p:cNvPr id="34839" name="Picture 78"/>
            <p:cNvPicPr>
              <a:picLocks noChangeAspect="1"/>
            </p:cNvPicPr>
            <p:nvPr/>
          </p:nvPicPr>
          <p:blipFill>
            <a:blip r:embed="rId6"/>
            <a:srcRect/>
            <a:stretch>
              <a:fillRect/>
            </a:stretch>
          </p:blipFill>
          <p:spPr bwMode="auto">
            <a:xfrm>
              <a:off x="7410205" y="4004303"/>
              <a:ext cx="676049" cy="676049"/>
            </a:xfrm>
            <a:prstGeom prst="rect">
              <a:avLst/>
            </a:prstGeom>
            <a:noFill/>
            <a:ln w="9525">
              <a:noFill/>
              <a:miter lim="800000"/>
              <a:headEnd/>
              <a:tailEnd/>
            </a:ln>
          </p:spPr>
        </p:pic>
      </p:grpSp>
      <p:sp>
        <p:nvSpPr>
          <p:cNvPr id="80" name="TextBox 79"/>
          <p:cNvSpPr txBox="1"/>
          <p:nvPr/>
        </p:nvSpPr>
        <p:spPr>
          <a:xfrm>
            <a:off x="1507115" y="1349058"/>
            <a:ext cx="2286000" cy="307777"/>
          </a:xfrm>
          <a:prstGeom prst="rect">
            <a:avLst/>
          </a:prstGeom>
          <a:noFill/>
        </p:spPr>
        <p:txBody>
          <a:bodyPr lIns="0" tIns="0" rIns="0" bIns="0">
            <a:spAutoFit/>
          </a:bodyPr>
          <a:lstStyle/>
          <a:p>
            <a:pPr algn="ctr" defTabSz="1087546" fontAlgn="auto">
              <a:spcBef>
                <a:spcPts val="0"/>
              </a:spcBef>
              <a:spcAft>
                <a:spcPts val="0"/>
              </a:spcAft>
              <a:defRPr/>
            </a:pPr>
            <a:r>
              <a:rPr lang="en-US" sz="2000" dirty="0">
                <a:gradFill>
                  <a:gsLst>
                    <a:gs pos="0">
                      <a:srgbClr val="FFFFFF"/>
                    </a:gs>
                    <a:gs pos="86000">
                      <a:srgbClr val="FFFFFF"/>
                    </a:gs>
                  </a:gsLst>
                  <a:lin ang="5400000" scaled="0"/>
                </a:gradFill>
                <a:latin typeface="+mn-lt"/>
                <a:ea typeface="Segoe UI" pitchFamily="34" charset="0"/>
                <a:cs typeface="Segoe UI" pitchFamily="34" charset="0"/>
              </a:rPr>
              <a:t>UNITED STATES</a:t>
            </a:r>
            <a:endParaRPr lang="en-US" sz="2000" dirty="0">
              <a:gradFill>
                <a:gsLst>
                  <a:gs pos="0">
                    <a:srgbClr val="FFFFFF"/>
                  </a:gs>
                  <a:gs pos="86000">
                    <a:srgbClr val="FFFFFF"/>
                  </a:gs>
                </a:gsLst>
                <a:lin ang="5400000" scaled="0"/>
              </a:gradFill>
              <a:latin typeface="+mn-lt"/>
              <a:ea typeface="Segoe UI" pitchFamily="34" charset="0"/>
              <a:cs typeface="Segoe UI" pitchFamily="34" charset="0"/>
            </a:endParaRPr>
          </a:p>
        </p:txBody>
      </p:sp>
      <p:sp>
        <p:nvSpPr>
          <p:cNvPr id="34837" name="TextBox 27">
            <a:hlinkClick r:id="rId7"/>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250" fill="hold"/>
                                        <p:tgtEl>
                                          <p:spTgt spid="57"/>
                                        </p:tgtEl>
                                        <p:attrNameLst>
                                          <p:attrName>ppt_w</p:attrName>
                                        </p:attrNameLst>
                                      </p:cBhvr>
                                      <p:tavLst>
                                        <p:tav tm="0">
                                          <p:val>
                                            <p:fltVal val="0"/>
                                          </p:val>
                                        </p:tav>
                                        <p:tav tm="100000">
                                          <p:val>
                                            <p:strVal val="#ppt_w"/>
                                          </p:val>
                                        </p:tav>
                                      </p:tavLst>
                                    </p:anim>
                                    <p:anim calcmode="lin" valueType="num">
                                      <p:cBhvr>
                                        <p:cTn id="21" dur="250" fill="hold"/>
                                        <p:tgtEl>
                                          <p:spTgt spid="57"/>
                                        </p:tgtEl>
                                        <p:attrNameLst>
                                          <p:attrName>ppt_h</p:attrName>
                                        </p:attrNameLst>
                                      </p:cBhvr>
                                      <p:tavLst>
                                        <p:tav tm="0">
                                          <p:val>
                                            <p:fltVal val="0"/>
                                          </p:val>
                                        </p:tav>
                                        <p:tav tm="100000">
                                          <p:val>
                                            <p:strVal val="#ppt_h"/>
                                          </p:val>
                                        </p:tav>
                                      </p:tavLst>
                                    </p:anim>
                                    <p:animEffect transition="in" filter="fade">
                                      <p:cBhvr>
                                        <p:cTn id="22" dur="250"/>
                                        <p:tgtEl>
                                          <p:spTgt spid="57"/>
                                        </p:tgtEl>
                                      </p:cBhvr>
                                    </p:animEffect>
                                  </p:childTnLst>
                                </p:cTn>
                              </p:par>
                            </p:childTnLst>
                          </p:cTn>
                        </p:par>
                        <p:par>
                          <p:cTn id="23" fill="hold">
                            <p:stCondLst>
                              <p:cond delay="1750"/>
                            </p:stCondLst>
                            <p:childTnLst>
                              <p:par>
                                <p:cTn id="24" presetID="10" presetClass="entr" presetSubtype="0" fill="hold" nodeType="after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childTnLst>
                          </p:cTn>
                        </p:par>
                        <p:par>
                          <p:cTn id="27" fill="hold">
                            <p:stCondLst>
                              <p:cond delay="2250"/>
                            </p:stCondLst>
                            <p:childTnLst>
                              <p:par>
                                <p:cTn id="28" presetID="2" presetClass="entr" presetSubtype="2"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1+#ppt_w/2"/>
                                          </p:val>
                                        </p:tav>
                                        <p:tav tm="100000">
                                          <p:val>
                                            <p:strVal val="#ppt_x"/>
                                          </p:val>
                                        </p:tav>
                                      </p:tavLst>
                                    </p:anim>
                                    <p:anim calcmode="lin" valueType="num">
                                      <p:cBhvr additive="base">
                                        <p:cTn id="31" dur="500" fill="hold"/>
                                        <p:tgtEl>
                                          <p:spTgt spid="58"/>
                                        </p:tgtEl>
                                        <p:attrNameLst>
                                          <p:attrName>ppt_y</p:attrName>
                                        </p:attrNameLst>
                                      </p:cBhvr>
                                      <p:tavLst>
                                        <p:tav tm="0">
                                          <p:val>
                                            <p:strVal val="#ppt_y"/>
                                          </p:val>
                                        </p:tav>
                                        <p:tav tm="100000">
                                          <p:val>
                                            <p:strVal val="#ppt_y"/>
                                          </p:val>
                                        </p:tav>
                                      </p:tavLst>
                                    </p:anim>
                                  </p:childTnLst>
                                </p:cTn>
                              </p:par>
                            </p:childTnLst>
                          </p:cTn>
                        </p:par>
                        <p:par>
                          <p:cTn id="32" fill="hold">
                            <p:stCondLst>
                              <p:cond delay="2750"/>
                            </p:stCondLst>
                            <p:childTnLst>
                              <p:par>
                                <p:cTn id="33" presetID="10" presetClass="entr" presetSubtype="0"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par>
                          <p:cTn id="36" fill="hold">
                            <p:stCondLst>
                              <p:cond delay="3250"/>
                            </p:stCondLst>
                            <p:childTnLst>
                              <p:par>
                                <p:cTn id="37" presetID="53" presetClass="entr" presetSubtype="16"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250" fill="hold"/>
                                        <p:tgtEl>
                                          <p:spTgt spid="60"/>
                                        </p:tgtEl>
                                        <p:attrNameLst>
                                          <p:attrName>ppt_w</p:attrName>
                                        </p:attrNameLst>
                                      </p:cBhvr>
                                      <p:tavLst>
                                        <p:tav tm="0">
                                          <p:val>
                                            <p:fltVal val="0"/>
                                          </p:val>
                                        </p:tav>
                                        <p:tav tm="100000">
                                          <p:val>
                                            <p:strVal val="#ppt_w"/>
                                          </p:val>
                                        </p:tav>
                                      </p:tavLst>
                                    </p:anim>
                                    <p:anim calcmode="lin" valueType="num">
                                      <p:cBhvr>
                                        <p:cTn id="40" dur="250" fill="hold"/>
                                        <p:tgtEl>
                                          <p:spTgt spid="60"/>
                                        </p:tgtEl>
                                        <p:attrNameLst>
                                          <p:attrName>ppt_h</p:attrName>
                                        </p:attrNameLst>
                                      </p:cBhvr>
                                      <p:tavLst>
                                        <p:tav tm="0">
                                          <p:val>
                                            <p:fltVal val="0"/>
                                          </p:val>
                                        </p:tav>
                                        <p:tav tm="100000">
                                          <p:val>
                                            <p:strVal val="#ppt_h"/>
                                          </p:val>
                                        </p:tav>
                                      </p:tavLst>
                                    </p:anim>
                                    <p:animEffect transition="in" filter="fade">
                                      <p:cBhvr>
                                        <p:cTn id="41" dur="250"/>
                                        <p:tgtEl>
                                          <p:spTgt spid="60"/>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childTnLst>
                          </p:cTn>
                        </p:par>
                        <p:par>
                          <p:cTn id="50" fill="hold">
                            <p:stCondLst>
                              <p:cond delay="4500"/>
                            </p:stCondLst>
                            <p:childTnLst>
                              <p:par>
                                <p:cTn id="51" presetID="2" presetClass="entr" presetSubtype="8" fill="hold" grpId="0" nodeType="afterEffect">
                                  <p:stCondLst>
                                    <p:cond delay="0"/>
                                  </p:stCondLst>
                                  <p:childTnLst>
                                    <p:set>
                                      <p:cBhvr>
                                        <p:cTn id="52" dur="1" fill="hold">
                                          <p:stCondLst>
                                            <p:cond delay="0"/>
                                          </p:stCondLst>
                                        </p:cTn>
                                        <p:tgtEl>
                                          <p:spTgt spid="62"/>
                                        </p:tgtEl>
                                        <p:attrNameLst>
                                          <p:attrName>style.visibility</p:attrName>
                                        </p:attrNameLst>
                                      </p:cBhvr>
                                      <p:to>
                                        <p:strVal val="visible"/>
                                      </p:to>
                                    </p:set>
                                    <p:anim calcmode="lin" valueType="num">
                                      <p:cBhvr additive="base">
                                        <p:cTn id="53" dur="500" fill="hold"/>
                                        <p:tgtEl>
                                          <p:spTgt spid="62"/>
                                        </p:tgtEl>
                                        <p:attrNameLst>
                                          <p:attrName>ppt_x</p:attrName>
                                        </p:attrNameLst>
                                      </p:cBhvr>
                                      <p:tavLst>
                                        <p:tav tm="0">
                                          <p:val>
                                            <p:strVal val="0-#ppt_w/2"/>
                                          </p:val>
                                        </p:tav>
                                        <p:tav tm="100000">
                                          <p:val>
                                            <p:strVal val="#ppt_x"/>
                                          </p:val>
                                        </p:tav>
                                      </p:tavLst>
                                    </p:anim>
                                    <p:anim calcmode="lin" valueType="num">
                                      <p:cBhvr additive="base">
                                        <p:cTn id="54" dur="500" fill="hold"/>
                                        <p:tgtEl>
                                          <p:spTgt spid="62"/>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childTnLst>
                          </p:cTn>
                        </p:par>
                        <p:par>
                          <p:cTn id="59" fill="hold">
                            <p:stCondLst>
                              <p:cond delay="5500"/>
                            </p:stCondLst>
                            <p:childTnLst>
                              <p:par>
                                <p:cTn id="60" presetID="53" presetClass="entr" presetSubtype="16" fill="hold" nodeType="afterEffect">
                                  <p:stCondLst>
                                    <p:cond delay="0"/>
                                  </p:stCondLst>
                                  <p:childTnLst>
                                    <p:set>
                                      <p:cBhvr>
                                        <p:cTn id="61" dur="1" fill="hold">
                                          <p:stCondLst>
                                            <p:cond delay="0"/>
                                          </p:stCondLst>
                                        </p:cTn>
                                        <p:tgtEl>
                                          <p:spTgt spid="64"/>
                                        </p:tgtEl>
                                        <p:attrNameLst>
                                          <p:attrName>style.visibility</p:attrName>
                                        </p:attrNameLst>
                                      </p:cBhvr>
                                      <p:to>
                                        <p:strVal val="visible"/>
                                      </p:to>
                                    </p:set>
                                    <p:anim calcmode="lin" valueType="num">
                                      <p:cBhvr>
                                        <p:cTn id="62" dur="250" fill="hold"/>
                                        <p:tgtEl>
                                          <p:spTgt spid="64"/>
                                        </p:tgtEl>
                                        <p:attrNameLst>
                                          <p:attrName>ppt_w</p:attrName>
                                        </p:attrNameLst>
                                      </p:cBhvr>
                                      <p:tavLst>
                                        <p:tav tm="0">
                                          <p:val>
                                            <p:fltVal val="0"/>
                                          </p:val>
                                        </p:tav>
                                        <p:tav tm="100000">
                                          <p:val>
                                            <p:strVal val="#ppt_w"/>
                                          </p:val>
                                        </p:tav>
                                      </p:tavLst>
                                    </p:anim>
                                    <p:anim calcmode="lin" valueType="num">
                                      <p:cBhvr>
                                        <p:cTn id="63" dur="250" fill="hold"/>
                                        <p:tgtEl>
                                          <p:spTgt spid="64"/>
                                        </p:tgtEl>
                                        <p:attrNameLst>
                                          <p:attrName>ppt_h</p:attrName>
                                        </p:attrNameLst>
                                      </p:cBhvr>
                                      <p:tavLst>
                                        <p:tav tm="0">
                                          <p:val>
                                            <p:fltVal val="0"/>
                                          </p:val>
                                        </p:tav>
                                        <p:tav tm="100000">
                                          <p:val>
                                            <p:strVal val="#ppt_h"/>
                                          </p:val>
                                        </p:tav>
                                      </p:tavLst>
                                    </p:anim>
                                    <p:animEffect transition="in" filter="fade">
                                      <p:cBhvr>
                                        <p:cTn id="64" dur="250"/>
                                        <p:tgtEl>
                                          <p:spTgt spid="64"/>
                                        </p:tgtEl>
                                      </p:cBhvr>
                                    </p:animEffect>
                                  </p:childTnLst>
                                </p:cTn>
                              </p:par>
                            </p:childTnLst>
                          </p:cTn>
                        </p:par>
                        <p:par>
                          <p:cTn id="65" fill="hold">
                            <p:stCondLst>
                              <p:cond delay="5750"/>
                            </p:stCondLst>
                            <p:childTnLst>
                              <p:par>
                                <p:cTn id="66" presetID="10" presetClass="entr" presetSubtype="0" fill="hold" nodeType="after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childTnLst>
                          </p:cTn>
                        </p:par>
                        <p:par>
                          <p:cTn id="69" fill="hold">
                            <p:stCondLst>
                              <p:cond delay="6250"/>
                            </p:stCondLst>
                            <p:childTnLst>
                              <p:par>
                                <p:cTn id="70" presetID="10" presetClass="entr" presetSubtype="0" fill="hold" nodeType="after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childTnLst>
                          </p:cTn>
                        </p:par>
                        <p:par>
                          <p:cTn id="73" fill="hold">
                            <p:stCondLst>
                              <p:cond delay="6750"/>
                            </p:stCondLst>
                            <p:childTnLst>
                              <p:par>
                                <p:cTn id="74" presetID="2" presetClass="entr" presetSubtype="2" fill="hold" grpId="0" nodeType="afterEffect">
                                  <p:stCondLst>
                                    <p:cond delay="0"/>
                                  </p:stCondLst>
                                  <p:childTnLst>
                                    <p:set>
                                      <p:cBhvr>
                                        <p:cTn id="75" dur="1" fill="hold">
                                          <p:stCondLst>
                                            <p:cond delay="0"/>
                                          </p:stCondLst>
                                        </p:cTn>
                                        <p:tgtEl>
                                          <p:spTgt spid="69"/>
                                        </p:tgtEl>
                                        <p:attrNameLst>
                                          <p:attrName>style.visibility</p:attrName>
                                        </p:attrNameLst>
                                      </p:cBhvr>
                                      <p:to>
                                        <p:strVal val="visible"/>
                                      </p:to>
                                    </p:set>
                                    <p:anim calcmode="lin" valueType="num">
                                      <p:cBhvr additive="base">
                                        <p:cTn id="76" dur="500" fill="hold"/>
                                        <p:tgtEl>
                                          <p:spTgt spid="69"/>
                                        </p:tgtEl>
                                        <p:attrNameLst>
                                          <p:attrName>ppt_x</p:attrName>
                                        </p:attrNameLst>
                                      </p:cBhvr>
                                      <p:tavLst>
                                        <p:tav tm="0">
                                          <p:val>
                                            <p:strVal val="1+#ppt_w/2"/>
                                          </p:val>
                                        </p:tav>
                                        <p:tav tm="100000">
                                          <p:val>
                                            <p:strVal val="#ppt_x"/>
                                          </p:val>
                                        </p:tav>
                                      </p:tavLst>
                                    </p:anim>
                                    <p:anim calcmode="lin" valueType="num">
                                      <p:cBhvr additive="base">
                                        <p:cTn id="77" dur="500" fill="hold"/>
                                        <p:tgtEl>
                                          <p:spTgt spid="69"/>
                                        </p:tgtEl>
                                        <p:attrNameLst>
                                          <p:attrName>ppt_y</p:attrName>
                                        </p:attrNameLst>
                                      </p:cBhvr>
                                      <p:tavLst>
                                        <p:tav tm="0">
                                          <p:val>
                                            <p:strVal val="#ppt_y"/>
                                          </p:val>
                                        </p:tav>
                                        <p:tav tm="100000">
                                          <p:val>
                                            <p:strVal val="#ppt_y"/>
                                          </p:val>
                                        </p:tav>
                                      </p:tavLst>
                                    </p:anim>
                                  </p:childTnLst>
                                </p:cTn>
                              </p:par>
                            </p:childTnLst>
                          </p:cTn>
                        </p:par>
                        <p:par>
                          <p:cTn id="78" fill="hold">
                            <p:stCondLst>
                              <p:cond delay="7250"/>
                            </p:stCondLst>
                            <p:childTnLst>
                              <p:par>
                                <p:cTn id="79" presetID="10" presetClass="entr" presetSubtype="0" fill="hold"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fade">
                                      <p:cBhvr>
                                        <p:cTn id="81" dur="500"/>
                                        <p:tgtEl>
                                          <p:spTgt spid="70"/>
                                        </p:tgtEl>
                                      </p:cBhvr>
                                    </p:animEffect>
                                  </p:childTnLst>
                                </p:cTn>
                              </p:par>
                            </p:childTnLst>
                          </p:cTn>
                        </p:par>
                        <p:par>
                          <p:cTn id="82" fill="hold">
                            <p:stCondLst>
                              <p:cond delay="7750"/>
                            </p:stCondLst>
                            <p:childTnLst>
                              <p:par>
                                <p:cTn id="83" presetID="53" presetClass="entr" presetSubtype="16" fill="hold" nodeType="afterEffect">
                                  <p:stCondLst>
                                    <p:cond delay="0"/>
                                  </p:stCondLst>
                                  <p:childTnLst>
                                    <p:set>
                                      <p:cBhvr>
                                        <p:cTn id="84" dur="1" fill="hold">
                                          <p:stCondLst>
                                            <p:cond delay="0"/>
                                          </p:stCondLst>
                                        </p:cTn>
                                        <p:tgtEl>
                                          <p:spTgt spid="71"/>
                                        </p:tgtEl>
                                        <p:attrNameLst>
                                          <p:attrName>style.visibility</p:attrName>
                                        </p:attrNameLst>
                                      </p:cBhvr>
                                      <p:to>
                                        <p:strVal val="visible"/>
                                      </p:to>
                                    </p:set>
                                    <p:anim calcmode="lin" valueType="num">
                                      <p:cBhvr>
                                        <p:cTn id="85" dur="250" fill="hold"/>
                                        <p:tgtEl>
                                          <p:spTgt spid="71"/>
                                        </p:tgtEl>
                                        <p:attrNameLst>
                                          <p:attrName>ppt_w</p:attrName>
                                        </p:attrNameLst>
                                      </p:cBhvr>
                                      <p:tavLst>
                                        <p:tav tm="0">
                                          <p:val>
                                            <p:fltVal val="0"/>
                                          </p:val>
                                        </p:tav>
                                        <p:tav tm="100000">
                                          <p:val>
                                            <p:strVal val="#ppt_w"/>
                                          </p:val>
                                        </p:tav>
                                      </p:tavLst>
                                    </p:anim>
                                    <p:anim calcmode="lin" valueType="num">
                                      <p:cBhvr>
                                        <p:cTn id="86" dur="250" fill="hold"/>
                                        <p:tgtEl>
                                          <p:spTgt spid="71"/>
                                        </p:tgtEl>
                                        <p:attrNameLst>
                                          <p:attrName>ppt_h</p:attrName>
                                        </p:attrNameLst>
                                      </p:cBhvr>
                                      <p:tavLst>
                                        <p:tav tm="0">
                                          <p:val>
                                            <p:fltVal val="0"/>
                                          </p:val>
                                        </p:tav>
                                        <p:tav tm="100000">
                                          <p:val>
                                            <p:strVal val="#ppt_h"/>
                                          </p:val>
                                        </p:tav>
                                      </p:tavLst>
                                    </p:anim>
                                    <p:animEffect transition="in" filter="fade">
                                      <p:cBhvr>
                                        <p:cTn id="87" dur="250"/>
                                        <p:tgtEl>
                                          <p:spTgt spid="71"/>
                                        </p:tgtEl>
                                      </p:cBhvr>
                                    </p:animEffect>
                                  </p:childTnLst>
                                </p:cTn>
                              </p:par>
                            </p:childTnLst>
                          </p:cTn>
                        </p:par>
                        <p:par>
                          <p:cTn id="88" fill="hold">
                            <p:stCondLst>
                              <p:cond delay="8000"/>
                            </p:stCondLst>
                            <p:childTnLst>
                              <p:par>
                                <p:cTn id="89" presetID="10" presetClass="entr" presetSubtype="0" fill="hold"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childTnLst>
                          </p:cTn>
                        </p:par>
                        <p:par>
                          <p:cTn id="92" fill="hold">
                            <p:stCondLst>
                              <p:cond delay="8500"/>
                            </p:stCondLst>
                            <p:childTnLst>
                              <p:par>
                                <p:cTn id="93" presetID="10" presetClass="entr" presetSubtype="0" fill="hold" nodeType="after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fade">
                                      <p:cBhvr>
                                        <p:cTn id="9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8" grpId="0" animBg="1"/>
      <p:bldP spid="62" grpId="0" animBg="1"/>
      <p:bldP spid="6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07996"/>
          </a:xfrm>
        </p:spPr>
        <p:txBody>
          <a:bodyPr/>
          <a:lstStyle/>
          <a:p>
            <a:pPr defTabSz="914363" fontAlgn="auto">
              <a:spcAft>
                <a:spcPts val="0"/>
              </a:spcAft>
              <a:defRPr/>
            </a:pPr>
            <a:r>
              <a:rPr smtClean="0"/>
              <a:t>Integrates Easily with SharePoint Server</a:t>
            </a:r>
            <a:br>
              <a:rPr smtClean="0"/>
            </a:br>
            <a:r>
              <a:rPr sz="3600" smtClean="0">
                <a:gradFill>
                  <a:gsLst>
                    <a:gs pos="0">
                      <a:schemeClr val="accent1"/>
                    </a:gs>
                    <a:gs pos="86000">
                      <a:schemeClr val="accent1"/>
                    </a:gs>
                  </a:gsLst>
                  <a:lin ang="5400000" scaled="0"/>
                </a:gradFill>
              </a:rPr>
              <a:t>Extend your productivity infrastructure</a:t>
            </a:r>
            <a:endParaRPr sz="3600" dirty="0">
              <a:gradFill>
                <a:gsLst>
                  <a:gs pos="0">
                    <a:schemeClr val="accent1"/>
                  </a:gs>
                  <a:gs pos="86000">
                    <a:schemeClr val="accent1"/>
                  </a:gs>
                </a:gsLst>
                <a:lin ang="5400000" scaled="0"/>
              </a:gradFill>
            </a:endParaRPr>
          </a:p>
        </p:txBody>
      </p:sp>
      <p:sp>
        <p:nvSpPr>
          <p:cNvPr id="3" name="Text Placeholder 2"/>
          <p:cNvSpPr>
            <a:spLocks noGrp="1"/>
          </p:cNvSpPr>
          <p:nvPr>
            <p:ph type="body" sz="quarter" idx="10"/>
          </p:nvPr>
        </p:nvSpPr>
        <p:spPr>
          <a:xfrm>
            <a:off x="502728" y="4067605"/>
            <a:ext cx="8190012" cy="1403461"/>
          </a:xfrm>
        </p:spPr>
        <p:txBody>
          <a:bodyPr/>
          <a:lstStyle/>
          <a:p>
            <a:pPr marL="403225" indent="-403225" defTabSz="914363" fontAlgn="auto">
              <a:spcAft>
                <a:spcPts val="0"/>
              </a:spcAft>
              <a:defRPr/>
            </a:pPr>
            <a:r>
              <a:rPr lang="en-US" sz="2400" dirty="0" smtClean="0"/>
              <a:t>Uses SSL connection</a:t>
            </a:r>
          </a:p>
          <a:p>
            <a:pPr marL="403225" indent="-403225" defTabSz="914363" fontAlgn="auto">
              <a:spcAft>
                <a:spcPts val="0"/>
              </a:spcAft>
              <a:defRPr/>
            </a:pPr>
            <a:r>
              <a:rPr lang="en-US" sz="2400" dirty="0" smtClean="0"/>
              <a:t>Built-in SSL VPN Support for Microsoft Forefront™ Unified Access Gateway – only required when SharePoint on premises*</a:t>
            </a:r>
          </a:p>
        </p:txBody>
      </p:sp>
      <p:grpSp>
        <p:nvGrpSpPr>
          <p:cNvPr id="118787" name="Group 3"/>
          <p:cNvGrpSpPr>
            <a:grpSpLocks/>
          </p:cNvGrpSpPr>
          <p:nvPr/>
        </p:nvGrpSpPr>
        <p:grpSpPr bwMode="auto">
          <a:xfrm>
            <a:off x="9056688" y="1755775"/>
            <a:ext cx="2794000" cy="5029200"/>
            <a:chOff x="8918007" y="1127688"/>
            <a:chExt cx="2794349" cy="5029200"/>
          </a:xfrm>
        </p:grpSpPr>
        <p:pic>
          <p:nvPicPr>
            <p:cNvPr id="118793" name="Picture 13" descr="C:\Users\v-sarade\Desktop\WP7_PhoneFrame_28-Apr-2010.png"/>
            <p:cNvPicPr>
              <a:picLocks noChangeAspect="1" noChangeArrowheads="1"/>
            </p:cNvPicPr>
            <p:nvPr/>
          </p:nvPicPr>
          <p:blipFill>
            <a:blip r:embed="rId3"/>
            <a:srcRect/>
            <a:stretch>
              <a:fillRect/>
            </a:stretch>
          </p:blipFill>
          <p:spPr bwMode="auto">
            <a:xfrm>
              <a:off x="8918007" y="1127688"/>
              <a:ext cx="2794349" cy="5029200"/>
            </a:xfrm>
            <a:prstGeom prst="rect">
              <a:avLst/>
            </a:prstGeom>
            <a:noFill/>
            <a:ln w="9525">
              <a:noFill/>
              <a:miter lim="800000"/>
              <a:headEnd/>
              <a:tailEnd/>
            </a:ln>
          </p:spPr>
        </p:pic>
        <p:pic>
          <p:nvPicPr>
            <p:cNvPr id="118794" name="Picture 14"/>
            <p:cNvPicPr>
              <a:picLocks noChangeAspect="1"/>
            </p:cNvPicPr>
            <p:nvPr/>
          </p:nvPicPr>
          <p:blipFill>
            <a:blip r:embed="rId4"/>
            <a:srcRect l="35362" t="5907" r="35289" b="15990"/>
            <a:stretch>
              <a:fillRect/>
            </a:stretch>
          </p:blipFill>
          <p:spPr bwMode="auto">
            <a:xfrm>
              <a:off x="9191929" y="1548381"/>
              <a:ext cx="2254003" cy="3749040"/>
            </a:xfrm>
            <a:prstGeom prst="rect">
              <a:avLst/>
            </a:prstGeom>
            <a:noFill/>
            <a:ln w="9525">
              <a:noFill/>
              <a:miter lim="800000"/>
              <a:headEnd/>
              <a:tailEnd/>
            </a:ln>
          </p:spPr>
        </p:pic>
      </p:grpSp>
      <p:sp>
        <p:nvSpPr>
          <p:cNvPr id="7" name="Rectangle 6"/>
          <p:cNvSpPr/>
          <p:nvPr/>
        </p:nvSpPr>
        <p:spPr bwMode="auto">
          <a:xfrm>
            <a:off x="0" y="1895538"/>
            <a:ext cx="8837614" cy="520833"/>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spcBef>
                <a:spcPts val="0"/>
              </a:spcBef>
              <a:spcAft>
                <a:spcPts val="0"/>
              </a:spcAft>
              <a:defRPr/>
            </a:pPr>
            <a:r>
              <a:rPr lang="en-US" sz="2800" dirty="0">
                <a:gradFill>
                  <a:gsLst>
                    <a:gs pos="0">
                      <a:schemeClr val="tx1"/>
                    </a:gs>
                    <a:gs pos="86000">
                      <a:schemeClr val="tx1"/>
                    </a:gs>
                  </a:gsLst>
                  <a:lin ang="5400000" scaled="0"/>
                </a:gradFill>
                <a:latin typeface="+mn-lt"/>
                <a:ea typeface="+mn-ea"/>
              </a:rPr>
              <a:t>SharePoint Server 2010</a:t>
            </a:r>
          </a:p>
        </p:txBody>
      </p:sp>
      <p:sp>
        <p:nvSpPr>
          <p:cNvPr id="8" name="Text Placeholder 2"/>
          <p:cNvSpPr txBox="1">
            <a:spLocks/>
          </p:cNvSpPr>
          <p:nvPr/>
        </p:nvSpPr>
        <p:spPr>
          <a:xfrm>
            <a:off x="519114" y="2503021"/>
            <a:ext cx="9517517" cy="73866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3225" indent="-403225" fontAlgn="auto">
              <a:spcAft>
                <a:spcPts val="0"/>
              </a:spcAft>
              <a:defRPr/>
            </a:pPr>
            <a:r>
              <a:rPr lang="en-US" sz="2400" dirty="0" smtClean="0"/>
              <a:t>On-premises or hosted</a:t>
            </a:r>
          </a:p>
          <a:p>
            <a:pPr marL="403225" indent="-403225" fontAlgn="auto">
              <a:spcAft>
                <a:spcPts val="0"/>
              </a:spcAft>
              <a:defRPr/>
            </a:pPr>
            <a:r>
              <a:rPr lang="en-US" sz="2400" dirty="0" smtClean="0"/>
              <a:t>Office 365 </a:t>
            </a:r>
          </a:p>
        </p:txBody>
      </p:sp>
      <p:sp>
        <p:nvSpPr>
          <p:cNvPr id="9" name="Rectangle 8"/>
          <p:cNvSpPr/>
          <p:nvPr/>
        </p:nvSpPr>
        <p:spPr bwMode="auto">
          <a:xfrm>
            <a:off x="0" y="3427725"/>
            <a:ext cx="8837614" cy="553230"/>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spcBef>
                <a:spcPts val="0"/>
              </a:spcBef>
              <a:spcAft>
                <a:spcPts val="0"/>
              </a:spcAft>
              <a:defRPr/>
            </a:pPr>
            <a:r>
              <a:rPr lang="en-US" sz="2800" dirty="0">
                <a:gradFill>
                  <a:gsLst>
                    <a:gs pos="0">
                      <a:schemeClr val="tx1"/>
                    </a:gs>
                    <a:gs pos="86000">
                      <a:schemeClr val="tx1"/>
                    </a:gs>
                  </a:gsLst>
                  <a:lin ang="5400000" scaled="0"/>
                </a:gradFill>
                <a:latin typeface="+mn-lt"/>
                <a:ea typeface="+mn-ea"/>
              </a:rPr>
              <a:t>Microsoft SharePoint Workspace 2010</a:t>
            </a:r>
          </a:p>
        </p:txBody>
      </p:sp>
      <p:sp>
        <p:nvSpPr>
          <p:cNvPr id="10" name="Rectangle 9"/>
          <p:cNvSpPr/>
          <p:nvPr/>
        </p:nvSpPr>
        <p:spPr bwMode="auto">
          <a:xfrm>
            <a:off x="1" y="5657107"/>
            <a:ext cx="8837614" cy="972293"/>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lnSpc>
                <a:spcPct val="90000"/>
              </a:lnSpc>
              <a:spcBef>
                <a:spcPts val="0"/>
              </a:spcBef>
              <a:spcAft>
                <a:spcPts val="0"/>
              </a:spcAft>
              <a:defRPr/>
            </a:pPr>
            <a:r>
              <a:rPr lang="en-US" sz="2800" dirty="0">
                <a:gradFill>
                  <a:gsLst>
                    <a:gs pos="0">
                      <a:schemeClr val="tx1"/>
                    </a:gs>
                    <a:gs pos="86000">
                      <a:schemeClr val="tx1"/>
                    </a:gs>
                  </a:gsLst>
                  <a:lin ang="5400000" scaled="0"/>
                </a:gradFill>
                <a:latin typeface="+mn-lt"/>
                <a:ea typeface="+mn-ea"/>
              </a:rPr>
              <a:t>Provides users with productivity and collaboration tools that are required for routine business </a:t>
            </a:r>
          </a:p>
        </p:txBody>
      </p:sp>
      <p:sp>
        <p:nvSpPr>
          <p:cNvPr id="118792" name="TextBox 10">
            <a:hlinkClick r:id="rId6"/>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07996"/>
          </a:xfrm>
        </p:spPr>
        <p:txBody>
          <a:bodyPr/>
          <a:lstStyle/>
          <a:p>
            <a:pPr defTabSz="914363" fontAlgn="auto">
              <a:spcAft>
                <a:spcPts val="0"/>
              </a:spcAft>
              <a:defRPr/>
            </a:pPr>
            <a:r>
              <a:rPr dirty="0" smtClean="0"/>
              <a:t>Integrates Easily with Lync Server</a:t>
            </a:r>
            <a:br>
              <a:rPr dirty="0" smtClean="0"/>
            </a:br>
            <a:r>
              <a:rPr sz="3600" dirty="0">
                <a:gradFill>
                  <a:gsLst>
                    <a:gs pos="0">
                      <a:schemeClr val="accent1"/>
                    </a:gs>
                    <a:gs pos="86000">
                      <a:schemeClr val="accent1"/>
                    </a:gs>
                  </a:gsLst>
                  <a:lin ang="5400000" scaled="0"/>
                </a:gradFill>
              </a:rPr>
              <a:t>Extend your productivity infrastructure</a:t>
            </a:r>
            <a:endParaRPr dirty="0">
              <a:gradFill>
                <a:gsLst>
                  <a:gs pos="0">
                    <a:schemeClr val="accent1"/>
                  </a:gs>
                  <a:gs pos="86000">
                    <a:schemeClr val="accent1"/>
                  </a:gs>
                </a:gsLst>
                <a:lin ang="5400000" scaled="0"/>
              </a:gradFill>
            </a:endParaRPr>
          </a:p>
        </p:txBody>
      </p:sp>
      <p:sp>
        <p:nvSpPr>
          <p:cNvPr id="4" name="Rectangle 3"/>
          <p:cNvSpPr/>
          <p:nvPr/>
        </p:nvSpPr>
        <p:spPr bwMode="auto">
          <a:xfrm>
            <a:off x="-1" y="1905000"/>
            <a:ext cx="11212513" cy="55323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2800" dirty="0">
                <a:gradFill>
                  <a:gsLst>
                    <a:gs pos="0">
                      <a:schemeClr val="tx1"/>
                    </a:gs>
                    <a:gs pos="86000">
                      <a:schemeClr val="tx1"/>
                    </a:gs>
                  </a:gsLst>
                  <a:lin ang="5400000" scaled="0"/>
                </a:gradFill>
              </a:rPr>
              <a:t>View availability and chat with work colleagues</a:t>
            </a:r>
          </a:p>
        </p:txBody>
      </p:sp>
      <p:sp>
        <p:nvSpPr>
          <p:cNvPr id="5" name="Rectangle 4"/>
          <p:cNvSpPr/>
          <p:nvPr/>
        </p:nvSpPr>
        <p:spPr bwMode="auto">
          <a:xfrm>
            <a:off x="0" y="2603505"/>
            <a:ext cx="11212513" cy="55323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2800" dirty="0">
                <a:gradFill>
                  <a:gsLst>
                    <a:gs pos="0">
                      <a:schemeClr val="tx1"/>
                    </a:gs>
                    <a:gs pos="86000">
                      <a:schemeClr val="tx1"/>
                    </a:gs>
                  </a:gsLst>
                  <a:lin ang="5400000" scaled="0"/>
                </a:gradFill>
              </a:rPr>
              <a:t>Chat with multiple colleagues at the same time</a:t>
            </a:r>
          </a:p>
        </p:txBody>
      </p:sp>
      <p:sp>
        <p:nvSpPr>
          <p:cNvPr id="6" name="Rectangle 5"/>
          <p:cNvSpPr/>
          <p:nvPr/>
        </p:nvSpPr>
        <p:spPr bwMode="auto">
          <a:xfrm>
            <a:off x="1" y="3302010"/>
            <a:ext cx="11212513" cy="55323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2800" dirty="0">
                <a:gradFill>
                  <a:gsLst>
                    <a:gs pos="0">
                      <a:schemeClr val="tx1"/>
                    </a:gs>
                    <a:gs pos="86000">
                      <a:schemeClr val="tx1"/>
                    </a:gs>
                  </a:gsLst>
                  <a:lin ang="5400000" scaled="0"/>
                </a:gradFill>
              </a:rPr>
              <a:t>Search for corporate contacts</a:t>
            </a:r>
          </a:p>
        </p:txBody>
      </p:sp>
      <p:sp>
        <p:nvSpPr>
          <p:cNvPr id="7" name="Rectangle 6"/>
          <p:cNvSpPr/>
          <p:nvPr/>
        </p:nvSpPr>
        <p:spPr bwMode="auto">
          <a:xfrm>
            <a:off x="2" y="4000515"/>
            <a:ext cx="11212513" cy="55323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2800" dirty="0">
                <a:gradFill>
                  <a:gsLst>
                    <a:gs pos="0">
                      <a:schemeClr val="tx1"/>
                    </a:gs>
                    <a:gs pos="86000">
                      <a:schemeClr val="tx1"/>
                    </a:gs>
                  </a:gsLst>
                  <a:lin ang="5400000" scaled="0"/>
                </a:gradFill>
              </a:rPr>
              <a:t>Update status to show your availability to colleagues</a:t>
            </a:r>
          </a:p>
        </p:txBody>
      </p:sp>
      <p:sp>
        <p:nvSpPr>
          <p:cNvPr id="9" name="Rectangle 8"/>
          <p:cNvSpPr/>
          <p:nvPr/>
        </p:nvSpPr>
        <p:spPr bwMode="auto">
          <a:xfrm>
            <a:off x="-2" y="4697700"/>
            <a:ext cx="11212513" cy="979523"/>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lnSpc>
                <a:spcPct val="90000"/>
              </a:lnSpc>
              <a:spcBef>
                <a:spcPts val="0"/>
              </a:spcBef>
              <a:spcAft>
                <a:spcPts val="0"/>
              </a:spcAft>
              <a:defRPr/>
            </a:pPr>
            <a:r>
              <a:rPr lang="en-US" sz="2800" dirty="0">
                <a:gradFill>
                  <a:gsLst>
                    <a:gs pos="0">
                      <a:schemeClr val="tx1"/>
                    </a:gs>
                    <a:gs pos="86000">
                      <a:schemeClr val="tx1"/>
                    </a:gs>
                  </a:gsLst>
                  <a:lin ang="5400000" scaled="0"/>
                </a:gradFill>
              </a:rPr>
              <a:t>Requires free </a:t>
            </a:r>
            <a:r>
              <a:rPr lang="en-US" sz="2800" dirty="0" err="1">
                <a:gradFill>
                  <a:gsLst>
                    <a:gs pos="0">
                      <a:schemeClr val="tx1"/>
                    </a:gs>
                    <a:gs pos="86000">
                      <a:schemeClr val="tx1"/>
                    </a:gs>
                  </a:gsLst>
                  <a:lin ang="5400000" scaled="0"/>
                </a:gradFill>
              </a:rPr>
              <a:t>Lync</a:t>
            </a:r>
            <a:r>
              <a:rPr lang="en-US" sz="2800" dirty="0">
                <a:gradFill>
                  <a:gsLst>
                    <a:gs pos="0">
                      <a:schemeClr val="tx1"/>
                    </a:gs>
                    <a:gs pos="86000">
                      <a:schemeClr val="tx1"/>
                    </a:gs>
                  </a:gsLst>
                  <a:lin ang="5400000" scaled="0"/>
                </a:gradFill>
              </a:rPr>
              <a:t> Mobile app download from </a:t>
            </a:r>
            <a:r>
              <a:rPr lang="en-US" sz="2800" dirty="0">
                <a:gradFill>
                  <a:gsLst>
                    <a:gs pos="0">
                      <a:schemeClr val="tx1"/>
                    </a:gs>
                    <a:gs pos="86000">
                      <a:schemeClr val="tx1"/>
                    </a:gs>
                  </a:gsLst>
                  <a:lin ang="5400000" scaled="0"/>
                </a:gradFill>
              </a:rPr>
              <a:t/>
            </a:r>
            <a:br>
              <a:rPr lang="en-US" sz="2800" dirty="0">
                <a:gradFill>
                  <a:gsLst>
                    <a:gs pos="0">
                      <a:schemeClr val="tx1"/>
                    </a:gs>
                    <a:gs pos="86000">
                      <a:schemeClr val="tx1"/>
                    </a:gs>
                  </a:gsLst>
                  <a:lin ang="5400000" scaled="0"/>
                </a:gradFill>
              </a:rPr>
            </a:br>
            <a:r>
              <a:rPr lang="en-US" sz="2800" dirty="0">
                <a:gradFill>
                  <a:gsLst>
                    <a:gs pos="0">
                      <a:schemeClr val="tx1"/>
                    </a:gs>
                    <a:gs pos="86000">
                      <a:schemeClr val="tx1"/>
                    </a:gs>
                  </a:gsLst>
                  <a:lin ang="5400000" scaled="0"/>
                </a:gradFill>
              </a:rPr>
              <a:t>Windows Phone </a:t>
            </a:r>
            <a:r>
              <a:rPr lang="en-US" sz="2800" dirty="0">
                <a:gradFill>
                  <a:gsLst>
                    <a:gs pos="0">
                      <a:schemeClr val="tx1"/>
                    </a:gs>
                    <a:gs pos="86000">
                      <a:schemeClr val="tx1"/>
                    </a:gs>
                  </a:gsLst>
                  <a:lin ang="5400000" scaled="0"/>
                </a:gradFill>
              </a:rPr>
              <a:t>Marketplace</a:t>
            </a:r>
          </a:p>
        </p:txBody>
      </p:sp>
      <p:sp>
        <p:nvSpPr>
          <p:cNvPr id="120839" name="TextBox 7">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Builds on Existing Investments </a:t>
            </a:r>
            <a:br>
              <a:rPr smtClean="0"/>
            </a:br>
            <a:r>
              <a:rPr sz="3600" smtClean="0">
                <a:gradFill>
                  <a:gsLst>
                    <a:gs pos="0">
                      <a:schemeClr val="accent1"/>
                    </a:gs>
                    <a:gs pos="86000">
                      <a:schemeClr val="accent1"/>
                    </a:gs>
                  </a:gsLst>
                  <a:lin ang="5400000" scaled="0"/>
                </a:gradFill>
              </a:rPr>
              <a:t>Minimize management costs</a:t>
            </a:r>
            <a:endParaRPr sz="3600" dirty="0">
              <a:gradFill>
                <a:gsLst>
                  <a:gs pos="0">
                    <a:schemeClr val="accent1"/>
                  </a:gs>
                  <a:gs pos="86000">
                    <a:schemeClr val="accent1"/>
                  </a:gs>
                </a:gsLst>
                <a:lin ang="5400000" scaled="0"/>
              </a:gradFill>
            </a:endParaRPr>
          </a:p>
        </p:txBody>
      </p:sp>
      <p:grpSp>
        <p:nvGrpSpPr>
          <p:cNvPr id="121858" name="Group 29"/>
          <p:cNvGrpSpPr>
            <a:grpSpLocks/>
          </p:cNvGrpSpPr>
          <p:nvPr/>
        </p:nvGrpSpPr>
        <p:grpSpPr bwMode="auto">
          <a:xfrm>
            <a:off x="9045575" y="1755775"/>
            <a:ext cx="2794000" cy="5029200"/>
            <a:chOff x="6165663" y="1255704"/>
            <a:chExt cx="2794349" cy="5029200"/>
          </a:xfrm>
        </p:grpSpPr>
        <p:pic>
          <p:nvPicPr>
            <p:cNvPr id="121862" name="Picture 6" descr="C:\Users\v-sarade\Desktop\WP7_PhoneFrame_28-Apr-2010.png"/>
            <p:cNvPicPr>
              <a:picLocks noChangeAspect="1" noChangeArrowheads="1"/>
            </p:cNvPicPr>
            <p:nvPr/>
          </p:nvPicPr>
          <p:blipFill>
            <a:blip r:embed="rId3"/>
            <a:srcRect/>
            <a:stretch>
              <a:fillRect/>
            </a:stretch>
          </p:blipFill>
          <p:spPr bwMode="auto">
            <a:xfrm>
              <a:off x="6165663" y="1255704"/>
              <a:ext cx="2794349" cy="5029200"/>
            </a:xfrm>
            <a:prstGeom prst="rect">
              <a:avLst/>
            </a:prstGeom>
            <a:noFill/>
            <a:ln w="9525">
              <a:noFill/>
              <a:miter lim="800000"/>
              <a:headEnd/>
              <a:tailEnd/>
            </a:ln>
          </p:spPr>
        </p:pic>
        <p:pic>
          <p:nvPicPr>
            <p:cNvPr id="121863" name="Picture 31"/>
            <p:cNvPicPr>
              <a:picLocks noChangeAspect="1"/>
            </p:cNvPicPr>
            <p:nvPr/>
          </p:nvPicPr>
          <p:blipFill>
            <a:blip r:embed="rId4"/>
            <a:srcRect l="35313" t="5667" r="35208" b="16167"/>
            <a:stretch>
              <a:fillRect/>
            </a:stretch>
          </p:blipFill>
          <p:spPr bwMode="auto">
            <a:xfrm>
              <a:off x="6429377" y="1733553"/>
              <a:ext cx="2263987" cy="3752016"/>
            </a:xfrm>
            <a:prstGeom prst="rect">
              <a:avLst/>
            </a:prstGeom>
            <a:noFill/>
            <a:ln w="9525">
              <a:noFill/>
              <a:miter lim="800000"/>
              <a:headEnd/>
              <a:tailEnd/>
            </a:ln>
          </p:spPr>
        </p:pic>
        <p:sp>
          <p:nvSpPr>
            <p:cNvPr id="33" name="Rectangle 32"/>
            <p:cNvSpPr/>
            <p:nvPr/>
          </p:nvSpPr>
          <p:spPr bwMode="auto">
            <a:xfrm>
              <a:off x="6543535" y="2314567"/>
              <a:ext cx="2019552" cy="228600"/>
            </a:xfrm>
            <a:prstGeom prst="rect">
              <a:avLst/>
            </a:prstGeom>
            <a:solidFill>
              <a:srgbClr val="FFFFFF">
                <a:lumMod val="85000"/>
              </a:srgbClr>
            </a:solidFill>
            <a:ln w="25400" cap="flat" cmpd="sng" algn="ctr">
              <a:noFill/>
              <a:prstDash val="solid"/>
              <a:headEnd type="none" w="med" len="med"/>
              <a:tailEnd type="none" w="med" len="med"/>
            </a:ln>
            <a:effectLst/>
          </p:spPr>
          <p:txBody>
            <a:bodyPr lIns="91436" tIns="45718" rIns="91436" bIns="45718" anchor="ctr"/>
            <a:lstStyle/>
            <a:p>
              <a:pPr algn="ctr" defTabSz="914099">
                <a:defRPr/>
              </a:pPr>
              <a:endParaRPr lang="en-US" sz="2200" kern="0" spc="-150" dirty="0">
                <a:gradFill>
                  <a:gsLst>
                    <a:gs pos="0">
                      <a:srgbClr val="FFFFFF"/>
                    </a:gs>
                    <a:gs pos="100000">
                      <a:srgbClr val="FFFFFF"/>
                    </a:gs>
                  </a:gsLst>
                  <a:lin ang="5400000" scaled="0"/>
                </a:gradFill>
                <a:latin typeface="Arial" pitchFamily="34" charset="0"/>
                <a:ea typeface="+mn-ea"/>
              </a:endParaRPr>
            </a:p>
          </p:txBody>
        </p:sp>
        <p:sp>
          <p:nvSpPr>
            <p:cNvPr id="34" name="Rectangle 33"/>
            <p:cNvSpPr/>
            <p:nvPr/>
          </p:nvSpPr>
          <p:spPr bwMode="auto">
            <a:xfrm>
              <a:off x="6553061" y="2838442"/>
              <a:ext cx="2019552" cy="228600"/>
            </a:xfrm>
            <a:prstGeom prst="rect">
              <a:avLst/>
            </a:prstGeom>
            <a:solidFill>
              <a:srgbClr val="FFFFFF">
                <a:lumMod val="85000"/>
              </a:srgbClr>
            </a:solidFill>
            <a:ln w="25400" cap="flat" cmpd="sng" algn="ctr">
              <a:noFill/>
              <a:prstDash val="solid"/>
              <a:headEnd type="none" w="med" len="med"/>
              <a:tailEnd type="none" w="med" len="med"/>
            </a:ln>
            <a:effectLst/>
          </p:spPr>
          <p:txBody>
            <a:bodyPr lIns="91436" tIns="45718" rIns="91436" bIns="45718" anchor="ctr"/>
            <a:lstStyle/>
            <a:p>
              <a:pPr algn="ctr" defTabSz="914099">
                <a:defRPr/>
              </a:pPr>
              <a:endParaRPr lang="en-US" sz="2200" kern="0" spc="-150" dirty="0">
                <a:gradFill>
                  <a:gsLst>
                    <a:gs pos="0">
                      <a:srgbClr val="FFFFFF"/>
                    </a:gs>
                    <a:gs pos="100000">
                      <a:srgbClr val="FFFFFF"/>
                    </a:gs>
                  </a:gsLst>
                  <a:lin ang="5400000" scaled="0"/>
                </a:gradFill>
                <a:latin typeface="Arial" pitchFamily="34" charset="0"/>
                <a:ea typeface="+mn-ea"/>
              </a:endParaRPr>
            </a:p>
          </p:txBody>
        </p:sp>
        <p:sp>
          <p:nvSpPr>
            <p:cNvPr id="35" name="Rectangle 34"/>
            <p:cNvSpPr/>
            <p:nvPr/>
          </p:nvSpPr>
          <p:spPr bwMode="auto">
            <a:xfrm>
              <a:off x="6553061" y="3381367"/>
              <a:ext cx="2019552" cy="228600"/>
            </a:xfrm>
            <a:prstGeom prst="rect">
              <a:avLst/>
            </a:prstGeom>
            <a:solidFill>
              <a:srgbClr val="FFFFFF">
                <a:lumMod val="85000"/>
              </a:srgbClr>
            </a:solidFill>
            <a:ln w="25400" cap="flat" cmpd="sng" algn="ctr">
              <a:noFill/>
              <a:prstDash val="solid"/>
              <a:headEnd type="none" w="med" len="med"/>
              <a:tailEnd type="none" w="med" len="med"/>
            </a:ln>
            <a:effectLst/>
          </p:spPr>
          <p:txBody>
            <a:bodyPr lIns="91436" tIns="45718" rIns="91436" bIns="45718" anchor="ctr"/>
            <a:lstStyle/>
            <a:p>
              <a:pPr algn="ctr" defTabSz="914099">
                <a:defRPr/>
              </a:pPr>
              <a:endParaRPr lang="en-US" sz="2200" kern="0" spc="-150" dirty="0">
                <a:gradFill>
                  <a:gsLst>
                    <a:gs pos="0">
                      <a:srgbClr val="FFFFFF"/>
                    </a:gs>
                    <a:gs pos="100000">
                      <a:srgbClr val="FFFFFF"/>
                    </a:gs>
                  </a:gsLst>
                  <a:lin ang="5400000" scaled="0"/>
                </a:gradFill>
                <a:latin typeface="Arial" pitchFamily="34" charset="0"/>
                <a:ea typeface="+mn-ea"/>
              </a:endParaRPr>
            </a:p>
          </p:txBody>
        </p:sp>
      </p:grpSp>
      <p:sp>
        <p:nvSpPr>
          <p:cNvPr id="12" name="Rectangle 11"/>
          <p:cNvSpPr/>
          <p:nvPr/>
        </p:nvSpPr>
        <p:spPr bwMode="auto">
          <a:xfrm>
            <a:off x="0" y="1909763"/>
            <a:ext cx="8837613" cy="914400"/>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lnSpc>
                <a:spcPct val="90000"/>
              </a:lnSpc>
              <a:spcBef>
                <a:spcPts val="0"/>
              </a:spcBef>
              <a:spcAft>
                <a:spcPts val="0"/>
              </a:spcAft>
              <a:defRPr/>
            </a:pPr>
            <a:r>
              <a:rPr lang="en-US" sz="2800" dirty="0">
                <a:solidFill>
                  <a:schemeClr val="tx1">
                    <a:alpha val="99000"/>
                  </a:schemeClr>
                </a:solidFill>
                <a:latin typeface="+mn-lt"/>
                <a:ea typeface="+mn-ea"/>
              </a:rPr>
              <a:t>Support business with best-in-class communication and document collaboration</a:t>
            </a:r>
          </a:p>
        </p:txBody>
      </p:sp>
      <p:sp>
        <p:nvSpPr>
          <p:cNvPr id="14" name="Text Placeholder 2"/>
          <p:cNvSpPr txBox="1">
            <a:spLocks/>
          </p:cNvSpPr>
          <p:nvPr/>
        </p:nvSpPr>
        <p:spPr>
          <a:xfrm>
            <a:off x="672306" y="2945902"/>
            <a:ext cx="11149013" cy="236372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3225" indent="-403225" fontAlgn="auto">
              <a:spcAft>
                <a:spcPts val="0"/>
              </a:spcAft>
              <a:defRPr/>
            </a:pPr>
            <a:r>
              <a:rPr lang="en-US" sz="2400" dirty="0" smtClean="0"/>
              <a:t>Pervasive for synchronizing e-mail </a:t>
            </a:r>
          </a:p>
          <a:p>
            <a:pPr marL="403225" indent="-403225" fontAlgn="auto">
              <a:spcAft>
                <a:spcPts val="0"/>
              </a:spcAft>
              <a:defRPr/>
            </a:pPr>
            <a:r>
              <a:rPr lang="en-US" sz="2400" dirty="0" smtClean="0"/>
              <a:t>Connects to Exchange Server, Hotmail</a:t>
            </a:r>
            <a:r>
              <a:rPr lang="en-US" sz="2400" baseline="30000" dirty="0" smtClean="0"/>
              <a:t>®</a:t>
            </a:r>
            <a:r>
              <a:rPr lang="en-US" sz="2400" dirty="0" smtClean="0"/>
              <a:t>, and Gmail</a:t>
            </a:r>
          </a:p>
          <a:p>
            <a:pPr marL="403225" indent="-403225" fontAlgn="auto">
              <a:spcAft>
                <a:spcPts val="0"/>
              </a:spcAft>
              <a:defRPr/>
            </a:pPr>
            <a:r>
              <a:rPr lang="en-US" sz="2400" dirty="0" smtClean="0"/>
              <a:t>Shift away from complexity</a:t>
            </a:r>
          </a:p>
          <a:p>
            <a:pPr marL="403225" indent="-403225" fontAlgn="auto">
              <a:spcAft>
                <a:spcPts val="0"/>
              </a:spcAft>
              <a:defRPr/>
            </a:pPr>
            <a:r>
              <a:rPr lang="en-US" sz="2400" dirty="0" smtClean="0"/>
              <a:t>Builds on familiar Microsoft Office and IT skills</a:t>
            </a:r>
          </a:p>
          <a:p>
            <a:pPr marL="403225" indent="-403225" fontAlgn="auto">
              <a:spcAft>
                <a:spcPts val="0"/>
              </a:spcAft>
              <a:defRPr/>
            </a:pPr>
            <a:r>
              <a:rPr lang="en-US" sz="2400" dirty="0" smtClean="0"/>
              <a:t>No need for expensive middleware</a:t>
            </a:r>
          </a:p>
          <a:p>
            <a:pPr marL="403225" indent="-403225" fontAlgn="auto">
              <a:spcAft>
                <a:spcPts val="0"/>
              </a:spcAft>
              <a:defRPr/>
            </a:pPr>
            <a:r>
              <a:rPr lang="en-US" sz="2400" dirty="0" smtClean="0"/>
              <a:t>Self-service limits support needs</a:t>
            </a:r>
            <a:endParaRPr lang="en-US" sz="2400" dirty="0"/>
          </a:p>
        </p:txBody>
      </p:sp>
      <p:sp>
        <p:nvSpPr>
          <p:cNvPr id="121861" name="TextBox 10">
            <a:hlinkClick r:id="rId6"/>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07996"/>
          </a:xfrm>
        </p:spPr>
        <p:txBody>
          <a:bodyPr/>
          <a:lstStyle/>
          <a:p>
            <a:pPr defTabSz="914363" fontAlgn="auto">
              <a:spcAft>
                <a:spcPts val="0"/>
              </a:spcAft>
              <a:defRPr/>
            </a:pPr>
            <a:r>
              <a:rPr dirty="0" smtClean="0"/>
              <a:t>EAS Security Baseline</a:t>
            </a:r>
            <a:br>
              <a:rPr dirty="0" smtClean="0"/>
            </a:br>
            <a:r>
              <a:rPr sz="3600" dirty="0" smtClean="0">
                <a:gradFill>
                  <a:gsLst>
                    <a:gs pos="0">
                      <a:schemeClr val="accent1"/>
                    </a:gs>
                    <a:gs pos="86000">
                      <a:schemeClr val="accent1"/>
                    </a:gs>
                  </a:gsLst>
                  <a:lin ang="5400000" scaled="0"/>
                </a:gradFill>
              </a:rPr>
              <a:t>Protect your business information</a:t>
            </a:r>
            <a:endParaRPr sz="3600" dirty="0">
              <a:gradFill>
                <a:gsLst>
                  <a:gs pos="0">
                    <a:schemeClr val="accent1"/>
                  </a:gs>
                  <a:gs pos="86000">
                    <a:schemeClr val="accent1"/>
                  </a:gs>
                </a:gsLst>
                <a:lin ang="5400000" scaled="0"/>
              </a:gradFill>
            </a:endParaRPr>
          </a:p>
        </p:txBody>
      </p:sp>
      <p:sp>
        <p:nvSpPr>
          <p:cNvPr id="3" name="Text Placeholder 2"/>
          <p:cNvSpPr>
            <a:spLocks noGrp="1"/>
          </p:cNvSpPr>
          <p:nvPr>
            <p:ph sz="half" idx="4294967295"/>
          </p:nvPr>
        </p:nvSpPr>
        <p:spPr>
          <a:xfrm>
            <a:off x="517770" y="2349352"/>
            <a:ext cx="5486400" cy="1969770"/>
          </a:xfrm>
        </p:spPr>
        <p:txBody>
          <a:bodyPr/>
          <a:lstStyle/>
          <a:p>
            <a:pPr marL="344488" indent="-344488" defTabSz="914363" fontAlgn="auto">
              <a:spcAft>
                <a:spcPts val="0"/>
              </a:spcAft>
              <a:defRPr/>
            </a:pPr>
            <a:r>
              <a:rPr lang="en-US" sz="2000" dirty="0" smtClean="0"/>
              <a:t>Password required</a:t>
            </a:r>
          </a:p>
          <a:p>
            <a:pPr marL="344488" indent="-344488" defTabSz="914363" fontAlgn="auto">
              <a:spcAft>
                <a:spcPts val="0"/>
              </a:spcAft>
              <a:defRPr/>
            </a:pPr>
            <a:r>
              <a:rPr lang="en-US" sz="2000" dirty="0" smtClean="0"/>
              <a:t>Password expiration</a:t>
            </a:r>
          </a:p>
          <a:p>
            <a:pPr marL="344488" indent="-344488" defTabSz="914363" fontAlgn="auto">
              <a:spcAft>
                <a:spcPts val="0"/>
              </a:spcAft>
              <a:defRPr/>
            </a:pPr>
            <a:r>
              <a:rPr lang="en-US" sz="2000" dirty="0" smtClean="0"/>
              <a:t>Password history</a:t>
            </a:r>
          </a:p>
          <a:p>
            <a:pPr marL="344488" indent="-344488" defTabSz="914363" fontAlgn="auto">
              <a:spcAft>
                <a:spcPts val="0"/>
              </a:spcAft>
              <a:defRPr/>
            </a:pPr>
            <a:r>
              <a:rPr lang="en-US" sz="2000" dirty="0" smtClean="0"/>
              <a:t>Allow simple password</a:t>
            </a:r>
          </a:p>
          <a:p>
            <a:pPr marL="344488" indent="-344488" defTabSz="914363" fontAlgn="auto">
              <a:spcAft>
                <a:spcPts val="0"/>
              </a:spcAft>
              <a:defRPr/>
            </a:pPr>
            <a:r>
              <a:rPr lang="en-US" sz="2000" dirty="0" smtClean="0"/>
              <a:t>Minimum password length</a:t>
            </a:r>
          </a:p>
          <a:p>
            <a:pPr marL="344488" indent="-344488" defTabSz="914363" fontAlgn="auto">
              <a:spcAft>
                <a:spcPts val="0"/>
              </a:spcAft>
              <a:defRPr/>
            </a:pPr>
            <a:r>
              <a:rPr lang="en-US" sz="2000" dirty="0" smtClean="0"/>
              <a:t>Complex pin support – New</a:t>
            </a:r>
          </a:p>
        </p:txBody>
      </p:sp>
      <p:sp>
        <p:nvSpPr>
          <p:cNvPr id="13" name="Text Placeholder 12"/>
          <p:cNvSpPr>
            <a:spLocks noGrp="1"/>
          </p:cNvSpPr>
          <p:nvPr>
            <p:ph sz="half" idx="4294967295"/>
          </p:nvPr>
        </p:nvSpPr>
        <p:spPr>
          <a:xfrm>
            <a:off x="6315047" y="2349352"/>
            <a:ext cx="5486400" cy="277812"/>
          </a:xfrm>
        </p:spPr>
        <p:txBody>
          <a:bodyPr/>
          <a:lstStyle/>
          <a:p>
            <a:pPr marL="344488" indent="-344488" defTabSz="914363" fontAlgn="auto">
              <a:spcAft>
                <a:spcPts val="0"/>
              </a:spcAft>
              <a:defRPr/>
            </a:pPr>
            <a:r>
              <a:rPr lang="en-US" sz="2000" dirty="0" smtClean="0"/>
              <a:t>Idle timeout frequency value</a:t>
            </a:r>
          </a:p>
        </p:txBody>
      </p:sp>
      <p:grpSp>
        <p:nvGrpSpPr>
          <p:cNvPr id="7" name="Group 6"/>
          <p:cNvGrpSpPr>
            <a:grpSpLocks/>
          </p:cNvGrpSpPr>
          <p:nvPr/>
        </p:nvGrpSpPr>
        <p:grpSpPr bwMode="auto">
          <a:xfrm>
            <a:off x="517525" y="4767263"/>
            <a:ext cx="3475038" cy="1828800"/>
            <a:chOff x="517770" y="4737505"/>
            <a:chExt cx="3474720" cy="1828800"/>
          </a:xfrm>
        </p:grpSpPr>
        <p:sp>
          <p:nvSpPr>
            <p:cNvPr id="95" name="Rectangle 94"/>
            <p:cNvSpPr>
              <a:spLocks/>
            </p:cNvSpPr>
            <p:nvPr/>
          </p:nvSpPr>
          <p:spPr bwMode="auto">
            <a:xfrm>
              <a:off x="517770" y="4737505"/>
              <a:ext cx="3474720" cy="182880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099">
                <a:lnSpc>
                  <a:spcPct val="80000"/>
                </a:lnSpc>
                <a:defRPr/>
              </a:pPr>
              <a:endParaRPr lang="en-US" sz="2400" b="1" kern="0" dirty="0">
                <a:gradFill>
                  <a:gsLst>
                    <a:gs pos="0">
                      <a:schemeClr val="tx1"/>
                    </a:gs>
                    <a:gs pos="86000">
                      <a:schemeClr val="tx1"/>
                    </a:gs>
                  </a:gsLst>
                  <a:lin ang="5400000" scaled="0"/>
                </a:gradFill>
                <a:latin typeface="+mn-lt"/>
                <a:ea typeface="+mn-ea"/>
              </a:endParaRPr>
            </a:p>
          </p:txBody>
        </p:sp>
        <p:grpSp>
          <p:nvGrpSpPr>
            <p:cNvPr id="123930" name="Group 3"/>
            <p:cNvGrpSpPr>
              <a:grpSpLocks/>
            </p:cNvGrpSpPr>
            <p:nvPr/>
          </p:nvGrpSpPr>
          <p:grpSpPr bwMode="auto">
            <a:xfrm>
              <a:off x="745005" y="4905534"/>
              <a:ext cx="3020250" cy="1492742"/>
              <a:chOff x="745005" y="4916745"/>
              <a:chExt cx="3020250" cy="1492742"/>
            </a:xfrm>
          </p:grpSpPr>
          <p:sp>
            <p:nvSpPr>
              <p:cNvPr id="96" name="TextBox 95"/>
              <p:cNvSpPr txBox="1"/>
              <p:nvPr/>
            </p:nvSpPr>
            <p:spPr>
              <a:xfrm>
                <a:off x="1087342" y="4916745"/>
                <a:ext cx="2335576" cy="307777"/>
              </a:xfrm>
              <a:prstGeom prst="rect">
                <a:avLst/>
              </a:prstGeom>
              <a:noFill/>
            </p:spPr>
            <p:txBody>
              <a:bodyPr wrap="none" lIns="0" tIns="0" rIns="0" bIns="0">
                <a:spAutoFit/>
              </a:bodyPr>
              <a:lstStyle/>
              <a:p>
                <a:pPr algn="ctr" defTabSz="914400" fontAlgn="auto">
                  <a:spcBef>
                    <a:spcPts val="0"/>
                  </a:spcBef>
                  <a:spcAft>
                    <a:spcPts val="0"/>
                  </a:spcAft>
                  <a:defRPr/>
                </a:pPr>
                <a:r>
                  <a:rPr lang="en-US" sz="2000" b="1" dirty="0">
                    <a:solidFill>
                      <a:schemeClr val="lt1"/>
                    </a:solidFill>
                    <a:latin typeface="+mn-lt"/>
                    <a:ea typeface="+mn-ea"/>
                  </a:rPr>
                  <a:t>Account  1 </a:t>
                </a:r>
                <a:r>
                  <a:rPr lang="en-US" sz="2000" b="1" dirty="0">
                    <a:gradFill>
                      <a:gsLst>
                        <a:gs pos="0">
                          <a:schemeClr val="tx1"/>
                        </a:gs>
                        <a:gs pos="86000">
                          <a:schemeClr val="tx1"/>
                        </a:gs>
                      </a:gsLst>
                      <a:lin ang="5400000" scaled="0"/>
                    </a:gradFill>
                    <a:latin typeface="+mn-lt"/>
                    <a:ea typeface="+mn-ea"/>
                  </a:rPr>
                  <a:t>policies</a:t>
                </a:r>
              </a:p>
            </p:txBody>
          </p:sp>
          <p:sp>
            <p:nvSpPr>
              <p:cNvPr id="97" name="TextBox 96"/>
              <p:cNvSpPr txBox="1"/>
              <p:nvPr/>
            </p:nvSpPr>
            <p:spPr>
              <a:xfrm>
                <a:off x="827656" y="5311733"/>
                <a:ext cx="2854949" cy="307777"/>
              </a:xfrm>
              <a:prstGeom prst="rect">
                <a:avLst/>
              </a:prstGeom>
              <a:noFill/>
            </p:spPr>
            <p:txBody>
              <a:bodyPr wrap="none" lIns="0" tIns="0" rIns="0" bIns="0">
                <a:spAutoFit/>
              </a:bodyPr>
              <a:lstStyle>
                <a:defPPr>
                  <a:defRPr lang="en-US"/>
                </a:defPPr>
                <a:lvl1pPr marR="0" lvl="0" indent="0" defTabSz="914400" fontAlgn="auto">
                  <a:lnSpc>
                    <a:spcPct val="100000"/>
                  </a:lnSpc>
                  <a:spcBef>
                    <a:spcPts val="0"/>
                  </a:spcBef>
                  <a:spcAft>
                    <a:spcPts val="0"/>
                  </a:spcAft>
                  <a:buClrTx/>
                  <a:buSzTx/>
                  <a:buFontTx/>
                  <a:buNone/>
                  <a:tabLst/>
                  <a:defRPr sz="2400">
                    <a:solidFill>
                      <a:schemeClr val="lt1"/>
                    </a:solidFill>
                  </a:defRPr>
                </a:lvl1pPr>
              </a:lstStyle>
              <a:p>
                <a:pPr algn="ctr">
                  <a:defRPr/>
                </a:pPr>
                <a:r>
                  <a:rPr lang="en-US" sz="2000" dirty="0">
                    <a:gradFill>
                      <a:gsLst>
                        <a:gs pos="0">
                          <a:schemeClr val="tx1"/>
                        </a:gs>
                        <a:gs pos="86000">
                          <a:schemeClr val="tx1"/>
                        </a:gs>
                      </a:gsLst>
                      <a:lin ang="5400000" scaled="0"/>
                    </a:gradFill>
                    <a:latin typeface="+mn-lt"/>
                    <a:ea typeface="+mn-ea"/>
                  </a:rPr>
                  <a:t>Password required = [on]</a:t>
                </a:r>
              </a:p>
            </p:txBody>
          </p:sp>
          <p:sp>
            <p:nvSpPr>
              <p:cNvPr id="98" name="TextBox 97"/>
              <p:cNvSpPr txBox="1"/>
              <p:nvPr/>
            </p:nvSpPr>
            <p:spPr>
              <a:xfrm>
                <a:off x="745005" y="5706721"/>
                <a:ext cx="3020250" cy="307777"/>
              </a:xfrm>
              <a:prstGeom prst="rect">
                <a:avLst/>
              </a:prstGeom>
              <a:noFill/>
            </p:spPr>
            <p:txBody>
              <a:bodyPr wrap="none" lIns="0" tIns="0" rIns="0" bIns="0">
                <a:spAutoFit/>
              </a:bodyPr>
              <a:lstStyle>
                <a:defPPr>
                  <a:defRPr lang="en-US"/>
                </a:defPPr>
                <a:lvl1pPr marR="0" lvl="0" indent="0" defTabSz="914400" fontAlgn="auto">
                  <a:lnSpc>
                    <a:spcPct val="100000"/>
                  </a:lnSpc>
                  <a:spcBef>
                    <a:spcPts val="0"/>
                  </a:spcBef>
                  <a:spcAft>
                    <a:spcPts val="0"/>
                  </a:spcAft>
                  <a:buClrTx/>
                  <a:buSzTx/>
                  <a:buFontTx/>
                  <a:buNone/>
                  <a:tabLst/>
                  <a:defRPr sz="2400">
                    <a:solidFill>
                      <a:schemeClr val="lt1"/>
                    </a:solidFill>
                  </a:defRPr>
                </a:lvl1pPr>
              </a:lstStyle>
              <a:p>
                <a:pPr algn="ctr">
                  <a:defRPr/>
                </a:pPr>
                <a:r>
                  <a:rPr lang="en-US" sz="2000" dirty="0">
                    <a:gradFill>
                      <a:gsLst>
                        <a:gs pos="0">
                          <a:schemeClr val="tx1"/>
                        </a:gs>
                        <a:gs pos="86000">
                          <a:schemeClr val="tx1"/>
                        </a:gs>
                      </a:gsLst>
                      <a:lin ang="5400000" scaled="0"/>
                    </a:gradFill>
                    <a:latin typeface="+mn-lt"/>
                    <a:ea typeface="+mn-ea"/>
                  </a:rPr>
                  <a:t>Password expiration = [off]</a:t>
                </a:r>
              </a:p>
            </p:txBody>
          </p:sp>
          <p:sp>
            <p:nvSpPr>
              <p:cNvPr id="99" name="TextBox 98"/>
              <p:cNvSpPr txBox="1"/>
              <p:nvPr/>
            </p:nvSpPr>
            <p:spPr>
              <a:xfrm>
                <a:off x="772353" y="6101710"/>
                <a:ext cx="2965555" cy="307777"/>
              </a:xfrm>
              <a:prstGeom prst="rect">
                <a:avLst/>
              </a:prstGeom>
              <a:noFill/>
            </p:spPr>
            <p:txBody>
              <a:bodyPr wrap="none" lIns="0" tIns="0" rIns="0" bIns="0">
                <a:spAutoFit/>
              </a:bodyPr>
              <a:lstStyle>
                <a:defPPr>
                  <a:defRPr lang="en-US"/>
                </a:defPPr>
                <a:lvl1pPr marR="0" lvl="0" indent="0" defTabSz="914400" fontAlgn="auto">
                  <a:lnSpc>
                    <a:spcPct val="100000"/>
                  </a:lnSpc>
                  <a:spcBef>
                    <a:spcPts val="0"/>
                  </a:spcBef>
                  <a:spcAft>
                    <a:spcPts val="0"/>
                  </a:spcAft>
                  <a:buClrTx/>
                  <a:buSzTx/>
                  <a:buFontTx/>
                  <a:buNone/>
                  <a:tabLst/>
                  <a:defRPr sz="2400">
                    <a:solidFill>
                      <a:schemeClr val="lt1"/>
                    </a:solidFill>
                  </a:defRPr>
                </a:lvl1pPr>
              </a:lstStyle>
              <a:p>
                <a:pPr algn="ctr">
                  <a:defRPr/>
                </a:pPr>
                <a:r>
                  <a:rPr lang="en-US" sz="2000" dirty="0">
                    <a:gradFill>
                      <a:gsLst>
                        <a:gs pos="0">
                          <a:schemeClr val="tx1"/>
                        </a:gs>
                        <a:gs pos="86000">
                          <a:schemeClr val="tx1"/>
                        </a:gs>
                      </a:gsLst>
                      <a:lin ang="5400000" scaled="0"/>
                    </a:gradFill>
                    <a:latin typeface="+mn-lt"/>
                    <a:ea typeface="+mn-ea"/>
                  </a:rPr>
                  <a:t>Inactivity timeout = [1 min]</a:t>
                </a:r>
              </a:p>
            </p:txBody>
          </p:sp>
        </p:grpSp>
      </p:grpSp>
      <p:grpSp>
        <p:nvGrpSpPr>
          <p:cNvPr id="5" name="Group 4"/>
          <p:cNvGrpSpPr>
            <a:grpSpLocks/>
          </p:cNvGrpSpPr>
          <p:nvPr/>
        </p:nvGrpSpPr>
        <p:grpSpPr bwMode="auto">
          <a:xfrm>
            <a:off x="4356100" y="4767263"/>
            <a:ext cx="3473450" cy="1828800"/>
            <a:chOff x="4355588" y="4737505"/>
            <a:chExt cx="3474720" cy="1828800"/>
          </a:xfrm>
        </p:grpSpPr>
        <p:sp>
          <p:nvSpPr>
            <p:cNvPr id="101" name="Rectangle 100"/>
            <p:cNvSpPr>
              <a:spLocks/>
            </p:cNvSpPr>
            <p:nvPr/>
          </p:nvSpPr>
          <p:spPr bwMode="auto">
            <a:xfrm>
              <a:off x="4355588" y="4737505"/>
              <a:ext cx="3474720" cy="182880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099">
                <a:lnSpc>
                  <a:spcPct val="90000"/>
                </a:lnSpc>
                <a:defRPr/>
              </a:pPr>
              <a:endParaRPr lang="en-US" sz="3200" kern="0" dirty="0">
                <a:gradFill>
                  <a:gsLst>
                    <a:gs pos="0">
                      <a:schemeClr val="tx1"/>
                    </a:gs>
                    <a:gs pos="86000">
                      <a:schemeClr val="tx1"/>
                    </a:gs>
                  </a:gsLst>
                  <a:lin ang="5400000" scaled="0"/>
                </a:gradFill>
                <a:latin typeface="+mn-lt"/>
                <a:ea typeface="+mn-ea"/>
              </a:endParaRPr>
            </a:p>
          </p:txBody>
        </p:sp>
        <p:sp>
          <p:nvSpPr>
            <p:cNvPr id="102" name="TextBox 101"/>
            <p:cNvSpPr txBox="1"/>
            <p:nvPr/>
          </p:nvSpPr>
          <p:spPr>
            <a:xfrm>
              <a:off x="4925160" y="4905534"/>
              <a:ext cx="2335576" cy="307777"/>
            </a:xfrm>
            <a:prstGeom prst="rect">
              <a:avLst/>
            </a:prstGeom>
            <a:noFill/>
          </p:spPr>
          <p:txBody>
            <a:bodyPr wrap="none" lIns="0" tIns="0" rIns="0" bIns="0">
              <a:sp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chemeClr val="lt1"/>
                  </a:solidFill>
                </a:defRPr>
              </a:lvl1pPr>
            </a:lstStyle>
            <a:p>
              <a:pPr>
                <a:defRPr/>
              </a:pPr>
              <a:r>
                <a:rPr lang="en-US" dirty="0">
                  <a:gradFill>
                    <a:gsLst>
                      <a:gs pos="0">
                        <a:schemeClr val="tx1"/>
                      </a:gs>
                      <a:gs pos="86000">
                        <a:schemeClr val="tx1"/>
                      </a:gs>
                    </a:gsLst>
                    <a:lin ang="5400000" scaled="0"/>
                  </a:gradFill>
                  <a:latin typeface="+mn-lt"/>
                  <a:ea typeface="+mn-ea"/>
                </a:rPr>
                <a:t>Account  2 policies</a:t>
              </a:r>
            </a:p>
          </p:txBody>
        </p:sp>
        <p:sp>
          <p:nvSpPr>
            <p:cNvPr id="103" name="TextBox 102"/>
            <p:cNvSpPr txBox="1"/>
            <p:nvPr/>
          </p:nvSpPr>
          <p:spPr>
            <a:xfrm>
              <a:off x="4665474" y="5300522"/>
              <a:ext cx="2854949" cy="307777"/>
            </a:xfrm>
            <a:prstGeom prst="rect">
              <a:avLst/>
            </a:prstGeom>
            <a:noFill/>
          </p:spPr>
          <p:txBody>
            <a:bodyPr wrap="none" lIns="0" tIns="0" rIns="0" bIns="0">
              <a:spAutoFit/>
            </a:bodyPr>
            <a:lstStyle>
              <a:defPPr>
                <a:defRPr lang="en-US"/>
              </a:defPPr>
              <a:lvl1pPr marR="0" lvl="0" indent="0" algn="ctr" defTabSz="914400" fontAlgn="auto">
                <a:lnSpc>
                  <a:spcPct val="100000"/>
                </a:lnSpc>
                <a:spcBef>
                  <a:spcPts val="0"/>
                </a:spcBef>
                <a:spcAft>
                  <a:spcPts val="0"/>
                </a:spcAft>
                <a:buClrTx/>
                <a:buSzTx/>
                <a:buFontTx/>
                <a:buNone/>
                <a:tabLst/>
                <a:defRPr sz="2000">
                  <a:solidFill>
                    <a:schemeClr val="lt1"/>
                  </a:solidFill>
                </a:defRPr>
              </a:lvl1pPr>
            </a:lstStyle>
            <a:p>
              <a:pPr>
                <a:defRPr/>
              </a:pPr>
              <a:r>
                <a:rPr lang="en-US" dirty="0">
                  <a:gradFill>
                    <a:gsLst>
                      <a:gs pos="0">
                        <a:schemeClr val="tx1"/>
                      </a:gs>
                      <a:gs pos="86000">
                        <a:schemeClr val="tx1"/>
                      </a:gs>
                    </a:gsLst>
                    <a:lin ang="5400000" scaled="0"/>
                  </a:gradFill>
                  <a:latin typeface="+mn-lt"/>
                  <a:ea typeface="+mn-ea"/>
                </a:rPr>
                <a:t>Password required = [on]</a:t>
              </a:r>
            </a:p>
          </p:txBody>
        </p:sp>
        <p:sp>
          <p:nvSpPr>
            <p:cNvPr id="104" name="TextBox 103"/>
            <p:cNvSpPr txBox="1"/>
            <p:nvPr/>
          </p:nvSpPr>
          <p:spPr>
            <a:xfrm>
              <a:off x="4579713" y="5695510"/>
              <a:ext cx="3026470" cy="307777"/>
            </a:xfrm>
            <a:prstGeom prst="rect">
              <a:avLst/>
            </a:prstGeom>
            <a:noFill/>
          </p:spPr>
          <p:txBody>
            <a:bodyPr wrap="none" lIns="0" tIns="0" rIns="0" bIns="0">
              <a:spAutoFit/>
            </a:bodyPr>
            <a:lstStyle>
              <a:defPPr>
                <a:defRPr lang="en-US"/>
              </a:defPPr>
              <a:lvl1pPr marR="0" lvl="0" indent="0" algn="ctr" defTabSz="914400" fontAlgn="auto">
                <a:lnSpc>
                  <a:spcPct val="100000"/>
                </a:lnSpc>
                <a:spcBef>
                  <a:spcPts val="0"/>
                </a:spcBef>
                <a:spcAft>
                  <a:spcPts val="0"/>
                </a:spcAft>
                <a:buClrTx/>
                <a:buSzTx/>
                <a:buFontTx/>
                <a:buNone/>
                <a:tabLst/>
                <a:defRPr sz="2000">
                  <a:solidFill>
                    <a:schemeClr val="lt1"/>
                  </a:solidFill>
                </a:defRPr>
              </a:lvl1pPr>
            </a:lstStyle>
            <a:p>
              <a:pPr>
                <a:defRPr/>
              </a:pPr>
              <a:r>
                <a:rPr lang="en-US" dirty="0">
                  <a:gradFill>
                    <a:gsLst>
                      <a:gs pos="0">
                        <a:schemeClr val="tx1"/>
                      </a:gs>
                      <a:gs pos="86000">
                        <a:schemeClr val="tx1"/>
                      </a:gs>
                    </a:gsLst>
                    <a:lin ang="5400000" scaled="0"/>
                  </a:gradFill>
                  <a:latin typeface="+mn-lt"/>
                  <a:ea typeface="+mn-ea"/>
                </a:rPr>
                <a:t>Password expiration = [on]</a:t>
              </a:r>
            </a:p>
          </p:txBody>
        </p:sp>
        <p:sp>
          <p:nvSpPr>
            <p:cNvPr id="105" name="TextBox 104"/>
            <p:cNvSpPr txBox="1"/>
            <p:nvPr/>
          </p:nvSpPr>
          <p:spPr>
            <a:xfrm>
              <a:off x="4610171" y="6090499"/>
              <a:ext cx="2965555" cy="307777"/>
            </a:xfrm>
            <a:prstGeom prst="rect">
              <a:avLst/>
            </a:prstGeom>
            <a:noFill/>
          </p:spPr>
          <p:txBody>
            <a:bodyPr wrap="none" lIns="0" tIns="0" rIns="0" bIns="0">
              <a:spAutoFit/>
            </a:bodyPr>
            <a:lstStyle>
              <a:defPPr>
                <a:defRPr lang="en-US"/>
              </a:defPPr>
              <a:lvl1pPr marR="0" lvl="0" indent="0" algn="ctr" defTabSz="914400" fontAlgn="auto">
                <a:lnSpc>
                  <a:spcPct val="100000"/>
                </a:lnSpc>
                <a:spcBef>
                  <a:spcPts val="0"/>
                </a:spcBef>
                <a:spcAft>
                  <a:spcPts val="0"/>
                </a:spcAft>
                <a:buClrTx/>
                <a:buSzTx/>
                <a:buFontTx/>
                <a:buNone/>
                <a:tabLst/>
                <a:defRPr sz="2000">
                  <a:solidFill>
                    <a:schemeClr val="lt1"/>
                  </a:solidFill>
                </a:defRPr>
              </a:lvl1pPr>
            </a:lstStyle>
            <a:p>
              <a:pPr>
                <a:defRPr/>
              </a:pPr>
              <a:r>
                <a:rPr lang="en-US" dirty="0">
                  <a:gradFill>
                    <a:gsLst>
                      <a:gs pos="0">
                        <a:schemeClr val="tx1"/>
                      </a:gs>
                      <a:gs pos="86000">
                        <a:schemeClr val="tx1"/>
                      </a:gs>
                    </a:gsLst>
                    <a:lin ang="5400000" scaled="0"/>
                  </a:gradFill>
                  <a:latin typeface="+mn-lt"/>
                  <a:ea typeface="+mn-ea"/>
                </a:rPr>
                <a:t>Inactivity timeout = [5 min]</a:t>
              </a:r>
            </a:p>
          </p:txBody>
        </p:sp>
      </p:grpSp>
      <p:grpSp>
        <p:nvGrpSpPr>
          <p:cNvPr id="6" name="Group 5"/>
          <p:cNvGrpSpPr>
            <a:grpSpLocks/>
          </p:cNvGrpSpPr>
          <p:nvPr/>
        </p:nvGrpSpPr>
        <p:grpSpPr bwMode="auto">
          <a:xfrm>
            <a:off x="8193088" y="4767263"/>
            <a:ext cx="3475037" cy="1828800"/>
            <a:chOff x="8193405" y="4737505"/>
            <a:chExt cx="3474720" cy="1828800"/>
          </a:xfrm>
        </p:grpSpPr>
        <p:sp>
          <p:nvSpPr>
            <p:cNvPr id="107" name="Rectangle 106"/>
            <p:cNvSpPr>
              <a:spLocks/>
            </p:cNvSpPr>
            <p:nvPr/>
          </p:nvSpPr>
          <p:spPr bwMode="auto">
            <a:xfrm>
              <a:off x="8193405" y="4737505"/>
              <a:ext cx="3474720" cy="1828800"/>
            </a:xfrm>
            <a:prstGeom prst="rect">
              <a:avLst/>
            </a:prstGeom>
            <a:solidFill>
              <a:srgbClr val="F6AE1E"/>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wrap="none" lIns="274320" tIns="18288" rIns="274320" bIns="0" anchor="ctr"/>
            <a:lstStyle/>
            <a:p>
              <a:pPr defTabSz="914099">
                <a:lnSpc>
                  <a:spcPct val="80000"/>
                </a:lnSpc>
                <a:defRPr/>
              </a:pPr>
              <a:endParaRPr lang="en-US" sz="2400" b="1" kern="0" dirty="0">
                <a:gradFill>
                  <a:gsLst>
                    <a:gs pos="0">
                      <a:schemeClr val="tx1"/>
                    </a:gs>
                    <a:gs pos="86000">
                      <a:schemeClr val="tx1"/>
                    </a:gs>
                  </a:gsLst>
                  <a:lin ang="5400000" scaled="0"/>
                </a:gradFill>
                <a:latin typeface="+mn-lt"/>
                <a:ea typeface="+mn-ea"/>
              </a:endParaRPr>
            </a:p>
          </p:txBody>
        </p:sp>
        <p:sp>
          <p:nvSpPr>
            <p:cNvPr id="108" name="TextBox 107"/>
            <p:cNvSpPr txBox="1"/>
            <p:nvPr/>
          </p:nvSpPr>
          <p:spPr>
            <a:xfrm>
              <a:off x="8649965" y="4905534"/>
              <a:ext cx="2561600" cy="307777"/>
            </a:xfrm>
            <a:prstGeom prst="rect">
              <a:avLst/>
            </a:prstGeom>
            <a:noFill/>
          </p:spPr>
          <p:txBody>
            <a:bodyPr wrap="none" lIns="0" tIns="0" rIns="0" bIns="0">
              <a:sp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chemeClr val="lt1"/>
                  </a:solidFill>
                </a:defRPr>
              </a:lvl1pPr>
            </a:lstStyle>
            <a:p>
              <a:pPr>
                <a:defRPr/>
              </a:pPr>
              <a:r>
                <a:rPr lang="en-US" dirty="0">
                  <a:gradFill>
                    <a:gsLst>
                      <a:gs pos="0">
                        <a:schemeClr val="tx1"/>
                      </a:gs>
                      <a:gs pos="86000">
                        <a:schemeClr val="tx1"/>
                      </a:gs>
                    </a:gsLst>
                    <a:lin ang="5400000" scaled="0"/>
                  </a:gradFill>
                  <a:latin typeface="+mn-lt"/>
                  <a:ea typeface="+mn-ea"/>
                </a:rPr>
                <a:t>Result set of policies</a:t>
              </a:r>
            </a:p>
          </p:txBody>
        </p:sp>
        <p:sp>
          <p:nvSpPr>
            <p:cNvPr id="109" name="TextBox 108"/>
            <p:cNvSpPr txBox="1"/>
            <p:nvPr/>
          </p:nvSpPr>
          <p:spPr>
            <a:xfrm>
              <a:off x="8503291" y="5300522"/>
              <a:ext cx="2854949" cy="307777"/>
            </a:xfrm>
            <a:prstGeom prst="rect">
              <a:avLst/>
            </a:prstGeom>
            <a:noFill/>
          </p:spPr>
          <p:txBody>
            <a:bodyPr wrap="none" lIns="0" tIns="0" rIns="0" bIns="0">
              <a:spAutoFit/>
            </a:bodyPr>
            <a:lstStyle>
              <a:defPPr>
                <a:defRPr lang="en-US"/>
              </a:defPPr>
              <a:lvl1pPr marR="0" lvl="0" indent="0" algn="ctr" defTabSz="914400" fontAlgn="auto">
                <a:lnSpc>
                  <a:spcPct val="100000"/>
                </a:lnSpc>
                <a:spcBef>
                  <a:spcPts val="0"/>
                </a:spcBef>
                <a:spcAft>
                  <a:spcPts val="0"/>
                </a:spcAft>
                <a:buClrTx/>
                <a:buSzTx/>
                <a:buFontTx/>
                <a:buNone/>
                <a:tabLst/>
                <a:defRPr sz="2000">
                  <a:solidFill>
                    <a:schemeClr val="lt1"/>
                  </a:solidFill>
                </a:defRPr>
              </a:lvl1pPr>
            </a:lstStyle>
            <a:p>
              <a:pPr>
                <a:defRPr/>
              </a:pPr>
              <a:r>
                <a:rPr lang="en-US" dirty="0">
                  <a:gradFill>
                    <a:gsLst>
                      <a:gs pos="0">
                        <a:schemeClr val="tx1"/>
                      </a:gs>
                      <a:gs pos="86000">
                        <a:schemeClr val="tx1"/>
                      </a:gs>
                    </a:gsLst>
                    <a:lin ang="5400000" scaled="0"/>
                  </a:gradFill>
                  <a:latin typeface="+mn-lt"/>
                  <a:ea typeface="+mn-ea"/>
                </a:rPr>
                <a:t>Password required = [on]</a:t>
              </a:r>
            </a:p>
          </p:txBody>
        </p:sp>
        <p:sp>
          <p:nvSpPr>
            <p:cNvPr id="110" name="TextBox 109"/>
            <p:cNvSpPr txBox="1"/>
            <p:nvPr/>
          </p:nvSpPr>
          <p:spPr>
            <a:xfrm>
              <a:off x="8417530" y="5695510"/>
              <a:ext cx="3026470" cy="307777"/>
            </a:xfrm>
            <a:prstGeom prst="rect">
              <a:avLst/>
            </a:prstGeom>
            <a:noFill/>
          </p:spPr>
          <p:txBody>
            <a:bodyPr wrap="none" lIns="0" tIns="0" rIns="0" bIns="0">
              <a:spAutoFit/>
            </a:bodyPr>
            <a:lstStyle>
              <a:defPPr>
                <a:defRPr lang="en-US"/>
              </a:defPPr>
              <a:lvl1pPr marR="0" lvl="0" indent="0" algn="ctr" defTabSz="914400" fontAlgn="auto">
                <a:lnSpc>
                  <a:spcPct val="100000"/>
                </a:lnSpc>
                <a:spcBef>
                  <a:spcPts val="0"/>
                </a:spcBef>
                <a:spcAft>
                  <a:spcPts val="0"/>
                </a:spcAft>
                <a:buClrTx/>
                <a:buSzTx/>
                <a:buFontTx/>
                <a:buNone/>
                <a:tabLst/>
                <a:defRPr sz="2000">
                  <a:solidFill>
                    <a:schemeClr val="lt1"/>
                  </a:solidFill>
                </a:defRPr>
              </a:lvl1pPr>
            </a:lstStyle>
            <a:p>
              <a:pPr>
                <a:defRPr/>
              </a:pPr>
              <a:r>
                <a:rPr lang="en-US" dirty="0">
                  <a:gradFill>
                    <a:gsLst>
                      <a:gs pos="0">
                        <a:schemeClr val="tx1"/>
                      </a:gs>
                      <a:gs pos="86000">
                        <a:schemeClr val="tx1"/>
                      </a:gs>
                    </a:gsLst>
                    <a:lin ang="5400000" scaled="0"/>
                  </a:gradFill>
                  <a:latin typeface="+mn-lt"/>
                  <a:ea typeface="+mn-ea"/>
                </a:rPr>
                <a:t>Password expiration = [on]</a:t>
              </a:r>
            </a:p>
          </p:txBody>
        </p:sp>
        <p:sp>
          <p:nvSpPr>
            <p:cNvPr id="111" name="TextBox 110"/>
            <p:cNvSpPr txBox="1"/>
            <p:nvPr/>
          </p:nvSpPr>
          <p:spPr>
            <a:xfrm>
              <a:off x="8447988" y="6090499"/>
              <a:ext cx="2965555" cy="307777"/>
            </a:xfrm>
            <a:prstGeom prst="rect">
              <a:avLst/>
            </a:prstGeom>
            <a:noFill/>
          </p:spPr>
          <p:txBody>
            <a:bodyPr wrap="none" lIns="0" tIns="0" rIns="0" bIns="0">
              <a:spAutoFit/>
            </a:bodyPr>
            <a:lstStyle>
              <a:defPPr>
                <a:defRPr lang="en-US"/>
              </a:defPPr>
              <a:lvl1pPr marR="0" lvl="0" indent="0" algn="ctr" defTabSz="914400" fontAlgn="auto">
                <a:lnSpc>
                  <a:spcPct val="100000"/>
                </a:lnSpc>
                <a:spcBef>
                  <a:spcPts val="0"/>
                </a:spcBef>
                <a:spcAft>
                  <a:spcPts val="0"/>
                </a:spcAft>
                <a:buClrTx/>
                <a:buSzTx/>
                <a:buFontTx/>
                <a:buNone/>
                <a:tabLst/>
                <a:defRPr sz="2000">
                  <a:solidFill>
                    <a:schemeClr val="lt1"/>
                  </a:solidFill>
                </a:defRPr>
              </a:lvl1pPr>
            </a:lstStyle>
            <a:p>
              <a:pPr>
                <a:defRPr/>
              </a:pPr>
              <a:r>
                <a:rPr lang="en-US" dirty="0">
                  <a:gradFill>
                    <a:gsLst>
                      <a:gs pos="0">
                        <a:schemeClr val="tx1"/>
                      </a:gs>
                      <a:gs pos="86000">
                        <a:schemeClr val="tx1"/>
                      </a:gs>
                    </a:gsLst>
                    <a:lin ang="5400000" scaled="0"/>
                  </a:gradFill>
                  <a:latin typeface="+mn-lt"/>
                  <a:ea typeface="+mn-ea"/>
                </a:rPr>
                <a:t>Inactivity timeout = [1 min]</a:t>
              </a:r>
            </a:p>
          </p:txBody>
        </p:sp>
      </p:grpSp>
      <p:sp>
        <p:nvSpPr>
          <p:cNvPr id="112" name="Cross 111"/>
          <p:cNvSpPr/>
          <p:nvPr/>
        </p:nvSpPr>
        <p:spPr>
          <a:xfrm>
            <a:off x="3925888" y="5432425"/>
            <a:ext cx="496887" cy="498475"/>
          </a:xfrm>
          <a:prstGeom prst="plus">
            <a:avLst>
              <a:gd name="adj" fmla="val 32143"/>
            </a:avLst>
          </a:prstGeom>
          <a:solidFill>
            <a:schemeClr val="tx1"/>
          </a:solidFill>
          <a:ln w="25400" cap="flat" cmpd="sng" algn="ctr">
            <a:noFill/>
            <a:prstDash val="solid"/>
            <a:headEnd type="none" w="med" len="med"/>
            <a:tailEnd type="none" w="med" len="med"/>
          </a:ln>
          <a:effectLst/>
        </p:spPr>
        <p:txBody>
          <a:bodyPr lIns="91436" tIns="45718" rIns="91436" bIns="45718" anchor="ct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Arial" pitchFamily="34" charset="0"/>
              <a:ea typeface="+mn-ea"/>
            </a:endParaRPr>
          </a:p>
        </p:txBody>
      </p:sp>
      <p:sp>
        <p:nvSpPr>
          <p:cNvPr id="113" name="Equal 112"/>
          <p:cNvSpPr/>
          <p:nvPr/>
        </p:nvSpPr>
        <p:spPr>
          <a:xfrm>
            <a:off x="7673975" y="5343525"/>
            <a:ext cx="676275" cy="676275"/>
          </a:xfrm>
          <a:prstGeom prst="mathEqual">
            <a:avLst/>
          </a:prstGeom>
          <a:solidFill>
            <a:schemeClr val="tx1"/>
          </a:solidFill>
          <a:ln w="25400" cap="flat" cmpd="sng" algn="ctr">
            <a:noFill/>
            <a:prstDash val="solid"/>
            <a:headEnd type="none" w="med" len="med"/>
            <a:tailEnd type="none" w="med" len="med"/>
          </a:ln>
          <a:effectLst/>
        </p:spPr>
        <p:txBody>
          <a:bodyPr lIns="91436" tIns="45718" rIns="91436" bIns="45718" anchor="ctr"/>
          <a:lstStyle/>
          <a:p>
            <a:pPr algn="ctr" defTabSz="914400">
              <a:defRPr/>
            </a:pPr>
            <a:endParaRPr lang="en-US" sz="2000" kern="0" dirty="0">
              <a:solidFill>
                <a:srgbClr val="6BBD46"/>
              </a:solidFill>
              <a:latin typeface="Arial" pitchFamily="34" charset="0"/>
              <a:ea typeface="+mn-ea"/>
            </a:endParaRPr>
          </a:p>
        </p:txBody>
      </p:sp>
      <p:sp>
        <p:nvSpPr>
          <p:cNvPr id="25" name="Rectangle 24"/>
          <p:cNvSpPr/>
          <p:nvPr/>
        </p:nvSpPr>
        <p:spPr bwMode="auto">
          <a:xfrm>
            <a:off x="-1" y="1732800"/>
            <a:ext cx="5569528" cy="54864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defTabSz="914363" fontAlgn="auto">
              <a:spcBef>
                <a:spcPts val="0"/>
              </a:spcBef>
              <a:spcAft>
                <a:spcPts val="0"/>
              </a:spcAft>
              <a:defRPr/>
            </a:pPr>
            <a:r>
              <a:rPr lang="en-US" sz="2400" dirty="0">
                <a:gradFill>
                  <a:gsLst>
                    <a:gs pos="0">
                      <a:schemeClr val="tx1"/>
                    </a:gs>
                    <a:gs pos="86000">
                      <a:schemeClr val="tx1"/>
                    </a:gs>
                  </a:gsLst>
                  <a:lin ang="5400000" scaled="0"/>
                </a:gradFill>
              </a:rPr>
              <a:t>Enhanced password policies</a:t>
            </a:r>
          </a:p>
        </p:txBody>
      </p:sp>
      <p:sp>
        <p:nvSpPr>
          <p:cNvPr id="26" name="Rectangle 25"/>
          <p:cNvSpPr/>
          <p:nvPr/>
        </p:nvSpPr>
        <p:spPr bwMode="auto">
          <a:xfrm>
            <a:off x="6094413" y="1732800"/>
            <a:ext cx="6094412" cy="54864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363" fontAlgn="auto">
              <a:spcBef>
                <a:spcPts val="0"/>
              </a:spcBef>
              <a:spcAft>
                <a:spcPts val="0"/>
              </a:spcAft>
              <a:defRPr/>
            </a:pPr>
            <a:r>
              <a:rPr lang="en-US" sz="2400" dirty="0">
                <a:gradFill>
                  <a:gsLst>
                    <a:gs pos="0">
                      <a:schemeClr val="tx1"/>
                    </a:gs>
                    <a:gs pos="86000">
                      <a:schemeClr val="tx1"/>
                    </a:gs>
                  </a:gsLst>
                  <a:lin ang="5400000" scaled="0"/>
                </a:gradFill>
              </a:rPr>
              <a:t>Lock device after inactivity timeout</a:t>
            </a:r>
          </a:p>
        </p:txBody>
      </p:sp>
      <p:sp>
        <p:nvSpPr>
          <p:cNvPr id="27" name="Rectangle 26"/>
          <p:cNvSpPr/>
          <p:nvPr/>
        </p:nvSpPr>
        <p:spPr bwMode="auto">
          <a:xfrm>
            <a:off x="6094413" y="2734832"/>
            <a:ext cx="6094412" cy="54864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363" fontAlgn="auto">
              <a:spcBef>
                <a:spcPts val="0"/>
              </a:spcBef>
              <a:spcAft>
                <a:spcPts val="0"/>
              </a:spcAft>
              <a:defRPr/>
            </a:pPr>
            <a:r>
              <a:rPr lang="en-US" sz="2400" dirty="0">
                <a:gradFill>
                  <a:gsLst>
                    <a:gs pos="0">
                      <a:schemeClr val="tx1"/>
                    </a:gs>
                    <a:gs pos="86000">
                      <a:schemeClr val="tx1"/>
                    </a:gs>
                  </a:gsLst>
                  <a:lin ang="5400000" scaled="0"/>
                </a:gradFill>
              </a:rPr>
              <a:t>Wipe lost or stolen phone</a:t>
            </a:r>
          </a:p>
        </p:txBody>
      </p:sp>
      <p:sp>
        <p:nvSpPr>
          <p:cNvPr id="28" name="Rectangle 27"/>
          <p:cNvSpPr/>
          <p:nvPr/>
        </p:nvSpPr>
        <p:spPr bwMode="auto">
          <a:xfrm>
            <a:off x="6094413" y="4074604"/>
            <a:ext cx="6094412" cy="548640"/>
          </a:xfrm>
          <a:prstGeom prst="rect">
            <a:avLst/>
          </a:prstGeom>
          <a:solidFill>
            <a:srgbClr val="FFB70F"/>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363" fontAlgn="auto">
              <a:spcBef>
                <a:spcPts val="0"/>
              </a:spcBef>
              <a:spcAft>
                <a:spcPts val="0"/>
              </a:spcAft>
              <a:defRPr/>
            </a:pPr>
            <a:r>
              <a:rPr lang="en-US" sz="2400" dirty="0">
                <a:gradFill>
                  <a:gsLst>
                    <a:gs pos="0">
                      <a:schemeClr val="tx1"/>
                    </a:gs>
                    <a:gs pos="86000">
                      <a:schemeClr val="tx1"/>
                    </a:gs>
                  </a:gsLst>
                  <a:lin ang="5400000" scaled="0"/>
                </a:gradFill>
              </a:rPr>
              <a:t>Support multiple policy sets</a:t>
            </a:r>
          </a:p>
        </p:txBody>
      </p:sp>
      <p:sp>
        <p:nvSpPr>
          <p:cNvPr id="29" name="Text Placeholder 12"/>
          <p:cNvSpPr txBox="1">
            <a:spLocks/>
          </p:cNvSpPr>
          <p:nvPr/>
        </p:nvSpPr>
        <p:spPr>
          <a:xfrm>
            <a:off x="6339044" y="3351384"/>
            <a:ext cx="5486400" cy="615553"/>
          </a:xfrm>
          <a:prstGeom prst="rect">
            <a:avLst/>
          </a:prstGeom>
        </p:spPr>
        <p:txBody>
          <a:bodyPr lIns="0" tIns="0" rIns="0" bIns="0">
            <a:spAutoFit/>
          </a:bodyPr>
          <a:lstStyle>
            <a:lvl1pPr marL="347914" indent="-347914"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1pPr>
            <a:lvl2pPr marL="673338" indent="-339976"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2pPr>
            <a:lvl3pPr marL="961722" indent="-302936"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3pPr>
            <a:lvl4pPr marL="1227618" indent="-265896" algn="l" defTabSz="914363" rtl="0" eaLnBrk="1" latinLnBrk="0" hangingPunct="1">
              <a:lnSpc>
                <a:spcPct val="90000"/>
              </a:lnSpc>
              <a:spcBef>
                <a:spcPct val="20000"/>
              </a:spcBef>
              <a:buSzPct val="90000"/>
              <a:buFontTx/>
              <a:buBlip>
                <a:blip r:embed="rId3"/>
              </a:buBlip>
              <a:defRPr sz="1800" kern="1200">
                <a:gradFill>
                  <a:gsLst>
                    <a:gs pos="0">
                      <a:schemeClr val="tx1"/>
                    </a:gs>
                    <a:gs pos="86000">
                      <a:schemeClr val="tx1"/>
                    </a:gs>
                  </a:gsLst>
                  <a:lin ang="5400000" scaled="0"/>
                </a:gradFill>
                <a:latin typeface="+mn-lt"/>
                <a:ea typeface="+mn-ea"/>
                <a:cs typeface="+mn-cs"/>
              </a:defRPr>
            </a:lvl4pPr>
            <a:lvl5pPr marL="1516002" indent="-273833" algn="l" defTabSz="914363" rtl="0" eaLnBrk="1" latinLnBrk="0" hangingPunct="1">
              <a:lnSpc>
                <a:spcPct val="90000"/>
              </a:lnSpc>
              <a:spcBef>
                <a:spcPct val="20000"/>
              </a:spcBef>
              <a:buSzPct val="90000"/>
              <a:buFontTx/>
              <a:buBlip>
                <a:blip r:embed="rId3"/>
              </a:buBlip>
              <a:defRPr sz="18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defRPr/>
            </a:pPr>
            <a:r>
              <a:rPr lang="en-US" sz="2000" dirty="0" smtClean="0"/>
              <a:t>Device wipe threshold </a:t>
            </a:r>
          </a:p>
          <a:p>
            <a:pPr fontAlgn="auto">
              <a:spcAft>
                <a:spcPts val="0"/>
              </a:spcAft>
              <a:defRPr/>
            </a:pPr>
            <a:r>
              <a:rPr lang="en-US" sz="2000" dirty="0" smtClean="0"/>
              <a:t>Remote device wipe</a:t>
            </a:r>
          </a:p>
        </p:txBody>
      </p:sp>
      <p:sp>
        <p:nvSpPr>
          <p:cNvPr id="123918" name="TextBox 30">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right)">
                                      <p:cBhvr>
                                        <p:cTn id="16" dur="500"/>
                                        <p:tgtEl>
                                          <p:spTgt spid="2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right)">
                                      <p:cBhvr>
                                        <p:cTn id="25" dur="500"/>
                                        <p:tgtEl>
                                          <p:spTgt spid="2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right)">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fade">
                                      <p:cBhvr>
                                        <p:cTn id="43" dur="500"/>
                                        <p:tgtEl>
                                          <p:spTgt spid="11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build="p"/>
      <p:bldP spid="112" grpId="0" animBg="1"/>
      <p:bldP spid="113" grpId="0" animBg="1"/>
      <p:bldP spid="25" grpId="0" animBg="1"/>
      <p:bldP spid="26" grpId="0" animBg="1"/>
      <p:bldP spid="27" grpId="0" animBg="1"/>
      <p:bldP spid="28" grpId="0" animBg="1"/>
      <p:bldP spid="2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07996"/>
          </a:xfrm>
        </p:spPr>
        <p:txBody>
          <a:bodyPr/>
          <a:lstStyle/>
          <a:p>
            <a:pPr defTabSz="914363" fontAlgn="auto">
              <a:spcAft>
                <a:spcPts val="0"/>
              </a:spcAft>
              <a:defRPr/>
            </a:pPr>
            <a:r>
              <a:rPr dirty="0" smtClean="0"/>
              <a:t>Configuration Baseline</a:t>
            </a:r>
            <a:br>
              <a:rPr dirty="0" smtClean="0"/>
            </a:br>
            <a:r>
              <a:rPr sz="3600" dirty="0">
                <a:gradFill>
                  <a:gsLst>
                    <a:gs pos="0">
                      <a:schemeClr val="accent1"/>
                    </a:gs>
                    <a:gs pos="86000">
                      <a:schemeClr val="accent1"/>
                    </a:gs>
                  </a:gsLst>
                  <a:lin ang="5400000" scaled="0"/>
                </a:gradFill>
              </a:rPr>
              <a:t>Protect your business information</a:t>
            </a:r>
          </a:p>
        </p:txBody>
      </p:sp>
      <p:sp>
        <p:nvSpPr>
          <p:cNvPr id="3" name="Text Placeholder 2"/>
          <p:cNvSpPr>
            <a:spLocks noGrp="1"/>
          </p:cNvSpPr>
          <p:nvPr>
            <p:ph type="body" sz="quarter" idx="10"/>
          </p:nvPr>
        </p:nvSpPr>
        <p:spPr>
          <a:xfrm>
            <a:off x="519113" y="2062143"/>
            <a:ext cx="8003096" cy="615553"/>
          </a:xfrm>
        </p:spPr>
        <p:txBody>
          <a:bodyPr/>
          <a:lstStyle/>
          <a:p>
            <a:pPr marL="344488" indent="-344488" defTabSz="914363" fontAlgn="auto">
              <a:spcAft>
                <a:spcPts val="0"/>
              </a:spcAft>
              <a:defRPr/>
            </a:pPr>
            <a:r>
              <a:rPr lang="en-US" sz="2000" dirty="0" smtClean="0"/>
              <a:t>Only over the air or over Wi-Fi</a:t>
            </a:r>
          </a:p>
          <a:p>
            <a:pPr marL="344488" indent="-344488" defTabSz="914363" fontAlgn="auto">
              <a:spcAft>
                <a:spcPts val="0"/>
              </a:spcAft>
              <a:defRPr/>
            </a:pPr>
            <a:r>
              <a:rPr lang="en-US" sz="2000" dirty="0" smtClean="0"/>
              <a:t>Not available over local workstation </a:t>
            </a:r>
          </a:p>
        </p:txBody>
      </p:sp>
      <p:grpSp>
        <p:nvGrpSpPr>
          <p:cNvPr id="125955" name="Group 3"/>
          <p:cNvGrpSpPr>
            <a:grpSpLocks/>
          </p:cNvGrpSpPr>
          <p:nvPr/>
        </p:nvGrpSpPr>
        <p:grpSpPr bwMode="auto">
          <a:xfrm>
            <a:off x="9053513" y="1755775"/>
            <a:ext cx="2795587" cy="5029200"/>
            <a:chOff x="8835711" y="1045392"/>
            <a:chExt cx="2794349" cy="5029200"/>
          </a:xfrm>
        </p:grpSpPr>
        <p:pic>
          <p:nvPicPr>
            <p:cNvPr id="125963" name="Picture 6" descr="C:\Users\v-sarade\Desktop\WP7_PhoneFrame_28-Apr-2010.png"/>
            <p:cNvPicPr>
              <a:picLocks noChangeAspect="1" noChangeArrowheads="1"/>
            </p:cNvPicPr>
            <p:nvPr/>
          </p:nvPicPr>
          <p:blipFill>
            <a:blip r:embed="rId3"/>
            <a:srcRect/>
            <a:stretch>
              <a:fillRect/>
            </a:stretch>
          </p:blipFill>
          <p:spPr bwMode="auto">
            <a:xfrm>
              <a:off x="8835711" y="1045392"/>
              <a:ext cx="2794349" cy="5029200"/>
            </a:xfrm>
            <a:prstGeom prst="rect">
              <a:avLst/>
            </a:prstGeom>
            <a:noFill/>
            <a:ln w="9525">
              <a:noFill/>
              <a:miter lim="800000"/>
              <a:headEnd/>
              <a:tailEnd/>
            </a:ln>
          </p:spPr>
        </p:pic>
        <p:pic>
          <p:nvPicPr>
            <p:cNvPr id="125964" name="Picture 14"/>
            <p:cNvPicPr>
              <a:picLocks noChangeAspect="1"/>
            </p:cNvPicPr>
            <p:nvPr/>
          </p:nvPicPr>
          <p:blipFill>
            <a:blip r:embed="rId4"/>
            <a:srcRect l="35210" t="5833" r="35208" b="15833"/>
            <a:stretch>
              <a:fillRect/>
            </a:stretch>
          </p:blipFill>
          <p:spPr bwMode="auto">
            <a:xfrm>
              <a:off x="9089902" y="1531412"/>
              <a:ext cx="2271974" cy="3760032"/>
            </a:xfrm>
            <a:prstGeom prst="rect">
              <a:avLst/>
            </a:prstGeom>
            <a:noFill/>
            <a:ln w="9525">
              <a:noFill/>
              <a:miter lim="800000"/>
              <a:headEnd/>
              <a:tailEnd/>
            </a:ln>
          </p:spPr>
        </p:pic>
      </p:grpSp>
      <p:sp>
        <p:nvSpPr>
          <p:cNvPr id="7" name="Rectangle 6"/>
          <p:cNvSpPr/>
          <p:nvPr/>
        </p:nvSpPr>
        <p:spPr bwMode="auto">
          <a:xfrm>
            <a:off x="-2" y="1466443"/>
            <a:ext cx="8837615" cy="548640"/>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spcBef>
                <a:spcPts val="0"/>
              </a:spcBef>
              <a:spcAft>
                <a:spcPts val="0"/>
              </a:spcAft>
              <a:defRPr/>
            </a:pPr>
            <a:r>
              <a:rPr lang="en-US" sz="2400" dirty="0">
                <a:gradFill>
                  <a:gsLst>
                    <a:gs pos="0">
                      <a:schemeClr val="tx1"/>
                    </a:gs>
                    <a:gs pos="86000">
                      <a:schemeClr val="tx1"/>
                    </a:gs>
                  </a:gsLst>
                  <a:lin ang="5400000" scaled="0"/>
                </a:gradFill>
                <a:latin typeface="+mn-lt"/>
                <a:ea typeface="+mn-ea"/>
              </a:rPr>
              <a:t>Synchronization of e-mail</a:t>
            </a:r>
          </a:p>
        </p:txBody>
      </p:sp>
      <p:sp>
        <p:nvSpPr>
          <p:cNvPr id="8" name="Text Placeholder 2"/>
          <p:cNvSpPr txBox="1">
            <a:spLocks/>
          </p:cNvSpPr>
          <p:nvPr/>
        </p:nvSpPr>
        <p:spPr>
          <a:xfrm>
            <a:off x="519113" y="3975790"/>
            <a:ext cx="8003096" cy="1569660"/>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indent="-344488" fontAlgn="auto">
              <a:spcAft>
                <a:spcPts val="0"/>
              </a:spcAft>
              <a:defRPr/>
            </a:pPr>
            <a:r>
              <a:rPr lang="en-US" sz="2000" dirty="0" smtClean="0"/>
              <a:t>Only over the air or over Wi-Fi</a:t>
            </a:r>
          </a:p>
          <a:p>
            <a:pPr marL="344488" indent="-344488" fontAlgn="auto">
              <a:spcAft>
                <a:spcPts val="0"/>
              </a:spcAft>
              <a:defRPr/>
            </a:pPr>
            <a:r>
              <a:rPr lang="en-US" sz="2000" dirty="0" smtClean="0"/>
              <a:t>No Bluetooth or IrDA for data transmission</a:t>
            </a:r>
          </a:p>
          <a:p>
            <a:pPr marL="344488" indent="-344488" fontAlgn="auto">
              <a:spcAft>
                <a:spcPts val="0"/>
              </a:spcAft>
              <a:defRPr/>
            </a:pPr>
            <a:r>
              <a:rPr lang="en-US" sz="2000" dirty="0" smtClean="0"/>
              <a:t>No removable storage cards</a:t>
            </a:r>
          </a:p>
          <a:p>
            <a:pPr marL="344488" indent="-344488" fontAlgn="auto">
              <a:spcAft>
                <a:spcPts val="0"/>
              </a:spcAft>
              <a:defRPr/>
            </a:pPr>
            <a:r>
              <a:rPr lang="en-US" sz="2000" dirty="0" smtClean="0"/>
              <a:t>Forefront Unified Access Gateway uses roles-based </a:t>
            </a:r>
            <a:br>
              <a:rPr lang="en-US" sz="2000" dirty="0" smtClean="0"/>
            </a:br>
            <a:r>
              <a:rPr lang="en-US" sz="2000" dirty="0" smtClean="0"/>
              <a:t>publishing and filtering </a:t>
            </a:r>
          </a:p>
        </p:txBody>
      </p:sp>
      <p:sp>
        <p:nvSpPr>
          <p:cNvPr id="9" name="Rectangle 8"/>
          <p:cNvSpPr/>
          <p:nvPr/>
        </p:nvSpPr>
        <p:spPr bwMode="auto">
          <a:xfrm>
            <a:off x="-3" y="2764512"/>
            <a:ext cx="8837615" cy="548640"/>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spcBef>
                <a:spcPts val="0"/>
              </a:spcBef>
              <a:spcAft>
                <a:spcPts val="0"/>
              </a:spcAft>
              <a:defRPr/>
            </a:pPr>
            <a:r>
              <a:rPr lang="en-US" sz="2400" dirty="0">
                <a:gradFill>
                  <a:gsLst>
                    <a:gs pos="0">
                      <a:schemeClr val="tx1"/>
                    </a:gs>
                    <a:gs pos="86000">
                      <a:schemeClr val="tx1"/>
                    </a:gs>
                  </a:gsLst>
                  <a:lin ang="5400000" scaled="0"/>
                </a:gradFill>
                <a:latin typeface="+mn-lt"/>
                <a:ea typeface="+mn-ea"/>
              </a:rPr>
              <a:t>Limit accepted devices with certificate</a:t>
            </a:r>
          </a:p>
        </p:txBody>
      </p:sp>
      <p:sp>
        <p:nvSpPr>
          <p:cNvPr id="10" name="Rectangle 9"/>
          <p:cNvSpPr/>
          <p:nvPr/>
        </p:nvSpPr>
        <p:spPr bwMode="auto">
          <a:xfrm>
            <a:off x="-11879" y="3380090"/>
            <a:ext cx="8837615" cy="548640"/>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spcBef>
                <a:spcPts val="0"/>
              </a:spcBef>
              <a:spcAft>
                <a:spcPts val="0"/>
              </a:spcAft>
              <a:defRPr/>
            </a:pPr>
            <a:r>
              <a:rPr lang="en-US" sz="2400" dirty="0">
                <a:gradFill>
                  <a:gsLst>
                    <a:gs pos="0">
                      <a:schemeClr val="tx1"/>
                    </a:gs>
                    <a:gs pos="86000">
                      <a:schemeClr val="tx1"/>
                    </a:gs>
                  </a:gsLst>
                  <a:lin ang="5400000" scaled="0"/>
                </a:gradFill>
                <a:latin typeface="+mn-lt"/>
                <a:ea typeface="+mn-ea"/>
              </a:rPr>
              <a:t>Data transmission</a:t>
            </a:r>
            <a:endParaRPr lang="en-US" sz="2400" dirty="0">
              <a:gradFill>
                <a:gsLst>
                  <a:gs pos="0">
                    <a:schemeClr val="tx1"/>
                  </a:gs>
                  <a:gs pos="86000">
                    <a:schemeClr val="tx1"/>
                  </a:gs>
                </a:gsLst>
                <a:lin ang="5400000" scaled="0"/>
              </a:gradFill>
              <a:latin typeface="+mn-lt"/>
              <a:ea typeface="+mn-ea"/>
            </a:endParaRPr>
          </a:p>
        </p:txBody>
      </p:sp>
      <p:sp>
        <p:nvSpPr>
          <p:cNvPr id="11" name="Rectangle 10"/>
          <p:cNvSpPr/>
          <p:nvPr/>
        </p:nvSpPr>
        <p:spPr bwMode="auto">
          <a:xfrm>
            <a:off x="11872" y="5632264"/>
            <a:ext cx="8837615" cy="548640"/>
          </a:xfrm>
          <a:prstGeom prst="rect">
            <a:avLst/>
          </a:prstGeom>
          <a:solidFill>
            <a:srgbClr val="FFB70F"/>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363" fontAlgn="auto">
              <a:spcBef>
                <a:spcPts val="0"/>
              </a:spcBef>
              <a:spcAft>
                <a:spcPts val="0"/>
              </a:spcAft>
              <a:defRPr/>
            </a:pPr>
            <a:r>
              <a:rPr lang="en-US" sz="2400" dirty="0">
                <a:gradFill>
                  <a:gsLst>
                    <a:gs pos="0">
                      <a:schemeClr val="tx1"/>
                    </a:gs>
                    <a:gs pos="86000">
                      <a:schemeClr val="tx1"/>
                    </a:gs>
                  </a:gsLst>
                  <a:lin ang="5400000" scaled="0"/>
                </a:gradFill>
                <a:latin typeface="+mn-lt"/>
                <a:ea typeface="+mn-ea"/>
              </a:rPr>
              <a:t>Networking</a:t>
            </a:r>
            <a:endParaRPr lang="en-US" sz="2400" dirty="0">
              <a:gradFill>
                <a:gsLst>
                  <a:gs pos="0">
                    <a:schemeClr val="tx1"/>
                  </a:gs>
                  <a:gs pos="86000">
                    <a:schemeClr val="tx1"/>
                  </a:gs>
                </a:gsLst>
                <a:lin ang="5400000" scaled="0"/>
              </a:gradFill>
              <a:latin typeface="+mn-lt"/>
              <a:ea typeface="+mn-ea"/>
            </a:endParaRPr>
          </a:p>
        </p:txBody>
      </p:sp>
      <p:sp>
        <p:nvSpPr>
          <p:cNvPr id="16" name="Text Placeholder 2"/>
          <p:cNvSpPr txBox="1">
            <a:spLocks/>
          </p:cNvSpPr>
          <p:nvPr/>
        </p:nvSpPr>
        <p:spPr>
          <a:xfrm>
            <a:off x="531548" y="6236204"/>
            <a:ext cx="8003096" cy="615553"/>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indent="-344488" fontAlgn="auto">
              <a:spcAft>
                <a:spcPts val="0"/>
              </a:spcAft>
              <a:defRPr/>
            </a:pPr>
            <a:r>
              <a:rPr lang="en-US" sz="2000" dirty="0" smtClean="0"/>
              <a:t>APN configurable</a:t>
            </a:r>
          </a:p>
          <a:p>
            <a:pPr marL="344488" indent="-344488" fontAlgn="auto">
              <a:spcAft>
                <a:spcPts val="0"/>
              </a:spcAft>
              <a:defRPr/>
            </a:pPr>
            <a:r>
              <a:rPr lang="en-US" sz="2000" dirty="0"/>
              <a:t>Support for hidden </a:t>
            </a:r>
            <a:r>
              <a:rPr lang="en-US" sz="2000" dirty="0" smtClean="0"/>
              <a:t>SSID – New</a:t>
            </a:r>
            <a:endParaRPr lang="en-US" sz="2000" dirty="0"/>
          </a:p>
        </p:txBody>
      </p:sp>
      <p:sp>
        <p:nvSpPr>
          <p:cNvPr id="125962" name="TextBox 13">
            <a:hlinkClick r:id="rId6"/>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smtClean="0"/>
              <a:t>Get More Done Faster</a:t>
            </a:r>
            <a:endParaRPr dirty="0"/>
          </a:p>
        </p:txBody>
      </p:sp>
      <p:sp>
        <p:nvSpPr>
          <p:cNvPr id="12" name="Rectangle 11"/>
          <p:cNvSpPr/>
          <p:nvPr/>
        </p:nvSpPr>
        <p:spPr>
          <a:xfrm>
            <a:off x="3625850" y="1895475"/>
            <a:ext cx="7589838" cy="914400"/>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endParaRPr lang="en-US" sz="2400" dirty="0">
              <a:solidFill>
                <a:schemeClr val="tx1">
                  <a:alpha val="99000"/>
                </a:schemeClr>
              </a:solidFill>
              <a:latin typeface="+mn-lt"/>
              <a:ea typeface="+mn-ea"/>
            </a:endParaRPr>
          </a:p>
        </p:txBody>
      </p:sp>
      <p:sp>
        <p:nvSpPr>
          <p:cNvPr id="14" name="Rectangle 13"/>
          <p:cNvSpPr/>
          <p:nvPr/>
        </p:nvSpPr>
        <p:spPr>
          <a:xfrm>
            <a:off x="3855084" y="1977455"/>
            <a:ext cx="7132320" cy="750975"/>
          </a:xfrm>
          <a:prstGeom prst="rect">
            <a:avLst/>
          </a:prstGeom>
          <a:noFill/>
        </p:spPr>
        <p:txBody>
          <a:bodyPr lIns="0" tIns="18288" rIns="0" bIns="0" anchor="ctr">
            <a:spAutoFit/>
          </a:bodyPr>
          <a:lstStyle/>
          <a:p>
            <a:pPr algn="ctr" defTabSz="914363" fontAlgn="auto">
              <a:lnSpc>
                <a:spcPct val="85000"/>
              </a:lnSpc>
              <a:spcBef>
                <a:spcPts val="0"/>
              </a:spcBef>
              <a:spcAft>
                <a:spcPts val="0"/>
              </a:spcAft>
              <a:defRPr/>
            </a:pPr>
            <a:r>
              <a:rPr lang="en-US" sz="2800" dirty="0">
                <a:gradFill>
                  <a:gsLst>
                    <a:gs pos="0">
                      <a:schemeClr val="tx1"/>
                    </a:gs>
                    <a:gs pos="86000">
                      <a:schemeClr val="tx1"/>
                    </a:gs>
                  </a:gsLst>
                  <a:lin ang="5400000" scaled="0"/>
                </a:gradFill>
                <a:latin typeface="+mn-lt"/>
                <a:ea typeface="Segoe UI" pitchFamily="34" charset="0"/>
                <a:cs typeface="Arial" pitchFamily="34" charset="0"/>
              </a:rPr>
              <a:t>Deliver captivating apps for </a:t>
            </a:r>
            <a:r>
              <a:rPr lang="en-US" sz="2800" dirty="0">
                <a:gradFill>
                  <a:gsLst>
                    <a:gs pos="0">
                      <a:schemeClr val="tx1"/>
                    </a:gs>
                    <a:gs pos="86000">
                      <a:schemeClr val="tx1"/>
                    </a:gs>
                  </a:gsLst>
                  <a:lin ang="5400000" scaled="0"/>
                </a:gradFill>
                <a:latin typeface="+mn-lt"/>
                <a:ea typeface="Segoe UI" pitchFamily="34" charset="0"/>
                <a:cs typeface="Arial" pitchFamily="34" charset="0"/>
              </a:rPr>
              <a:t/>
            </a:r>
            <a:br>
              <a:rPr lang="en-US" sz="2800" dirty="0">
                <a:gradFill>
                  <a:gsLst>
                    <a:gs pos="0">
                      <a:schemeClr val="tx1"/>
                    </a:gs>
                    <a:gs pos="86000">
                      <a:schemeClr val="tx1"/>
                    </a:gs>
                  </a:gsLst>
                  <a:lin ang="5400000" scaled="0"/>
                </a:gradFill>
                <a:latin typeface="+mn-lt"/>
                <a:ea typeface="Segoe UI" pitchFamily="34" charset="0"/>
                <a:cs typeface="Arial" pitchFamily="34" charset="0"/>
              </a:rPr>
            </a:br>
            <a:r>
              <a:rPr lang="en-US" sz="2800" dirty="0">
                <a:gradFill>
                  <a:gsLst>
                    <a:gs pos="0">
                      <a:schemeClr val="tx1"/>
                    </a:gs>
                    <a:gs pos="86000">
                      <a:schemeClr val="tx1"/>
                    </a:gs>
                  </a:gsLst>
                  <a:lin ang="5400000" scaled="0"/>
                </a:gradFill>
                <a:latin typeface="+mn-lt"/>
                <a:ea typeface="Segoe UI" pitchFamily="34" charset="0"/>
                <a:cs typeface="Arial" pitchFamily="34" charset="0"/>
              </a:rPr>
              <a:t>customers and </a:t>
            </a:r>
            <a:r>
              <a:rPr lang="en-US" sz="2800" dirty="0">
                <a:gradFill>
                  <a:gsLst>
                    <a:gs pos="0">
                      <a:schemeClr val="tx1"/>
                    </a:gs>
                    <a:gs pos="86000">
                      <a:schemeClr val="tx1"/>
                    </a:gs>
                  </a:gsLst>
                  <a:lin ang="5400000" scaled="0"/>
                </a:gradFill>
                <a:latin typeface="+mn-lt"/>
                <a:ea typeface="Segoe UI" pitchFamily="34" charset="0"/>
                <a:cs typeface="Arial" pitchFamily="34" charset="0"/>
              </a:rPr>
              <a:t>employees</a:t>
            </a:r>
          </a:p>
        </p:txBody>
      </p:sp>
      <p:sp>
        <p:nvSpPr>
          <p:cNvPr id="15" name="Rectangle 14"/>
          <p:cNvSpPr/>
          <p:nvPr/>
        </p:nvSpPr>
        <p:spPr>
          <a:xfrm>
            <a:off x="3625850" y="2921000"/>
            <a:ext cx="7589838" cy="914400"/>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endParaRPr lang="en-US" sz="2400" dirty="0">
              <a:solidFill>
                <a:schemeClr val="tx1">
                  <a:alpha val="99000"/>
                </a:schemeClr>
              </a:solidFill>
              <a:latin typeface="+mn-lt"/>
              <a:ea typeface="+mn-ea"/>
            </a:endParaRPr>
          </a:p>
        </p:txBody>
      </p:sp>
      <p:sp>
        <p:nvSpPr>
          <p:cNvPr id="16" name="Rectangle 15"/>
          <p:cNvSpPr/>
          <p:nvPr/>
        </p:nvSpPr>
        <p:spPr>
          <a:xfrm>
            <a:off x="3855084" y="3185327"/>
            <a:ext cx="7132320" cy="384721"/>
          </a:xfrm>
          <a:prstGeom prst="rect">
            <a:avLst/>
          </a:prstGeom>
          <a:noFill/>
        </p:spPr>
        <p:txBody>
          <a:bodyPr lIns="0" tIns="18288" rIns="0" bIns="0" anchor="ctr">
            <a:spAutoFit/>
          </a:bodyPr>
          <a:lstStyle/>
          <a:p>
            <a:pPr algn="ctr" defTabSz="914363" fontAlgn="auto">
              <a:lnSpc>
                <a:spcPct val="85000"/>
              </a:lnSpc>
              <a:spcBef>
                <a:spcPts val="0"/>
              </a:spcBef>
              <a:spcAft>
                <a:spcPts val="0"/>
              </a:spcAft>
              <a:defRPr/>
            </a:pPr>
            <a:r>
              <a:rPr lang="en-US" sz="2800" dirty="0">
                <a:gradFill>
                  <a:gsLst>
                    <a:gs pos="0">
                      <a:schemeClr val="tx1"/>
                    </a:gs>
                    <a:gs pos="86000">
                      <a:schemeClr val="tx1"/>
                    </a:gs>
                  </a:gsLst>
                  <a:lin ang="5400000" scaled="0"/>
                </a:gradFill>
                <a:latin typeface="+mn-lt"/>
                <a:ea typeface="Segoe UI" pitchFamily="34" charset="0"/>
                <a:cs typeface="Arial" pitchFamily="34" charset="0"/>
              </a:rPr>
              <a:t>Help protect corporate data</a:t>
            </a:r>
          </a:p>
        </p:txBody>
      </p:sp>
      <p:sp>
        <p:nvSpPr>
          <p:cNvPr id="17" name="Rectangle 16"/>
          <p:cNvSpPr/>
          <p:nvPr/>
        </p:nvSpPr>
        <p:spPr>
          <a:xfrm>
            <a:off x="3625850" y="3944938"/>
            <a:ext cx="7589838" cy="1422400"/>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endParaRPr lang="en-US" sz="2400" dirty="0">
              <a:solidFill>
                <a:schemeClr val="tx1">
                  <a:alpha val="99000"/>
                </a:schemeClr>
              </a:solidFill>
              <a:latin typeface="+mn-lt"/>
              <a:ea typeface="+mn-ea"/>
            </a:endParaRPr>
          </a:p>
        </p:txBody>
      </p:sp>
      <p:sp>
        <p:nvSpPr>
          <p:cNvPr id="18" name="Rectangle 17"/>
          <p:cNvSpPr/>
          <p:nvPr/>
        </p:nvSpPr>
        <p:spPr>
          <a:xfrm>
            <a:off x="3855084" y="4093193"/>
            <a:ext cx="7132320" cy="1117229"/>
          </a:xfrm>
          <a:prstGeom prst="rect">
            <a:avLst/>
          </a:prstGeom>
          <a:noFill/>
        </p:spPr>
        <p:txBody>
          <a:bodyPr lIns="0" tIns="18288" rIns="0" bIns="0" anchor="ctr">
            <a:spAutoFit/>
          </a:bodyPr>
          <a:lstStyle/>
          <a:p>
            <a:pPr algn="ctr" defTabSz="914363" fontAlgn="auto">
              <a:lnSpc>
                <a:spcPct val="85000"/>
              </a:lnSpc>
              <a:spcBef>
                <a:spcPts val="0"/>
              </a:spcBef>
              <a:spcAft>
                <a:spcPts val="0"/>
              </a:spcAft>
              <a:defRPr/>
            </a:pPr>
            <a:r>
              <a:rPr lang="en-US" sz="2800" dirty="0">
                <a:gradFill>
                  <a:gsLst>
                    <a:gs pos="0">
                      <a:schemeClr val="tx1"/>
                    </a:gs>
                    <a:gs pos="86000">
                      <a:schemeClr val="tx1"/>
                    </a:gs>
                  </a:gsLst>
                  <a:lin ang="5400000" scaled="0"/>
                </a:gradFill>
                <a:latin typeface="+mn-lt"/>
                <a:ea typeface="Segoe UI" pitchFamily="34" charset="0"/>
                <a:cs typeface="Arial" pitchFamily="34" charset="0"/>
              </a:rPr>
              <a:t>Develop high quality apps efficiently using a common development framework across phone, PC and web</a:t>
            </a:r>
          </a:p>
        </p:txBody>
      </p:sp>
      <p:pic>
        <p:nvPicPr>
          <p:cNvPr id="13" name="Picture 2" descr="H:\Design IN-OUT\#1307 Windows Phone Datasheets\PPT\MSB09_Charles_001.jpg"/>
          <p:cNvPicPr>
            <a:picLocks noChangeAspect="1" noChangeArrowheads="1"/>
          </p:cNvPicPr>
          <p:nvPr/>
        </p:nvPicPr>
        <p:blipFill rotWithShape="1">
          <a:blip r:embed="rId3"/>
          <a:srcRect l="24135" t="37028" r="49128" b="8826"/>
          <a:stretch/>
        </p:blipFill>
        <p:spPr bwMode="auto">
          <a:xfrm>
            <a:off x="0" y="1439863"/>
            <a:ext cx="3657600" cy="4938712"/>
          </a:xfrm>
          <a:prstGeom prst="rect">
            <a:avLst/>
          </a:prstGeom>
          <a:noFill/>
          <a:ln w="25400" cap="flat" cmpd="sng" algn="ctr">
            <a:noFill/>
            <a:prstDash val="solid"/>
            <a:headEnd type="none" w="med" len="med"/>
            <a:tailEnd type="none" w="med" len="med"/>
          </a:ln>
          <a:effectLst>
            <a:outerShdw blurRad="40005" dist="22860" dir="5400000" algn="t" rotWithShape="0">
              <a:prstClr val="black">
                <a:alpha val="35000"/>
              </a:prstClr>
            </a:outerShdw>
          </a:effectLst>
        </p:spPr>
      </p:pic>
      <p:sp>
        <p:nvSpPr>
          <p:cNvPr id="128009" name="TextBox 9">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1000"/>
                                  </p:stCondLst>
                                  <p:childTnLst>
                                    <p:animClr clrSpc="rgb" dir="cw">
                                      <p:cBhvr>
                                        <p:cTn id="6" dur="750" fill="hold"/>
                                        <p:tgtEl>
                                          <p:spTgt spid="15"/>
                                        </p:tgtEl>
                                        <p:attrNameLst>
                                          <p:attrName>fillcolor</p:attrName>
                                        </p:attrNameLst>
                                      </p:cBhvr>
                                      <p:to>
                                        <a:srgbClr val="ABABAB"/>
                                      </p:to>
                                    </p:animClr>
                                    <p:set>
                                      <p:cBhvr>
                                        <p:cTn id="7" dur="750" fill="hold"/>
                                        <p:tgtEl>
                                          <p:spTgt spid="15"/>
                                        </p:tgtEl>
                                        <p:attrNameLst>
                                          <p:attrName>fill.type</p:attrName>
                                        </p:attrNameLst>
                                      </p:cBhvr>
                                      <p:to>
                                        <p:strVal val="solid"/>
                                      </p:to>
                                    </p:set>
                                    <p:set>
                                      <p:cBhvr>
                                        <p:cTn id="8" dur="750" fill="hold"/>
                                        <p:tgtEl>
                                          <p:spTgt spid="15"/>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750" fill="hold"/>
                                        <p:tgtEl>
                                          <p:spTgt spid="17"/>
                                        </p:tgtEl>
                                        <p:attrNameLst>
                                          <p:attrName>fillcolor</p:attrName>
                                        </p:attrNameLst>
                                      </p:cBhvr>
                                      <p:to>
                                        <a:srgbClr val="ABABAB"/>
                                      </p:to>
                                    </p:animClr>
                                    <p:set>
                                      <p:cBhvr>
                                        <p:cTn id="11" dur="750" fill="hold"/>
                                        <p:tgtEl>
                                          <p:spTgt spid="17"/>
                                        </p:tgtEl>
                                        <p:attrNameLst>
                                          <p:attrName>fill.type</p:attrName>
                                        </p:attrNameLst>
                                      </p:cBhvr>
                                      <p:to>
                                        <p:strVal val="solid"/>
                                      </p:to>
                                    </p:set>
                                    <p:set>
                                      <p:cBhvr>
                                        <p:cTn id="12" dur="750" fill="hold"/>
                                        <p:tgtEl>
                                          <p:spTgt spid="17"/>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750" fill="hold"/>
                                        <p:tgtEl>
                                          <p:spTgt spid="15"/>
                                        </p:tgtEl>
                                        <p:attrNameLst>
                                          <p:attrName>fillcolor</p:attrName>
                                        </p:attrNameLst>
                                      </p:cBhvr>
                                      <p:to>
                                        <a:srgbClr val="6BBD46"/>
                                      </p:to>
                                    </p:animClr>
                                    <p:set>
                                      <p:cBhvr>
                                        <p:cTn id="17" dur="750" fill="hold"/>
                                        <p:tgtEl>
                                          <p:spTgt spid="15"/>
                                        </p:tgtEl>
                                        <p:attrNameLst>
                                          <p:attrName>fill.type</p:attrName>
                                        </p:attrNameLst>
                                      </p:cBhvr>
                                      <p:to>
                                        <p:strVal val="solid"/>
                                      </p:to>
                                    </p:set>
                                    <p:set>
                                      <p:cBhvr>
                                        <p:cTn id="18" dur="750" fill="hold"/>
                                        <p:tgtEl>
                                          <p:spTgt spid="15"/>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750" fill="hold"/>
                                        <p:tgtEl>
                                          <p:spTgt spid="12"/>
                                        </p:tgtEl>
                                        <p:attrNameLst>
                                          <p:attrName>fillcolor</p:attrName>
                                        </p:attrNameLst>
                                      </p:cBhvr>
                                      <p:to>
                                        <a:srgbClr val="ABABAB"/>
                                      </p:to>
                                    </p:animClr>
                                    <p:set>
                                      <p:cBhvr>
                                        <p:cTn id="21" dur="750" fill="hold"/>
                                        <p:tgtEl>
                                          <p:spTgt spid="12"/>
                                        </p:tgtEl>
                                        <p:attrNameLst>
                                          <p:attrName>fill.type</p:attrName>
                                        </p:attrNameLst>
                                      </p:cBhvr>
                                      <p:to>
                                        <p:strVal val="solid"/>
                                      </p:to>
                                    </p:set>
                                    <p:set>
                                      <p:cBhvr>
                                        <p:cTn id="22" dur="750" fill="hold"/>
                                        <p:tgtEl>
                                          <p:spTgt spid="1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750" fill="hold"/>
                                        <p:tgtEl>
                                          <p:spTgt spid="17"/>
                                        </p:tgtEl>
                                        <p:attrNameLst>
                                          <p:attrName>fillcolor</p:attrName>
                                        </p:attrNameLst>
                                      </p:cBhvr>
                                      <p:to>
                                        <a:srgbClr val="6BBD46"/>
                                      </p:to>
                                    </p:animClr>
                                    <p:set>
                                      <p:cBhvr>
                                        <p:cTn id="27" dur="750" fill="hold"/>
                                        <p:tgtEl>
                                          <p:spTgt spid="17"/>
                                        </p:tgtEl>
                                        <p:attrNameLst>
                                          <p:attrName>fill.type</p:attrName>
                                        </p:attrNameLst>
                                      </p:cBhvr>
                                      <p:to>
                                        <p:strVal val="solid"/>
                                      </p:to>
                                    </p:set>
                                    <p:set>
                                      <p:cBhvr>
                                        <p:cTn id="28" dur="750" fill="hold"/>
                                        <p:tgtEl>
                                          <p:spTgt spid="17"/>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750" fill="hold"/>
                                        <p:tgtEl>
                                          <p:spTgt spid="15"/>
                                        </p:tgtEl>
                                        <p:attrNameLst>
                                          <p:attrName>fillcolor</p:attrName>
                                        </p:attrNameLst>
                                      </p:cBhvr>
                                      <p:to>
                                        <a:srgbClr val="ABABAB"/>
                                      </p:to>
                                    </p:animClr>
                                    <p:set>
                                      <p:cBhvr>
                                        <p:cTn id="31" dur="750" fill="hold"/>
                                        <p:tgtEl>
                                          <p:spTgt spid="15"/>
                                        </p:tgtEl>
                                        <p:attrNameLst>
                                          <p:attrName>fill.type</p:attrName>
                                        </p:attrNameLst>
                                      </p:cBhvr>
                                      <p:to>
                                        <p:strVal val="solid"/>
                                      </p:to>
                                    </p:set>
                                    <p:set>
                                      <p:cBhvr>
                                        <p:cTn id="32" dur="750" fill="hold"/>
                                        <p:tgtEl>
                                          <p:spTgt spid="1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750" fill="hold"/>
                                        <p:tgtEl>
                                          <p:spTgt spid="17"/>
                                        </p:tgtEl>
                                        <p:attrNameLst>
                                          <p:attrName>fillcolor</p:attrName>
                                        </p:attrNameLst>
                                      </p:cBhvr>
                                      <p:to>
                                        <a:srgbClr val="6BBD46"/>
                                      </p:to>
                                    </p:animClr>
                                    <p:set>
                                      <p:cBhvr>
                                        <p:cTn id="35" dur="750" fill="hold"/>
                                        <p:tgtEl>
                                          <p:spTgt spid="17"/>
                                        </p:tgtEl>
                                        <p:attrNameLst>
                                          <p:attrName>fill.type</p:attrName>
                                        </p:attrNameLst>
                                      </p:cBhvr>
                                      <p:to>
                                        <p:strVal val="solid"/>
                                      </p:to>
                                    </p:set>
                                    <p:set>
                                      <p:cBhvr>
                                        <p:cTn id="36" dur="75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defTabSz="914363" fontAlgn="auto">
              <a:spcAft>
                <a:spcPts val="0"/>
              </a:spcAft>
              <a:defRPr/>
            </a:pPr>
            <a:r>
              <a:rPr/>
              <a:t>demo</a:t>
            </a:r>
            <a:endParaRPr/>
          </a:p>
        </p:txBody>
      </p:sp>
      <p:sp>
        <p:nvSpPr>
          <p:cNvPr id="2" name="Title 1"/>
          <p:cNvSpPr>
            <a:spLocks noGrp="1"/>
          </p:cNvSpPr>
          <p:nvPr>
            <p:ph type="ctrTitle"/>
          </p:nvPr>
        </p:nvSpPr>
        <p:spPr/>
        <p:txBody>
          <a:bodyPr/>
          <a:lstStyle/>
          <a:p>
            <a:pPr defTabSz="914363" fontAlgn="auto">
              <a:spcAft>
                <a:spcPts val="0"/>
              </a:spcAft>
              <a:defRPr/>
            </a:pPr>
            <a:r>
              <a:rPr smtClean="0"/>
              <a:t>Dynamics CRM in Windows Phone</a:t>
            </a:r>
            <a:br>
              <a:rPr smtClean="0"/>
            </a:br>
            <a:r>
              <a:rPr smtClean="0"/>
              <a:t>CWR Mobility</a:t>
            </a:r>
            <a:endParaRPr dirty="0"/>
          </a:p>
        </p:txBody>
      </p:sp>
      <p:sp>
        <p:nvSpPr>
          <p:cNvPr id="3" name="Subtitle 2"/>
          <p:cNvSpPr>
            <a:spLocks noGrp="1"/>
          </p:cNvSpPr>
          <p:nvPr>
            <p:ph type="subTitle" idx="1"/>
          </p:nvPr>
        </p:nvSpPr>
        <p:spPr/>
        <p:txBody>
          <a:bodyPr/>
          <a:lstStyle/>
          <a:p>
            <a:pPr defTabSz="914363" fontAlgn="auto">
              <a:spcAft>
                <a:spcPts val="0"/>
              </a:spcAft>
              <a:defRPr/>
            </a:pPr>
            <a:r>
              <a:rPr lang="en-US" smtClean="0"/>
              <a:t>Augusto Valdez</a:t>
            </a:r>
          </a:p>
          <a:p>
            <a:pPr defTabSz="914363" fontAlgn="auto">
              <a:spcAft>
                <a:spcPts val="0"/>
              </a:spcAft>
              <a:defRPr/>
            </a:pPr>
            <a:r>
              <a:rPr lang="en-US" smtClean="0"/>
              <a:t>Senior Product Manager</a:t>
            </a:r>
          </a:p>
          <a:p>
            <a:pPr defTabSz="914363" fontAlgn="auto">
              <a:spcAft>
                <a:spcPts val="0"/>
              </a:spcAft>
              <a:defRPr/>
            </a:pPr>
            <a:r>
              <a:rPr lang="en-US" smtClean="0"/>
              <a:t>Windows Phone</a:t>
            </a:r>
            <a:endParaRPr lang="en-US" dirty="0"/>
          </a:p>
        </p:txBody>
      </p:sp>
      <p:sp>
        <p:nvSpPr>
          <p:cNvPr id="130052" name="TextBox 4">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pPr defTabSz="914363" fontAlgn="auto">
              <a:spcAft>
                <a:spcPts val="0"/>
              </a:spcAft>
              <a:defRPr/>
            </a:pPr>
            <a:r>
              <a:rPr dirty="0" smtClean="0"/>
              <a:t>Windows</a:t>
            </a:r>
            <a:r>
              <a:rPr sz="4000" baseline="30000" dirty="0" smtClean="0"/>
              <a:t>®</a:t>
            </a:r>
            <a:r>
              <a:rPr dirty="0" smtClean="0"/>
              <a:t> Phone within the </a:t>
            </a:r>
            <a:br>
              <a:rPr dirty="0" smtClean="0"/>
            </a:br>
            <a:r>
              <a:rPr dirty="0" smtClean="0"/>
              <a:t>Microsoft </a:t>
            </a:r>
            <a:r>
              <a:rPr dirty="0"/>
              <a:t>E</a:t>
            </a:r>
            <a:r>
              <a:rPr dirty="0" smtClean="0"/>
              <a:t>cosystem</a:t>
            </a:r>
            <a:endParaRPr dirty="0"/>
          </a:p>
        </p:txBody>
      </p:sp>
      <p:sp>
        <p:nvSpPr>
          <p:cNvPr id="68" name="Rectangle 67"/>
          <p:cNvSpPr/>
          <p:nvPr/>
        </p:nvSpPr>
        <p:spPr>
          <a:xfrm>
            <a:off x="2786063" y="4767263"/>
            <a:ext cx="8299450" cy="1133475"/>
          </a:xfrm>
          <a:prstGeom prst="rect">
            <a:avLst/>
          </a:prstGeom>
          <a:solidFill>
            <a:srgbClr val="6BBD46"/>
          </a:solidFill>
          <a:ln w="9525" cap="flat" cmpd="sng" algn="ctr">
            <a:noFill/>
            <a:prstDash val="solid"/>
          </a:ln>
          <a:effectLst/>
        </p:spPr>
        <p:txBody>
          <a:bodyPr anchor="ctr"/>
          <a:lstStyle/>
          <a:p>
            <a:pPr algn="ctr" defTabSz="914400" fontAlgn="auto">
              <a:spcBef>
                <a:spcPts val="0"/>
              </a:spcBef>
              <a:spcAft>
                <a:spcPts val="0"/>
              </a:spcAft>
              <a:defRPr/>
            </a:pPr>
            <a:endParaRPr lang="en-US" sz="1600" kern="0" dirty="0">
              <a:solidFill>
                <a:srgbClr val="FFFFFF"/>
              </a:solidFill>
              <a:latin typeface="Arial" pitchFamily="34" charset="0"/>
              <a:ea typeface="Segoe UI" pitchFamily="34" charset="0"/>
              <a:cs typeface="Arial" pitchFamily="34" charset="0"/>
            </a:endParaRPr>
          </a:p>
        </p:txBody>
      </p:sp>
      <p:sp>
        <p:nvSpPr>
          <p:cNvPr id="69" name="Rectangle 68"/>
          <p:cNvSpPr/>
          <p:nvPr/>
        </p:nvSpPr>
        <p:spPr>
          <a:xfrm>
            <a:off x="2786063" y="3513138"/>
            <a:ext cx="8299450" cy="1133475"/>
          </a:xfrm>
          <a:prstGeom prst="rect">
            <a:avLst/>
          </a:prstGeom>
          <a:solidFill>
            <a:srgbClr val="FFB70F"/>
          </a:solidFill>
          <a:ln w="9525" cap="flat" cmpd="sng" algn="ctr">
            <a:noFill/>
            <a:prstDash val="solid"/>
          </a:ln>
          <a:effectLst/>
        </p:spPr>
        <p:txBody>
          <a:bodyPr anchor="ctr"/>
          <a:lstStyle/>
          <a:p>
            <a:pPr algn="ctr" defTabSz="914400" fontAlgn="auto">
              <a:spcBef>
                <a:spcPts val="0"/>
              </a:spcBef>
              <a:spcAft>
                <a:spcPts val="0"/>
              </a:spcAft>
              <a:defRPr/>
            </a:pPr>
            <a:endParaRPr lang="en-US" sz="1600" kern="0" dirty="0">
              <a:solidFill>
                <a:srgbClr val="FFFFFF"/>
              </a:solidFill>
              <a:latin typeface="Arial" pitchFamily="34" charset="0"/>
              <a:ea typeface="Segoe UI" pitchFamily="34" charset="0"/>
              <a:cs typeface="Arial" pitchFamily="34" charset="0"/>
            </a:endParaRPr>
          </a:p>
        </p:txBody>
      </p:sp>
      <p:sp>
        <p:nvSpPr>
          <p:cNvPr id="70" name="Rectangle 69"/>
          <p:cNvSpPr/>
          <p:nvPr/>
        </p:nvSpPr>
        <p:spPr>
          <a:xfrm>
            <a:off x="2786063" y="2265363"/>
            <a:ext cx="8299450" cy="1138237"/>
          </a:xfrm>
          <a:prstGeom prst="rect">
            <a:avLst/>
          </a:prstGeom>
          <a:solidFill>
            <a:srgbClr val="4891DC"/>
          </a:solidFill>
          <a:ln w="9525" cap="flat" cmpd="sng" algn="ctr">
            <a:noFill/>
            <a:prstDash val="solid"/>
          </a:ln>
          <a:effectLst/>
        </p:spPr>
        <p:txBody>
          <a:bodyPr anchor="ctr"/>
          <a:lstStyle/>
          <a:p>
            <a:pPr algn="ctr" defTabSz="914400" fontAlgn="auto">
              <a:spcBef>
                <a:spcPts val="0"/>
              </a:spcBef>
              <a:spcAft>
                <a:spcPts val="0"/>
              </a:spcAft>
              <a:defRPr/>
            </a:pPr>
            <a:endParaRPr lang="en-US" sz="1600" kern="0" dirty="0">
              <a:solidFill>
                <a:srgbClr val="FFFFFF"/>
              </a:solidFill>
              <a:latin typeface="Arial" pitchFamily="34" charset="0"/>
              <a:ea typeface="Segoe UI" pitchFamily="34" charset="0"/>
              <a:cs typeface="Arial" pitchFamily="34" charset="0"/>
            </a:endParaRPr>
          </a:p>
        </p:txBody>
      </p:sp>
      <p:sp>
        <p:nvSpPr>
          <p:cNvPr id="71" name="Rectangle 70"/>
          <p:cNvSpPr/>
          <p:nvPr/>
        </p:nvSpPr>
        <p:spPr bwMode="auto">
          <a:xfrm>
            <a:off x="4397375" y="4830763"/>
            <a:ext cx="6611938" cy="1004887"/>
          </a:xfrm>
          <a:prstGeom prst="rect">
            <a:avLst/>
          </a:prstGeom>
          <a:solidFill>
            <a:srgbClr val="FFFFFF">
              <a:lumMod val="95000"/>
            </a:srgbClr>
          </a:solidFill>
          <a:ln w="25400" cap="flat" cmpd="sng" algn="ctr">
            <a:noFill/>
            <a:prstDash val="solid"/>
            <a:headEnd type="none" w="med" len="med"/>
            <a:tailEnd type="none" w="med" len="med"/>
          </a:ln>
          <a:effectLst/>
        </p:spPr>
        <p:txBody>
          <a:bodyPr lIns="91436" tIns="45718" rIns="91436" bIns="45718" anchor="ctr"/>
          <a:lstStyle/>
          <a:p>
            <a:pPr algn="ctr" defTabSz="914099">
              <a:defRPr/>
            </a:pPr>
            <a:endParaRPr lang="en-US" sz="2200" kern="0" spc="-150" dirty="0">
              <a:gradFill>
                <a:gsLst>
                  <a:gs pos="0">
                    <a:srgbClr val="FFFFFF"/>
                  </a:gs>
                  <a:gs pos="100000">
                    <a:srgbClr val="FFFFFF"/>
                  </a:gs>
                </a:gsLst>
                <a:lin ang="5400000" scaled="0"/>
              </a:gradFill>
              <a:latin typeface="Arial" pitchFamily="34" charset="0"/>
              <a:ea typeface="+mn-ea"/>
            </a:endParaRPr>
          </a:p>
        </p:txBody>
      </p:sp>
      <p:pic>
        <p:nvPicPr>
          <p:cNvPr id="72" name="Picture 71"/>
          <p:cNvPicPr>
            <a:picLocks noChangeAspect="1"/>
          </p:cNvPicPr>
          <p:nvPr/>
        </p:nvPicPr>
        <p:blipFill>
          <a:blip r:embed="rId3"/>
          <a:srcRect/>
          <a:stretch>
            <a:fillRect/>
          </a:stretch>
        </p:blipFill>
        <p:spPr bwMode="auto">
          <a:xfrm>
            <a:off x="6338888" y="4930775"/>
            <a:ext cx="1049337" cy="400050"/>
          </a:xfrm>
          <a:prstGeom prst="rect">
            <a:avLst/>
          </a:prstGeom>
          <a:noFill/>
          <a:ln w="9525">
            <a:noFill/>
            <a:miter lim="800000"/>
            <a:headEnd/>
            <a:tailEnd/>
          </a:ln>
        </p:spPr>
      </p:pic>
      <p:pic>
        <p:nvPicPr>
          <p:cNvPr id="73" name="Picture 72"/>
          <p:cNvPicPr>
            <a:picLocks noChangeAspect="1"/>
          </p:cNvPicPr>
          <p:nvPr/>
        </p:nvPicPr>
        <p:blipFill>
          <a:blip r:embed="rId4"/>
          <a:srcRect/>
          <a:stretch>
            <a:fillRect/>
          </a:stretch>
        </p:blipFill>
        <p:spPr bwMode="auto">
          <a:xfrm>
            <a:off x="4497388" y="4883150"/>
            <a:ext cx="1606550" cy="492125"/>
          </a:xfrm>
          <a:prstGeom prst="rect">
            <a:avLst/>
          </a:prstGeom>
          <a:noFill/>
          <a:ln w="9525">
            <a:noFill/>
            <a:miter lim="800000"/>
            <a:headEnd/>
            <a:tailEnd/>
          </a:ln>
        </p:spPr>
      </p:pic>
      <p:pic>
        <p:nvPicPr>
          <p:cNvPr id="74" name="Picture 73"/>
          <p:cNvPicPr>
            <a:picLocks noChangeAspect="1"/>
          </p:cNvPicPr>
          <p:nvPr/>
        </p:nvPicPr>
        <p:blipFill>
          <a:blip r:embed="rId5"/>
          <a:srcRect/>
          <a:stretch>
            <a:fillRect/>
          </a:stretch>
        </p:blipFill>
        <p:spPr bwMode="auto">
          <a:xfrm>
            <a:off x="4530725" y="5503863"/>
            <a:ext cx="1933575" cy="242887"/>
          </a:xfrm>
          <a:prstGeom prst="rect">
            <a:avLst/>
          </a:prstGeom>
          <a:noFill/>
          <a:ln w="9525">
            <a:noFill/>
            <a:miter lim="800000"/>
            <a:headEnd/>
            <a:tailEnd/>
          </a:ln>
        </p:spPr>
      </p:pic>
      <p:pic>
        <p:nvPicPr>
          <p:cNvPr id="75" name="Picture 74"/>
          <p:cNvPicPr>
            <a:picLocks noChangeAspect="1"/>
          </p:cNvPicPr>
          <p:nvPr/>
        </p:nvPicPr>
        <p:blipFill>
          <a:blip r:embed="rId6"/>
          <a:srcRect/>
          <a:stretch>
            <a:fillRect/>
          </a:stretch>
        </p:blipFill>
        <p:spPr bwMode="auto">
          <a:xfrm>
            <a:off x="7683500" y="4919663"/>
            <a:ext cx="1458913" cy="509587"/>
          </a:xfrm>
          <a:prstGeom prst="rect">
            <a:avLst/>
          </a:prstGeom>
          <a:noFill/>
          <a:ln w="9525">
            <a:noFill/>
            <a:miter lim="800000"/>
            <a:headEnd/>
            <a:tailEnd/>
          </a:ln>
        </p:spPr>
      </p:pic>
      <p:sp>
        <p:nvSpPr>
          <p:cNvPr id="76" name="Rectangle 75"/>
          <p:cNvSpPr/>
          <p:nvPr/>
        </p:nvSpPr>
        <p:spPr bwMode="auto">
          <a:xfrm>
            <a:off x="4397375" y="3571875"/>
            <a:ext cx="6615113" cy="1006475"/>
          </a:xfrm>
          <a:prstGeom prst="rect">
            <a:avLst/>
          </a:prstGeom>
          <a:solidFill>
            <a:srgbClr val="FFFFFF">
              <a:lumMod val="95000"/>
            </a:srgbClr>
          </a:solidFill>
          <a:ln w="25400" cap="flat" cmpd="sng" algn="ctr">
            <a:noFill/>
            <a:prstDash val="solid"/>
            <a:headEnd type="none" w="med" len="med"/>
            <a:tailEnd type="none" w="med" len="med"/>
          </a:ln>
          <a:effectLst/>
        </p:spPr>
        <p:txBody>
          <a:bodyPr lIns="91436" tIns="45718" rIns="91436" bIns="45718" anchor="ctr"/>
          <a:lstStyle/>
          <a:p>
            <a:pPr algn="ctr" defTabSz="914099">
              <a:defRPr/>
            </a:pPr>
            <a:endParaRPr lang="en-US" sz="2200" kern="0" spc="-150" dirty="0">
              <a:gradFill>
                <a:gsLst>
                  <a:gs pos="0">
                    <a:srgbClr val="FFFFFF"/>
                  </a:gs>
                  <a:gs pos="100000">
                    <a:srgbClr val="FFFFFF"/>
                  </a:gs>
                </a:gsLst>
                <a:lin ang="5400000" scaled="0"/>
              </a:gradFill>
              <a:latin typeface="Arial" pitchFamily="34" charset="0"/>
              <a:ea typeface="+mn-ea"/>
            </a:endParaRPr>
          </a:p>
        </p:txBody>
      </p:sp>
      <p:pic>
        <p:nvPicPr>
          <p:cNvPr id="77" name="Picture 2" descr="F:\7-20642_CloudServices\Art\Downloaded\MediaBank\SQL-Azure_rgb.png"/>
          <p:cNvPicPr>
            <a:picLocks noChangeAspect="1" noChangeArrowheads="1"/>
          </p:cNvPicPr>
          <p:nvPr/>
        </p:nvPicPr>
        <p:blipFill>
          <a:blip r:embed="rId7"/>
          <a:srcRect/>
          <a:stretch>
            <a:fillRect/>
          </a:stretch>
        </p:blipFill>
        <p:spPr bwMode="auto">
          <a:xfrm>
            <a:off x="9159875" y="5159375"/>
            <a:ext cx="1544638" cy="476250"/>
          </a:xfrm>
          <a:prstGeom prst="rect">
            <a:avLst/>
          </a:prstGeom>
          <a:noFill/>
          <a:ln w="9525">
            <a:noFill/>
            <a:miter lim="800000"/>
            <a:headEnd/>
            <a:tailEnd/>
          </a:ln>
        </p:spPr>
      </p:pic>
      <p:pic>
        <p:nvPicPr>
          <p:cNvPr id="78" name="Picture 3" descr="F:\7-20642_CloudServices\Art\Downloaded\MediaBank\WinAzure_c.png"/>
          <p:cNvPicPr>
            <a:picLocks noChangeAspect="1" noChangeArrowheads="1"/>
          </p:cNvPicPr>
          <p:nvPr/>
        </p:nvPicPr>
        <p:blipFill>
          <a:blip r:embed="rId8"/>
          <a:srcRect/>
          <a:stretch>
            <a:fillRect/>
          </a:stretch>
        </p:blipFill>
        <p:spPr bwMode="auto">
          <a:xfrm>
            <a:off x="6677025" y="5451475"/>
            <a:ext cx="2265363" cy="347663"/>
          </a:xfrm>
          <a:prstGeom prst="rect">
            <a:avLst/>
          </a:prstGeom>
          <a:noFill/>
          <a:ln w="9525">
            <a:noFill/>
            <a:miter lim="800000"/>
            <a:headEnd/>
            <a:tailEnd/>
          </a:ln>
        </p:spPr>
      </p:pic>
      <p:pic>
        <p:nvPicPr>
          <p:cNvPr id="79" name="Picture 78"/>
          <p:cNvPicPr>
            <a:picLocks noChangeAspect="1"/>
          </p:cNvPicPr>
          <p:nvPr/>
        </p:nvPicPr>
        <p:blipFill>
          <a:blip r:embed="rId9"/>
          <a:srcRect/>
          <a:stretch>
            <a:fillRect/>
          </a:stretch>
        </p:blipFill>
        <p:spPr bwMode="auto">
          <a:xfrm>
            <a:off x="8704263" y="4079875"/>
            <a:ext cx="1433512" cy="411163"/>
          </a:xfrm>
          <a:prstGeom prst="rect">
            <a:avLst/>
          </a:prstGeom>
          <a:noFill/>
          <a:ln w="9525">
            <a:noFill/>
            <a:miter lim="800000"/>
            <a:headEnd/>
            <a:tailEnd/>
          </a:ln>
        </p:spPr>
      </p:pic>
      <p:sp>
        <p:nvSpPr>
          <p:cNvPr id="82" name="Rectangle 81"/>
          <p:cNvSpPr/>
          <p:nvPr/>
        </p:nvSpPr>
        <p:spPr bwMode="auto">
          <a:xfrm>
            <a:off x="4397375" y="2332038"/>
            <a:ext cx="6615113" cy="1004887"/>
          </a:xfrm>
          <a:prstGeom prst="rect">
            <a:avLst/>
          </a:prstGeom>
          <a:solidFill>
            <a:srgbClr val="FFFFFF">
              <a:lumMod val="95000"/>
            </a:srgbClr>
          </a:solidFill>
          <a:ln w="25400" cap="flat" cmpd="sng" algn="ctr">
            <a:noFill/>
            <a:prstDash val="solid"/>
            <a:headEnd type="none" w="med" len="med"/>
            <a:tailEnd type="none" w="med" len="med"/>
          </a:ln>
          <a:effectLst/>
        </p:spPr>
        <p:txBody>
          <a:bodyPr lIns="91436" tIns="45718" rIns="91436" bIns="45718" anchor="ctr"/>
          <a:lstStyle/>
          <a:p>
            <a:pPr algn="ctr" defTabSz="914099">
              <a:defRPr/>
            </a:pPr>
            <a:endParaRPr lang="en-US" sz="2200" kern="0" spc="-150" dirty="0">
              <a:gradFill>
                <a:gsLst>
                  <a:gs pos="0">
                    <a:srgbClr val="FFFFFF"/>
                  </a:gs>
                  <a:gs pos="100000">
                    <a:srgbClr val="FFFFFF"/>
                  </a:gs>
                </a:gsLst>
                <a:lin ang="5400000" scaled="0"/>
              </a:gradFill>
              <a:latin typeface="Arial" pitchFamily="34" charset="0"/>
              <a:ea typeface="+mn-ea"/>
            </a:endParaRPr>
          </a:p>
        </p:txBody>
      </p:sp>
      <p:pic>
        <p:nvPicPr>
          <p:cNvPr id="83" name="Picture 3" descr="\\SFP\Users\Staff\kayleem\My Documents\My Pictures\DVD_ART36\Logos\Xbox Live\XBox Live (brand)\Xbox Live logo horiz.png"/>
          <p:cNvPicPr>
            <a:picLocks noChangeAspect="1" noChangeArrowheads="1"/>
          </p:cNvPicPr>
          <p:nvPr/>
        </p:nvPicPr>
        <p:blipFill>
          <a:blip r:embed="rId10"/>
          <a:srcRect/>
          <a:stretch>
            <a:fillRect/>
          </a:stretch>
        </p:blipFill>
        <p:spPr bwMode="auto">
          <a:xfrm>
            <a:off x="7242175" y="2998788"/>
            <a:ext cx="1401763" cy="180975"/>
          </a:xfrm>
          <a:prstGeom prst="rect">
            <a:avLst/>
          </a:prstGeom>
          <a:noFill/>
          <a:ln w="9525">
            <a:noFill/>
            <a:miter lim="800000"/>
            <a:headEnd/>
            <a:tailEnd/>
          </a:ln>
        </p:spPr>
      </p:pic>
      <p:pic>
        <p:nvPicPr>
          <p:cNvPr id="84" name="Picture 4" descr="F:\7-20642_CloudServices\Art\Logos\PNGs\ofc-brand_h_rgb.png"/>
          <p:cNvPicPr>
            <a:picLocks noChangeAspect="1" noChangeArrowheads="1"/>
          </p:cNvPicPr>
          <p:nvPr/>
        </p:nvPicPr>
        <p:blipFill>
          <a:blip r:embed="rId11"/>
          <a:srcRect/>
          <a:stretch>
            <a:fillRect/>
          </a:stretch>
        </p:blipFill>
        <p:spPr bwMode="auto">
          <a:xfrm>
            <a:off x="4530725" y="2460625"/>
            <a:ext cx="1135063" cy="388938"/>
          </a:xfrm>
          <a:prstGeom prst="rect">
            <a:avLst/>
          </a:prstGeom>
          <a:noFill/>
          <a:ln w="9525">
            <a:noFill/>
            <a:miter lim="800000"/>
            <a:headEnd/>
            <a:tailEnd/>
          </a:ln>
        </p:spPr>
      </p:pic>
      <p:pic>
        <p:nvPicPr>
          <p:cNvPr id="85" name="Picture 84"/>
          <p:cNvPicPr>
            <a:picLocks noChangeAspect="1"/>
          </p:cNvPicPr>
          <p:nvPr/>
        </p:nvPicPr>
        <p:blipFill>
          <a:blip r:embed="rId12"/>
          <a:srcRect/>
          <a:stretch>
            <a:fillRect/>
          </a:stretch>
        </p:blipFill>
        <p:spPr bwMode="auto">
          <a:xfrm>
            <a:off x="5797550" y="2432050"/>
            <a:ext cx="1835150" cy="484188"/>
          </a:xfrm>
          <a:prstGeom prst="rect">
            <a:avLst/>
          </a:prstGeom>
          <a:noFill/>
          <a:ln w="9525">
            <a:noFill/>
            <a:miter lim="800000"/>
            <a:headEnd/>
            <a:tailEnd/>
          </a:ln>
        </p:spPr>
      </p:pic>
      <p:pic>
        <p:nvPicPr>
          <p:cNvPr id="86" name="Picture 85"/>
          <p:cNvPicPr>
            <a:picLocks noChangeAspect="1"/>
          </p:cNvPicPr>
          <p:nvPr/>
        </p:nvPicPr>
        <p:blipFill>
          <a:blip r:embed="rId13"/>
          <a:srcRect/>
          <a:stretch>
            <a:fillRect/>
          </a:stretch>
        </p:blipFill>
        <p:spPr bwMode="auto">
          <a:xfrm>
            <a:off x="9088438" y="2981325"/>
            <a:ext cx="1801812" cy="239713"/>
          </a:xfrm>
          <a:prstGeom prst="rect">
            <a:avLst/>
          </a:prstGeom>
          <a:noFill/>
          <a:ln w="9525">
            <a:noFill/>
            <a:miter lim="800000"/>
            <a:headEnd/>
            <a:tailEnd/>
          </a:ln>
        </p:spPr>
      </p:pic>
      <p:pic>
        <p:nvPicPr>
          <p:cNvPr id="87" name="Picture 86"/>
          <p:cNvPicPr>
            <a:picLocks noChangeAspect="1"/>
          </p:cNvPicPr>
          <p:nvPr/>
        </p:nvPicPr>
        <p:blipFill>
          <a:blip r:embed="rId14"/>
          <a:srcRect/>
          <a:stretch>
            <a:fillRect/>
          </a:stretch>
        </p:blipFill>
        <p:spPr bwMode="auto">
          <a:xfrm>
            <a:off x="7861300" y="2535238"/>
            <a:ext cx="1041400" cy="342900"/>
          </a:xfrm>
          <a:prstGeom prst="rect">
            <a:avLst/>
          </a:prstGeom>
          <a:noFill/>
          <a:ln w="9525">
            <a:noFill/>
            <a:miter lim="800000"/>
            <a:headEnd/>
            <a:tailEnd/>
          </a:ln>
        </p:spPr>
      </p:pic>
      <p:pic>
        <p:nvPicPr>
          <p:cNvPr id="88" name="Picture 87"/>
          <p:cNvPicPr>
            <a:picLocks noChangeAspect="1"/>
          </p:cNvPicPr>
          <p:nvPr/>
        </p:nvPicPr>
        <p:blipFill>
          <a:blip r:embed="rId15"/>
          <a:srcRect/>
          <a:stretch>
            <a:fillRect/>
          </a:stretch>
        </p:blipFill>
        <p:spPr bwMode="auto">
          <a:xfrm>
            <a:off x="4664075" y="2979738"/>
            <a:ext cx="795338" cy="280987"/>
          </a:xfrm>
          <a:prstGeom prst="rect">
            <a:avLst/>
          </a:prstGeom>
          <a:noFill/>
          <a:ln w="9525">
            <a:noFill/>
            <a:miter lim="800000"/>
            <a:headEnd/>
            <a:tailEnd/>
          </a:ln>
        </p:spPr>
      </p:pic>
      <p:pic>
        <p:nvPicPr>
          <p:cNvPr id="89" name="Picture 2" descr="C:\Users\tbailey\AppData\Local\Microsoft\Windows\Temporary Internet Files\Content.Outlook\QB9DPTZ1\MR_L_F_Scr.png"/>
          <p:cNvPicPr>
            <a:picLocks noChangeAspect="1" noChangeArrowheads="1"/>
          </p:cNvPicPr>
          <p:nvPr/>
        </p:nvPicPr>
        <p:blipFill>
          <a:blip r:embed="rId16"/>
          <a:srcRect/>
          <a:stretch>
            <a:fillRect/>
          </a:stretch>
        </p:blipFill>
        <p:spPr bwMode="auto">
          <a:xfrm>
            <a:off x="5678488" y="2813050"/>
            <a:ext cx="1116012" cy="523875"/>
          </a:xfrm>
          <a:prstGeom prst="rect">
            <a:avLst/>
          </a:prstGeom>
          <a:noFill/>
          <a:ln w="9525">
            <a:noFill/>
            <a:miter lim="800000"/>
            <a:headEnd/>
            <a:tailEnd/>
          </a:ln>
        </p:spPr>
      </p:pic>
      <p:pic>
        <p:nvPicPr>
          <p:cNvPr id="90" name="Picture 2"/>
          <p:cNvPicPr>
            <a:picLocks noChangeAspect="1" noChangeArrowheads="1"/>
          </p:cNvPicPr>
          <p:nvPr/>
        </p:nvPicPr>
        <p:blipFill>
          <a:blip r:embed="rId17"/>
          <a:stretch>
            <a:fillRect/>
          </a:stretch>
        </p:blipFill>
        <p:spPr bwMode="auto">
          <a:xfrm>
            <a:off x="368300" y="1758950"/>
            <a:ext cx="2579688" cy="4645025"/>
          </a:xfrm>
          <a:prstGeom prst="rect">
            <a:avLst/>
          </a:prstGeom>
          <a:noFill/>
          <a:ln w="9525">
            <a:noFill/>
            <a:miter lim="800000"/>
            <a:headEnd/>
            <a:tailEnd/>
          </a:ln>
          <a:effectLst>
            <a:outerShdw dist="12700" dir="5400000" algn="t" rotWithShape="0">
              <a:prstClr val="black">
                <a:alpha val="40000"/>
              </a:prstClr>
            </a:outerShdw>
          </a:effectLst>
        </p:spPr>
      </p:pic>
      <p:sp>
        <p:nvSpPr>
          <p:cNvPr id="91" name="TextBox 90"/>
          <p:cNvSpPr txBox="1"/>
          <p:nvPr/>
        </p:nvSpPr>
        <p:spPr>
          <a:xfrm>
            <a:off x="3031009" y="2451391"/>
            <a:ext cx="1105910" cy="747897"/>
          </a:xfrm>
          <a:prstGeom prst="rect">
            <a:avLst/>
          </a:prstGeom>
          <a:noFill/>
        </p:spPr>
        <p:txBody>
          <a:bodyPr lIns="0" tIns="0" rIns="0" bIns="0" anchor="ctr">
            <a:spAutoFit/>
          </a:bodyPr>
          <a:lstStyle/>
          <a:p>
            <a:pPr algn="ctr" defTabSz="914400" fontAlgn="auto">
              <a:lnSpc>
                <a:spcPct val="90000"/>
              </a:lnSpc>
              <a:spcBef>
                <a:spcPts val="0"/>
              </a:spcBef>
              <a:spcAft>
                <a:spcPts val="0"/>
              </a:spcAft>
              <a:defRPr/>
            </a:pPr>
            <a:r>
              <a:rPr lang="en-US" kern="0" dirty="0">
                <a:gradFill>
                  <a:gsLst>
                    <a:gs pos="0">
                      <a:schemeClr val="tx1"/>
                    </a:gs>
                    <a:gs pos="86000">
                      <a:schemeClr val="tx1"/>
                    </a:gs>
                  </a:gsLst>
                  <a:lin ang="5400000" scaled="0"/>
                </a:gradFill>
                <a:latin typeface="+mn-lt"/>
                <a:ea typeface="Segoe UI" pitchFamily="34" charset="0"/>
                <a:cs typeface="Arial" pitchFamily="34" charset="0"/>
              </a:rPr>
              <a:t>Outlook and Office built in</a:t>
            </a:r>
          </a:p>
        </p:txBody>
      </p:sp>
      <p:sp>
        <p:nvSpPr>
          <p:cNvPr id="92" name="TextBox 91"/>
          <p:cNvSpPr txBox="1"/>
          <p:nvPr/>
        </p:nvSpPr>
        <p:spPr>
          <a:xfrm>
            <a:off x="2914526" y="3705836"/>
            <a:ext cx="1338876" cy="747897"/>
          </a:xfrm>
          <a:prstGeom prst="rect">
            <a:avLst/>
          </a:prstGeom>
          <a:noFill/>
        </p:spPr>
        <p:txBody>
          <a:bodyPr lIns="0" tIns="0" rIns="0" bIns="0" anchor="ctr">
            <a:spAutoFit/>
          </a:bodyPr>
          <a:lstStyle/>
          <a:p>
            <a:pPr algn="ctr" defTabSz="914400" fontAlgn="auto">
              <a:lnSpc>
                <a:spcPct val="90000"/>
              </a:lnSpc>
              <a:spcBef>
                <a:spcPts val="0"/>
              </a:spcBef>
              <a:spcAft>
                <a:spcPts val="0"/>
              </a:spcAft>
              <a:defRPr/>
            </a:pPr>
            <a:r>
              <a:rPr lang="en-US" kern="0" dirty="0">
                <a:gradFill>
                  <a:gsLst>
                    <a:gs pos="0">
                      <a:schemeClr val="tx1"/>
                    </a:gs>
                    <a:gs pos="86000">
                      <a:schemeClr val="tx1"/>
                    </a:gs>
                  </a:gsLst>
                  <a:lin ang="5400000" scaled="0"/>
                </a:gradFill>
                <a:latin typeface="+mn-lt"/>
                <a:ea typeface="Segoe UI" pitchFamily="34" charset="0"/>
                <a:cs typeface="Arial" pitchFamily="34" charset="0"/>
              </a:rPr>
              <a:t>Integrates with your infrastructure</a:t>
            </a:r>
          </a:p>
        </p:txBody>
      </p:sp>
      <p:sp>
        <p:nvSpPr>
          <p:cNvPr id="93" name="TextBox 92"/>
          <p:cNvSpPr txBox="1"/>
          <p:nvPr/>
        </p:nvSpPr>
        <p:spPr>
          <a:xfrm>
            <a:off x="2914526" y="4960281"/>
            <a:ext cx="1338876" cy="747897"/>
          </a:xfrm>
          <a:prstGeom prst="rect">
            <a:avLst/>
          </a:prstGeom>
          <a:noFill/>
        </p:spPr>
        <p:txBody>
          <a:bodyPr lIns="0" tIns="0" rIns="0" bIns="0" anchor="ctr">
            <a:spAutoFit/>
          </a:bodyPr>
          <a:lstStyle/>
          <a:p>
            <a:pPr algn="ctr" defTabSz="914400" fontAlgn="auto">
              <a:lnSpc>
                <a:spcPct val="90000"/>
              </a:lnSpc>
              <a:spcBef>
                <a:spcPts val="0"/>
              </a:spcBef>
              <a:spcAft>
                <a:spcPts val="0"/>
              </a:spcAft>
              <a:defRPr/>
            </a:pPr>
            <a:r>
              <a:rPr lang="en-US" kern="0" dirty="0">
                <a:gradFill>
                  <a:gsLst>
                    <a:gs pos="0">
                      <a:schemeClr val="tx1"/>
                    </a:gs>
                    <a:gs pos="86000">
                      <a:schemeClr val="tx1"/>
                    </a:gs>
                  </a:gsLst>
                  <a:lin ang="5400000" scaled="0"/>
                </a:gradFill>
                <a:latin typeface="+mn-lt"/>
                <a:ea typeface="Segoe UI" pitchFamily="34" charset="0"/>
                <a:cs typeface="Arial" pitchFamily="34" charset="0"/>
              </a:rPr>
              <a:t>Mobilize business apps</a:t>
            </a:r>
          </a:p>
        </p:txBody>
      </p:sp>
      <p:pic>
        <p:nvPicPr>
          <p:cNvPr id="94" name="Picture 2" descr="C:\Users\roseh\Desktop\Windows Phone 7 PPT\Outlook-Mobile_bL.png"/>
          <p:cNvPicPr>
            <a:picLocks noChangeAspect="1" noChangeArrowheads="1"/>
          </p:cNvPicPr>
          <p:nvPr/>
        </p:nvPicPr>
        <p:blipFill>
          <a:blip r:embed="rId18"/>
          <a:srcRect/>
          <a:stretch>
            <a:fillRect/>
          </a:stretch>
        </p:blipFill>
        <p:spPr bwMode="auto">
          <a:xfrm>
            <a:off x="9401175" y="2538413"/>
            <a:ext cx="1489075" cy="263525"/>
          </a:xfrm>
          <a:prstGeom prst="rect">
            <a:avLst/>
          </a:prstGeom>
          <a:noFill/>
          <a:ln w="9525">
            <a:noFill/>
            <a:miter lim="800000"/>
            <a:headEnd/>
            <a:tailEnd/>
          </a:ln>
        </p:spPr>
      </p:pic>
      <p:pic>
        <p:nvPicPr>
          <p:cNvPr id="95" name="Picture 3" descr="C:\Users\roseh\Desktop\Windows Phone 7 PPT\Microsoft_5F00_Forefront_5F00_UAG.png"/>
          <p:cNvPicPr>
            <a:picLocks noChangeAspect="1" noChangeArrowheads="1"/>
          </p:cNvPicPr>
          <p:nvPr/>
        </p:nvPicPr>
        <p:blipFill>
          <a:blip r:embed="rId19"/>
          <a:srcRect/>
          <a:stretch>
            <a:fillRect/>
          </a:stretch>
        </p:blipFill>
        <p:spPr bwMode="auto">
          <a:xfrm>
            <a:off x="4603750" y="3778250"/>
            <a:ext cx="1995488" cy="517525"/>
          </a:xfrm>
          <a:prstGeom prst="rect">
            <a:avLst/>
          </a:prstGeom>
          <a:noFill/>
          <a:ln w="9525">
            <a:noFill/>
            <a:miter lim="800000"/>
            <a:headEnd/>
            <a:tailEnd/>
          </a:ln>
        </p:spPr>
      </p:pic>
      <p:pic>
        <p:nvPicPr>
          <p:cNvPr id="31" name="Picture 5" descr="d:\Users\augustov\Desktop\ofc365_h_rgb.png"/>
          <p:cNvPicPr>
            <a:picLocks noChangeAspect="1" noChangeArrowheads="1"/>
          </p:cNvPicPr>
          <p:nvPr/>
        </p:nvPicPr>
        <p:blipFill>
          <a:blip r:embed="rId20"/>
          <a:srcRect/>
          <a:stretch>
            <a:fillRect/>
          </a:stretch>
        </p:blipFill>
        <p:spPr bwMode="auto">
          <a:xfrm>
            <a:off x="6842125" y="4114800"/>
            <a:ext cx="1281113" cy="412750"/>
          </a:xfrm>
          <a:prstGeom prst="rect">
            <a:avLst/>
          </a:prstGeom>
          <a:noFill/>
          <a:ln w="9525">
            <a:noFill/>
            <a:miter lim="800000"/>
            <a:headEnd/>
            <a:tailEnd/>
          </a:ln>
        </p:spPr>
      </p:pic>
      <p:pic>
        <p:nvPicPr>
          <p:cNvPr id="32" name="Picture 9" descr="d:\Users\augustov\Desktop\ShrPt_h_rgb.png"/>
          <p:cNvPicPr>
            <a:picLocks noChangeAspect="1" noChangeArrowheads="1"/>
          </p:cNvPicPr>
          <p:nvPr/>
        </p:nvPicPr>
        <p:blipFill>
          <a:blip r:embed="rId21"/>
          <a:srcRect/>
          <a:stretch>
            <a:fillRect/>
          </a:stretch>
        </p:blipFill>
        <p:spPr bwMode="auto">
          <a:xfrm>
            <a:off x="7080250" y="3613150"/>
            <a:ext cx="1624013" cy="411163"/>
          </a:xfrm>
          <a:prstGeom prst="rect">
            <a:avLst/>
          </a:prstGeom>
          <a:noFill/>
          <a:ln w="9525">
            <a:noFill/>
            <a:miter lim="800000"/>
            <a:headEnd/>
            <a:tailEnd/>
          </a:ln>
        </p:spPr>
      </p:pic>
      <p:pic>
        <p:nvPicPr>
          <p:cNvPr id="33" name="Picture 10" descr="d:\Users\augustov\Desktop\Lync-grid_h_rgb.png"/>
          <p:cNvPicPr>
            <a:picLocks noChangeAspect="1" noChangeArrowheads="1"/>
          </p:cNvPicPr>
          <p:nvPr/>
        </p:nvPicPr>
        <p:blipFill>
          <a:blip r:embed="rId22"/>
          <a:srcRect/>
          <a:stretch>
            <a:fillRect/>
          </a:stretch>
        </p:blipFill>
        <p:spPr bwMode="auto">
          <a:xfrm>
            <a:off x="9794875" y="3652838"/>
            <a:ext cx="906463" cy="411162"/>
          </a:xfrm>
          <a:prstGeom prst="rect">
            <a:avLst/>
          </a:prstGeom>
          <a:noFill/>
          <a:ln w="9525">
            <a:noFill/>
            <a:miter lim="800000"/>
            <a:headEnd/>
            <a:tailEnd/>
          </a:ln>
        </p:spPr>
      </p:pic>
      <p:sp>
        <p:nvSpPr>
          <p:cNvPr id="132127" name="TextBox 33">
            <a:hlinkClick r:id="rId2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500"/>
                                        <p:tgtEl>
                                          <p:spTgt spid="8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fade">
                                      <p:cBhvr>
                                        <p:cTn id="35" dur="500"/>
                                        <p:tgtEl>
                                          <p:spTgt spid="8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fade">
                                      <p:cBhvr>
                                        <p:cTn id="43" dur="500"/>
                                        <p:tgtEl>
                                          <p:spTgt spid="8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500"/>
                                        <p:tgtEl>
                                          <p:spTgt spid="8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wipe(left)">
                                      <p:cBhvr>
                                        <p:cTn id="52" dur="500"/>
                                        <p:tgtEl>
                                          <p:spTgt spid="69"/>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500"/>
                                        <p:tgtEl>
                                          <p:spTgt spid="92"/>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500"/>
                                        <p:tgtEl>
                                          <p:spTgt spid="76"/>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500"/>
                                        <p:tgtEl>
                                          <p:spTgt spid="79"/>
                                        </p:tgtEl>
                                      </p:cBhvr>
                                    </p:animEffect>
                                  </p:childTnLst>
                                </p:cTn>
                              </p:par>
                            </p:childTnLst>
                          </p:cTn>
                        </p:par>
                        <p:par>
                          <p:cTn id="65" fill="hold">
                            <p:stCondLst>
                              <p:cond delay="2000"/>
                            </p:stCondLst>
                            <p:childTnLst>
                              <p:par>
                                <p:cTn id="66" presetID="10" presetClass="entr" presetSubtype="0"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par>
                          <p:cTn id="69" fill="hold">
                            <p:stCondLst>
                              <p:cond delay="2500"/>
                            </p:stCondLst>
                            <p:childTnLst>
                              <p:par>
                                <p:cTn id="70" presetID="10" presetClass="entr" presetSubtype="0" fill="hold"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par>
                          <p:cTn id="73" fill="hold">
                            <p:stCondLst>
                              <p:cond delay="3000"/>
                            </p:stCondLst>
                            <p:childTnLst>
                              <p:par>
                                <p:cTn id="74" presetID="10" presetClass="entr" presetSubtype="0"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par>
                          <p:cTn id="77" fill="hold">
                            <p:stCondLst>
                              <p:cond delay="3500"/>
                            </p:stCondLst>
                            <p:childTnLst>
                              <p:par>
                                <p:cTn id="78" presetID="10" presetClass="entr" presetSubtype="0" fill="hold" nodeType="afterEffect">
                                  <p:stCondLst>
                                    <p:cond delay="0"/>
                                  </p:stCondLst>
                                  <p:childTnLst>
                                    <p:set>
                                      <p:cBhvr>
                                        <p:cTn id="79" dur="1" fill="hold">
                                          <p:stCondLst>
                                            <p:cond delay="0"/>
                                          </p:stCondLst>
                                        </p:cTn>
                                        <p:tgtEl>
                                          <p:spTgt spid="95"/>
                                        </p:tgtEl>
                                        <p:attrNameLst>
                                          <p:attrName>style.visibility</p:attrName>
                                        </p:attrNameLst>
                                      </p:cBhvr>
                                      <p:to>
                                        <p:strVal val="visible"/>
                                      </p:to>
                                    </p:set>
                                    <p:animEffect transition="in" filter="fade">
                                      <p:cBhvr>
                                        <p:cTn id="80" dur="500"/>
                                        <p:tgtEl>
                                          <p:spTgt spid="9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wipe(left)">
                                      <p:cBhvr>
                                        <p:cTn id="85" dur="500"/>
                                        <p:tgtEl>
                                          <p:spTgt spid="68"/>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93"/>
                                        </p:tgtEl>
                                        <p:attrNameLst>
                                          <p:attrName>style.visibility</p:attrName>
                                        </p:attrNameLst>
                                      </p:cBhvr>
                                      <p:to>
                                        <p:strVal val="visible"/>
                                      </p:to>
                                    </p:set>
                                    <p:animEffect transition="in" filter="fade">
                                      <p:cBhvr>
                                        <p:cTn id="89" dur="500"/>
                                        <p:tgtEl>
                                          <p:spTgt spid="93"/>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500"/>
                                        <p:tgtEl>
                                          <p:spTgt spid="71"/>
                                        </p:tgtEl>
                                      </p:cBhvr>
                                    </p:animEffect>
                                  </p:childTnLst>
                                </p:cTn>
                              </p:par>
                            </p:childTnLst>
                          </p:cTn>
                        </p:par>
                        <p:par>
                          <p:cTn id="94" fill="hold">
                            <p:stCondLst>
                              <p:cond delay="1500"/>
                            </p:stCondLst>
                            <p:childTnLst>
                              <p:par>
                                <p:cTn id="95" presetID="10" presetClass="entr" presetSubtype="0" fill="hold" nodeType="after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childTnLst>
                          </p:cTn>
                        </p:par>
                        <p:par>
                          <p:cTn id="98" fill="hold">
                            <p:stCondLst>
                              <p:cond delay="2000"/>
                            </p:stCondLst>
                            <p:childTnLst>
                              <p:par>
                                <p:cTn id="99" presetID="10" presetClass="entr" presetSubtype="0" fill="hold" nodeType="after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fade">
                                      <p:cBhvr>
                                        <p:cTn id="101" dur="500"/>
                                        <p:tgtEl>
                                          <p:spTgt spid="75"/>
                                        </p:tgtEl>
                                      </p:cBhvr>
                                    </p:animEffect>
                                  </p:childTnLst>
                                </p:cTn>
                              </p:par>
                            </p:childTnLst>
                          </p:cTn>
                        </p:par>
                        <p:par>
                          <p:cTn id="102" fill="hold">
                            <p:stCondLst>
                              <p:cond delay="2500"/>
                            </p:stCondLst>
                            <p:childTnLst>
                              <p:par>
                                <p:cTn id="103" presetID="10" presetClass="entr" presetSubtype="0" fill="hold" nodeType="afterEffect">
                                  <p:stCondLst>
                                    <p:cond delay="0"/>
                                  </p:stCondLst>
                                  <p:childTnLst>
                                    <p:set>
                                      <p:cBhvr>
                                        <p:cTn id="104" dur="1" fill="hold">
                                          <p:stCondLst>
                                            <p:cond delay="0"/>
                                          </p:stCondLst>
                                        </p:cTn>
                                        <p:tgtEl>
                                          <p:spTgt spid="78"/>
                                        </p:tgtEl>
                                        <p:attrNameLst>
                                          <p:attrName>style.visibility</p:attrName>
                                        </p:attrNameLst>
                                      </p:cBhvr>
                                      <p:to>
                                        <p:strVal val="visible"/>
                                      </p:to>
                                    </p:set>
                                    <p:animEffect transition="in" filter="fade">
                                      <p:cBhvr>
                                        <p:cTn id="105" dur="500"/>
                                        <p:tgtEl>
                                          <p:spTgt spid="78"/>
                                        </p:tgtEl>
                                      </p:cBhvr>
                                    </p:animEffect>
                                  </p:childTnLst>
                                </p:cTn>
                              </p:par>
                            </p:childTnLst>
                          </p:cTn>
                        </p:par>
                        <p:par>
                          <p:cTn id="106" fill="hold">
                            <p:stCondLst>
                              <p:cond delay="3000"/>
                            </p:stCondLst>
                            <p:childTnLst>
                              <p:par>
                                <p:cTn id="107" presetID="10" presetClass="entr" presetSubtype="0" fill="hold" nodeType="after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childTnLst>
                          </p:cTn>
                        </p:par>
                        <p:par>
                          <p:cTn id="110" fill="hold">
                            <p:stCondLst>
                              <p:cond delay="3500"/>
                            </p:stCondLst>
                            <p:childTnLst>
                              <p:par>
                                <p:cTn id="111" presetID="10" presetClass="entr" presetSubtype="0" fill="hold" nodeType="afterEffect">
                                  <p:stCondLst>
                                    <p:cond delay="0"/>
                                  </p:stCondLst>
                                  <p:childTnLst>
                                    <p:set>
                                      <p:cBhvr>
                                        <p:cTn id="112" dur="1" fill="hold">
                                          <p:stCondLst>
                                            <p:cond delay="0"/>
                                          </p:stCondLst>
                                        </p:cTn>
                                        <p:tgtEl>
                                          <p:spTgt spid="77"/>
                                        </p:tgtEl>
                                        <p:attrNameLst>
                                          <p:attrName>style.visibility</p:attrName>
                                        </p:attrNameLst>
                                      </p:cBhvr>
                                      <p:to>
                                        <p:strVal val="visible"/>
                                      </p:to>
                                    </p:set>
                                    <p:animEffect transition="in" filter="fade">
                                      <p:cBhvr>
                                        <p:cTn id="113" dur="500"/>
                                        <p:tgtEl>
                                          <p:spTgt spid="77"/>
                                        </p:tgtEl>
                                      </p:cBhvr>
                                    </p:animEffect>
                                  </p:childTnLst>
                                </p:cTn>
                              </p:par>
                            </p:childTnLst>
                          </p:cTn>
                        </p:par>
                        <p:par>
                          <p:cTn id="114" fill="hold">
                            <p:stCondLst>
                              <p:cond delay="4000"/>
                            </p:stCondLst>
                            <p:childTnLst>
                              <p:par>
                                <p:cTn id="115" presetID="10" presetClass="entr" presetSubtype="0" fill="hold" nodeType="afterEffect">
                                  <p:stCondLst>
                                    <p:cond delay="0"/>
                                  </p:stCondLst>
                                  <p:childTnLst>
                                    <p:set>
                                      <p:cBhvr>
                                        <p:cTn id="116" dur="1" fill="hold">
                                          <p:stCondLst>
                                            <p:cond delay="0"/>
                                          </p:stCondLst>
                                        </p:cTn>
                                        <p:tgtEl>
                                          <p:spTgt spid="72"/>
                                        </p:tgtEl>
                                        <p:attrNameLst>
                                          <p:attrName>style.visibility</p:attrName>
                                        </p:attrNameLst>
                                      </p:cBhvr>
                                      <p:to>
                                        <p:strVal val="visible"/>
                                      </p:to>
                                    </p:set>
                                    <p:animEffect transition="in" filter="fade">
                                      <p:cBhvr>
                                        <p:cTn id="11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6" grpId="0" animBg="1"/>
      <p:bldP spid="8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519112" y="228600"/>
            <a:ext cx="11149013" cy="1495794"/>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Monday, May 16</a:t>
            </a:r>
            <a:br>
              <a:rPr sz="3200" dirty="0">
                <a:gradFill>
                  <a:gsLst>
                    <a:gs pos="0">
                      <a:schemeClr val="accent1"/>
                    </a:gs>
                    <a:gs pos="100000">
                      <a:schemeClr val="accent1"/>
                    </a:gs>
                  </a:gsLst>
                  <a:lin ang="5400000" scaled="0"/>
                </a:gradFill>
              </a:rPr>
            </a:br>
            <a:endParaRPr sz="3200" dirty="0">
              <a:gradFill>
                <a:gsLst>
                  <a:gs pos="0">
                    <a:schemeClr val="accent1"/>
                  </a:gs>
                  <a:gs pos="100000">
                    <a:schemeClr val="accent1"/>
                  </a:gs>
                </a:gsLst>
                <a:lin ang="5400000" scaled="0"/>
              </a:gradFill>
            </a:endParaRPr>
          </a:p>
        </p:txBody>
      </p:sp>
      <p:sp>
        <p:nvSpPr>
          <p:cNvPr id="7" name="Rectangle 6"/>
          <p:cNvSpPr/>
          <p:nvPr/>
        </p:nvSpPr>
        <p:spPr bwMode="auto">
          <a:xfrm>
            <a:off x="-1" y="1904999"/>
            <a:ext cx="11212513" cy="804672"/>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5988" fontAlgn="auto">
              <a:spcBef>
                <a:spcPts val="0"/>
              </a:spcBef>
              <a:spcAft>
                <a:spcPts val="0"/>
              </a:spcAft>
              <a:defRPr/>
            </a:pPr>
            <a:r>
              <a:rPr lang="en-US" sz="2400" dirty="0">
                <a:gradFill>
                  <a:gsLst>
                    <a:gs pos="0">
                      <a:schemeClr val="tx1"/>
                    </a:gs>
                    <a:gs pos="86000">
                      <a:schemeClr val="tx1"/>
                    </a:gs>
                  </a:gsLst>
                  <a:lin ang="5400000" scaled="0"/>
                </a:gradFill>
                <a:latin typeface="+mn-lt"/>
                <a:ea typeface="+mn-ea"/>
              </a:rPr>
              <a:t>WPH201:	Windows Phone: What’s New?</a:t>
            </a:r>
            <a:endParaRPr lang="en-US" sz="2400" dirty="0">
              <a:gradFill>
                <a:gsLst>
                  <a:gs pos="0">
                    <a:schemeClr val="tx1"/>
                  </a:gs>
                  <a:gs pos="86000">
                    <a:schemeClr val="tx1"/>
                  </a:gs>
                </a:gsLst>
                <a:lin ang="5400000" scaled="0"/>
              </a:gradFill>
              <a:latin typeface="+mn-lt"/>
              <a:ea typeface="+mn-ea"/>
            </a:endParaRPr>
          </a:p>
        </p:txBody>
      </p:sp>
      <p:sp>
        <p:nvSpPr>
          <p:cNvPr id="9" name="Rectangle 8"/>
          <p:cNvSpPr/>
          <p:nvPr/>
        </p:nvSpPr>
        <p:spPr bwMode="auto">
          <a:xfrm>
            <a:off x="-1" y="2851619"/>
            <a:ext cx="11212513"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chemeClr val="tx1"/>
                    </a:gs>
                    <a:gs pos="86000">
                      <a:schemeClr val="tx1"/>
                    </a:gs>
                  </a:gsLst>
                  <a:lin ang="5400000" scaled="0"/>
                </a:gradFill>
                <a:latin typeface="+mn-lt"/>
                <a:ea typeface="+mn-ea"/>
              </a:rPr>
              <a:t>WPH371-INT:	Building </a:t>
            </a:r>
            <a:r>
              <a:rPr lang="en-US" sz="2400" dirty="0">
                <a:gradFill>
                  <a:gsLst>
                    <a:gs pos="0">
                      <a:schemeClr val="tx1"/>
                    </a:gs>
                    <a:gs pos="86000">
                      <a:schemeClr val="tx1"/>
                    </a:gs>
                  </a:gsLst>
                  <a:lin ang="5400000" scaled="0"/>
                </a:gradFill>
                <a:latin typeface="+mn-lt"/>
                <a:ea typeface="+mn-ea"/>
              </a:rPr>
              <a:t>a Mobile Message Queue for Windows Phone </a:t>
            </a:r>
            <a:endParaRPr lang="en-US" sz="2400" b="1" dirty="0">
              <a:gradFill>
                <a:gsLst>
                  <a:gs pos="0">
                    <a:schemeClr val="tx1"/>
                  </a:gs>
                  <a:gs pos="86000">
                    <a:schemeClr val="tx1"/>
                  </a:gs>
                </a:gsLst>
                <a:lin ang="5400000" scaled="0"/>
              </a:gradFill>
              <a:latin typeface="+mn-lt"/>
              <a:ea typeface="+mn-ea"/>
            </a:endParaRPr>
          </a:p>
        </p:txBody>
      </p:sp>
      <p:sp>
        <p:nvSpPr>
          <p:cNvPr id="10" name="Rectangle 9"/>
          <p:cNvSpPr/>
          <p:nvPr/>
        </p:nvSpPr>
        <p:spPr bwMode="auto">
          <a:xfrm>
            <a:off x="0" y="3801303"/>
            <a:ext cx="11212512"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chemeClr val="tx1"/>
                    </a:gs>
                    <a:gs pos="86000">
                      <a:schemeClr val="tx1"/>
                    </a:gs>
                  </a:gsLst>
                  <a:lin ang="5400000" scaled="0"/>
                </a:gradFill>
                <a:latin typeface="+mn-lt"/>
                <a:ea typeface="+mn-ea"/>
              </a:rPr>
              <a:t>WPH312:	What’s </a:t>
            </a:r>
            <a:r>
              <a:rPr lang="en-US" sz="2400" dirty="0">
                <a:gradFill>
                  <a:gsLst>
                    <a:gs pos="0">
                      <a:schemeClr val="tx1"/>
                    </a:gs>
                    <a:gs pos="86000">
                      <a:schemeClr val="tx1"/>
                    </a:gs>
                  </a:gsLst>
                  <a:lin ang="5400000" scaled="0"/>
                </a:gradFill>
                <a:latin typeface="+mn-lt"/>
                <a:ea typeface="+mn-ea"/>
              </a:rPr>
              <a:t>New for Windows Phone Development with </a:t>
            </a:r>
            <a:r>
              <a:rPr lang="en-US" sz="2400" dirty="0">
                <a:gradFill>
                  <a:gsLst>
                    <a:gs pos="0">
                      <a:schemeClr val="tx1"/>
                    </a:gs>
                    <a:gs pos="86000">
                      <a:schemeClr val="tx1"/>
                    </a:gs>
                  </a:gsLst>
                  <a:lin ang="5400000" scaled="0"/>
                </a:gradFill>
                <a:latin typeface="+mn-lt"/>
                <a:ea typeface="+mn-ea"/>
              </a:rPr>
              <a:t/>
            </a:r>
            <a:br>
              <a:rPr lang="en-US" sz="2400" dirty="0">
                <a:gradFill>
                  <a:gsLst>
                    <a:gs pos="0">
                      <a:schemeClr val="tx1"/>
                    </a:gs>
                    <a:gs pos="86000">
                      <a:schemeClr val="tx1"/>
                    </a:gs>
                  </a:gsLst>
                  <a:lin ang="5400000" scaled="0"/>
                </a:gradFill>
                <a:latin typeface="+mn-lt"/>
                <a:ea typeface="+mn-ea"/>
              </a:rPr>
            </a:br>
            <a:r>
              <a:rPr lang="en-US" sz="2400" dirty="0">
                <a:gradFill>
                  <a:gsLst>
                    <a:gs pos="0">
                      <a:schemeClr val="tx1"/>
                    </a:gs>
                    <a:gs pos="86000">
                      <a:schemeClr val="tx1"/>
                    </a:gs>
                  </a:gsLst>
                  <a:lin ang="5400000" scaled="0"/>
                </a:gradFill>
                <a:latin typeface="+mn-lt"/>
                <a:ea typeface="+mn-ea"/>
              </a:rPr>
              <a:t>Microsoft </a:t>
            </a:r>
            <a:r>
              <a:rPr lang="en-US" sz="2400" dirty="0">
                <a:gradFill>
                  <a:gsLst>
                    <a:gs pos="0">
                      <a:schemeClr val="tx1"/>
                    </a:gs>
                    <a:gs pos="86000">
                      <a:schemeClr val="tx1"/>
                    </a:gs>
                  </a:gsLst>
                  <a:lin ang="5400000" scaled="0"/>
                </a:gradFill>
                <a:latin typeface="+mn-lt"/>
                <a:ea typeface="+mn-ea"/>
              </a:rPr>
              <a:t>Silverlight? </a:t>
            </a:r>
            <a:endParaRPr lang="en-US" sz="2400" b="1" dirty="0">
              <a:gradFill>
                <a:gsLst>
                  <a:gs pos="0">
                    <a:schemeClr val="tx1"/>
                  </a:gs>
                  <a:gs pos="86000">
                    <a:schemeClr val="tx1"/>
                  </a:gs>
                </a:gsLst>
                <a:lin ang="5400000" scaled="0"/>
              </a:gradFill>
              <a:latin typeface="+mn-lt"/>
              <a:ea typeface="+mn-ea"/>
            </a:endParaRPr>
          </a:p>
        </p:txBody>
      </p:sp>
      <p:sp>
        <p:nvSpPr>
          <p:cNvPr id="12" name="Rectangle 11"/>
          <p:cNvSpPr/>
          <p:nvPr/>
        </p:nvSpPr>
        <p:spPr bwMode="auto">
          <a:xfrm>
            <a:off x="-1" y="4750987"/>
            <a:ext cx="11212513"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chemeClr val="tx1"/>
                    </a:gs>
                    <a:gs pos="86000">
                      <a:schemeClr val="tx1"/>
                    </a:gs>
                  </a:gsLst>
                  <a:lin ang="5400000" scaled="0"/>
                </a:gradFill>
                <a:latin typeface="+mn-lt"/>
                <a:ea typeface="+mn-ea"/>
              </a:rPr>
              <a:t>WPH302:	Windows </a:t>
            </a:r>
            <a:r>
              <a:rPr lang="en-US" sz="2400" dirty="0">
                <a:gradFill>
                  <a:gsLst>
                    <a:gs pos="0">
                      <a:schemeClr val="tx1"/>
                    </a:gs>
                    <a:gs pos="86000">
                      <a:schemeClr val="tx1"/>
                    </a:gs>
                  </a:gsLst>
                  <a:lin ang="5400000" scaled="0"/>
                </a:gradFill>
                <a:latin typeface="+mn-lt"/>
                <a:ea typeface="+mn-ea"/>
              </a:rPr>
              <a:t>Phone Productivity Scenarios with Microsoft Exchange Server 2010 and </a:t>
            </a:r>
            <a:r>
              <a:rPr lang="en-US" sz="2400" dirty="0">
                <a:gradFill>
                  <a:gsLst>
                    <a:gs pos="0">
                      <a:schemeClr val="tx1"/>
                    </a:gs>
                    <a:gs pos="86000">
                      <a:schemeClr val="tx1"/>
                    </a:gs>
                  </a:gsLst>
                  <a:lin ang="5400000" scaled="0"/>
                </a:gradFill>
                <a:latin typeface="+mn-lt"/>
                <a:ea typeface="+mn-ea"/>
              </a:rPr>
              <a:t>Microsoft Office </a:t>
            </a:r>
            <a:r>
              <a:rPr lang="en-US" sz="2400" dirty="0">
                <a:gradFill>
                  <a:gsLst>
                    <a:gs pos="0">
                      <a:schemeClr val="tx1"/>
                    </a:gs>
                    <a:gs pos="86000">
                      <a:schemeClr val="tx1"/>
                    </a:gs>
                  </a:gsLst>
                  <a:lin ang="5400000" scaled="0"/>
                </a:gradFill>
                <a:latin typeface="+mn-lt"/>
                <a:ea typeface="+mn-ea"/>
              </a:rPr>
              <a:t>365 </a:t>
            </a:r>
            <a:endParaRPr lang="en-US" sz="2400" b="1" dirty="0">
              <a:gradFill>
                <a:gsLst>
                  <a:gs pos="0">
                    <a:schemeClr val="tx1"/>
                  </a:gs>
                  <a:gs pos="86000">
                    <a:schemeClr val="tx1"/>
                  </a:gs>
                </a:gsLst>
                <a:lin ang="5400000" scaled="0"/>
              </a:gradFill>
              <a:latin typeface="+mn-lt"/>
              <a:ea typeface="+mn-ea"/>
            </a:endParaRPr>
          </a:p>
        </p:txBody>
      </p:sp>
      <p:sp>
        <p:nvSpPr>
          <p:cNvPr id="13" name="Rectangle 12"/>
          <p:cNvSpPr/>
          <p:nvPr/>
        </p:nvSpPr>
        <p:spPr bwMode="auto">
          <a:xfrm>
            <a:off x="-1" y="5700672"/>
            <a:ext cx="11212513" cy="807736"/>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marL="2057400" indent="-2057400" defTabSz="914363" fontAlgn="auto">
              <a:lnSpc>
                <a:spcPct val="90000"/>
              </a:lnSpc>
              <a:spcBef>
                <a:spcPts val="0"/>
              </a:spcBef>
              <a:spcAft>
                <a:spcPts val="0"/>
              </a:spcAft>
              <a:defRPr/>
            </a:pPr>
            <a:r>
              <a:rPr lang="en-US" sz="2400" dirty="0">
                <a:gradFill>
                  <a:gsLst>
                    <a:gs pos="0">
                      <a:schemeClr val="tx1"/>
                    </a:gs>
                    <a:gs pos="86000">
                      <a:schemeClr val="tx1"/>
                    </a:gs>
                  </a:gsLst>
                  <a:lin ang="5400000" scaled="0"/>
                </a:gradFill>
                <a:latin typeface="+mn-lt"/>
                <a:ea typeface="+mn-ea"/>
              </a:rPr>
              <a:t>WPH373:	Meet </a:t>
            </a:r>
            <a:r>
              <a:rPr lang="en-US" sz="2400" dirty="0">
                <a:gradFill>
                  <a:gsLst>
                    <a:gs pos="0">
                      <a:schemeClr val="tx1"/>
                    </a:gs>
                    <a:gs pos="86000">
                      <a:schemeClr val="tx1"/>
                    </a:gs>
                  </a:gsLst>
                  <a:lin ang="5400000" scaled="0"/>
                </a:gradFill>
                <a:latin typeface="+mn-lt"/>
                <a:ea typeface="+mn-ea"/>
              </a:rPr>
              <a:t>the Windows Phone Application </a:t>
            </a:r>
            <a:r>
              <a:rPr lang="en-US" sz="2400" dirty="0">
                <a:gradFill>
                  <a:gsLst>
                    <a:gs pos="0">
                      <a:schemeClr val="tx1"/>
                    </a:gs>
                    <a:gs pos="86000">
                      <a:schemeClr val="tx1"/>
                    </a:gs>
                  </a:gsLst>
                  <a:lin ang="5400000" scaled="0"/>
                </a:gradFill>
                <a:latin typeface="+mn-lt"/>
                <a:ea typeface="+mn-ea"/>
              </a:rPr>
              <a:t>Platform </a:t>
            </a:r>
            <a:br>
              <a:rPr lang="en-US" sz="2400" dirty="0">
                <a:gradFill>
                  <a:gsLst>
                    <a:gs pos="0">
                      <a:schemeClr val="tx1"/>
                    </a:gs>
                    <a:gs pos="86000">
                      <a:schemeClr val="tx1"/>
                    </a:gs>
                  </a:gsLst>
                  <a:lin ang="5400000" scaled="0"/>
                </a:gradFill>
                <a:latin typeface="+mn-lt"/>
                <a:ea typeface="+mn-ea"/>
              </a:rPr>
            </a:br>
            <a:r>
              <a:rPr lang="en-US" sz="2400" dirty="0">
                <a:gradFill>
                  <a:gsLst>
                    <a:gs pos="0">
                      <a:schemeClr val="tx1"/>
                    </a:gs>
                    <a:gs pos="86000">
                      <a:schemeClr val="tx1"/>
                    </a:gs>
                  </a:gsLst>
                  <a:lin ang="5400000" scaled="0"/>
                </a:gradFill>
                <a:latin typeface="+mn-lt"/>
                <a:ea typeface="+mn-ea"/>
              </a:rPr>
              <a:t>Engineering Team</a:t>
            </a:r>
            <a:endParaRPr lang="en-US" sz="2400" b="1" dirty="0">
              <a:gradFill>
                <a:gsLst>
                  <a:gs pos="0">
                    <a:schemeClr val="tx1"/>
                  </a:gs>
                  <a:gs pos="86000">
                    <a:schemeClr val="tx1"/>
                  </a:gs>
                </a:gsLst>
                <a:lin ang="5400000" scaled="0"/>
              </a:gradFill>
              <a:latin typeface="+mn-lt"/>
              <a:ea typeface="+mn-ea"/>
            </a:endParaRPr>
          </a:p>
        </p:txBody>
      </p:sp>
      <p:sp>
        <p:nvSpPr>
          <p:cNvPr id="134151" name="TextBox 7">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Tuesday, May 17</a:t>
            </a:r>
          </a:p>
        </p:txBody>
      </p:sp>
      <p:sp>
        <p:nvSpPr>
          <p:cNvPr id="8" name="Rectangle 7"/>
          <p:cNvSpPr/>
          <p:nvPr/>
        </p:nvSpPr>
        <p:spPr bwMode="auto">
          <a:xfrm>
            <a:off x="-2" y="1905000"/>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WPH308:	Multi-tasking </a:t>
            </a:r>
            <a:r>
              <a:rPr lang="en-US" sz="2400" dirty="0">
                <a:gradFill>
                  <a:gsLst>
                    <a:gs pos="0">
                      <a:srgbClr val="FFFFFF"/>
                    </a:gs>
                    <a:gs pos="100000">
                      <a:srgbClr val="FFFFFF"/>
                    </a:gs>
                  </a:gsLst>
                  <a:lin ang="5400000" scaled="0"/>
                </a:gradFill>
              </a:rPr>
              <a:t>and Application Switching for Windows Phone </a:t>
            </a:r>
          </a:p>
        </p:txBody>
      </p:sp>
      <p:sp>
        <p:nvSpPr>
          <p:cNvPr id="9" name="Rectangle 8"/>
          <p:cNvSpPr/>
          <p:nvPr/>
        </p:nvSpPr>
        <p:spPr bwMode="auto">
          <a:xfrm>
            <a:off x="-2" y="2856754"/>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OSP312:	Developing </a:t>
            </a:r>
            <a:r>
              <a:rPr lang="en-US" sz="2400" dirty="0">
                <a:gradFill>
                  <a:gsLst>
                    <a:gs pos="0">
                      <a:srgbClr val="FFFFFF"/>
                    </a:gs>
                    <a:gs pos="100000">
                      <a:srgbClr val="FFFFFF"/>
                    </a:gs>
                  </a:gsLst>
                  <a:lin ang="5400000" scaled="0"/>
                </a:gradFill>
              </a:rPr>
              <a:t>Microsoft Office Business Solutions </a:t>
            </a:r>
            <a:r>
              <a:rPr lang="en-US" sz="2400" dirty="0">
                <a:gradFill>
                  <a:gsLst>
                    <a:gs pos="0">
                      <a:srgbClr val="FFFFFF"/>
                    </a:gs>
                    <a:gs pos="100000">
                      <a:srgbClr val="FFFFFF"/>
                    </a:gs>
                  </a:gsLst>
                  <a:lin ang="5400000" scaled="0"/>
                </a:gradFill>
              </a:rPr>
              <a:t>that </a:t>
            </a:r>
            <a:r>
              <a:rPr lang="en-US" sz="2400" dirty="0">
                <a:gradFill>
                  <a:gsLst>
                    <a:gs pos="0">
                      <a:srgbClr val="FFFFFF"/>
                    </a:gs>
                    <a:gs pos="100000">
                      <a:srgbClr val="FFFFFF"/>
                    </a:gs>
                  </a:gsLst>
                  <a:lin ang="5400000" scaled="0"/>
                </a:gradFill>
              </a:rPr>
              <a:t>Span </a:t>
            </a:r>
            <a:r>
              <a:rPr lang="en-US" sz="2400" dirty="0">
                <a:gradFill>
                  <a:gsLst>
                    <a:gs pos="0">
                      <a:srgbClr val="FFFFFF"/>
                    </a:gs>
                    <a:gs pos="100000">
                      <a:srgbClr val="FFFFFF"/>
                    </a:gs>
                  </a:gsLst>
                  <a:lin ang="5400000" scaled="0"/>
                </a:gradFill>
              </a:rPr>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the </a:t>
            </a:r>
            <a:r>
              <a:rPr lang="en-US" sz="2400" dirty="0">
                <a:gradFill>
                  <a:gsLst>
                    <a:gs pos="0">
                      <a:srgbClr val="FFFFFF"/>
                    </a:gs>
                    <a:gs pos="100000">
                      <a:srgbClr val="FFFFFF"/>
                    </a:gs>
                  </a:gsLst>
                  <a:lin ang="5400000" scaled="0"/>
                </a:gradFill>
              </a:rPr>
              <a:t>PC, Windows </a:t>
            </a:r>
            <a:r>
              <a:rPr lang="en-US" sz="2400" dirty="0">
                <a:gradFill>
                  <a:gsLst>
                    <a:gs pos="0">
                      <a:srgbClr val="FFFFFF"/>
                    </a:gs>
                    <a:gs pos="100000">
                      <a:srgbClr val="FFFFFF"/>
                    </a:gs>
                  </a:gsLst>
                  <a:lin ang="5400000" scaled="0"/>
                </a:gradFill>
              </a:rPr>
              <a:t>Phone, </a:t>
            </a:r>
            <a:r>
              <a:rPr lang="en-US" sz="2400" dirty="0">
                <a:gradFill>
                  <a:gsLst>
                    <a:gs pos="0">
                      <a:srgbClr val="FFFFFF"/>
                    </a:gs>
                    <a:gs pos="100000">
                      <a:srgbClr val="FFFFFF"/>
                    </a:gs>
                  </a:gsLst>
                  <a:lin ang="5400000" scaled="0"/>
                </a:gradFill>
              </a:rPr>
              <a:t>and the Web</a:t>
            </a:r>
          </a:p>
        </p:txBody>
      </p:sp>
      <p:sp>
        <p:nvSpPr>
          <p:cNvPr id="10" name="Rectangle 9"/>
          <p:cNvSpPr/>
          <p:nvPr/>
        </p:nvSpPr>
        <p:spPr bwMode="auto">
          <a:xfrm>
            <a:off x="-1" y="3808508"/>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WPH309:	Enhanced </a:t>
            </a:r>
            <a:r>
              <a:rPr lang="en-US" sz="2400" dirty="0">
                <a:gradFill>
                  <a:gsLst>
                    <a:gs pos="0">
                      <a:srgbClr val="FFFFFF"/>
                    </a:gs>
                    <a:gs pos="100000">
                      <a:srgbClr val="FFFFFF"/>
                    </a:gs>
                  </a:gsLst>
                  <a:lin ang="5400000" scaled="0"/>
                </a:gradFill>
              </a:rPr>
              <a:t>Push Notifications and Live Tiles </a:t>
            </a:r>
            <a:r>
              <a:rPr lang="en-US" sz="2400" dirty="0">
                <a:gradFill>
                  <a:gsLst>
                    <a:gs pos="0">
                      <a:srgbClr val="FFFFFF"/>
                    </a:gs>
                    <a:gs pos="100000">
                      <a:srgbClr val="FFFFFF"/>
                    </a:gs>
                  </a:gsLst>
                  <a:lin ang="5400000" scaled="0"/>
                </a:gradFill>
              </a:rPr>
              <a:t>for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Windows </a:t>
            </a:r>
            <a:r>
              <a:rPr lang="en-US" sz="2400" dirty="0">
                <a:gradFill>
                  <a:gsLst>
                    <a:gs pos="0">
                      <a:srgbClr val="FFFFFF"/>
                    </a:gs>
                    <a:gs pos="100000">
                      <a:srgbClr val="FFFFFF"/>
                    </a:gs>
                  </a:gsLst>
                  <a:lin ang="5400000" scaled="0"/>
                </a:gradFill>
              </a:rPr>
              <a:t>Phone</a:t>
            </a:r>
          </a:p>
        </p:txBody>
      </p:sp>
      <p:sp>
        <p:nvSpPr>
          <p:cNvPr id="11" name="Rectangle 10"/>
          <p:cNvSpPr/>
          <p:nvPr/>
        </p:nvSpPr>
        <p:spPr bwMode="auto">
          <a:xfrm>
            <a:off x="-1" y="4760262"/>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WPH303:	Understanding </a:t>
            </a:r>
            <a:r>
              <a:rPr lang="en-US" sz="2400" dirty="0">
                <a:gradFill>
                  <a:gsLst>
                    <a:gs pos="0">
                      <a:srgbClr val="FFFFFF"/>
                    </a:gs>
                    <a:gs pos="100000">
                      <a:srgbClr val="FFFFFF"/>
                    </a:gs>
                  </a:gsLst>
                  <a:lin ang="5400000" scaled="0"/>
                </a:gradFill>
              </a:rPr>
              <a:t>the Windows Phone Development Tools </a:t>
            </a:r>
          </a:p>
        </p:txBody>
      </p:sp>
      <p:sp>
        <p:nvSpPr>
          <p:cNvPr id="12" name="Rectangle 11"/>
          <p:cNvSpPr/>
          <p:nvPr/>
        </p:nvSpPr>
        <p:spPr bwMode="auto">
          <a:xfrm>
            <a:off x="-1" y="5712016"/>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099" fontAlgn="auto">
              <a:lnSpc>
                <a:spcPct val="90000"/>
              </a:lnSpc>
              <a:spcBef>
                <a:spcPts val="0"/>
              </a:spcBef>
              <a:spcAft>
                <a:spcPts val="0"/>
              </a:spcAft>
              <a:defRPr/>
            </a:pPr>
            <a:r>
              <a:rPr lang="en-US" sz="2400" dirty="0">
                <a:gradFill>
                  <a:gsLst>
                    <a:gs pos="0">
                      <a:srgbClr val="FFFFFF"/>
                    </a:gs>
                    <a:gs pos="100000">
                      <a:srgbClr val="FFFFFF"/>
                    </a:gs>
                  </a:gsLst>
                  <a:lin ang="5400000" scaled="0"/>
                </a:gradFill>
              </a:rPr>
              <a:t>COS315:	Building </a:t>
            </a:r>
            <a:r>
              <a:rPr lang="en-US" sz="2400" dirty="0">
                <a:gradFill>
                  <a:gsLst>
                    <a:gs pos="0">
                      <a:srgbClr val="FFFFFF"/>
                    </a:gs>
                    <a:gs pos="100000">
                      <a:srgbClr val="FFFFFF"/>
                    </a:gs>
                  </a:gsLst>
                  <a:lin ang="5400000" scaled="0"/>
                </a:gradFill>
              </a:rPr>
              <a:t>Windows Phone </a:t>
            </a:r>
            <a:r>
              <a:rPr lang="en-US" sz="2400" dirty="0">
                <a:gradFill>
                  <a:gsLst>
                    <a:gs pos="0">
                      <a:srgbClr val="FFFFFF"/>
                    </a:gs>
                    <a:gs pos="100000">
                      <a:srgbClr val="FFFFFF"/>
                    </a:gs>
                  </a:gsLst>
                  <a:lin ang="5400000" scaled="0"/>
                </a:gradFill>
              </a:rPr>
              <a:t>Applications with the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Windows </a:t>
            </a:r>
            <a:r>
              <a:rPr lang="en-US" sz="2400" dirty="0">
                <a:gradFill>
                  <a:gsLst>
                    <a:gs pos="0">
                      <a:srgbClr val="FFFFFF"/>
                    </a:gs>
                    <a:gs pos="100000">
                      <a:srgbClr val="FFFFFF"/>
                    </a:gs>
                  </a:gsLst>
                  <a:lin ang="5400000" scaled="0"/>
                </a:gradFill>
              </a:rPr>
              <a:t>Azure Platform</a:t>
            </a:r>
          </a:p>
        </p:txBody>
      </p:sp>
      <p:sp>
        <p:nvSpPr>
          <p:cNvPr id="136199" name="TextBox 12">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a:grpSpLocks/>
          </p:cNvGrpSpPr>
          <p:nvPr/>
        </p:nvGrpSpPr>
        <p:grpSpPr bwMode="auto">
          <a:xfrm>
            <a:off x="496888" y="682625"/>
            <a:ext cx="3419475" cy="2559050"/>
            <a:chOff x="382588" y="681995"/>
            <a:chExt cx="2560320" cy="2560320"/>
          </a:xfrm>
        </p:grpSpPr>
        <p:sp>
          <p:nvSpPr>
            <p:cNvPr id="62" name="Rectangle 61"/>
            <p:cNvSpPr/>
            <p:nvPr/>
          </p:nvSpPr>
          <p:spPr>
            <a:xfrm>
              <a:off x="382588" y="681995"/>
              <a:ext cx="2560320" cy="256032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marL="66675" indent="-66675" defTabSz="914099">
                <a:lnSpc>
                  <a:spcPct val="90000"/>
                </a:lnSpc>
                <a:spcBef>
                  <a:spcPts val="600"/>
                </a:spcBef>
                <a:defRPr/>
              </a:pPr>
              <a:r>
                <a:rPr lang="en-US" b="1" i="1" kern="0" dirty="0">
                  <a:gradFill>
                    <a:gsLst>
                      <a:gs pos="0">
                        <a:schemeClr val="tx1"/>
                      </a:gs>
                      <a:gs pos="100000">
                        <a:schemeClr val="tx1"/>
                      </a:gs>
                    </a:gsLst>
                    <a:lin ang="5400000" scaled="0"/>
                  </a:gradFill>
                  <a:latin typeface="+mn-lt"/>
                  <a:ea typeface="+mn-ea"/>
                </a:rPr>
                <a:t>“</a:t>
              </a:r>
              <a:r>
                <a:rPr lang="en-US" b="1" i="1" kern="0" dirty="0">
                  <a:gradFill>
                    <a:gsLst>
                      <a:gs pos="0">
                        <a:schemeClr val="tx1"/>
                      </a:gs>
                      <a:gs pos="100000">
                        <a:schemeClr val="tx1"/>
                      </a:gs>
                    </a:gsLst>
                    <a:lin ang="5400000" scaled="0"/>
                  </a:gradFill>
                  <a:latin typeface="+mn-lt"/>
                  <a:ea typeface="+mn-ea"/>
                </a:rPr>
                <a:t>Let’s </a:t>
              </a:r>
              <a:r>
                <a:rPr lang="en-US" b="1" i="1" kern="0" dirty="0">
                  <a:gradFill>
                    <a:gsLst>
                      <a:gs pos="0">
                        <a:schemeClr val="tx1"/>
                      </a:gs>
                      <a:gs pos="100000">
                        <a:schemeClr val="tx1"/>
                      </a:gs>
                    </a:gsLst>
                    <a:lin ang="5400000" scaled="0"/>
                  </a:gradFill>
                  <a:latin typeface="+mn-lt"/>
                  <a:ea typeface="+mn-ea"/>
                </a:rPr>
                <a:t>just get it out of the way: Windows Phone 7 is the most exciting thing to happen to phones </a:t>
              </a:r>
              <a:r>
                <a:rPr lang="en-US" b="1" i="1" kern="0" dirty="0">
                  <a:gradFill>
                    <a:gsLst>
                      <a:gs pos="0">
                        <a:schemeClr val="tx1"/>
                      </a:gs>
                      <a:gs pos="100000">
                        <a:schemeClr val="tx1"/>
                      </a:gs>
                    </a:gsLst>
                    <a:lin ang="5400000" scaled="0"/>
                  </a:gradFill>
                  <a:latin typeface="+mn-lt"/>
                  <a:ea typeface="+mn-ea"/>
                </a:rPr>
                <a:t>in </a:t>
              </a:r>
              <a:r>
                <a:rPr lang="en-US" b="1" i="1" kern="0" dirty="0">
                  <a:gradFill>
                    <a:gsLst>
                      <a:gs pos="0">
                        <a:schemeClr val="tx1"/>
                      </a:gs>
                      <a:gs pos="100000">
                        <a:schemeClr val="tx1"/>
                      </a:gs>
                    </a:gsLst>
                    <a:lin ang="5400000" scaled="0"/>
                  </a:gradFill>
                  <a:latin typeface="+mn-lt"/>
                  <a:ea typeface="+mn-ea"/>
                </a:rPr>
                <a:t>a </a:t>
              </a:r>
              <a:r>
                <a:rPr lang="en-US" b="1" i="1" kern="0" dirty="0">
                  <a:gradFill>
                    <a:gsLst>
                      <a:gs pos="0">
                        <a:schemeClr val="tx1"/>
                      </a:gs>
                      <a:gs pos="100000">
                        <a:schemeClr val="tx1"/>
                      </a:gs>
                    </a:gsLst>
                    <a:lin ang="5400000" scaled="0"/>
                  </a:gradFill>
                  <a:latin typeface="+mn-lt"/>
                  <a:ea typeface="+mn-ea"/>
                </a:rPr>
                <a:t>long time</a:t>
              </a:r>
              <a:r>
                <a:rPr lang="en-US" b="1" i="1" kern="0" dirty="0">
                  <a:gradFill>
                    <a:gsLst>
                      <a:gs pos="0">
                        <a:schemeClr val="tx1"/>
                      </a:gs>
                      <a:gs pos="100000">
                        <a:schemeClr val="tx1"/>
                      </a:gs>
                    </a:gsLst>
                    <a:lin ang="5400000" scaled="0"/>
                  </a:gradFill>
                  <a:latin typeface="+mn-lt"/>
                  <a:ea typeface="+mn-ea"/>
                </a:rPr>
                <a:t>.” </a:t>
              </a:r>
            </a:p>
            <a:p>
              <a:pPr algn="r" defTabSz="914099">
                <a:lnSpc>
                  <a:spcPct val="90000"/>
                </a:lnSpc>
                <a:spcBef>
                  <a:spcPts val="600"/>
                </a:spcBef>
                <a:defRPr/>
              </a:pPr>
              <a:r>
                <a:rPr lang="en-US" sz="1600" kern="0" dirty="0">
                  <a:gradFill>
                    <a:gsLst>
                      <a:gs pos="0">
                        <a:schemeClr val="tx1"/>
                      </a:gs>
                      <a:gs pos="100000">
                        <a:schemeClr val="tx1"/>
                      </a:gs>
                    </a:gsLst>
                    <a:lin ang="5400000" scaled="0"/>
                  </a:gradFill>
                  <a:latin typeface="+mn-lt"/>
                  <a:ea typeface="+mn-ea"/>
                </a:rPr>
                <a:t>– </a:t>
              </a:r>
              <a:r>
                <a:rPr lang="en-US" sz="1600" kern="0" dirty="0">
                  <a:gradFill>
                    <a:gsLst>
                      <a:gs pos="0">
                        <a:schemeClr val="tx1"/>
                      </a:gs>
                      <a:gs pos="100000">
                        <a:schemeClr val="tx1"/>
                      </a:gs>
                    </a:gsLst>
                    <a:lin ang="5400000" scaled="0"/>
                  </a:gradFill>
                  <a:latin typeface="+mn-lt"/>
                  <a:ea typeface="+mn-ea"/>
                </a:rPr>
                <a:t>Matt Buchanan</a:t>
              </a:r>
            </a:p>
          </p:txBody>
        </p:sp>
        <p:pic>
          <p:nvPicPr>
            <p:cNvPr id="35859" name="Picture 46" descr="J:\Completed Shows\Company Meeting 2010\WP7 - Joe Belfiore\Videos\Logos\GIZMODO.png"/>
            <p:cNvPicPr>
              <a:picLocks noChangeAspect="1" noChangeArrowheads="1"/>
            </p:cNvPicPr>
            <p:nvPr/>
          </p:nvPicPr>
          <p:blipFill>
            <a:blip r:embed="rId2"/>
            <a:srcRect t="13811" b="23061"/>
            <a:stretch>
              <a:fillRect/>
            </a:stretch>
          </p:blipFill>
          <p:spPr bwMode="auto">
            <a:xfrm>
              <a:off x="1406994" y="2796564"/>
              <a:ext cx="1490191" cy="340058"/>
            </a:xfrm>
            <a:prstGeom prst="rect">
              <a:avLst/>
            </a:prstGeom>
            <a:noFill/>
            <a:ln w="9525">
              <a:noFill/>
              <a:miter lim="800000"/>
              <a:headEnd/>
              <a:tailEnd/>
            </a:ln>
          </p:spPr>
        </p:pic>
      </p:grpSp>
      <p:grpSp>
        <p:nvGrpSpPr>
          <p:cNvPr id="64" name="Group 63"/>
          <p:cNvGrpSpPr>
            <a:grpSpLocks/>
          </p:cNvGrpSpPr>
          <p:nvPr/>
        </p:nvGrpSpPr>
        <p:grpSpPr bwMode="auto">
          <a:xfrm>
            <a:off x="4373563" y="682625"/>
            <a:ext cx="3417887" cy="2559050"/>
            <a:chOff x="3295809" y="681995"/>
            <a:chExt cx="2560320" cy="2560320"/>
          </a:xfrm>
        </p:grpSpPr>
        <p:sp>
          <p:nvSpPr>
            <p:cNvPr id="65" name="Rectangle 64"/>
            <p:cNvSpPr/>
            <p:nvPr/>
          </p:nvSpPr>
          <p:spPr>
            <a:xfrm>
              <a:off x="3295809" y="681995"/>
              <a:ext cx="2560320" cy="256032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marL="66675" indent="-66675" defTabSz="914099">
                <a:lnSpc>
                  <a:spcPct val="90000"/>
                </a:lnSpc>
                <a:spcBef>
                  <a:spcPts val="600"/>
                </a:spcBef>
                <a:defRPr/>
              </a:pPr>
              <a:r>
                <a:rPr lang="en-US" b="1" i="1" kern="0" dirty="0">
                  <a:gradFill>
                    <a:gsLst>
                      <a:gs pos="0">
                        <a:schemeClr val="tx1"/>
                      </a:gs>
                      <a:gs pos="100000">
                        <a:schemeClr val="tx1"/>
                      </a:gs>
                    </a:gsLst>
                    <a:lin ang="5400000" scaled="0"/>
                  </a:gradFill>
                  <a:latin typeface="+mn-lt"/>
                  <a:ea typeface="+mn-ea"/>
                </a:rPr>
                <a:t>“This is the first phone </a:t>
              </a:r>
              <a:r>
                <a:rPr lang="en-US" b="1" i="1" kern="0" dirty="0">
                  <a:gradFill>
                    <a:gsLst>
                      <a:gs pos="0">
                        <a:schemeClr val="tx1"/>
                      </a:gs>
                      <a:gs pos="100000">
                        <a:schemeClr val="tx1"/>
                      </a:gs>
                    </a:gsLst>
                    <a:lin ang="5400000" scaled="0"/>
                  </a:gradFill>
                  <a:latin typeface="+mn-lt"/>
                  <a:ea typeface="+mn-ea"/>
                </a:rPr>
                <a:t>I’ve ever </a:t>
              </a:r>
              <a:r>
                <a:rPr lang="en-US" b="1" i="1" kern="0" dirty="0">
                  <a:gradFill>
                    <a:gsLst>
                      <a:gs pos="0">
                        <a:schemeClr val="tx1"/>
                      </a:gs>
                      <a:gs pos="100000">
                        <a:schemeClr val="tx1"/>
                      </a:gs>
                    </a:gsLst>
                    <a:lin ang="5400000" scaled="0"/>
                  </a:gradFill>
                  <a:latin typeface="+mn-lt"/>
                  <a:ea typeface="+mn-ea"/>
                </a:rPr>
                <a:t>reviewed where </a:t>
              </a:r>
              <a:r>
                <a:rPr lang="en-US" b="1" i="1" kern="0" dirty="0">
                  <a:gradFill>
                    <a:gsLst>
                      <a:gs pos="0">
                        <a:schemeClr val="tx1"/>
                      </a:gs>
                      <a:gs pos="100000">
                        <a:schemeClr val="tx1"/>
                      </a:gs>
                    </a:gsLst>
                    <a:lin ang="5400000" scaled="0"/>
                  </a:gradFill>
                  <a:latin typeface="+mn-lt"/>
                  <a:ea typeface="+mn-ea"/>
                </a:rPr>
                <a:t>I turned </a:t>
              </a:r>
              <a:r>
                <a:rPr lang="en-US" b="1" i="1" kern="0" dirty="0">
                  <a:gradFill>
                    <a:gsLst>
                      <a:gs pos="0">
                        <a:schemeClr val="tx1"/>
                      </a:gs>
                      <a:gs pos="100000">
                        <a:schemeClr val="tx1"/>
                      </a:gs>
                    </a:gsLst>
                    <a:lin ang="5400000" scaled="0"/>
                  </a:gradFill>
                  <a:latin typeface="+mn-lt"/>
                  <a:ea typeface="+mn-ea"/>
                </a:rPr>
                <a:t>off my iPhone and still </a:t>
              </a:r>
              <a:r>
                <a:rPr lang="en-US" b="1" i="1" kern="0" dirty="0">
                  <a:gradFill>
                    <a:gsLst>
                      <a:gs pos="0">
                        <a:schemeClr val="tx1"/>
                      </a:gs>
                      <a:gs pos="100000">
                        <a:schemeClr val="tx1"/>
                      </a:gs>
                    </a:gsLst>
                    <a:lin ang="5400000" scaled="0"/>
                  </a:gradFill>
                  <a:latin typeface="+mn-lt"/>
                  <a:ea typeface="+mn-ea"/>
                </a:rPr>
                <a:t>haven’t </a:t>
              </a:r>
              <a:r>
                <a:rPr lang="en-US" b="1" i="1" kern="0" dirty="0">
                  <a:gradFill>
                    <a:gsLst>
                      <a:gs pos="0">
                        <a:schemeClr val="tx1"/>
                      </a:gs>
                      <a:gs pos="100000">
                        <a:schemeClr val="tx1"/>
                      </a:gs>
                    </a:gsLst>
                    <a:lin ang="5400000" scaled="0"/>
                  </a:gradFill>
                  <a:latin typeface="+mn-lt"/>
                  <a:ea typeface="+mn-ea"/>
                </a:rPr>
                <a:t>turned it back on. </a:t>
              </a:r>
              <a:r>
                <a:rPr lang="en-US" b="1" i="1" kern="0" dirty="0">
                  <a:gradFill>
                    <a:gsLst>
                      <a:gs pos="0">
                        <a:schemeClr val="tx1"/>
                      </a:gs>
                      <a:gs pos="100000">
                        <a:schemeClr val="tx1"/>
                      </a:gs>
                    </a:gsLst>
                    <a:lin ang="5400000" scaled="0"/>
                  </a:gradFill>
                  <a:latin typeface="+mn-lt"/>
                  <a:ea typeface="+mn-ea"/>
                </a:rPr>
                <a:t>That’s </a:t>
              </a:r>
              <a:r>
                <a:rPr lang="en-US" b="1" i="1" kern="0" dirty="0">
                  <a:gradFill>
                    <a:gsLst>
                      <a:gs pos="0">
                        <a:schemeClr val="tx1"/>
                      </a:gs>
                      <a:gs pos="100000">
                        <a:schemeClr val="tx1"/>
                      </a:gs>
                    </a:gsLst>
                    <a:lin ang="5400000" scaled="0"/>
                  </a:gradFill>
                  <a:latin typeface="+mn-lt"/>
                  <a:ea typeface="+mn-ea"/>
                </a:rPr>
                <a:t>huge.” </a:t>
              </a:r>
            </a:p>
            <a:p>
              <a:pPr algn="r" defTabSz="914099">
                <a:lnSpc>
                  <a:spcPct val="90000"/>
                </a:lnSpc>
                <a:spcBef>
                  <a:spcPts val="600"/>
                </a:spcBef>
                <a:defRPr/>
              </a:pPr>
              <a:r>
                <a:rPr lang="en-US" sz="1600" kern="0" dirty="0">
                  <a:gradFill>
                    <a:gsLst>
                      <a:gs pos="0">
                        <a:schemeClr val="tx1"/>
                      </a:gs>
                      <a:gs pos="100000">
                        <a:schemeClr val="tx1"/>
                      </a:gs>
                    </a:gsLst>
                    <a:lin ang="5400000" scaled="0"/>
                  </a:gradFill>
                  <a:latin typeface="+mn-lt"/>
                  <a:ea typeface="+mn-ea"/>
                </a:rPr>
                <a:t>– </a:t>
              </a:r>
              <a:r>
                <a:rPr lang="en-US" sz="1600" kern="0" dirty="0">
                  <a:gradFill>
                    <a:gsLst>
                      <a:gs pos="0">
                        <a:schemeClr val="tx1"/>
                      </a:gs>
                      <a:gs pos="100000">
                        <a:schemeClr val="tx1"/>
                      </a:gs>
                    </a:gsLst>
                    <a:lin ang="5400000" scaled="0"/>
                  </a:gradFill>
                  <a:latin typeface="+mn-lt"/>
                  <a:ea typeface="+mn-ea"/>
                </a:rPr>
                <a:t>Doug </a:t>
              </a:r>
              <a:r>
                <a:rPr lang="en-US" sz="1600" kern="0" dirty="0" err="1">
                  <a:gradFill>
                    <a:gsLst>
                      <a:gs pos="0">
                        <a:schemeClr val="tx1"/>
                      </a:gs>
                      <a:gs pos="100000">
                        <a:schemeClr val="tx1"/>
                      </a:gs>
                    </a:gsLst>
                    <a:lin ang="5400000" scaled="0"/>
                  </a:gradFill>
                  <a:latin typeface="+mn-lt"/>
                  <a:ea typeface="+mn-ea"/>
                </a:rPr>
                <a:t>Aamoth</a:t>
              </a:r>
              <a:endParaRPr lang="en-US" sz="1600" kern="0" dirty="0">
                <a:gradFill>
                  <a:gsLst>
                    <a:gs pos="0">
                      <a:schemeClr val="tx1"/>
                    </a:gs>
                    <a:gs pos="100000">
                      <a:schemeClr val="tx1"/>
                    </a:gs>
                  </a:gsLst>
                  <a:lin ang="5400000" scaled="0"/>
                </a:gradFill>
                <a:latin typeface="+mn-lt"/>
                <a:ea typeface="+mn-ea"/>
              </a:endParaRPr>
            </a:p>
          </p:txBody>
        </p:sp>
        <p:pic>
          <p:nvPicPr>
            <p:cNvPr id="35857" name="Picture 45" descr="J:\Completed Shows\Company Meeting 2010\WP7 - Joe Belfiore\Videos\Logos\Time.png"/>
            <p:cNvPicPr>
              <a:picLocks noChangeAspect="1" noChangeArrowheads="1"/>
            </p:cNvPicPr>
            <p:nvPr/>
          </p:nvPicPr>
          <p:blipFill>
            <a:blip r:embed="rId3"/>
            <a:srcRect/>
            <a:stretch>
              <a:fillRect/>
            </a:stretch>
          </p:blipFill>
          <p:spPr bwMode="auto">
            <a:xfrm>
              <a:off x="5029319" y="2812634"/>
              <a:ext cx="687499" cy="307919"/>
            </a:xfrm>
            <a:prstGeom prst="rect">
              <a:avLst/>
            </a:prstGeom>
            <a:noFill/>
            <a:ln w="9525">
              <a:noFill/>
              <a:miter lim="800000"/>
              <a:headEnd/>
              <a:tailEnd/>
            </a:ln>
          </p:spPr>
        </p:pic>
      </p:grpSp>
      <p:grpSp>
        <p:nvGrpSpPr>
          <p:cNvPr id="67" name="Group 66"/>
          <p:cNvGrpSpPr>
            <a:grpSpLocks/>
          </p:cNvGrpSpPr>
          <p:nvPr/>
        </p:nvGrpSpPr>
        <p:grpSpPr bwMode="auto">
          <a:xfrm>
            <a:off x="8248650" y="682625"/>
            <a:ext cx="3419475" cy="2559050"/>
            <a:chOff x="6209030" y="681995"/>
            <a:chExt cx="2560320" cy="2560320"/>
          </a:xfrm>
        </p:grpSpPr>
        <p:sp>
          <p:nvSpPr>
            <p:cNvPr id="68" name="Rectangle 67"/>
            <p:cNvSpPr/>
            <p:nvPr/>
          </p:nvSpPr>
          <p:spPr>
            <a:xfrm>
              <a:off x="6209030" y="681995"/>
              <a:ext cx="2560320" cy="256032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5 Ways Windows Phone 7 Puts Microsoft Back on Top </a:t>
              </a:r>
            </a:p>
            <a:p>
              <a:pPr marL="457182" lvl="1" indent="0" defTabSz="914099">
                <a:lnSpc>
                  <a:spcPct val="90000"/>
                </a:lnSpc>
                <a:spcBef>
                  <a:spcPts val="600"/>
                </a:spcBef>
                <a:defRPr/>
              </a:pPr>
              <a:r>
                <a:rPr lang="en-US" sz="1600" i="1" kern="0" dirty="0">
                  <a:gradFill>
                    <a:gsLst>
                      <a:gs pos="0">
                        <a:schemeClr val="tx1"/>
                      </a:gs>
                      <a:gs pos="100000">
                        <a:schemeClr val="tx1"/>
                      </a:gs>
                    </a:gsLst>
                    <a:lin ang="5400000" scaled="0"/>
                  </a:gradFill>
                  <a:latin typeface="+mn-lt"/>
                  <a:ea typeface="+mn-ea"/>
                </a:rPr>
                <a:t>Ian Paul provides 5 reasons why the new operating system will succeed and states that Microsoft is off </a:t>
              </a:r>
              <a:r>
                <a:rPr lang="en-US" sz="1600" i="1" kern="0" dirty="0">
                  <a:gradFill>
                    <a:gsLst>
                      <a:gs pos="0">
                        <a:schemeClr val="tx1"/>
                      </a:gs>
                      <a:gs pos="100000">
                        <a:schemeClr val="tx1"/>
                      </a:gs>
                    </a:gsLst>
                    <a:lin ang="5400000" scaled="0"/>
                  </a:gradFill>
                  <a:latin typeface="+mn-lt"/>
                  <a:ea typeface="+mn-ea"/>
                </a:rPr>
                <a:t>to a </a:t>
              </a:r>
              <a:r>
                <a:rPr lang="en-US" sz="1600" i="1" kern="0" dirty="0">
                  <a:gradFill>
                    <a:gsLst>
                      <a:gs pos="0">
                        <a:schemeClr val="tx1"/>
                      </a:gs>
                      <a:gs pos="100000">
                        <a:schemeClr val="tx1"/>
                      </a:gs>
                    </a:gsLst>
                    <a:lin ang="5400000" scaled="0"/>
                  </a:gradFill>
                  <a:latin typeface="+mn-lt"/>
                  <a:ea typeface="+mn-ea"/>
                </a:rPr>
                <a:t>great </a:t>
              </a:r>
              <a:r>
                <a:rPr lang="en-US" sz="1600" i="1" kern="0" dirty="0">
                  <a:gradFill>
                    <a:gsLst>
                      <a:gs pos="0">
                        <a:schemeClr val="tx1"/>
                      </a:gs>
                      <a:gs pos="100000">
                        <a:schemeClr val="tx1"/>
                      </a:gs>
                    </a:gsLst>
                    <a:lin ang="5400000" scaled="0"/>
                  </a:gradFill>
                  <a:latin typeface="+mn-lt"/>
                  <a:ea typeface="+mn-ea"/>
                </a:rPr>
                <a:t>start</a:t>
              </a:r>
              <a:endParaRPr lang="en-US" sz="1600" i="1" kern="0" dirty="0">
                <a:gradFill>
                  <a:gsLst>
                    <a:gs pos="0">
                      <a:schemeClr val="tx1"/>
                    </a:gs>
                    <a:gs pos="100000">
                      <a:schemeClr val="tx1"/>
                    </a:gs>
                  </a:gsLst>
                  <a:lin ang="5400000" scaled="0"/>
                </a:gradFill>
                <a:latin typeface="+mn-lt"/>
                <a:ea typeface="+mn-ea"/>
              </a:endParaRPr>
            </a:p>
          </p:txBody>
        </p:sp>
        <p:pic>
          <p:nvPicPr>
            <p:cNvPr id="35855" name="Picture 47" descr="J:\Completed Shows\Company Meeting 2010\WP7 - Joe Belfiore\Videos\Logos\PC_World.png"/>
            <p:cNvPicPr>
              <a:picLocks noChangeAspect="1" noChangeArrowheads="1"/>
            </p:cNvPicPr>
            <p:nvPr/>
          </p:nvPicPr>
          <p:blipFill>
            <a:blip r:embed="rId4"/>
            <a:srcRect/>
            <a:stretch>
              <a:fillRect/>
            </a:stretch>
          </p:blipFill>
          <p:spPr bwMode="auto">
            <a:xfrm>
              <a:off x="7702234" y="2777706"/>
              <a:ext cx="943221" cy="377775"/>
            </a:xfrm>
            <a:prstGeom prst="rect">
              <a:avLst/>
            </a:prstGeom>
            <a:noFill/>
            <a:ln w="9525">
              <a:noFill/>
              <a:miter lim="800000"/>
              <a:headEnd/>
              <a:tailEnd/>
            </a:ln>
          </p:spPr>
        </p:pic>
      </p:grpSp>
      <p:grpSp>
        <p:nvGrpSpPr>
          <p:cNvPr id="70" name="Group 69"/>
          <p:cNvGrpSpPr>
            <a:grpSpLocks/>
          </p:cNvGrpSpPr>
          <p:nvPr/>
        </p:nvGrpSpPr>
        <p:grpSpPr bwMode="auto">
          <a:xfrm>
            <a:off x="496888" y="3646488"/>
            <a:ext cx="3419475" cy="2560637"/>
            <a:chOff x="382588" y="3615686"/>
            <a:chExt cx="2560320" cy="2560320"/>
          </a:xfrm>
        </p:grpSpPr>
        <p:sp>
          <p:nvSpPr>
            <p:cNvPr id="71" name="Rectangle 70"/>
            <p:cNvSpPr/>
            <p:nvPr/>
          </p:nvSpPr>
          <p:spPr>
            <a:xfrm>
              <a:off x="382588" y="3615686"/>
              <a:ext cx="2560320" cy="256032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Wow</a:t>
              </a:r>
              <a:r>
                <a:rPr lang="en-US" b="1" kern="0" dirty="0">
                  <a:gradFill>
                    <a:gsLst>
                      <a:gs pos="0">
                        <a:schemeClr val="tx1"/>
                      </a:gs>
                      <a:gs pos="100000">
                        <a:schemeClr val="tx1"/>
                      </a:gs>
                    </a:gsLst>
                    <a:lin ang="5400000" scaled="0"/>
                  </a:gradFill>
                  <a:latin typeface="+mn-lt"/>
                  <a:ea typeface="+mn-ea"/>
                </a:rPr>
                <a:t>, </a:t>
              </a:r>
              <a:r>
                <a:rPr lang="en-US" b="1" kern="0" dirty="0">
                  <a:gradFill>
                    <a:gsLst>
                      <a:gs pos="0">
                        <a:schemeClr val="tx1"/>
                      </a:gs>
                      <a:gs pos="100000">
                        <a:schemeClr val="tx1"/>
                      </a:gs>
                    </a:gsLst>
                    <a:lin ang="5400000" scaled="0"/>
                  </a:gradFill>
                  <a:latin typeface="+mn-lt"/>
                  <a:ea typeface="+mn-ea"/>
                </a:rPr>
                <a:t>With Windows Phone 7, Did Microsoft Actually Bring a Gun to a Gun Fight? </a:t>
              </a:r>
              <a:endParaRPr lang="en-US" sz="1600" b="1" kern="0" dirty="0">
                <a:gradFill>
                  <a:gsLst>
                    <a:gs pos="0">
                      <a:schemeClr val="tx1"/>
                    </a:gs>
                    <a:gs pos="100000">
                      <a:schemeClr val="tx1"/>
                    </a:gs>
                  </a:gsLst>
                  <a:lin ang="5400000" scaled="0"/>
                </a:gradFill>
                <a:latin typeface="+mn-lt"/>
                <a:ea typeface="+mn-ea"/>
              </a:endParaRPr>
            </a:p>
            <a:p>
              <a:pPr marL="457182" lvl="1" indent="0" defTabSz="914099">
                <a:lnSpc>
                  <a:spcPct val="90000"/>
                </a:lnSpc>
                <a:spcBef>
                  <a:spcPts val="600"/>
                </a:spcBef>
                <a:defRPr/>
              </a:pPr>
              <a:r>
                <a:rPr lang="en-US" sz="1600" i="1" kern="0" dirty="0">
                  <a:gradFill>
                    <a:gsLst>
                      <a:gs pos="0">
                        <a:schemeClr val="tx1"/>
                      </a:gs>
                      <a:gs pos="100000">
                        <a:schemeClr val="tx1"/>
                      </a:gs>
                    </a:gsLst>
                    <a:lin ang="5400000" scaled="0"/>
                  </a:gradFill>
                  <a:latin typeface="+mn-lt"/>
                  <a:ea typeface="+mn-ea"/>
                </a:rPr>
                <a:t>MG </a:t>
              </a:r>
              <a:r>
                <a:rPr lang="en-US" sz="1600" i="1" kern="0" dirty="0" err="1">
                  <a:gradFill>
                    <a:gsLst>
                      <a:gs pos="0">
                        <a:schemeClr val="tx1"/>
                      </a:gs>
                      <a:gs pos="100000">
                        <a:schemeClr val="tx1"/>
                      </a:gs>
                    </a:gsLst>
                    <a:lin ang="5400000" scaled="0"/>
                  </a:gradFill>
                  <a:latin typeface="+mn-lt"/>
                  <a:ea typeface="+mn-ea"/>
                </a:rPr>
                <a:t>Siegler</a:t>
              </a:r>
              <a:r>
                <a:rPr lang="en-US" sz="1600" i="1" kern="0" dirty="0">
                  <a:gradFill>
                    <a:gsLst>
                      <a:gs pos="0">
                        <a:schemeClr val="tx1"/>
                      </a:gs>
                      <a:gs pos="100000">
                        <a:schemeClr val="tx1"/>
                      </a:gs>
                    </a:gsLst>
                    <a:lin ang="5400000" scaled="0"/>
                  </a:gradFill>
                  <a:latin typeface="+mn-lt"/>
                  <a:ea typeface="+mn-ea"/>
                </a:rPr>
                <a:t> on </a:t>
              </a:r>
              <a:r>
                <a:rPr lang="en-US" sz="1600" i="1" kern="0" dirty="0">
                  <a:gradFill>
                    <a:gsLst>
                      <a:gs pos="0">
                        <a:schemeClr val="tx1"/>
                      </a:gs>
                      <a:gs pos="100000">
                        <a:schemeClr val="tx1"/>
                      </a:gs>
                    </a:gsLst>
                    <a:lin ang="5400000" scaled="0"/>
                  </a:gradFill>
                  <a:latin typeface="+mn-lt"/>
                  <a:ea typeface="+mn-ea"/>
                </a:rPr>
                <a:t>Windows Phone 7 being different</a:t>
              </a:r>
              <a:endParaRPr lang="en-US" sz="1600" i="1" kern="0" dirty="0">
                <a:gradFill>
                  <a:gsLst>
                    <a:gs pos="0">
                      <a:schemeClr val="tx1"/>
                    </a:gs>
                    <a:gs pos="100000">
                      <a:schemeClr val="tx1"/>
                    </a:gs>
                  </a:gsLst>
                  <a:lin ang="5400000" scaled="0"/>
                </a:gradFill>
                <a:latin typeface="+mn-lt"/>
                <a:ea typeface="+mn-ea"/>
              </a:endParaRPr>
            </a:p>
          </p:txBody>
        </p:sp>
        <p:pic>
          <p:nvPicPr>
            <p:cNvPr id="35853" name="Picture 71"/>
            <p:cNvPicPr>
              <a:picLocks noChangeAspect="1" noChangeArrowheads="1"/>
            </p:cNvPicPr>
            <p:nvPr/>
          </p:nvPicPr>
          <p:blipFill>
            <a:blip r:embed="rId5"/>
            <a:srcRect l="8887" t="21513" r="8887" b="34866"/>
            <a:stretch>
              <a:fillRect/>
            </a:stretch>
          </p:blipFill>
          <p:spPr bwMode="auto">
            <a:xfrm>
              <a:off x="1404028" y="5721426"/>
              <a:ext cx="1422808" cy="334715"/>
            </a:xfrm>
            <a:prstGeom prst="rect">
              <a:avLst/>
            </a:prstGeom>
            <a:noFill/>
            <a:ln w="9525">
              <a:noFill/>
              <a:miter lim="800000"/>
              <a:headEnd/>
              <a:tailEnd/>
            </a:ln>
          </p:spPr>
        </p:pic>
      </p:grpSp>
      <p:grpSp>
        <p:nvGrpSpPr>
          <p:cNvPr id="73" name="Group 72"/>
          <p:cNvGrpSpPr>
            <a:grpSpLocks/>
          </p:cNvGrpSpPr>
          <p:nvPr/>
        </p:nvGrpSpPr>
        <p:grpSpPr bwMode="auto">
          <a:xfrm>
            <a:off x="4373563" y="3646488"/>
            <a:ext cx="3417887" cy="2560637"/>
            <a:chOff x="3295809" y="3615686"/>
            <a:chExt cx="2560320" cy="2560320"/>
          </a:xfrm>
        </p:grpSpPr>
        <p:sp>
          <p:nvSpPr>
            <p:cNvPr id="74" name="Rectangle 73"/>
            <p:cNvSpPr/>
            <p:nvPr/>
          </p:nvSpPr>
          <p:spPr>
            <a:xfrm>
              <a:off x="3295809" y="3615686"/>
              <a:ext cx="2560320" cy="256032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Why Windows Phone 7 Will Make Android Look Chaotic </a:t>
              </a:r>
            </a:p>
            <a:p>
              <a:pPr marL="457182" lvl="1" indent="0" defTabSz="914099">
                <a:lnSpc>
                  <a:spcPct val="90000"/>
                </a:lnSpc>
                <a:spcBef>
                  <a:spcPts val="600"/>
                </a:spcBef>
                <a:defRPr/>
              </a:pPr>
              <a:r>
                <a:rPr lang="en-US" sz="1600" i="1" kern="0" dirty="0">
                  <a:gradFill>
                    <a:gsLst>
                      <a:gs pos="0">
                        <a:schemeClr val="tx1"/>
                      </a:gs>
                      <a:gs pos="100000">
                        <a:schemeClr val="tx1"/>
                      </a:gs>
                    </a:gsLst>
                    <a:lin ang="5400000" scaled="0"/>
                  </a:gradFill>
                  <a:latin typeface="+mn-lt"/>
                  <a:ea typeface="+mn-ea"/>
                </a:rPr>
                <a:t>Brian </a:t>
              </a:r>
              <a:r>
                <a:rPr lang="en-US" sz="1600" i="1" kern="0" dirty="0">
                  <a:gradFill>
                    <a:gsLst>
                      <a:gs pos="0">
                        <a:schemeClr val="tx1"/>
                      </a:gs>
                      <a:gs pos="100000">
                        <a:schemeClr val="tx1"/>
                      </a:gs>
                    </a:gsLst>
                    <a:lin ang="5400000" scaled="0"/>
                  </a:gradFill>
                  <a:latin typeface="+mn-lt"/>
                  <a:ea typeface="+mn-ea"/>
                </a:rPr>
                <a:t>Chen explains the </a:t>
              </a:r>
              <a:br>
                <a:rPr lang="en-US" sz="1600" i="1" kern="0" dirty="0">
                  <a:gradFill>
                    <a:gsLst>
                      <a:gs pos="0">
                        <a:schemeClr val="tx1"/>
                      </a:gs>
                      <a:gs pos="100000">
                        <a:schemeClr val="tx1"/>
                      </a:gs>
                    </a:gsLst>
                    <a:lin ang="5400000" scaled="0"/>
                  </a:gradFill>
                  <a:latin typeface="+mn-lt"/>
                  <a:ea typeface="+mn-ea"/>
                </a:rPr>
              </a:br>
              <a:r>
                <a:rPr lang="en-US" sz="1600" i="1" kern="0" dirty="0">
                  <a:gradFill>
                    <a:gsLst>
                      <a:gs pos="0">
                        <a:schemeClr val="tx1"/>
                      </a:gs>
                      <a:gs pos="100000">
                        <a:schemeClr val="tx1"/>
                      </a:gs>
                    </a:gsLst>
                    <a:lin ang="5400000" scaled="0"/>
                  </a:gradFill>
                  <a:latin typeface="+mn-lt"/>
                  <a:ea typeface="+mn-ea"/>
                </a:rPr>
                <a:t>different approaches the </a:t>
              </a:r>
              <a:br>
                <a:rPr lang="en-US" sz="1600" i="1" kern="0" dirty="0">
                  <a:gradFill>
                    <a:gsLst>
                      <a:gs pos="0">
                        <a:schemeClr val="tx1"/>
                      </a:gs>
                      <a:gs pos="100000">
                        <a:schemeClr val="tx1"/>
                      </a:gs>
                    </a:gsLst>
                    <a:lin ang="5400000" scaled="0"/>
                  </a:gradFill>
                  <a:latin typeface="+mn-lt"/>
                  <a:ea typeface="+mn-ea"/>
                </a:rPr>
              </a:br>
              <a:r>
                <a:rPr lang="en-US" sz="1600" i="1" kern="0" dirty="0">
                  <a:gradFill>
                    <a:gsLst>
                      <a:gs pos="0">
                        <a:schemeClr val="tx1"/>
                      </a:gs>
                      <a:gs pos="100000">
                        <a:schemeClr val="tx1"/>
                      </a:gs>
                    </a:gsLst>
                    <a:lin ang="5400000" scaled="0"/>
                  </a:gradFill>
                  <a:latin typeface="+mn-lt"/>
                  <a:ea typeface="+mn-ea"/>
                </a:rPr>
                <a:t>two companies </a:t>
              </a:r>
              <a:r>
                <a:rPr lang="en-US" sz="1600" i="1" kern="0" dirty="0">
                  <a:gradFill>
                    <a:gsLst>
                      <a:gs pos="0">
                        <a:schemeClr val="tx1"/>
                      </a:gs>
                      <a:gs pos="100000">
                        <a:schemeClr val="tx1"/>
                      </a:gs>
                    </a:gsLst>
                    <a:lin ang="5400000" scaled="0"/>
                  </a:gradFill>
                  <a:latin typeface="+mn-lt"/>
                  <a:ea typeface="+mn-ea"/>
                </a:rPr>
                <a:t>take</a:t>
              </a:r>
              <a:endParaRPr lang="en-US" sz="1600" i="1" kern="0" dirty="0">
                <a:gradFill>
                  <a:gsLst>
                    <a:gs pos="0">
                      <a:schemeClr val="tx1"/>
                    </a:gs>
                    <a:gs pos="100000">
                      <a:schemeClr val="tx1"/>
                    </a:gs>
                  </a:gsLst>
                  <a:lin ang="5400000" scaled="0"/>
                </a:gradFill>
                <a:latin typeface="+mn-lt"/>
                <a:ea typeface="+mn-ea"/>
              </a:endParaRPr>
            </a:p>
          </p:txBody>
        </p:sp>
        <p:pic>
          <p:nvPicPr>
            <p:cNvPr id="35851" name="Picture 74" descr="\\SFP\Work\White_Whale\2-20365_Lees_Holland\art\LOGOS\wired.png"/>
            <p:cNvPicPr>
              <a:picLocks noChangeAspect="1" noChangeArrowheads="1"/>
            </p:cNvPicPr>
            <p:nvPr/>
          </p:nvPicPr>
          <p:blipFill>
            <a:blip r:embed="rId6"/>
            <a:srcRect/>
            <a:stretch>
              <a:fillRect/>
            </a:stretch>
          </p:blipFill>
          <p:spPr bwMode="auto">
            <a:xfrm>
              <a:off x="4423132" y="5679177"/>
              <a:ext cx="1295006" cy="354739"/>
            </a:xfrm>
            <a:prstGeom prst="rect">
              <a:avLst/>
            </a:prstGeom>
            <a:noFill/>
            <a:ln w="9525">
              <a:noFill/>
              <a:miter lim="800000"/>
              <a:headEnd/>
              <a:tailEnd/>
            </a:ln>
          </p:spPr>
        </p:pic>
      </p:grpSp>
      <p:grpSp>
        <p:nvGrpSpPr>
          <p:cNvPr id="76" name="Group 75"/>
          <p:cNvGrpSpPr>
            <a:grpSpLocks/>
          </p:cNvGrpSpPr>
          <p:nvPr/>
        </p:nvGrpSpPr>
        <p:grpSpPr bwMode="auto">
          <a:xfrm>
            <a:off x="8248650" y="3646488"/>
            <a:ext cx="3419475" cy="2560637"/>
            <a:chOff x="6209030" y="3615686"/>
            <a:chExt cx="2560320" cy="2560320"/>
          </a:xfrm>
        </p:grpSpPr>
        <p:sp>
          <p:nvSpPr>
            <p:cNvPr id="77" name="Rectangle 76"/>
            <p:cNvSpPr/>
            <p:nvPr/>
          </p:nvSpPr>
          <p:spPr>
            <a:xfrm>
              <a:off x="6209030" y="3615686"/>
              <a:ext cx="2560320" cy="256032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Is </a:t>
              </a:r>
              <a:r>
                <a:rPr lang="en-US" b="1" kern="0" dirty="0">
                  <a:gradFill>
                    <a:gsLst>
                      <a:gs pos="0">
                        <a:schemeClr val="tx1"/>
                      </a:gs>
                      <a:gs pos="100000">
                        <a:schemeClr val="tx1"/>
                      </a:gs>
                    </a:gsLst>
                    <a:lin ang="5400000" scaled="0"/>
                  </a:gradFill>
                  <a:latin typeface="+mn-lt"/>
                  <a:ea typeface="+mn-ea"/>
                </a:rPr>
                <a:t>Microsoft’s Windows Phone 7 the Bing of Smartphones</a:t>
              </a:r>
              <a:r>
                <a:rPr lang="en-US" b="1" kern="0" dirty="0">
                  <a:gradFill>
                    <a:gsLst>
                      <a:gs pos="0">
                        <a:schemeClr val="tx1"/>
                      </a:gs>
                      <a:gs pos="100000">
                        <a:schemeClr val="tx1"/>
                      </a:gs>
                    </a:gsLst>
                    <a:lin ang="5400000" scaled="0"/>
                  </a:gradFill>
                  <a:latin typeface="+mn-lt"/>
                  <a:ea typeface="+mn-ea"/>
                </a:rPr>
                <a:t>? </a:t>
              </a:r>
              <a:endParaRPr lang="en-US" b="1" kern="0" dirty="0">
                <a:gradFill>
                  <a:gsLst>
                    <a:gs pos="0">
                      <a:schemeClr val="tx1"/>
                    </a:gs>
                    <a:gs pos="100000">
                      <a:schemeClr val="tx1"/>
                    </a:gs>
                  </a:gsLst>
                  <a:lin ang="5400000" scaled="0"/>
                </a:gradFill>
                <a:latin typeface="+mn-lt"/>
                <a:ea typeface="+mn-ea"/>
              </a:endParaRPr>
            </a:p>
            <a:p>
              <a:pPr marL="457182" lvl="1" indent="0" defTabSz="914099">
                <a:lnSpc>
                  <a:spcPct val="90000"/>
                </a:lnSpc>
                <a:spcBef>
                  <a:spcPts val="600"/>
                </a:spcBef>
                <a:defRPr/>
              </a:pPr>
              <a:r>
                <a:rPr lang="en-US" sz="1600" i="1" kern="0" dirty="0">
                  <a:gradFill>
                    <a:gsLst>
                      <a:gs pos="0">
                        <a:schemeClr val="tx1"/>
                      </a:gs>
                      <a:gs pos="100000">
                        <a:schemeClr val="tx1"/>
                      </a:gs>
                    </a:gsLst>
                    <a:lin ang="5400000" scaled="0"/>
                  </a:gradFill>
                  <a:latin typeface="+mn-lt"/>
                  <a:ea typeface="+mn-ea"/>
                </a:rPr>
                <a:t>Kara Swisher compares Windows Phone 7 favorably to the launch of </a:t>
              </a:r>
              <a:r>
                <a:rPr lang="en-US" sz="1600" i="1" kern="0" dirty="0">
                  <a:gradFill>
                    <a:gsLst>
                      <a:gs pos="0">
                        <a:schemeClr val="tx1"/>
                      </a:gs>
                      <a:gs pos="100000">
                        <a:schemeClr val="tx1"/>
                      </a:gs>
                    </a:gsLst>
                    <a:lin ang="5400000" scaled="0"/>
                  </a:gradFill>
                  <a:latin typeface="+mn-lt"/>
                  <a:ea typeface="+mn-ea"/>
                </a:rPr>
                <a:t>Bing</a:t>
              </a:r>
              <a:endParaRPr lang="en-US" sz="1600" i="1" kern="0" dirty="0">
                <a:gradFill>
                  <a:gsLst>
                    <a:gs pos="0">
                      <a:schemeClr val="tx1"/>
                    </a:gs>
                    <a:gs pos="100000">
                      <a:schemeClr val="tx1"/>
                    </a:gs>
                  </a:gsLst>
                  <a:lin ang="5400000" scaled="0"/>
                </a:gradFill>
                <a:latin typeface="+mn-lt"/>
                <a:ea typeface="+mn-ea"/>
              </a:endParaRPr>
            </a:p>
          </p:txBody>
        </p:sp>
        <p:pic>
          <p:nvPicPr>
            <p:cNvPr id="35849" name="Picture 52"/>
            <p:cNvPicPr>
              <a:picLocks noChangeAspect="1" noChangeArrowheads="1"/>
            </p:cNvPicPr>
            <p:nvPr/>
          </p:nvPicPr>
          <p:blipFill>
            <a:blip r:embed="rId7"/>
            <a:srcRect l="6238" t="10419" r="6738" b="35269"/>
            <a:stretch>
              <a:fillRect/>
            </a:stretch>
          </p:blipFill>
          <p:spPr bwMode="auto">
            <a:xfrm>
              <a:off x="6864764" y="5741674"/>
              <a:ext cx="1790217" cy="352567"/>
            </a:xfrm>
            <a:prstGeom prst="rect">
              <a:avLst/>
            </a:prstGeom>
            <a:noFill/>
            <a:ln w="9525">
              <a:noFill/>
              <a:miter lim="800000"/>
              <a:headEnd/>
              <a:tailEnd/>
            </a:ln>
          </p:spPr>
        </p:pic>
      </p:grpSp>
      <p:sp>
        <p:nvSpPr>
          <p:cNvPr id="35847" name="TextBox 19">
            <a:hlinkClick r:id="rId8"/>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Tuesday, May 17</a:t>
            </a:r>
          </a:p>
        </p:txBody>
      </p:sp>
      <p:sp>
        <p:nvSpPr>
          <p:cNvPr id="8" name="Rectangle 7"/>
          <p:cNvSpPr/>
          <p:nvPr/>
        </p:nvSpPr>
        <p:spPr bwMode="auto">
          <a:xfrm>
            <a:off x="0" y="1905000"/>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WPH305:	Internet </a:t>
            </a:r>
            <a:r>
              <a:rPr lang="en-US" sz="2400" dirty="0">
                <a:gradFill>
                  <a:gsLst>
                    <a:gs pos="0">
                      <a:srgbClr val="FFFFFF"/>
                    </a:gs>
                    <a:gs pos="100000">
                      <a:srgbClr val="FFFFFF"/>
                    </a:gs>
                  </a:gsLst>
                  <a:lin ang="5400000" scaled="0"/>
                </a:gradFill>
              </a:rPr>
              <a:t>Explorer 9 on Windows Phone </a:t>
            </a:r>
          </a:p>
        </p:txBody>
      </p:sp>
      <p:sp>
        <p:nvSpPr>
          <p:cNvPr id="9" name="Rectangle 8"/>
          <p:cNvSpPr/>
          <p:nvPr/>
        </p:nvSpPr>
        <p:spPr bwMode="auto">
          <a:xfrm>
            <a:off x="0" y="2856754"/>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tabLst>
                <a:tab pos="1828800" algn="l"/>
              </a:tabLst>
              <a:defRPr/>
            </a:pPr>
            <a:r>
              <a:rPr lang="en-US" sz="2400" dirty="0">
                <a:gradFill>
                  <a:gsLst>
                    <a:gs pos="0">
                      <a:srgbClr val="FFFFFF"/>
                    </a:gs>
                    <a:gs pos="100000">
                      <a:srgbClr val="FFFFFF"/>
                    </a:gs>
                  </a:gsLst>
                  <a:lin ang="5400000" scaled="0"/>
                </a:gradFill>
              </a:rPr>
              <a:t>OSP209		Building </a:t>
            </a:r>
            <a:r>
              <a:rPr lang="en-US" sz="2400" dirty="0">
                <a:gradFill>
                  <a:gsLst>
                    <a:gs pos="0">
                      <a:srgbClr val="FFFFFF"/>
                    </a:gs>
                    <a:gs pos="100000">
                      <a:srgbClr val="FFFFFF"/>
                    </a:gs>
                  </a:gsLst>
                  <a:lin ang="5400000" scaled="0"/>
                </a:gradFill>
              </a:rPr>
              <a:t>Your First Windows Phone Application for </a:t>
            </a:r>
            <a:r>
              <a:rPr lang="en-US" sz="2400" dirty="0">
                <a:gradFill>
                  <a:gsLst>
                    <a:gs pos="0">
                      <a:srgbClr val="FFFFFF"/>
                    </a:gs>
                    <a:gs pos="100000">
                      <a:srgbClr val="FFFFFF"/>
                    </a:gs>
                  </a:gsLst>
                  <a:lin ang="5400000" scaled="0"/>
                </a:gradFill>
              </a:rPr>
              <a:t/>
            </a:r>
            <a:br>
              <a:rPr lang="en-US" sz="24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rPr>
              <a:t>Microsoft </a:t>
            </a:r>
            <a:r>
              <a:rPr lang="en-US" sz="2400" dirty="0">
                <a:gradFill>
                  <a:gsLst>
                    <a:gs pos="0">
                      <a:srgbClr val="FFFFFF"/>
                    </a:gs>
                    <a:gs pos="100000">
                      <a:srgbClr val="FFFFFF"/>
                    </a:gs>
                  </a:gsLst>
                  <a:lin ang="5400000" scaled="0"/>
                </a:gradFill>
              </a:rPr>
              <a:t>SharePoint 2010</a:t>
            </a:r>
          </a:p>
        </p:txBody>
      </p:sp>
      <p:sp>
        <p:nvSpPr>
          <p:cNvPr id="10" name="Rectangle 9"/>
          <p:cNvSpPr/>
          <p:nvPr/>
        </p:nvSpPr>
        <p:spPr bwMode="auto">
          <a:xfrm>
            <a:off x="0" y="3808508"/>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WPH203:	Understanding </a:t>
            </a:r>
            <a:r>
              <a:rPr lang="en-US" sz="2400" dirty="0">
                <a:gradFill>
                  <a:gsLst>
                    <a:gs pos="0">
                      <a:srgbClr val="FFFFFF"/>
                    </a:gs>
                    <a:gs pos="100000">
                      <a:srgbClr val="FFFFFF"/>
                    </a:gs>
                  </a:gsLst>
                  <a:lin ang="5400000" scaled="0"/>
                </a:gradFill>
              </a:rPr>
              <a:t>Windows Phone Marketplace </a:t>
            </a:r>
          </a:p>
        </p:txBody>
      </p:sp>
      <p:sp>
        <p:nvSpPr>
          <p:cNvPr id="11" name="Rectangle 10"/>
          <p:cNvSpPr/>
          <p:nvPr/>
        </p:nvSpPr>
        <p:spPr bwMode="auto">
          <a:xfrm>
            <a:off x="-1" y="4760262"/>
            <a:ext cx="11212513" cy="804672"/>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marL="2062163" indent="-2062163" defTabSz="914363" fontAlgn="auto">
              <a:spcBef>
                <a:spcPts val="0"/>
              </a:spcBef>
              <a:spcAft>
                <a:spcPts val="0"/>
              </a:spcAft>
              <a:defRPr/>
            </a:pPr>
            <a:r>
              <a:rPr lang="en-US" sz="2400" dirty="0">
                <a:gradFill>
                  <a:gsLst>
                    <a:gs pos="0">
                      <a:srgbClr val="FFFFFF"/>
                    </a:gs>
                    <a:gs pos="100000">
                      <a:srgbClr val="FFFFFF"/>
                    </a:gs>
                  </a:gsLst>
                  <a:lin ang="5400000" scaled="0"/>
                </a:gradFill>
              </a:rPr>
              <a:t>WPH375-INT:	Building </a:t>
            </a:r>
            <a:r>
              <a:rPr lang="en-US" sz="2400" dirty="0">
                <a:gradFill>
                  <a:gsLst>
                    <a:gs pos="0">
                      <a:srgbClr val="FFFFFF"/>
                    </a:gs>
                    <a:gs pos="100000">
                      <a:srgbClr val="FFFFFF"/>
                    </a:gs>
                  </a:gsLst>
                  <a:lin ang="5400000" scaled="0"/>
                </a:gradFill>
              </a:rPr>
              <a:t>Multi-tasking Enabled Windows Phone Applications</a:t>
            </a:r>
          </a:p>
        </p:txBody>
      </p:sp>
      <p:sp>
        <p:nvSpPr>
          <p:cNvPr id="137222" name="TextBox 6">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Wednesday, May 18</a:t>
            </a:r>
          </a:p>
        </p:txBody>
      </p:sp>
      <p:sp>
        <p:nvSpPr>
          <p:cNvPr id="8" name="Rectangle 7"/>
          <p:cNvSpPr/>
          <p:nvPr/>
        </p:nvSpPr>
        <p:spPr bwMode="auto">
          <a:xfrm>
            <a:off x="-1" y="1905000"/>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WPH202:	Windows </a:t>
            </a:r>
            <a:r>
              <a:rPr lang="en-US" sz="2000" dirty="0">
                <a:gradFill>
                  <a:gsLst>
                    <a:gs pos="0">
                      <a:srgbClr val="FFFFFF"/>
                    </a:gs>
                    <a:gs pos="100000">
                      <a:srgbClr val="FFFFFF"/>
                    </a:gs>
                  </a:gsLst>
                  <a:lin ang="5400000" scaled="0"/>
                </a:gradFill>
              </a:rPr>
              <a:t>Phone at Microsoft </a:t>
            </a:r>
          </a:p>
        </p:txBody>
      </p:sp>
      <p:sp>
        <p:nvSpPr>
          <p:cNvPr id="9" name="Rectangle 8"/>
          <p:cNvSpPr/>
          <p:nvPr/>
        </p:nvSpPr>
        <p:spPr bwMode="auto">
          <a:xfrm>
            <a:off x="-2" y="2582175"/>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DEV317:	Using </a:t>
            </a:r>
            <a:r>
              <a:rPr lang="en-US" sz="2000" dirty="0">
                <a:gradFill>
                  <a:gsLst>
                    <a:gs pos="0">
                      <a:srgbClr val="FFFFFF"/>
                    </a:gs>
                    <a:gs pos="100000">
                      <a:srgbClr val="FFFFFF"/>
                    </a:gs>
                  </a:gsLst>
                  <a:lin ang="5400000" scaled="0"/>
                </a:gradFill>
              </a:rPr>
              <a:t>Microsoft Visual Basic to Build </a:t>
            </a:r>
            <a:r>
              <a:rPr lang="en-US" sz="2000" dirty="0">
                <a:gradFill>
                  <a:gsLst>
                    <a:gs pos="0">
                      <a:srgbClr val="FFFFFF"/>
                    </a:gs>
                    <a:gs pos="100000">
                      <a:srgbClr val="FFFFFF"/>
                    </a:gs>
                  </a:gsLst>
                  <a:lin ang="5400000" scaled="0"/>
                </a:gradFill>
              </a:rPr>
              <a:t>Windows </a:t>
            </a:r>
            <a:r>
              <a:rPr lang="en-US" sz="2000" dirty="0">
                <a:gradFill>
                  <a:gsLst>
                    <a:gs pos="0">
                      <a:srgbClr val="FFFFFF"/>
                    </a:gs>
                    <a:gs pos="100000">
                      <a:srgbClr val="FFFFFF"/>
                    </a:gs>
                  </a:gsLst>
                  <a:lin ang="5400000" scaled="0"/>
                </a:gradFill>
              </a:rPr>
              <a:t>Phone Applications </a:t>
            </a:r>
          </a:p>
        </p:txBody>
      </p:sp>
      <p:sp>
        <p:nvSpPr>
          <p:cNvPr id="10" name="Rectangle 9"/>
          <p:cNvSpPr/>
          <p:nvPr/>
        </p:nvSpPr>
        <p:spPr bwMode="auto">
          <a:xfrm>
            <a:off x="-3" y="3259350"/>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WPH310:	Building </a:t>
            </a:r>
            <a:r>
              <a:rPr lang="en-US" sz="2000" dirty="0">
                <a:gradFill>
                  <a:gsLst>
                    <a:gs pos="0">
                      <a:srgbClr val="FFFFFF"/>
                    </a:gs>
                    <a:gs pos="100000">
                      <a:srgbClr val="FFFFFF"/>
                    </a:gs>
                  </a:gsLst>
                  <a:lin ang="5400000" scaled="0"/>
                </a:gradFill>
              </a:rPr>
              <a:t>Your First Windows Phone Game with XNA </a:t>
            </a:r>
          </a:p>
        </p:txBody>
      </p:sp>
      <p:sp>
        <p:nvSpPr>
          <p:cNvPr id="11" name="Rectangle 10"/>
          <p:cNvSpPr/>
          <p:nvPr/>
        </p:nvSpPr>
        <p:spPr bwMode="auto">
          <a:xfrm>
            <a:off x="0" y="3936525"/>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WPH374-INT:  	Hardcore </a:t>
            </a:r>
            <a:r>
              <a:rPr lang="en-US" sz="2000" dirty="0">
                <a:gradFill>
                  <a:gsLst>
                    <a:gs pos="0">
                      <a:srgbClr val="FFFFFF"/>
                    </a:gs>
                    <a:gs pos="100000">
                      <a:srgbClr val="FFFFFF"/>
                    </a:gs>
                  </a:gsLst>
                  <a:lin ang="5400000" scaled="0"/>
                </a:gradFill>
              </a:rPr>
              <a:t>Windows Phone Development Questions </a:t>
            </a:r>
          </a:p>
        </p:txBody>
      </p:sp>
      <p:sp>
        <p:nvSpPr>
          <p:cNvPr id="12" name="Rectangle 11"/>
          <p:cNvSpPr/>
          <p:nvPr/>
        </p:nvSpPr>
        <p:spPr bwMode="auto">
          <a:xfrm>
            <a:off x="-4" y="4613700"/>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DEV205:	Microsoft </a:t>
            </a:r>
            <a:r>
              <a:rPr lang="en-US" sz="2000" dirty="0">
                <a:gradFill>
                  <a:gsLst>
                    <a:gs pos="0">
                      <a:srgbClr val="FFFFFF"/>
                    </a:gs>
                    <a:gs pos="100000">
                      <a:srgbClr val="FFFFFF"/>
                    </a:gs>
                  </a:gsLst>
                  <a:lin ang="5400000" scaled="0"/>
                </a:gradFill>
              </a:rPr>
              <a:t>Expression for Developers: </a:t>
            </a:r>
            <a:r>
              <a:rPr lang="en-US" sz="2000" dirty="0">
                <a:gradFill>
                  <a:gsLst>
                    <a:gs pos="0">
                      <a:srgbClr val="FFFFFF"/>
                    </a:gs>
                    <a:gs pos="100000">
                      <a:srgbClr val="FFFFFF"/>
                    </a:gs>
                  </a:gsLst>
                  <a:lin ang="5400000" scaled="0"/>
                </a:gradFill>
              </a:rPr>
              <a:t>Demystifying </a:t>
            </a:r>
            <a:r>
              <a:rPr lang="en-US" sz="2000" dirty="0">
                <a:gradFill>
                  <a:gsLst>
                    <a:gs pos="0">
                      <a:srgbClr val="FFFFFF"/>
                    </a:gs>
                    <a:gs pos="100000">
                      <a:srgbClr val="FFFFFF"/>
                    </a:gs>
                  </a:gsLst>
                  <a:lin ang="5400000" scaled="0"/>
                </a:gradFill>
              </a:rPr>
              <a:t>User Interface Design</a:t>
            </a:r>
          </a:p>
        </p:txBody>
      </p:sp>
      <p:sp>
        <p:nvSpPr>
          <p:cNvPr id="13" name="Rectangle 12"/>
          <p:cNvSpPr/>
          <p:nvPr/>
        </p:nvSpPr>
        <p:spPr bwMode="auto">
          <a:xfrm>
            <a:off x="-5" y="5290875"/>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WPH306:	Building </a:t>
            </a:r>
            <a:r>
              <a:rPr lang="en-US" sz="2000" dirty="0">
                <a:gradFill>
                  <a:gsLst>
                    <a:gs pos="0">
                      <a:srgbClr val="FFFFFF"/>
                    </a:gs>
                    <a:gs pos="100000">
                      <a:srgbClr val="FFFFFF"/>
                    </a:gs>
                  </a:gsLst>
                  <a:lin ang="5400000" scaled="0"/>
                </a:gradFill>
              </a:rPr>
              <a:t>Windows Phone Applications with Microsoft Silverlight and XNA </a:t>
            </a:r>
          </a:p>
        </p:txBody>
      </p:sp>
      <p:sp>
        <p:nvSpPr>
          <p:cNvPr id="14" name="Rectangle 13"/>
          <p:cNvSpPr/>
          <p:nvPr/>
        </p:nvSpPr>
        <p:spPr bwMode="auto">
          <a:xfrm>
            <a:off x="0" y="5968048"/>
            <a:ext cx="11212513" cy="640080"/>
          </a:xfrm>
          <a:prstGeom prst="rect">
            <a:avLst/>
          </a:prstGeom>
          <a:gradFill>
            <a:gsLst>
              <a:gs pos="0">
                <a:srgbClr val="FF4819"/>
              </a:gs>
              <a:gs pos="100000">
                <a:srgbClr val="FF4819"/>
              </a:gs>
            </a:gsLst>
            <a:lin ang="162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182880" bIns="45718"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rPr>
              <a:t>WPH304:	New </a:t>
            </a:r>
            <a:r>
              <a:rPr lang="en-US" sz="2000" dirty="0">
                <a:gradFill>
                  <a:gsLst>
                    <a:gs pos="0">
                      <a:srgbClr val="FFFFFF"/>
                    </a:gs>
                    <a:gs pos="100000">
                      <a:srgbClr val="FFFFFF"/>
                    </a:gs>
                  </a:gsLst>
                  <a:lin ang="5400000" scaled="0"/>
                </a:gradFill>
              </a:rPr>
              <a:t>Windows Phone Data Access Features</a:t>
            </a:r>
          </a:p>
        </p:txBody>
      </p:sp>
      <p:sp>
        <p:nvSpPr>
          <p:cNvPr id="138249" name="TextBox 14">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 Phone Related Content </a:t>
            </a:r>
            <a:br>
              <a:rPr dirty="0" smtClean="0"/>
            </a:br>
            <a:r>
              <a:rPr sz="3200" dirty="0">
                <a:gradFill>
                  <a:gsLst>
                    <a:gs pos="0">
                      <a:schemeClr val="accent1"/>
                    </a:gs>
                    <a:gs pos="100000">
                      <a:schemeClr val="accent1"/>
                    </a:gs>
                  </a:gsLst>
                  <a:lin ang="5400000" scaled="0"/>
                </a:gradFill>
              </a:rPr>
              <a:t>Thursday, May 19</a:t>
            </a:r>
          </a:p>
        </p:txBody>
      </p:sp>
      <p:sp>
        <p:nvSpPr>
          <p:cNvPr id="8" name="Rectangle 7"/>
          <p:cNvSpPr/>
          <p:nvPr/>
        </p:nvSpPr>
        <p:spPr bwMode="auto">
          <a:xfrm>
            <a:off x="-1" y="1905000"/>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WPH301:	Deploying </a:t>
            </a:r>
            <a:r>
              <a:rPr lang="en-US" sz="2000" dirty="0">
                <a:gradFill>
                  <a:gsLst>
                    <a:gs pos="0">
                      <a:srgbClr val="FFFFFF"/>
                    </a:gs>
                    <a:gs pos="100000">
                      <a:srgbClr val="FFFFFF"/>
                    </a:gs>
                  </a:gsLst>
                  <a:lin ang="5400000" scaled="0"/>
                </a:gradFill>
                <a:latin typeface="+mn-lt"/>
                <a:ea typeface="+mn-ea"/>
              </a:rPr>
              <a:t>Windows Phone in the Enterprise </a:t>
            </a:r>
          </a:p>
        </p:txBody>
      </p:sp>
      <p:sp>
        <p:nvSpPr>
          <p:cNvPr id="9" name="Rectangle 8"/>
          <p:cNvSpPr/>
          <p:nvPr/>
        </p:nvSpPr>
        <p:spPr bwMode="auto">
          <a:xfrm>
            <a:off x="-2" y="2582175"/>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DPR303:	Developing </a:t>
            </a:r>
            <a:r>
              <a:rPr lang="en-US" sz="2000" dirty="0">
                <a:gradFill>
                  <a:gsLst>
                    <a:gs pos="0">
                      <a:srgbClr val="FFFFFF"/>
                    </a:gs>
                    <a:gs pos="100000">
                      <a:srgbClr val="FFFFFF"/>
                    </a:gs>
                  </a:gsLst>
                  <a:lin ang="5400000" scaled="0"/>
                </a:gradFill>
                <a:latin typeface="+mn-lt"/>
                <a:ea typeface="+mn-ea"/>
              </a:rPr>
              <a:t>Enterprise-Grade Mobile Solutions</a:t>
            </a:r>
          </a:p>
        </p:txBody>
      </p:sp>
      <p:sp>
        <p:nvSpPr>
          <p:cNvPr id="10" name="Rectangle 9"/>
          <p:cNvSpPr/>
          <p:nvPr/>
        </p:nvSpPr>
        <p:spPr bwMode="auto">
          <a:xfrm>
            <a:off x="-3" y="3259350"/>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099">
              <a:lnSpc>
                <a:spcPct val="80000"/>
              </a:lnSpc>
              <a:defRPr/>
            </a:pPr>
            <a:r>
              <a:rPr lang="en-US" sz="2000" dirty="0">
                <a:gradFill>
                  <a:gsLst>
                    <a:gs pos="0">
                      <a:srgbClr val="FFFFFF"/>
                    </a:gs>
                    <a:gs pos="100000">
                      <a:srgbClr val="FFFFFF"/>
                    </a:gs>
                  </a:gsLst>
                  <a:lin ang="5400000" scaled="0"/>
                </a:gradFill>
                <a:latin typeface="+mn-lt"/>
                <a:ea typeface="+mn-ea"/>
              </a:rPr>
              <a:t>WPH307:	Connecting </a:t>
            </a:r>
            <a:r>
              <a:rPr lang="en-US" sz="2000" dirty="0">
                <a:gradFill>
                  <a:gsLst>
                    <a:gs pos="0">
                      <a:srgbClr val="FFFFFF"/>
                    </a:gs>
                    <a:gs pos="100000">
                      <a:srgbClr val="FFFFFF"/>
                    </a:gs>
                  </a:gsLst>
                  <a:lin ang="5400000" scaled="0"/>
                </a:gradFill>
                <a:latin typeface="+mn-lt"/>
                <a:ea typeface="+mn-ea"/>
              </a:rPr>
              <a:t>Windows Phones and Slates to Windows Azure</a:t>
            </a:r>
            <a:endParaRPr lang="en-US" sz="2000" kern="0" dirty="0">
              <a:gradFill>
                <a:gsLst>
                  <a:gs pos="0">
                    <a:srgbClr val="FFFFFF"/>
                  </a:gs>
                  <a:gs pos="100000">
                    <a:srgbClr val="FFFFFF"/>
                  </a:gs>
                </a:gsLst>
                <a:lin ang="5400000" scaled="0"/>
              </a:gradFill>
              <a:latin typeface="+mn-lt"/>
              <a:ea typeface="+mn-ea"/>
            </a:endParaRPr>
          </a:p>
        </p:txBody>
      </p:sp>
      <p:sp>
        <p:nvSpPr>
          <p:cNvPr id="11" name="Rectangle 10"/>
          <p:cNvSpPr/>
          <p:nvPr/>
        </p:nvSpPr>
        <p:spPr bwMode="auto">
          <a:xfrm>
            <a:off x="0" y="3936525"/>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WPH372-INT:	Windows </a:t>
            </a:r>
            <a:r>
              <a:rPr lang="en-US" sz="2000" dirty="0">
                <a:gradFill>
                  <a:gsLst>
                    <a:gs pos="0">
                      <a:srgbClr val="FFFFFF"/>
                    </a:gs>
                    <a:gs pos="100000">
                      <a:srgbClr val="FFFFFF"/>
                    </a:gs>
                  </a:gsLst>
                  <a:lin ang="5400000" scaled="0"/>
                </a:gradFill>
                <a:latin typeface="+mn-lt"/>
                <a:ea typeface="+mn-ea"/>
              </a:rPr>
              <a:t>Phone </a:t>
            </a:r>
            <a:r>
              <a:rPr lang="en-US" sz="2000" dirty="0">
                <a:gradFill>
                  <a:gsLst>
                    <a:gs pos="0">
                      <a:srgbClr val="FFFFFF"/>
                    </a:gs>
                    <a:gs pos="100000">
                      <a:srgbClr val="FFFFFF"/>
                    </a:gs>
                  </a:gsLst>
                  <a:lin ang="5400000" scaled="0"/>
                </a:gradFill>
                <a:latin typeface="+mn-lt"/>
                <a:ea typeface="+mn-ea"/>
              </a:rPr>
              <a:t>Marketplace: Interactive </a:t>
            </a:r>
            <a:endParaRPr lang="en-US" sz="2000" dirty="0">
              <a:gradFill>
                <a:gsLst>
                  <a:gs pos="0">
                    <a:srgbClr val="FFFFFF"/>
                  </a:gs>
                  <a:gs pos="100000">
                    <a:srgbClr val="FFFFFF"/>
                  </a:gs>
                </a:gsLst>
                <a:lin ang="5400000" scaled="0"/>
              </a:gradFill>
              <a:latin typeface="+mn-lt"/>
              <a:ea typeface="+mn-ea"/>
            </a:endParaRPr>
          </a:p>
        </p:txBody>
      </p:sp>
      <p:sp>
        <p:nvSpPr>
          <p:cNvPr id="12" name="Rectangle 11"/>
          <p:cNvSpPr/>
          <p:nvPr/>
        </p:nvSpPr>
        <p:spPr bwMode="auto">
          <a:xfrm>
            <a:off x="-4" y="4613700"/>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WPH311:	Lessons </a:t>
            </a:r>
            <a:r>
              <a:rPr lang="en-US" sz="2000" dirty="0">
                <a:gradFill>
                  <a:gsLst>
                    <a:gs pos="0">
                      <a:srgbClr val="FFFFFF"/>
                    </a:gs>
                    <a:gs pos="100000">
                      <a:srgbClr val="FFFFFF"/>
                    </a:gs>
                  </a:gsLst>
                  <a:lin ang="5400000" scaled="0"/>
                </a:gradFill>
                <a:latin typeface="+mn-lt"/>
                <a:ea typeface="+mn-ea"/>
              </a:rPr>
              <a:t>Learned about Application Performance on Windows Phone </a:t>
            </a:r>
          </a:p>
        </p:txBody>
      </p:sp>
      <p:sp>
        <p:nvSpPr>
          <p:cNvPr id="13" name="Rectangle 12"/>
          <p:cNvSpPr/>
          <p:nvPr/>
        </p:nvSpPr>
        <p:spPr bwMode="auto">
          <a:xfrm>
            <a:off x="-5" y="5290875"/>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WPH311:	Lessons </a:t>
            </a:r>
            <a:r>
              <a:rPr lang="en-US" sz="2000" dirty="0">
                <a:gradFill>
                  <a:gsLst>
                    <a:gs pos="0">
                      <a:srgbClr val="FFFFFF"/>
                    </a:gs>
                    <a:gs pos="100000">
                      <a:srgbClr val="FFFFFF"/>
                    </a:gs>
                  </a:gsLst>
                  <a:lin ang="5400000" scaled="0"/>
                </a:gradFill>
                <a:latin typeface="+mn-lt"/>
                <a:ea typeface="+mn-ea"/>
              </a:rPr>
              <a:t>Learned about Application Performance on Windows Phone </a:t>
            </a:r>
          </a:p>
        </p:txBody>
      </p:sp>
      <p:sp>
        <p:nvSpPr>
          <p:cNvPr id="14" name="Rectangle 13"/>
          <p:cNvSpPr/>
          <p:nvPr/>
        </p:nvSpPr>
        <p:spPr bwMode="auto">
          <a:xfrm>
            <a:off x="0" y="5968048"/>
            <a:ext cx="11212513" cy="64008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marL="2062163" indent="-2062163" defTabSz="914363" fontAlgn="auto">
              <a:spcBef>
                <a:spcPts val="0"/>
              </a:spcBef>
              <a:spcAft>
                <a:spcPts val="0"/>
              </a:spcAft>
              <a:defRPr/>
            </a:pPr>
            <a:r>
              <a:rPr lang="en-US" sz="2000" dirty="0">
                <a:gradFill>
                  <a:gsLst>
                    <a:gs pos="0">
                      <a:srgbClr val="FFFFFF"/>
                    </a:gs>
                    <a:gs pos="100000">
                      <a:srgbClr val="FFFFFF"/>
                    </a:gs>
                  </a:gsLst>
                  <a:lin ang="5400000" scaled="0"/>
                </a:gradFill>
                <a:latin typeface="+mn-lt"/>
                <a:ea typeface="+mn-ea"/>
              </a:rPr>
              <a:t>SIM323:	User </a:t>
            </a:r>
            <a:r>
              <a:rPr lang="en-US" sz="2000" dirty="0">
                <a:gradFill>
                  <a:gsLst>
                    <a:gs pos="0">
                      <a:srgbClr val="FFFFFF"/>
                    </a:gs>
                    <a:gs pos="100000">
                      <a:srgbClr val="FFFFFF"/>
                    </a:gs>
                  </a:gsLst>
                  <a:lin ang="5400000" scaled="0"/>
                </a:gradFill>
                <a:latin typeface="+mn-lt"/>
                <a:ea typeface="+mn-ea"/>
              </a:rPr>
              <a:t>Identity and Authentication for Desktop and Phone Applications</a:t>
            </a:r>
          </a:p>
        </p:txBody>
      </p:sp>
      <p:sp>
        <p:nvSpPr>
          <p:cNvPr id="139273" name="TextBox 14">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pPr defTabSz="914363" fontAlgn="auto">
              <a:spcAft>
                <a:spcPts val="0"/>
              </a:spcAft>
              <a:defRPr/>
            </a:pPr>
            <a:r>
              <a:rPr dirty="0" smtClean="0"/>
              <a:t>Windows Phone Resources</a:t>
            </a:r>
            <a:br>
              <a:rPr dirty="0" smtClean="0"/>
            </a:br>
            <a:r>
              <a:rPr sz="3200" dirty="0">
                <a:gradFill>
                  <a:gsLst>
                    <a:gs pos="0">
                      <a:schemeClr val="accent1"/>
                    </a:gs>
                    <a:gs pos="100000">
                      <a:schemeClr val="accent1"/>
                    </a:gs>
                  </a:gsLst>
                  <a:lin ang="5400000" scaled="0"/>
                </a:gradFill>
              </a:rPr>
              <a:t>Questions? Demos? The latest phones?</a:t>
            </a:r>
            <a:r>
              <a:rPr dirty="0" smtClean="0"/>
              <a:t> </a:t>
            </a:r>
            <a:endParaRPr dirty="0"/>
          </a:p>
        </p:txBody>
      </p:sp>
      <p:sp>
        <p:nvSpPr>
          <p:cNvPr id="18" name="Rectangle 17"/>
          <p:cNvSpPr/>
          <p:nvPr/>
        </p:nvSpPr>
        <p:spPr bwMode="auto">
          <a:xfrm>
            <a:off x="1143000" y="1774825"/>
            <a:ext cx="7224713" cy="1354138"/>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0" rIns="274320" bIns="0" anchor="ctr"/>
          <a:lstStyle/>
          <a:p>
            <a:pPr defTabSz="914363" fontAlgn="auto">
              <a:spcBef>
                <a:spcPts val="0"/>
              </a:spcBef>
              <a:spcAft>
                <a:spcPts val="0"/>
              </a:spcAft>
              <a:defRPr/>
            </a:pPr>
            <a:r>
              <a:rPr lang="en-US" sz="2400" dirty="0">
                <a:latin typeface="+mn-lt"/>
                <a:ea typeface="+mn-ea"/>
              </a:rPr>
              <a:t>Visit the </a:t>
            </a:r>
            <a:r>
              <a:rPr lang="en-US" sz="2400" dirty="0">
                <a:latin typeface="+mn-lt"/>
                <a:ea typeface="+mn-ea"/>
              </a:rPr>
              <a:t/>
            </a:r>
            <a:br>
              <a:rPr lang="en-US" sz="2400" dirty="0">
                <a:latin typeface="+mn-lt"/>
                <a:ea typeface="+mn-ea"/>
              </a:rPr>
            </a:br>
            <a:r>
              <a:rPr lang="en-US" sz="2400" b="1" dirty="0">
                <a:latin typeface="+mn-lt"/>
                <a:ea typeface="+mn-ea"/>
              </a:rPr>
              <a:t>Windows </a:t>
            </a:r>
            <a:r>
              <a:rPr lang="en-US" sz="2400" b="1" dirty="0">
                <a:latin typeface="+mn-lt"/>
                <a:ea typeface="+mn-ea"/>
              </a:rPr>
              <a:t>Phone Technical Learning Center</a:t>
            </a:r>
            <a:r>
              <a:rPr lang="en-US" sz="2400" dirty="0">
                <a:latin typeface="+mn-lt"/>
                <a:ea typeface="+mn-ea"/>
              </a:rPr>
              <a:t> for demos </a:t>
            </a:r>
            <a:r>
              <a:rPr lang="en-US" sz="2400" dirty="0">
                <a:latin typeface="+mn-lt"/>
                <a:ea typeface="+mn-ea"/>
              </a:rPr>
              <a:t>and more</a:t>
            </a:r>
            <a:r>
              <a:rPr lang="en-US" sz="2400" dirty="0">
                <a:latin typeface="+mn-lt"/>
                <a:ea typeface="+mn-ea"/>
              </a:rPr>
              <a:t>…</a:t>
            </a:r>
          </a:p>
        </p:txBody>
      </p:sp>
      <p:sp>
        <p:nvSpPr>
          <p:cNvPr id="19" name="Rectangle 18"/>
          <p:cNvSpPr/>
          <p:nvPr/>
        </p:nvSpPr>
        <p:spPr bwMode="auto">
          <a:xfrm>
            <a:off x="1143000" y="3214688"/>
            <a:ext cx="3657600" cy="18288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182880" bIns="100584" anchor="ctr"/>
          <a:lstStyle/>
          <a:p>
            <a:pPr defTabSz="914363" fontAlgn="auto">
              <a:spcBef>
                <a:spcPts val="0"/>
              </a:spcBef>
              <a:spcAft>
                <a:spcPts val="0"/>
              </a:spcAft>
              <a:defRPr/>
            </a:pPr>
            <a:r>
              <a:rPr lang="en-US" sz="2400" b="1" dirty="0">
                <a:latin typeface="+mn-lt"/>
                <a:ea typeface="+mn-ea"/>
              </a:rPr>
              <a:t>Business IT r</a:t>
            </a:r>
            <a:r>
              <a:rPr lang="en-US" sz="2400" b="1" dirty="0">
                <a:latin typeface="+mn-lt"/>
                <a:ea typeface="+mn-ea"/>
              </a:rPr>
              <a:t>esources</a:t>
            </a:r>
          </a:p>
          <a:p>
            <a:pPr defTabSz="914363" fontAlgn="auto">
              <a:spcBef>
                <a:spcPts val="0"/>
              </a:spcBef>
              <a:spcAft>
                <a:spcPts val="0"/>
              </a:spcAft>
              <a:defRPr/>
            </a:pPr>
            <a:endParaRPr lang="en-US" sz="1600" dirty="0">
              <a:latin typeface="+mn-lt"/>
              <a:ea typeface="+mn-ea"/>
            </a:endParaRPr>
          </a:p>
          <a:p>
            <a:pPr marL="0" lvl="1" indent="0" defTabSz="914363" fontAlgn="auto">
              <a:lnSpc>
                <a:spcPct val="90000"/>
              </a:lnSpc>
              <a:spcBef>
                <a:spcPts val="0"/>
              </a:spcBef>
              <a:spcAft>
                <a:spcPts val="0"/>
              </a:spcAft>
              <a:defRPr/>
            </a:pPr>
            <a:r>
              <a:rPr lang="en-US" sz="2100" dirty="0">
                <a:latin typeface="+mn-lt"/>
                <a:ea typeface="+mn-ea"/>
              </a:rPr>
              <a:t>blogs.technet.com/b</a:t>
            </a:r>
            <a:r>
              <a:rPr lang="en-US" sz="2100" dirty="0">
                <a:latin typeface="+mn-lt"/>
                <a:ea typeface="+mn-ea"/>
              </a:rPr>
              <a:t>/</a:t>
            </a:r>
            <a:br>
              <a:rPr lang="en-US" sz="2100" dirty="0">
                <a:latin typeface="+mn-lt"/>
                <a:ea typeface="+mn-ea"/>
              </a:rPr>
            </a:br>
            <a:r>
              <a:rPr lang="en-US" sz="2100" dirty="0">
                <a:latin typeface="+mn-lt"/>
                <a:ea typeface="+mn-ea"/>
              </a:rPr>
              <a:t>windows_phone_4_it_pros</a:t>
            </a:r>
            <a:endParaRPr lang="en-US" sz="2100" dirty="0">
              <a:latin typeface="+mn-lt"/>
              <a:ea typeface="+mn-ea"/>
            </a:endParaRPr>
          </a:p>
        </p:txBody>
      </p:sp>
      <p:sp>
        <p:nvSpPr>
          <p:cNvPr id="20" name="Rectangle 19"/>
          <p:cNvSpPr/>
          <p:nvPr/>
        </p:nvSpPr>
        <p:spPr bwMode="auto">
          <a:xfrm>
            <a:off x="4892675" y="3214688"/>
            <a:ext cx="3475038" cy="182880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363" fontAlgn="auto">
              <a:spcBef>
                <a:spcPts val="0"/>
              </a:spcBef>
              <a:spcAft>
                <a:spcPts val="0"/>
              </a:spcAft>
              <a:defRPr/>
            </a:pPr>
            <a:r>
              <a:rPr lang="en-US" sz="2400" b="1" dirty="0">
                <a:latin typeface="+mn-lt"/>
                <a:ea typeface="+mn-ea"/>
              </a:rPr>
              <a:t>Developer r</a:t>
            </a:r>
            <a:r>
              <a:rPr lang="en-US" sz="2400" b="1" dirty="0">
                <a:latin typeface="+mn-lt"/>
                <a:ea typeface="+mn-ea"/>
              </a:rPr>
              <a:t>esources</a:t>
            </a:r>
          </a:p>
          <a:p>
            <a:pPr defTabSz="914363" fontAlgn="auto">
              <a:spcBef>
                <a:spcPts val="0"/>
              </a:spcBef>
              <a:spcAft>
                <a:spcPts val="0"/>
              </a:spcAft>
              <a:defRPr/>
            </a:pPr>
            <a:endParaRPr lang="en-US" sz="2400" dirty="0">
              <a:latin typeface="+mn-lt"/>
              <a:ea typeface="+mn-ea"/>
            </a:endParaRPr>
          </a:p>
          <a:p>
            <a:pPr defTabSz="914363" fontAlgn="auto">
              <a:spcBef>
                <a:spcPts val="0"/>
              </a:spcBef>
              <a:spcAft>
                <a:spcPts val="0"/>
              </a:spcAft>
              <a:defRPr/>
            </a:pPr>
            <a:r>
              <a:rPr lang="en-US" sz="2400" dirty="0">
                <a:latin typeface="+mn-lt"/>
                <a:ea typeface="+mn-ea"/>
              </a:rPr>
              <a:t>craete.msdn.com </a:t>
            </a:r>
          </a:p>
        </p:txBody>
      </p:sp>
      <p:sp>
        <p:nvSpPr>
          <p:cNvPr id="21" name="Rectangle 20"/>
          <p:cNvSpPr/>
          <p:nvPr/>
        </p:nvSpPr>
        <p:spPr bwMode="auto">
          <a:xfrm>
            <a:off x="1143000" y="5129213"/>
            <a:ext cx="7224713" cy="1371600"/>
          </a:xfrm>
          <a:prstGeom prst="rect">
            <a:avLst/>
          </a:prstGeom>
          <a:solidFill>
            <a:srgbClr val="F6AE1E"/>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wrap="none" lIns="274320" tIns="274320" rIns="274320" bIns="274320" anchor="ctr"/>
          <a:lstStyle/>
          <a:p>
            <a:pPr defTabSz="914363" fontAlgn="auto">
              <a:lnSpc>
                <a:spcPct val="90000"/>
              </a:lnSpc>
              <a:spcBef>
                <a:spcPts val="0"/>
              </a:spcBef>
              <a:spcAft>
                <a:spcPts val="0"/>
              </a:spcAft>
              <a:defRPr/>
            </a:pPr>
            <a:r>
              <a:rPr lang="en-US" sz="2400" b="1" dirty="0">
                <a:latin typeface="+mn-lt"/>
                <a:ea typeface="+mn-ea"/>
              </a:rPr>
              <a:t>Experience Windows Phone 7 on-line </a:t>
            </a:r>
            <a:r>
              <a:rPr lang="en-US" sz="2400" b="1" dirty="0">
                <a:latin typeface="+mn-lt"/>
                <a:ea typeface="+mn-ea"/>
              </a:rPr>
              <a:t/>
            </a:r>
            <a:br>
              <a:rPr lang="en-US" sz="2400" b="1" dirty="0">
                <a:latin typeface="+mn-lt"/>
                <a:ea typeface="+mn-ea"/>
              </a:rPr>
            </a:br>
            <a:r>
              <a:rPr lang="en-US" sz="2400" b="1" dirty="0">
                <a:latin typeface="+mn-lt"/>
                <a:ea typeface="+mn-ea"/>
              </a:rPr>
              <a:t>and </a:t>
            </a:r>
            <a:r>
              <a:rPr lang="en-US" sz="2400" b="1" dirty="0">
                <a:latin typeface="+mn-lt"/>
                <a:ea typeface="+mn-ea"/>
              </a:rPr>
              <a:t>get a backstage </a:t>
            </a:r>
            <a:r>
              <a:rPr lang="en-US" sz="2400" b="1" dirty="0">
                <a:latin typeface="+mn-lt"/>
                <a:ea typeface="+mn-ea"/>
              </a:rPr>
              <a:t>pass</a:t>
            </a:r>
          </a:p>
          <a:p>
            <a:pPr defTabSz="914363" fontAlgn="auto">
              <a:lnSpc>
                <a:spcPct val="90000"/>
              </a:lnSpc>
              <a:spcBef>
                <a:spcPts val="0"/>
              </a:spcBef>
              <a:spcAft>
                <a:spcPts val="0"/>
              </a:spcAft>
              <a:defRPr/>
            </a:pPr>
            <a:endParaRPr lang="en-US" sz="1600" b="1" dirty="0">
              <a:latin typeface="+mn-lt"/>
              <a:ea typeface="+mn-ea"/>
            </a:endParaRPr>
          </a:p>
          <a:p>
            <a:pPr defTabSz="914099">
              <a:lnSpc>
                <a:spcPct val="80000"/>
              </a:lnSpc>
              <a:spcBef>
                <a:spcPts val="300"/>
              </a:spcBef>
              <a:defRPr/>
            </a:pPr>
            <a:r>
              <a:rPr lang="en-US" sz="2400" dirty="0">
                <a:latin typeface="+mn-lt"/>
                <a:ea typeface="+mn-ea"/>
              </a:rPr>
              <a:t>www.windowsphone.com</a:t>
            </a:r>
            <a:endParaRPr lang="en-US" sz="2400" dirty="0">
              <a:latin typeface="+mn-lt"/>
              <a:ea typeface="+mn-ea"/>
            </a:endParaRPr>
          </a:p>
        </p:txBody>
      </p:sp>
      <p:pic>
        <p:nvPicPr>
          <p:cNvPr id="22" name="Picture 21"/>
          <p:cNvPicPr>
            <a:picLocks noChangeAspect="1"/>
          </p:cNvPicPr>
          <p:nvPr/>
        </p:nvPicPr>
        <p:blipFill>
          <a:blip r:embed="rId2"/>
          <a:stretch>
            <a:fillRect/>
          </a:stretch>
        </p:blipFill>
        <p:spPr>
          <a:xfrm>
            <a:off x="8502650" y="1757363"/>
            <a:ext cx="2476500" cy="4759325"/>
          </a:xfrm>
          <a:prstGeom prst="rect">
            <a:avLst/>
          </a:prstGeom>
          <a:effectLst>
            <a:outerShdw blurRad="40005" dist="22860" dir="5400000" algn="t" rotWithShape="0">
              <a:prstClr val="black">
                <a:alpha val="35000"/>
              </a:prstClr>
            </a:outerShdw>
          </a:effectLst>
        </p:spPr>
      </p:pic>
      <p:pic>
        <p:nvPicPr>
          <p:cNvPr id="140295" name="Picture 2" descr="H:\Design IN-OUT\#1307 Windows Phone 7 datasheets &amp; PPT\Correction\WP7_StartOfficeCalendar_US_Green_15-Sep-2010.jpg"/>
          <p:cNvPicPr>
            <a:picLocks noChangeAspect="1" noChangeArrowheads="1"/>
          </p:cNvPicPr>
          <p:nvPr/>
        </p:nvPicPr>
        <p:blipFill>
          <a:blip r:embed="rId3"/>
          <a:srcRect/>
          <a:stretch>
            <a:fillRect/>
          </a:stretch>
        </p:blipFill>
        <p:spPr bwMode="auto">
          <a:xfrm>
            <a:off x="8631238" y="1924050"/>
            <a:ext cx="2219325" cy="3698875"/>
          </a:xfrm>
          <a:prstGeom prst="rect">
            <a:avLst/>
          </a:prstGeom>
          <a:noFill/>
          <a:ln w="9525">
            <a:noFill/>
            <a:miter lim="800000"/>
            <a:headEnd/>
            <a:tailEnd/>
          </a:ln>
        </p:spPr>
      </p:pic>
      <p:sp>
        <p:nvSpPr>
          <p:cNvPr id="140296" name="TextBox 8">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smtClean="0"/>
              <a:t>Win a Windows Phone Contest</a:t>
            </a:r>
            <a:endParaRPr dirty="0"/>
          </a:p>
        </p:txBody>
      </p:sp>
      <p:grpSp>
        <p:nvGrpSpPr>
          <p:cNvPr id="14" name="Group 13"/>
          <p:cNvGrpSpPr>
            <a:grpSpLocks/>
          </p:cNvGrpSpPr>
          <p:nvPr/>
        </p:nvGrpSpPr>
        <p:grpSpPr bwMode="auto">
          <a:xfrm>
            <a:off x="8053388" y="1447800"/>
            <a:ext cx="3611562" cy="3219450"/>
            <a:chOff x="8053389" y="1447801"/>
            <a:chExt cx="3611880" cy="3219448"/>
          </a:xfrm>
        </p:grpSpPr>
        <p:sp>
          <p:nvSpPr>
            <p:cNvPr id="71" name="Rectangle 70"/>
            <p:cNvSpPr/>
            <p:nvPr/>
          </p:nvSpPr>
          <p:spPr bwMode="auto">
            <a:xfrm>
              <a:off x="8053389" y="1447801"/>
              <a:ext cx="3611880" cy="831849"/>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marL="0" lvl="1" indent="0" algn="ctr" defTabSz="914363" fontAlgn="auto">
                <a:spcBef>
                  <a:spcPts val="0"/>
                </a:spcBef>
                <a:spcAft>
                  <a:spcPts val="0"/>
                </a:spcAft>
                <a:defRPr/>
              </a:pPr>
              <a:r>
                <a:rPr lang="en-US" sz="2800" b="1" dirty="0">
                  <a:latin typeface="+mn-lt"/>
                  <a:ea typeface="+mn-ea"/>
                </a:rPr>
                <a:t>QUESTIONS? </a:t>
              </a:r>
              <a:endParaRPr lang="en-US" sz="2800" b="1" dirty="0">
                <a:latin typeface="+mn-lt"/>
                <a:ea typeface="+mn-ea"/>
              </a:endParaRPr>
            </a:p>
          </p:txBody>
        </p:sp>
        <p:sp>
          <p:nvSpPr>
            <p:cNvPr id="74" name="Rectangle 73"/>
            <p:cNvSpPr/>
            <p:nvPr/>
          </p:nvSpPr>
          <p:spPr bwMode="auto">
            <a:xfrm>
              <a:off x="8053389" y="2357478"/>
              <a:ext cx="3611880" cy="2309771"/>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91440" rIns="91436" bIns="45718" anchor="ctr"/>
            <a:lstStyle/>
            <a:p>
              <a:pPr defTabSz="914363" fontAlgn="auto">
                <a:lnSpc>
                  <a:spcPct val="90000"/>
                </a:lnSpc>
                <a:spcBef>
                  <a:spcPts val="0"/>
                </a:spcBef>
                <a:spcAft>
                  <a:spcPts val="0"/>
                </a:spcAft>
                <a:defRPr/>
              </a:pPr>
              <a:r>
                <a:rPr lang="en-US" sz="2200" kern="0" dirty="0">
                  <a:gradFill>
                    <a:gsLst>
                      <a:gs pos="0">
                        <a:srgbClr val="FFFFFF"/>
                      </a:gs>
                      <a:gs pos="100000">
                        <a:srgbClr val="FFFFFF"/>
                      </a:gs>
                    </a:gsLst>
                    <a:lin ang="5400000" scaled="0"/>
                  </a:gradFill>
                  <a:latin typeface="+mn-lt"/>
                  <a:ea typeface="Segoe UI" pitchFamily="34" charset="0"/>
                  <a:cs typeface="Zegoe UI SemiLight" charset="0"/>
                </a:rPr>
                <a:t>Go to the </a:t>
              </a:r>
              <a:br>
                <a:rPr lang="en-US" sz="2200" kern="0" dirty="0">
                  <a:gradFill>
                    <a:gsLst>
                      <a:gs pos="0">
                        <a:srgbClr val="FFFFFF"/>
                      </a:gs>
                      <a:gs pos="100000">
                        <a:srgbClr val="FFFFFF"/>
                      </a:gs>
                    </a:gsLst>
                    <a:lin ang="5400000" scaled="0"/>
                  </a:gradFill>
                  <a:latin typeface="+mn-lt"/>
                  <a:ea typeface="Segoe UI" pitchFamily="34" charset="0"/>
                  <a:cs typeface="Zegoe UI SemiLight" charset="0"/>
                </a:rPr>
              </a:br>
              <a:r>
                <a:rPr lang="en-US" sz="2200" b="1" kern="0" dirty="0">
                  <a:gradFill>
                    <a:gsLst>
                      <a:gs pos="0">
                        <a:srgbClr val="FFFFFF"/>
                      </a:gs>
                      <a:gs pos="100000">
                        <a:srgbClr val="FFFFFF"/>
                      </a:gs>
                    </a:gsLst>
                    <a:lin ang="5400000" scaled="0"/>
                  </a:gradFill>
                  <a:latin typeface="+mn-lt"/>
                  <a:ea typeface="Segoe UI" pitchFamily="34" charset="0"/>
                  <a:cs typeface="Zegoe UI SemiLight" charset="0"/>
                </a:rPr>
                <a:t>WPC Information Counter </a:t>
              </a:r>
              <a:r>
                <a:rPr lang="en-US" sz="2200" kern="0" dirty="0">
                  <a:gradFill>
                    <a:gsLst>
                      <a:gs pos="0">
                        <a:srgbClr val="FFFFFF"/>
                      </a:gs>
                      <a:gs pos="100000">
                        <a:srgbClr val="FFFFFF"/>
                      </a:gs>
                    </a:gsLst>
                    <a:lin ang="5400000" scaled="0"/>
                  </a:gradFill>
                  <a:latin typeface="+mn-lt"/>
                  <a:ea typeface="Segoe UI" pitchFamily="34" charset="0"/>
                  <a:cs typeface="Zegoe UI SemiLight" charset="0"/>
                </a:rPr>
                <a:t/>
              </a:r>
              <a:br>
                <a:rPr lang="en-US" sz="2200" kern="0" dirty="0">
                  <a:gradFill>
                    <a:gsLst>
                      <a:gs pos="0">
                        <a:srgbClr val="FFFFFF"/>
                      </a:gs>
                      <a:gs pos="100000">
                        <a:srgbClr val="FFFFFF"/>
                      </a:gs>
                    </a:gsLst>
                    <a:lin ang="5400000" scaled="0"/>
                  </a:gradFill>
                  <a:latin typeface="+mn-lt"/>
                  <a:ea typeface="Segoe UI" pitchFamily="34" charset="0"/>
                  <a:cs typeface="Zegoe UI SemiLight" charset="0"/>
                </a:rPr>
              </a:br>
              <a:r>
                <a:rPr lang="en-US" sz="2200" kern="0" dirty="0">
                  <a:gradFill>
                    <a:gsLst>
                      <a:gs pos="0">
                        <a:srgbClr val="FFFFFF"/>
                      </a:gs>
                      <a:gs pos="100000">
                        <a:srgbClr val="FFFFFF"/>
                      </a:gs>
                    </a:gsLst>
                    <a:lin ang="5400000" scaled="0"/>
                  </a:gradFill>
                  <a:latin typeface="+mn-lt"/>
                  <a:ea typeface="Segoe UI" pitchFamily="34" charset="0"/>
                  <a:cs typeface="Zegoe UI SemiLight" charset="0"/>
                </a:rPr>
                <a:t>at the TLC</a:t>
              </a:r>
            </a:p>
          </p:txBody>
        </p:sp>
      </p:grpSp>
      <p:sp>
        <p:nvSpPr>
          <p:cNvPr id="141315" name="AutoShape 2" descr="https://mediabank.partners.extranet.microsoft.com/Assets/Active/M-Q/Microsoft_Office_365/Logos/Horizontal/online-rgb/_w/ofc365_h_rgb_png.jpeg"/>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en-US" altLang="zh-CN"/>
          </a:p>
        </p:txBody>
      </p:sp>
      <p:sp>
        <p:nvSpPr>
          <p:cNvPr id="141316" name="AutoShape 4" descr="https://mediabank.partners.extranet.microsoft.com/Assets/Active/M-Q/Microsoft_Office_365/Logos/Horizontal/online-rgb/ofc365_h_rgb.pn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ltLang="zh-CN"/>
          </a:p>
        </p:txBody>
      </p:sp>
      <p:sp>
        <p:nvSpPr>
          <p:cNvPr id="141317" name="AutoShape 8" descr="https://mediabank.partners.extranet.microsoft.com/Assets/Active/R-T/SharePoint/Horizontal/online-rgb/ShrPt_h_rgb.png"/>
          <p:cNvSpPr>
            <a:spLocks noChangeAspect="1" noChangeArrowheads="1"/>
          </p:cNvSpPr>
          <p:nvPr/>
        </p:nvSpPr>
        <p:spPr bwMode="auto">
          <a:xfrm>
            <a:off x="215900" y="15875"/>
            <a:ext cx="304800" cy="304800"/>
          </a:xfrm>
          <a:prstGeom prst="rect">
            <a:avLst/>
          </a:prstGeom>
          <a:noFill/>
          <a:ln w="9525">
            <a:noFill/>
            <a:miter lim="800000"/>
            <a:headEnd/>
            <a:tailEnd/>
          </a:ln>
        </p:spPr>
        <p:txBody>
          <a:bodyPr/>
          <a:lstStyle/>
          <a:p>
            <a:endParaRPr lang="en-US" altLang="zh-CN"/>
          </a:p>
        </p:txBody>
      </p:sp>
      <p:grpSp>
        <p:nvGrpSpPr>
          <p:cNvPr id="12" name="Group 11"/>
          <p:cNvGrpSpPr>
            <a:grpSpLocks/>
          </p:cNvGrpSpPr>
          <p:nvPr/>
        </p:nvGrpSpPr>
        <p:grpSpPr bwMode="auto">
          <a:xfrm>
            <a:off x="508000" y="1447800"/>
            <a:ext cx="3622675" cy="4884738"/>
            <a:chOff x="508122" y="1447801"/>
            <a:chExt cx="3623261" cy="4885039"/>
          </a:xfrm>
        </p:grpSpPr>
        <p:sp>
          <p:nvSpPr>
            <p:cNvPr id="67" name="Rectangle 66"/>
            <p:cNvSpPr/>
            <p:nvPr/>
          </p:nvSpPr>
          <p:spPr bwMode="auto">
            <a:xfrm>
              <a:off x="519503" y="1447801"/>
              <a:ext cx="3611880" cy="832584"/>
            </a:xfrm>
            <a:prstGeom prst="rect">
              <a:avLst/>
            </a:prstGeom>
            <a:solidFill>
              <a:srgbClr val="4891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2800" b="1" kern="0" dirty="0">
                  <a:gradFill>
                    <a:gsLst>
                      <a:gs pos="0">
                        <a:srgbClr val="FFFFFF"/>
                      </a:gs>
                      <a:gs pos="100000">
                        <a:srgbClr val="FFFFFF"/>
                      </a:gs>
                    </a:gsLst>
                    <a:lin ang="5400000" scaled="0"/>
                  </a:gradFill>
                  <a:latin typeface="+mn-lt"/>
                  <a:ea typeface="Segoe UI" pitchFamily="34" charset="0"/>
                  <a:cs typeface="Zegoe UI SemiLight" charset="0"/>
                </a:rPr>
                <a:t>HAT CONTEST*</a:t>
              </a:r>
            </a:p>
          </p:txBody>
        </p:sp>
        <p:sp>
          <p:nvSpPr>
            <p:cNvPr id="69" name="Rectangle 68"/>
            <p:cNvSpPr/>
            <p:nvPr/>
          </p:nvSpPr>
          <p:spPr bwMode="auto">
            <a:xfrm>
              <a:off x="519237" y="2357495"/>
              <a:ext cx="3612146" cy="460403"/>
            </a:xfrm>
            <a:prstGeom prst="rect">
              <a:avLst/>
            </a:prstGeom>
            <a:gradFill>
              <a:gsLst>
                <a:gs pos="0">
                  <a:srgbClr val="4B8EDC">
                    <a:lumMod val="80000"/>
                  </a:srgbClr>
                </a:gs>
                <a:gs pos="100000">
                  <a:srgbClr val="4B8EDC">
                    <a:lumMod val="80000"/>
                  </a:srgbClr>
                </a:gs>
              </a:gsLst>
              <a:lin ang="16200000" scaled="0"/>
            </a:gra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45718" rIns="0" bIns="45718" anchor="ctr"/>
            <a:lstStyle/>
            <a:p>
              <a:pPr marL="460375" lvl="1" indent="0" defTabSz="914363" fontAlgn="auto">
                <a:spcBef>
                  <a:spcPts val="0"/>
                </a:spcBef>
                <a:spcAft>
                  <a:spcPts val="0"/>
                </a:spcAft>
                <a:defRPr/>
              </a:pPr>
              <a:r>
                <a:rPr lang="en-US" sz="2400" dirty="0">
                  <a:latin typeface="+mn-lt"/>
                  <a:ea typeface="+mn-ea"/>
                </a:rPr>
                <a:t>How do you enter?</a:t>
              </a:r>
            </a:p>
          </p:txBody>
        </p:sp>
        <p:sp>
          <p:nvSpPr>
            <p:cNvPr id="8" name="TextBox 7"/>
            <p:cNvSpPr txBox="1"/>
            <p:nvPr/>
          </p:nvSpPr>
          <p:spPr>
            <a:xfrm>
              <a:off x="969962" y="2903298"/>
              <a:ext cx="3161031" cy="1329595"/>
            </a:xfrm>
            <a:prstGeom prst="rect">
              <a:avLst/>
            </a:prstGeom>
            <a:noFill/>
          </p:spPr>
          <p:txBody>
            <a:bodyPr lIns="0" tIns="0" rIns="0" bIns="0">
              <a:spAutoFit/>
            </a:bodyPr>
            <a:lstStyle/>
            <a:p>
              <a:pPr marL="290513" indent="-287338" defTabSz="914363" fontAlgn="auto">
                <a:lnSpc>
                  <a:spcPct val="90000"/>
                </a:lnSpc>
                <a:spcBef>
                  <a:spcPct val="20000"/>
                </a:spcBef>
                <a:spcAft>
                  <a:spcPts val="0"/>
                </a:spcAft>
                <a:buSzPct val="90000"/>
                <a:buFontTx/>
                <a:buBlip>
                  <a:blip r:embed="rId3"/>
                </a:buBlip>
                <a:defRPr/>
              </a:pPr>
              <a:r>
                <a:rPr lang="en-US" sz="1600" dirty="0">
                  <a:gradFill>
                    <a:gsLst>
                      <a:gs pos="0">
                        <a:schemeClr val="tx1"/>
                      </a:gs>
                      <a:gs pos="86000">
                        <a:schemeClr val="tx1"/>
                      </a:gs>
                    </a:gsLst>
                    <a:lin ang="5400000" scaled="0"/>
                  </a:gradFill>
                  <a:latin typeface="+mn-lt"/>
                  <a:ea typeface="+mn-ea"/>
                </a:rPr>
                <a:t>Enter by visiting the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Windows </a:t>
              </a:r>
              <a:r>
                <a:rPr lang="en-US" sz="1600" dirty="0">
                  <a:gradFill>
                    <a:gsLst>
                      <a:gs pos="0">
                        <a:schemeClr val="tx1"/>
                      </a:gs>
                      <a:gs pos="86000">
                        <a:schemeClr val="tx1"/>
                      </a:gs>
                    </a:gsLst>
                    <a:lin ang="5400000" scaled="0"/>
                  </a:gradFill>
                  <a:latin typeface="+mn-lt"/>
                  <a:ea typeface="+mn-ea"/>
                </a:rPr>
                <a:t>Phone booth, accepting a </a:t>
              </a:r>
              <a:r>
                <a:rPr lang="en-US" sz="1600" b="1" dirty="0">
                  <a:gradFill>
                    <a:gsLst>
                      <a:gs pos="0">
                        <a:schemeClr val="tx1"/>
                      </a:gs>
                      <a:gs pos="86000">
                        <a:schemeClr val="tx1"/>
                      </a:gs>
                    </a:gsLst>
                    <a:lin ang="5400000" scaled="0"/>
                  </a:gradFill>
                  <a:latin typeface="+mn-lt"/>
                  <a:ea typeface="+mn-ea"/>
                </a:rPr>
                <a:t>free </a:t>
              </a:r>
              <a:r>
                <a:rPr lang="en-US" sz="1600" b="1" dirty="0">
                  <a:gradFill>
                    <a:gsLst>
                      <a:gs pos="0">
                        <a:schemeClr val="tx1"/>
                      </a:gs>
                      <a:gs pos="86000">
                        <a:schemeClr val="tx1"/>
                      </a:gs>
                    </a:gsLst>
                    <a:lin ang="5400000" scaled="0"/>
                  </a:gradFill>
                  <a:latin typeface="+mn-lt"/>
                  <a:ea typeface="+mn-ea"/>
                </a:rPr>
                <a:t/>
              </a:r>
              <a:br>
                <a:rPr lang="en-US" sz="1600" b="1" dirty="0">
                  <a:gradFill>
                    <a:gsLst>
                      <a:gs pos="0">
                        <a:schemeClr val="tx1"/>
                      </a:gs>
                      <a:gs pos="86000">
                        <a:schemeClr val="tx1"/>
                      </a:gs>
                    </a:gsLst>
                    <a:lin ang="5400000" scaled="0"/>
                  </a:gradFill>
                  <a:latin typeface="+mn-lt"/>
                  <a:ea typeface="+mn-ea"/>
                </a:rPr>
              </a:br>
              <a:r>
                <a:rPr lang="en-US" sz="1600" b="1" dirty="0">
                  <a:gradFill>
                    <a:gsLst>
                      <a:gs pos="0">
                        <a:schemeClr val="tx1"/>
                      </a:gs>
                      <a:gs pos="86000">
                        <a:schemeClr val="tx1"/>
                      </a:gs>
                    </a:gsLst>
                    <a:lin ang="5400000" scaled="0"/>
                  </a:gradFill>
                  <a:latin typeface="+mn-lt"/>
                  <a:ea typeface="+mn-ea"/>
                </a:rPr>
                <a:t>Windows </a:t>
              </a:r>
              <a:r>
                <a:rPr lang="en-US" sz="1600" b="1" dirty="0">
                  <a:gradFill>
                    <a:gsLst>
                      <a:gs pos="0">
                        <a:schemeClr val="tx1"/>
                      </a:gs>
                      <a:gs pos="86000">
                        <a:schemeClr val="tx1"/>
                      </a:gs>
                    </a:gsLst>
                    <a:lin ang="5400000" scaled="0"/>
                  </a:gradFill>
                  <a:latin typeface="+mn-lt"/>
                  <a:ea typeface="+mn-ea"/>
                </a:rPr>
                <a:t>Phone</a:t>
              </a:r>
              <a:r>
                <a:rPr lang="en-US" sz="1600" dirty="0">
                  <a:gradFill>
                    <a:gsLst>
                      <a:gs pos="0">
                        <a:schemeClr val="tx1"/>
                      </a:gs>
                      <a:gs pos="86000">
                        <a:schemeClr val="tx1"/>
                      </a:gs>
                    </a:gsLst>
                    <a:lin ang="5400000" scaled="0"/>
                  </a:gradFill>
                  <a:latin typeface="+mn-lt"/>
                  <a:ea typeface="+mn-ea"/>
                </a:rPr>
                <a:t> branded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hat</a:t>
              </a:r>
              <a:r>
                <a:rPr lang="en-US" sz="1600" dirty="0">
                  <a:gradFill>
                    <a:gsLst>
                      <a:gs pos="0">
                        <a:schemeClr val="tx1"/>
                      </a:gs>
                      <a:gs pos="86000">
                        <a:schemeClr val="tx1"/>
                      </a:gs>
                    </a:gsLst>
                    <a:lin ang="5400000" scaled="0"/>
                  </a:gradFill>
                  <a:latin typeface="+mn-lt"/>
                  <a:ea typeface="+mn-ea"/>
                </a:rPr>
                <a:t>, and </a:t>
              </a:r>
              <a:r>
                <a:rPr lang="en-US" sz="1600" b="1" dirty="0">
                  <a:gradFill>
                    <a:gsLst>
                      <a:gs pos="0">
                        <a:schemeClr val="tx1"/>
                      </a:gs>
                      <a:gs pos="86000">
                        <a:schemeClr val="tx1"/>
                      </a:gs>
                    </a:gsLst>
                    <a:lin ang="5400000" scaled="0"/>
                  </a:gradFill>
                  <a:latin typeface="+mn-lt"/>
                  <a:ea typeface="+mn-ea"/>
                </a:rPr>
                <a:t>wearing that hat </a:t>
              </a:r>
              <a:r>
                <a:rPr lang="en-US" sz="1600" dirty="0">
                  <a:gradFill>
                    <a:gsLst>
                      <a:gs pos="0">
                        <a:schemeClr val="tx1"/>
                      </a:gs>
                      <a:gs pos="86000">
                        <a:schemeClr val="tx1"/>
                      </a:gs>
                    </a:gsLst>
                    <a:lin ang="5400000" scaled="0"/>
                  </a:gradFill>
                  <a:latin typeface="+mn-lt"/>
                  <a:ea typeface="+mn-ea"/>
                </a:rPr>
                <a:t>during the Event</a:t>
              </a:r>
              <a:endParaRPr lang="en-US" sz="1600" dirty="0">
                <a:gradFill>
                  <a:gsLst>
                    <a:gs pos="0">
                      <a:schemeClr val="tx1"/>
                    </a:gs>
                    <a:gs pos="86000">
                      <a:schemeClr val="tx1"/>
                    </a:gs>
                  </a:gsLst>
                  <a:lin ang="5400000" scaled="0"/>
                </a:gradFill>
                <a:latin typeface="+mn-lt"/>
                <a:ea typeface="+mn-ea"/>
              </a:endParaRPr>
            </a:p>
          </p:txBody>
        </p:sp>
        <p:sp>
          <p:nvSpPr>
            <p:cNvPr id="27" name="Rectangle 26"/>
            <p:cNvSpPr/>
            <p:nvPr/>
          </p:nvSpPr>
          <p:spPr bwMode="auto">
            <a:xfrm>
              <a:off x="508122" y="4424547"/>
              <a:ext cx="3612147" cy="457228"/>
            </a:xfrm>
            <a:prstGeom prst="rect">
              <a:avLst/>
            </a:prstGeom>
            <a:gradFill>
              <a:gsLst>
                <a:gs pos="0">
                  <a:srgbClr val="4B8EDC">
                    <a:lumMod val="80000"/>
                  </a:srgbClr>
                </a:gs>
                <a:gs pos="100000">
                  <a:srgbClr val="4B8EDC">
                    <a:lumMod val="80000"/>
                  </a:srgbClr>
                </a:gs>
              </a:gsLst>
              <a:lin ang="16200000" scaled="0"/>
            </a:gra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45718" rIns="0" bIns="45718" anchor="ctr"/>
            <a:lstStyle/>
            <a:p>
              <a:pPr marL="460375" lvl="1" indent="0" defTabSz="914363" fontAlgn="auto">
                <a:spcBef>
                  <a:spcPts val="0"/>
                </a:spcBef>
                <a:spcAft>
                  <a:spcPts val="0"/>
                </a:spcAft>
                <a:defRPr/>
              </a:pPr>
              <a:r>
                <a:rPr lang="en-US" sz="2400" dirty="0">
                  <a:latin typeface="+mn-lt"/>
                  <a:ea typeface="+mn-ea"/>
                </a:rPr>
                <a:t>How am I selected?</a:t>
              </a:r>
            </a:p>
          </p:txBody>
        </p:sp>
        <p:sp>
          <p:nvSpPr>
            <p:cNvPr id="9" name="TextBox 8"/>
            <p:cNvSpPr txBox="1"/>
            <p:nvPr/>
          </p:nvSpPr>
          <p:spPr>
            <a:xfrm>
              <a:off x="969963" y="5003245"/>
              <a:ext cx="3161030" cy="1329595"/>
            </a:xfrm>
            <a:prstGeom prst="rect">
              <a:avLst/>
            </a:prstGeom>
            <a:noFill/>
          </p:spPr>
          <p:txBody>
            <a:bodyPr lIns="0" tIns="0" rIns="0" bIns="0">
              <a:spAutoFit/>
            </a:bodyPr>
            <a:lstStyle>
              <a:defPPr>
                <a:defRPr lang="en-US"/>
              </a:defPPr>
              <a:lvl1pPr marL="290513" indent="-287338">
                <a:lnSpc>
                  <a:spcPct val="90000"/>
                </a:lnSpc>
                <a:spcBef>
                  <a:spcPct val="20000"/>
                </a:spcBef>
                <a:buSzPct val="90000"/>
                <a:buBlip>
                  <a:blip r:embed="rId3"/>
                </a:buBlip>
                <a:defRPr>
                  <a:gradFill>
                    <a:gsLst>
                      <a:gs pos="0">
                        <a:schemeClr val="tx1"/>
                      </a:gs>
                      <a:gs pos="86000">
                        <a:schemeClr val="tx1"/>
                      </a:gs>
                    </a:gsLst>
                    <a:lin ang="5400000" scaled="0"/>
                  </a:gradFill>
                </a:defRPr>
              </a:lvl1pPr>
            </a:lstStyle>
            <a:p>
              <a:pPr marL="290513" lvl="1" indent="-287338" defTabSz="914363" fontAlgn="auto">
                <a:lnSpc>
                  <a:spcPct val="90000"/>
                </a:lnSpc>
                <a:spcBef>
                  <a:spcPct val="20000"/>
                </a:spcBef>
                <a:spcAft>
                  <a:spcPts val="0"/>
                </a:spcAft>
                <a:buSzPct val="90000"/>
                <a:buFontTx/>
                <a:buBlip>
                  <a:blip r:embed="rId3"/>
                </a:buBlip>
                <a:defRPr/>
              </a:pPr>
              <a:r>
                <a:rPr lang="en-US" sz="1600" dirty="0">
                  <a:gradFill>
                    <a:gsLst>
                      <a:gs pos="0">
                        <a:schemeClr val="tx1"/>
                      </a:gs>
                      <a:gs pos="86000">
                        <a:schemeClr val="tx1"/>
                      </a:gs>
                    </a:gsLst>
                    <a:lin ang="5400000" scaled="0"/>
                  </a:gradFill>
                  <a:latin typeface="+mn-lt"/>
                  <a:ea typeface="+mn-ea"/>
                </a:rPr>
                <a:t>Each day of the event,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a </a:t>
              </a:r>
              <a:r>
                <a:rPr lang="en-US" sz="1600" dirty="0">
                  <a:gradFill>
                    <a:gsLst>
                      <a:gs pos="0">
                        <a:schemeClr val="tx1"/>
                      </a:gs>
                      <a:gs pos="86000">
                        <a:schemeClr val="tx1"/>
                      </a:gs>
                    </a:gsLst>
                    <a:lin ang="5400000" scaled="0"/>
                  </a:gradFill>
                  <a:latin typeface="+mn-lt"/>
                  <a:ea typeface="+mn-ea"/>
                </a:rPr>
                <a:t>Windows Phone representative will </a:t>
              </a:r>
              <a:r>
                <a:rPr lang="en-US" sz="1600" b="1" dirty="0">
                  <a:gradFill>
                    <a:gsLst>
                      <a:gs pos="0">
                        <a:schemeClr val="tx1"/>
                      </a:gs>
                      <a:gs pos="86000">
                        <a:schemeClr val="tx1"/>
                      </a:gs>
                    </a:gsLst>
                    <a:lin ang="5400000" scaled="0"/>
                  </a:gradFill>
                  <a:latin typeface="+mn-lt"/>
                  <a:ea typeface="+mn-ea"/>
                </a:rPr>
                <a:t>randomly select</a:t>
              </a:r>
              <a:r>
                <a:rPr lang="en-US" sz="1600" dirty="0">
                  <a:gradFill>
                    <a:gsLst>
                      <a:gs pos="0">
                        <a:schemeClr val="tx1"/>
                      </a:gs>
                      <a:gs pos="86000">
                        <a:schemeClr val="tx1"/>
                      </a:gs>
                    </a:gsLst>
                    <a:lin ang="5400000" scaled="0"/>
                  </a:gradFill>
                  <a:latin typeface="+mn-lt"/>
                  <a:ea typeface="+mn-ea"/>
                </a:rPr>
                <a:t> up to 5 people who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are </a:t>
              </a:r>
              <a:r>
                <a:rPr lang="en-US" sz="1600" dirty="0">
                  <a:gradFill>
                    <a:gsLst>
                      <a:gs pos="0">
                        <a:schemeClr val="tx1"/>
                      </a:gs>
                      <a:gs pos="86000">
                        <a:schemeClr val="tx1"/>
                      </a:gs>
                    </a:gsLst>
                    <a:lin ang="5400000" scaled="0"/>
                  </a:gradFill>
                  <a:latin typeface="+mn-lt"/>
                  <a:ea typeface="+mn-ea"/>
                </a:rPr>
                <a:t>observed wearing their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b="1" dirty="0">
                  <a:gradFill>
                    <a:gsLst>
                      <a:gs pos="0">
                        <a:schemeClr val="tx1"/>
                      </a:gs>
                      <a:gs pos="86000">
                        <a:schemeClr val="tx1"/>
                      </a:gs>
                    </a:gsLst>
                    <a:lin ang="5400000" scaled="0"/>
                  </a:gradFill>
                  <a:latin typeface="+mn-lt"/>
                  <a:ea typeface="+mn-ea"/>
                </a:rPr>
                <a:t>Windows </a:t>
              </a:r>
              <a:r>
                <a:rPr lang="en-US" sz="1600" b="1" dirty="0">
                  <a:gradFill>
                    <a:gsLst>
                      <a:gs pos="0">
                        <a:schemeClr val="tx1"/>
                      </a:gs>
                      <a:gs pos="86000">
                        <a:schemeClr val="tx1"/>
                      </a:gs>
                    </a:gsLst>
                    <a:lin ang="5400000" scaled="0"/>
                  </a:gradFill>
                  <a:latin typeface="+mn-lt"/>
                  <a:ea typeface="+mn-ea"/>
                </a:rPr>
                <a:t>Phone branded </a:t>
              </a:r>
              <a:r>
                <a:rPr lang="en-US" sz="1600" b="1" dirty="0">
                  <a:gradFill>
                    <a:gsLst>
                      <a:gs pos="0">
                        <a:schemeClr val="tx1"/>
                      </a:gs>
                      <a:gs pos="86000">
                        <a:schemeClr val="tx1"/>
                      </a:gs>
                    </a:gsLst>
                    <a:lin ang="5400000" scaled="0"/>
                  </a:gradFill>
                  <a:latin typeface="+mn-lt"/>
                  <a:ea typeface="+mn-ea"/>
                </a:rPr>
                <a:t>hat</a:t>
              </a:r>
              <a:endParaRPr lang="en-US" sz="1600" dirty="0">
                <a:gradFill>
                  <a:gsLst>
                    <a:gs pos="0">
                      <a:schemeClr val="tx1"/>
                    </a:gs>
                    <a:gs pos="86000">
                      <a:schemeClr val="tx1"/>
                    </a:gs>
                  </a:gsLst>
                  <a:lin ang="5400000" scaled="0"/>
                </a:gradFill>
                <a:latin typeface="+mn-lt"/>
                <a:ea typeface="+mn-ea"/>
              </a:endParaRPr>
            </a:p>
          </p:txBody>
        </p:sp>
      </p:grpSp>
      <p:grpSp>
        <p:nvGrpSpPr>
          <p:cNvPr id="13" name="Group 12"/>
          <p:cNvGrpSpPr>
            <a:grpSpLocks/>
          </p:cNvGrpSpPr>
          <p:nvPr/>
        </p:nvGrpSpPr>
        <p:grpSpPr bwMode="auto">
          <a:xfrm>
            <a:off x="4217988" y="1447800"/>
            <a:ext cx="3751262" cy="5153025"/>
            <a:chOff x="4217866" y="1447800"/>
            <a:chExt cx="3751067" cy="5152787"/>
          </a:xfrm>
        </p:grpSpPr>
        <p:sp>
          <p:nvSpPr>
            <p:cNvPr id="82" name="Rectangle 81"/>
            <p:cNvSpPr/>
            <p:nvPr/>
          </p:nvSpPr>
          <p:spPr bwMode="auto">
            <a:xfrm>
              <a:off x="4217866" y="1447800"/>
              <a:ext cx="3749040" cy="829925"/>
            </a:xfrm>
            <a:prstGeom prst="rect">
              <a:avLst/>
            </a:prstGeom>
            <a:solidFill>
              <a:srgbClr val="FFB70F"/>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2800" b="1" kern="0" dirty="0">
                  <a:gradFill>
                    <a:gsLst>
                      <a:gs pos="0">
                        <a:srgbClr val="FFFFFF"/>
                      </a:gs>
                      <a:gs pos="100000">
                        <a:srgbClr val="FFFFFF"/>
                      </a:gs>
                    </a:gsLst>
                    <a:lin ang="5400000" scaled="0"/>
                  </a:gradFill>
                  <a:latin typeface="+mn-lt"/>
                  <a:ea typeface="Segoe UI" pitchFamily="34" charset="0"/>
                  <a:cs typeface="Zegoe UI SemiLight" charset="0"/>
                </a:rPr>
                <a:t>SESSION CONTEST*</a:t>
              </a:r>
              <a:endParaRPr lang="en-US" sz="2800" b="1" kern="0" dirty="0">
                <a:gradFill>
                  <a:gsLst>
                    <a:gs pos="0">
                      <a:srgbClr val="FFFFFF"/>
                    </a:gs>
                    <a:gs pos="100000">
                      <a:srgbClr val="FFFFFF"/>
                    </a:gs>
                  </a:gsLst>
                  <a:lin ang="5400000" scaled="0"/>
                </a:gradFill>
                <a:latin typeface="+mn-lt"/>
                <a:ea typeface="Segoe UI" pitchFamily="34" charset="0"/>
                <a:cs typeface="Zegoe UI SemiLight" charset="0"/>
              </a:endParaRPr>
            </a:p>
          </p:txBody>
        </p:sp>
        <p:sp>
          <p:nvSpPr>
            <p:cNvPr id="84" name="Rectangle 83"/>
            <p:cNvSpPr/>
            <p:nvPr/>
          </p:nvSpPr>
          <p:spPr bwMode="auto">
            <a:xfrm>
              <a:off x="4219453" y="2357396"/>
              <a:ext cx="3749480" cy="4243191"/>
            </a:xfrm>
            <a:prstGeom prst="rect">
              <a:avLst/>
            </a:prstGeom>
            <a:solidFill>
              <a:srgbClr val="FFB70F"/>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vert270" lIns="91436" tIns="45718" rIns="91436" bIns="45718" anchor="ctr"/>
            <a:lstStyle/>
            <a:p>
              <a:pPr algn="ctr" defTabSz="914363" fontAlgn="auto">
                <a:lnSpc>
                  <a:spcPct val="90000"/>
                </a:lnSpc>
                <a:spcBef>
                  <a:spcPts val="0"/>
                </a:spcBef>
                <a:spcAft>
                  <a:spcPts val="0"/>
                </a:spcAft>
                <a:defRPr/>
              </a:pPr>
              <a:endParaRPr lang="en-US" sz="2800" kern="0" dirty="0">
                <a:gradFill>
                  <a:gsLst>
                    <a:gs pos="0">
                      <a:srgbClr val="FFFFFF"/>
                    </a:gs>
                    <a:gs pos="100000">
                      <a:srgbClr val="FFFFFF"/>
                    </a:gs>
                  </a:gsLst>
                  <a:lin ang="5400000" scaled="0"/>
                </a:gradFill>
                <a:latin typeface="+mn-lt"/>
                <a:ea typeface="Segoe UI" pitchFamily="34" charset="0"/>
                <a:cs typeface="Zegoe UI SemiLight" charset="0"/>
              </a:endParaRPr>
            </a:p>
          </p:txBody>
        </p:sp>
        <p:sp>
          <p:nvSpPr>
            <p:cNvPr id="141324" name="TextBox 9"/>
            <p:cNvSpPr txBox="1">
              <a:spLocks noChangeArrowheads="1"/>
            </p:cNvSpPr>
            <p:nvPr/>
          </p:nvSpPr>
          <p:spPr bwMode="auto">
            <a:xfrm>
              <a:off x="4480173" y="2383466"/>
              <a:ext cx="3297608" cy="3323987"/>
            </a:xfrm>
            <a:prstGeom prst="rect">
              <a:avLst/>
            </a:prstGeom>
            <a:noFill/>
            <a:ln w="9525">
              <a:noFill/>
              <a:miter lim="800000"/>
              <a:headEnd/>
              <a:tailEnd/>
            </a:ln>
          </p:spPr>
          <p:txBody>
            <a:bodyPr lIns="0" tIns="0" rIns="0" bIns="0" anchor="ctr">
              <a:spAutoFit/>
            </a:bodyPr>
            <a:lstStyle/>
            <a:p>
              <a:pPr marL="0" lvl="1" indent="0"/>
              <a:r>
                <a:rPr lang="en-US" altLang="zh-CN" sz="2400"/>
                <a:t>During each </a:t>
              </a:r>
              <a:br>
                <a:rPr lang="en-US" altLang="zh-CN" sz="2400"/>
              </a:br>
              <a:r>
                <a:rPr lang="en-US" altLang="zh-CN" sz="2400"/>
                <a:t>Windows Phone session the moderator will </a:t>
              </a:r>
              <a:r>
                <a:rPr lang="en-US" altLang="zh-CN" sz="2400" b="1"/>
                <a:t>post a question</a:t>
              </a:r>
              <a:r>
                <a:rPr lang="en-US" altLang="zh-CN" sz="2400"/>
                <a:t>;  the first person to correctly answer the question and is called on by the moderator will potentially win</a:t>
              </a:r>
            </a:p>
          </p:txBody>
        </p:sp>
      </p:grpSp>
      <p:sp>
        <p:nvSpPr>
          <p:cNvPr id="31" name="Rectangle 30"/>
          <p:cNvSpPr/>
          <p:nvPr/>
        </p:nvSpPr>
        <p:spPr bwMode="auto">
          <a:xfrm>
            <a:off x="8053388" y="4772025"/>
            <a:ext cx="3614737" cy="18288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182880" bIns="100584" anchor="ctr"/>
          <a:lstStyle/>
          <a:p>
            <a:pPr marL="119063" indent="-119063" defTabSz="914363" fontAlgn="auto">
              <a:lnSpc>
                <a:spcPct val="90000"/>
              </a:lnSpc>
              <a:spcBef>
                <a:spcPts val="0"/>
              </a:spcBef>
              <a:spcAft>
                <a:spcPts val="0"/>
              </a:spcAft>
              <a:defRPr/>
            </a:pPr>
            <a:r>
              <a:rPr lang="en-US" sz="1600" dirty="0">
                <a:latin typeface="+mn-lt"/>
                <a:ea typeface="+mn-ea"/>
              </a:rPr>
              <a:t>* Restrictions </a:t>
            </a:r>
            <a:r>
              <a:rPr lang="en-US" sz="1600" dirty="0">
                <a:latin typeface="+mn-lt"/>
                <a:ea typeface="+mn-ea"/>
              </a:rPr>
              <a:t>apply please see contest rules for eligibility and restrictions. Contest rules are displayed in the </a:t>
            </a:r>
            <a:r>
              <a:rPr lang="en-US" sz="1600" b="1" dirty="0">
                <a:latin typeface="+mn-lt"/>
                <a:ea typeface="+mn-ea"/>
              </a:rPr>
              <a:t>Technical  Learning Center </a:t>
            </a:r>
            <a:r>
              <a:rPr lang="en-US" sz="1600" dirty="0">
                <a:latin typeface="+mn-lt"/>
                <a:ea typeface="+mn-ea"/>
              </a:rPr>
              <a:t>at the </a:t>
            </a:r>
            <a:r>
              <a:rPr lang="en-US" sz="1600" dirty="0">
                <a:latin typeface="+mn-lt"/>
                <a:ea typeface="+mn-ea"/>
              </a:rPr>
              <a:t/>
            </a:r>
            <a:br>
              <a:rPr lang="en-US" sz="1600" dirty="0">
                <a:latin typeface="+mn-lt"/>
                <a:ea typeface="+mn-ea"/>
              </a:rPr>
            </a:br>
            <a:r>
              <a:rPr lang="en-US" sz="1600" dirty="0">
                <a:latin typeface="+mn-lt"/>
                <a:ea typeface="+mn-ea"/>
              </a:rPr>
              <a:t>WPH </a:t>
            </a:r>
            <a:r>
              <a:rPr lang="en-US" sz="1600">
                <a:latin typeface="+mn-lt"/>
                <a:ea typeface="+mn-ea"/>
              </a:rPr>
              <a:t>info </a:t>
            </a:r>
            <a:r>
              <a:rPr lang="en-US" sz="1600">
                <a:latin typeface="+mn-lt"/>
                <a:ea typeface="+mn-ea"/>
              </a:rPr>
              <a:t>counter</a:t>
            </a:r>
            <a:endParaRPr lang="en-US" sz="1600" dirty="0">
              <a:latin typeface="+mn-lt"/>
              <a:ea typeface="+mn-ea"/>
            </a:endParaRPr>
          </a:p>
        </p:txBody>
      </p:sp>
      <p:sp>
        <p:nvSpPr>
          <p:cNvPr id="141321" name="TextBox 19">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7" presetClass="entr" presetSubtype="0" fill="hold" grpId="0" nodeType="afterEffect">
                                  <p:stCondLst>
                                    <p:cond delay="2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strVal val="#ppt_x"/>
                                          </p:val>
                                        </p:tav>
                                        <p:tav tm="100000">
                                          <p:val>
                                            <p:strVal val="#ppt_x"/>
                                          </p:val>
                                        </p:tav>
                                      </p:tavLst>
                                    </p:anim>
                                    <p:anim calcmode="lin" valueType="num">
                                      <p:cBhvr>
                                        <p:cTn id="27"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defTabSz="914363" fontAlgn="auto">
              <a:spcAft>
                <a:spcPts val="0"/>
              </a:spcAft>
              <a:defRPr/>
            </a:pPr>
            <a:r>
              <a:rPr dirty="0" smtClean="0"/>
              <a:t>During this Session </a:t>
            </a:r>
            <a:br>
              <a:rPr dirty="0" smtClean="0"/>
            </a:br>
            <a:r>
              <a:rPr dirty="0" smtClean="0">
                <a:gradFill>
                  <a:gsLst>
                    <a:gs pos="0">
                      <a:schemeClr val="accent1"/>
                    </a:gs>
                    <a:gs pos="100000">
                      <a:schemeClr val="accent1"/>
                    </a:gs>
                  </a:gsLst>
                  <a:lin ang="5400000" scaled="0"/>
                </a:gradFill>
              </a:rPr>
              <a:t>You</a:t>
            </a:r>
            <a:r>
              <a:rPr dirty="0" smtClean="0">
                <a:gradFill flip="none" rotWithShape="1">
                  <a:gsLst>
                    <a:gs pos="0">
                      <a:schemeClr val="accent1"/>
                    </a:gs>
                    <a:gs pos="100000">
                      <a:schemeClr val="accent1"/>
                    </a:gs>
                  </a:gsLst>
                  <a:lin ang="5400000" scaled="0"/>
                  <a:tileRect/>
                </a:gradFill>
              </a:rPr>
              <a:t> </a:t>
            </a:r>
            <a:r>
              <a:rPr dirty="0" smtClean="0"/>
              <a:t>have a Chance to </a:t>
            </a:r>
            <a:br>
              <a:rPr dirty="0" smtClean="0"/>
            </a:br>
            <a:r>
              <a:rPr dirty="0" smtClean="0"/>
              <a:t>Win a Windows Phone</a:t>
            </a:r>
            <a:endParaRPr dirty="0"/>
          </a:p>
        </p:txBody>
      </p:sp>
      <p:sp>
        <p:nvSpPr>
          <p:cNvPr id="5" name="Text Placeholder 4"/>
          <p:cNvSpPr>
            <a:spLocks noGrp="1"/>
          </p:cNvSpPr>
          <p:nvPr>
            <p:ph type="body" sz="quarter" idx="10"/>
          </p:nvPr>
        </p:nvSpPr>
        <p:spPr/>
        <p:txBody>
          <a:bodyPr/>
          <a:lstStyle/>
          <a:p>
            <a:pPr defTabSz="914363" fontAlgn="auto">
              <a:spcAft>
                <a:spcPts val="0"/>
              </a:spcAft>
              <a:defRPr/>
            </a:pPr>
            <a:r>
              <a:t>announcement</a:t>
            </a:r>
            <a:endParaRPr/>
          </a:p>
        </p:txBody>
      </p:sp>
      <p:pic>
        <p:nvPicPr>
          <p:cNvPr id="10" name="Picture 9"/>
          <p:cNvPicPr>
            <a:picLocks noChangeAspect="1"/>
          </p:cNvPicPr>
          <p:nvPr/>
        </p:nvPicPr>
        <p:blipFill>
          <a:blip r:embed="rId3"/>
          <a:srcRect/>
          <a:stretch>
            <a:fillRect/>
          </a:stretch>
        </p:blipFill>
        <p:spPr bwMode="auto">
          <a:xfrm rot="382103">
            <a:off x="7956550" y="509588"/>
            <a:ext cx="2830513" cy="4954587"/>
          </a:xfrm>
          <a:prstGeom prst="rect">
            <a:avLst/>
          </a:prstGeom>
          <a:noFill/>
          <a:ln w="9525">
            <a:noFill/>
            <a:miter lim="800000"/>
            <a:headEnd/>
            <a:tailEnd/>
          </a:ln>
        </p:spPr>
      </p:pic>
      <p:sp>
        <p:nvSpPr>
          <p:cNvPr id="143364" name="TextBox 5">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Agenda </a:t>
            </a:r>
            <a:endParaRPr dirty="0"/>
          </a:p>
        </p:txBody>
      </p:sp>
      <p:sp>
        <p:nvSpPr>
          <p:cNvPr id="11" name="Rectangle 10"/>
          <p:cNvSpPr/>
          <p:nvPr/>
        </p:nvSpPr>
        <p:spPr bwMode="auto">
          <a:xfrm>
            <a:off x="0" y="1436688"/>
            <a:ext cx="11522075" cy="547687"/>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400" dirty="0">
                <a:solidFill>
                  <a:schemeClr val="tx1">
                    <a:alpha val="99000"/>
                  </a:schemeClr>
                </a:solidFill>
                <a:latin typeface="+mn-lt"/>
                <a:ea typeface="+mn-ea"/>
              </a:rPr>
              <a:t>Overview</a:t>
            </a:r>
          </a:p>
        </p:txBody>
      </p:sp>
      <p:sp>
        <p:nvSpPr>
          <p:cNvPr id="12" name="Rectangle 11"/>
          <p:cNvSpPr/>
          <p:nvPr/>
        </p:nvSpPr>
        <p:spPr bwMode="auto">
          <a:xfrm>
            <a:off x="0" y="2078038"/>
            <a:ext cx="11522075" cy="547687"/>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400" dirty="0">
                <a:solidFill>
                  <a:schemeClr val="tx1">
                    <a:alpha val="99000"/>
                  </a:schemeClr>
                </a:solidFill>
                <a:latin typeface="+mn-lt"/>
                <a:ea typeface="+mn-ea"/>
              </a:rPr>
              <a:t>Roadmap for Business</a:t>
            </a:r>
          </a:p>
        </p:txBody>
      </p:sp>
      <p:sp>
        <p:nvSpPr>
          <p:cNvPr id="13" name="Rectangle 12"/>
          <p:cNvSpPr/>
          <p:nvPr/>
        </p:nvSpPr>
        <p:spPr bwMode="auto">
          <a:xfrm>
            <a:off x="0" y="2719388"/>
            <a:ext cx="11522075"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400" dirty="0">
                <a:solidFill>
                  <a:schemeClr val="tx1">
                    <a:alpha val="99000"/>
                  </a:schemeClr>
                </a:solidFill>
                <a:latin typeface="+mn-lt"/>
                <a:ea typeface="+mn-ea"/>
              </a:rPr>
              <a:t>Risk Management (security model, application security, security management)</a:t>
            </a:r>
          </a:p>
        </p:txBody>
      </p:sp>
      <p:sp>
        <p:nvSpPr>
          <p:cNvPr id="14" name="Rectangle 13"/>
          <p:cNvSpPr/>
          <p:nvPr/>
        </p:nvSpPr>
        <p:spPr bwMode="auto">
          <a:xfrm>
            <a:off x="0" y="3360738"/>
            <a:ext cx="11522075"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400" dirty="0">
                <a:solidFill>
                  <a:schemeClr val="tx1">
                    <a:alpha val="99000"/>
                  </a:schemeClr>
                </a:solidFill>
                <a:latin typeface="+mn-lt"/>
                <a:ea typeface="+mn-ea"/>
              </a:rPr>
              <a:t>Deploying Windows Phone 7 with Exchange Server</a:t>
            </a:r>
          </a:p>
        </p:txBody>
      </p:sp>
      <p:sp>
        <p:nvSpPr>
          <p:cNvPr id="15" name="Rectangle 14"/>
          <p:cNvSpPr/>
          <p:nvPr/>
        </p:nvSpPr>
        <p:spPr bwMode="auto">
          <a:xfrm>
            <a:off x="0" y="4002088"/>
            <a:ext cx="11522075"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400" dirty="0">
                <a:solidFill>
                  <a:schemeClr val="tx1">
                    <a:alpha val="99000"/>
                  </a:schemeClr>
                </a:solidFill>
                <a:latin typeface="+mn-lt"/>
                <a:ea typeface="+mn-ea"/>
              </a:rPr>
              <a:t>Device Management (EAS support to configure the device by Exchange Server)</a:t>
            </a:r>
          </a:p>
        </p:txBody>
      </p:sp>
      <p:sp>
        <p:nvSpPr>
          <p:cNvPr id="16" name="Rectangle 15"/>
          <p:cNvSpPr/>
          <p:nvPr/>
        </p:nvSpPr>
        <p:spPr bwMode="auto">
          <a:xfrm>
            <a:off x="0" y="4643438"/>
            <a:ext cx="11522075"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400" dirty="0">
                <a:solidFill>
                  <a:schemeClr val="tx1">
                    <a:alpha val="99000"/>
                  </a:schemeClr>
                </a:solidFill>
                <a:latin typeface="+mn-lt"/>
                <a:ea typeface="+mn-ea"/>
              </a:rPr>
              <a:t>SharePoint and Windows Phone 7, UAG</a:t>
            </a:r>
          </a:p>
        </p:txBody>
      </p:sp>
      <p:sp>
        <p:nvSpPr>
          <p:cNvPr id="17" name="Rectangle 16"/>
          <p:cNvSpPr/>
          <p:nvPr/>
        </p:nvSpPr>
        <p:spPr bwMode="auto">
          <a:xfrm>
            <a:off x="0" y="5284788"/>
            <a:ext cx="11522075"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400" dirty="0">
                <a:solidFill>
                  <a:schemeClr val="tx1">
                    <a:alpha val="99000"/>
                  </a:schemeClr>
                </a:solidFill>
                <a:latin typeface="+mn-lt"/>
                <a:ea typeface="+mn-ea"/>
              </a:rPr>
              <a:t>LOB Application Options (distribution, data encryption, and authentication)</a:t>
            </a:r>
          </a:p>
        </p:txBody>
      </p:sp>
      <p:sp>
        <p:nvSpPr>
          <p:cNvPr id="18" name="Rectangle 17"/>
          <p:cNvSpPr/>
          <p:nvPr/>
        </p:nvSpPr>
        <p:spPr bwMode="auto">
          <a:xfrm>
            <a:off x="0" y="5926138"/>
            <a:ext cx="11522075" cy="5492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400" dirty="0">
                <a:solidFill>
                  <a:schemeClr val="tx1">
                    <a:alpha val="99000"/>
                  </a:schemeClr>
                </a:solidFill>
                <a:latin typeface="+mn-lt"/>
                <a:ea typeface="+mn-ea"/>
              </a:rPr>
              <a:t>Windows Phone 7 Updates</a:t>
            </a:r>
          </a:p>
        </p:txBody>
      </p:sp>
      <p:sp>
        <p:nvSpPr>
          <p:cNvPr id="145418" name="TextBox 18">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smtClean="0"/>
              <a:t>Addressing Business Organizations’ Needs</a:t>
            </a:r>
            <a:br>
              <a:rPr smtClean="0"/>
            </a:br>
            <a:endParaRPr dirty="0"/>
          </a:p>
        </p:txBody>
      </p:sp>
      <p:sp>
        <p:nvSpPr>
          <p:cNvPr id="31" name="Orange big rectangle"/>
          <p:cNvSpPr/>
          <p:nvPr/>
        </p:nvSpPr>
        <p:spPr bwMode="auto">
          <a:xfrm>
            <a:off x="725180" y="1447800"/>
            <a:ext cx="3474720" cy="5410200"/>
          </a:xfrm>
          <a:prstGeom prst="rect">
            <a:avLst/>
          </a:prstGeom>
          <a:gradFill flip="none" rotWithShape="1">
            <a:gsLst>
              <a:gs pos="0">
                <a:schemeClr val="bg1">
                  <a:alpha val="60000"/>
                </a:schemeClr>
              </a:gs>
              <a:gs pos="50000">
                <a:schemeClr val="bg1">
                  <a:alpha val="40000"/>
                </a:schemeClr>
              </a:gs>
              <a:gs pos="92000">
                <a:schemeClr val="bg1">
                  <a:alpha val="0"/>
                </a:schemeClr>
              </a:gs>
            </a:gsLst>
            <a:lin ang="5400000" scaled="0"/>
            <a:tileRect/>
          </a:gradFill>
          <a:ln>
            <a:gradFill>
              <a:gsLst>
                <a:gs pos="0">
                  <a:schemeClr val="tx1">
                    <a:lumMod val="65000"/>
                  </a:schemeClr>
                </a:gs>
                <a:gs pos="100000">
                  <a:schemeClr val="tx1">
                    <a:lumMod val="65000"/>
                    <a:alpha val="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82880" tIns="1645920" rIns="182880" bIns="45718"/>
          <a:lstStyle/>
          <a:p>
            <a:pPr algn="ctr" defTabSz="914099">
              <a:spcBef>
                <a:spcPts val="1200"/>
              </a:spcBef>
              <a:spcAft>
                <a:spcPts val="0"/>
              </a:spcAft>
              <a:defRPr/>
            </a:pPr>
            <a:endParaRPr lang="en-US" altLang="zh-CN" sz="2400" i="1" dirty="0">
              <a:gradFill>
                <a:gsLst>
                  <a:gs pos="0">
                    <a:schemeClr val="tx1"/>
                  </a:gs>
                  <a:gs pos="86000">
                    <a:schemeClr val="tx1"/>
                  </a:gs>
                </a:gsLst>
                <a:lin ang="5400000" scaled="0"/>
              </a:gradFill>
            </a:endParaRPr>
          </a:p>
        </p:txBody>
      </p:sp>
      <p:sp>
        <p:nvSpPr>
          <p:cNvPr id="32" name="Orange big rectangle"/>
          <p:cNvSpPr/>
          <p:nvPr/>
        </p:nvSpPr>
        <p:spPr bwMode="auto">
          <a:xfrm>
            <a:off x="4357052" y="1447800"/>
            <a:ext cx="3474720" cy="5410200"/>
          </a:xfrm>
          <a:prstGeom prst="rect">
            <a:avLst/>
          </a:prstGeom>
          <a:gradFill flip="none" rotWithShape="1">
            <a:gsLst>
              <a:gs pos="0">
                <a:schemeClr val="bg1">
                  <a:alpha val="60000"/>
                </a:schemeClr>
              </a:gs>
              <a:gs pos="50000">
                <a:schemeClr val="bg1">
                  <a:alpha val="40000"/>
                </a:schemeClr>
              </a:gs>
              <a:gs pos="92000">
                <a:schemeClr val="bg1">
                  <a:alpha val="0"/>
                </a:schemeClr>
              </a:gs>
            </a:gsLst>
            <a:lin ang="5400000" scaled="0"/>
            <a:tileRect/>
          </a:gradFill>
          <a:ln>
            <a:gradFill>
              <a:gsLst>
                <a:gs pos="0">
                  <a:schemeClr val="tx1">
                    <a:lumMod val="65000"/>
                  </a:schemeClr>
                </a:gs>
                <a:gs pos="100000">
                  <a:schemeClr val="tx1">
                    <a:lumMod val="65000"/>
                    <a:alpha val="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82880" tIns="1645920" rIns="182880" bIns="45718"/>
          <a:lstStyle/>
          <a:p>
            <a:pPr algn="ctr" defTabSz="914099">
              <a:spcBef>
                <a:spcPts val="1200"/>
              </a:spcBef>
              <a:spcAft>
                <a:spcPts val="0"/>
              </a:spcAft>
              <a:defRPr/>
            </a:pPr>
            <a:endParaRPr lang="en-US" altLang="zh-CN" sz="2400" i="1" dirty="0">
              <a:gradFill>
                <a:gsLst>
                  <a:gs pos="0">
                    <a:schemeClr val="tx1"/>
                  </a:gs>
                  <a:gs pos="86000">
                    <a:schemeClr val="tx1"/>
                  </a:gs>
                </a:gsLst>
                <a:lin ang="5400000" scaled="0"/>
              </a:gradFill>
            </a:endParaRPr>
          </a:p>
        </p:txBody>
      </p:sp>
      <p:sp>
        <p:nvSpPr>
          <p:cNvPr id="33" name="Orange big rectangle"/>
          <p:cNvSpPr/>
          <p:nvPr/>
        </p:nvSpPr>
        <p:spPr bwMode="auto">
          <a:xfrm>
            <a:off x="7988925" y="1447800"/>
            <a:ext cx="3474720" cy="5410200"/>
          </a:xfrm>
          <a:prstGeom prst="rect">
            <a:avLst/>
          </a:prstGeom>
          <a:gradFill flip="none" rotWithShape="1">
            <a:gsLst>
              <a:gs pos="0">
                <a:schemeClr val="bg1">
                  <a:alpha val="60000"/>
                </a:schemeClr>
              </a:gs>
              <a:gs pos="50000">
                <a:schemeClr val="bg1">
                  <a:alpha val="40000"/>
                </a:schemeClr>
              </a:gs>
              <a:gs pos="92000">
                <a:schemeClr val="bg1">
                  <a:alpha val="0"/>
                </a:schemeClr>
              </a:gs>
            </a:gsLst>
            <a:lin ang="5400000" scaled="0"/>
            <a:tileRect/>
          </a:gradFill>
          <a:ln>
            <a:gradFill>
              <a:gsLst>
                <a:gs pos="0">
                  <a:schemeClr val="tx1">
                    <a:lumMod val="65000"/>
                  </a:schemeClr>
                </a:gs>
                <a:gs pos="100000">
                  <a:schemeClr val="tx1">
                    <a:lumMod val="65000"/>
                    <a:alpha val="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82880" tIns="1645920" rIns="182880" bIns="45718"/>
          <a:lstStyle/>
          <a:p>
            <a:pPr algn="ctr" defTabSz="914099">
              <a:spcBef>
                <a:spcPts val="1200"/>
              </a:spcBef>
              <a:spcAft>
                <a:spcPts val="0"/>
              </a:spcAft>
              <a:defRPr/>
            </a:pPr>
            <a:endParaRPr lang="en-US" sz="2400" i="1" dirty="0">
              <a:gradFill>
                <a:gsLst>
                  <a:gs pos="0">
                    <a:schemeClr val="tx1"/>
                  </a:gs>
                  <a:gs pos="86000">
                    <a:schemeClr val="tx1"/>
                  </a:gs>
                </a:gsLst>
                <a:lin ang="5400000" scaled="0"/>
              </a:gradFill>
            </a:endParaRPr>
          </a:p>
        </p:txBody>
      </p:sp>
      <p:sp>
        <p:nvSpPr>
          <p:cNvPr id="34" name="Rectangle 33"/>
          <p:cNvSpPr/>
          <p:nvPr/>
        </p:nvSpPr>
        <p:spPr bwMode="auto">
          <a:xfrm>
            <a:off x="725488" y="1447800"/>
            <a:ext cx="3475037" cy="1439863"/>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64008" rIns="182880" bIns="45718"/>
          <a:lstStyle/>
          <a:p>
            <a:pPr algn="ctr" defTabSz="914099" fontAlgn="auto">
              <a:lnSpc>
                <a:spcPct val="90000"/>
              </a:lnSpc>
              <a:spcBef>
                <a:spcPts val="0"/>
              </a:spcBef>
              <a:spcAft>
                <a:spcPts val="0"/>
              </a:spcAft>
              <a:defRPr/>
            </a:pPr>
            <a:r>
              <a:rPr lang="en-US" sz="3200" dirty="0">
                <a:solidFill>
                  <a:schemeClr val="tx1">
                    <a:alpha val="99000"/>
                  </a:schemeClr>
                </a:solidFill>
              </a:rPr>
              <a:t>Captivating and Productive Experiences</a:t>
            </a:r>
            <a:endParaRPr lang="en-US" sz="3200" dirty="0">
              <a:solidFill>
                <a:schemeClr val="tx1">
                  <a:alpha val="99000"/>
                </a:schemeClr>
              </a:solidFill>
            </a:endParaRPr>
          </a:p>
        </p:txBody>
      </p:sp>
      <p:sp>
        <p:nvSpPr>
          <p:cNvPr id="35" name="Rectangle 34"/>
          <p:cNvSpPr/>
          <p:nvPr/>
        </p:nvSpPr>
        <p:spPr bwMode="auto">
          <a:xfrm>
            <a:off x="4357688" y="1447800"/>
            <a:ext cx="3473450" cy="1439863"/>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64008" rIns="182880" bIns="45718"/>
          <a:lstStyle/>
          <a:p>
            <a:pPr algn="ctr" defTabSz="914099" fontAlgn="auto">
              <a:lnSpc>
                <a:spcPct val="90000"/>
              </a:lnSpc>
              <a:spcBef>
                <a:spcPts val="0"/>
              </a:spcBef>
              <a:spcAft>
                <a:spcPts val="0"/>
              </a:spcAft>
              <a:defRPr/>
            </a:pPr>
            <a:r>
              <a:rPr lang="en-US" sz="3200" dirty="0">
                <a:solidFill>
                  <a:schemeClr val="tx1">
                    <a:alpha val="99000"/>
                  </a:schemeClr>
                </a:solidFill>
              </a:rPr>
              <a:t>Works with Existing Infrastructure</a:t>
            </a:r>
            <a:endParaRPr lang="en-US" sz="3200" dirty="0">
              <a:solidFill>
                <a:schemeClr val="tx1">
                  <a:alpha val="99000"/>
                </a:schemeClr>
              </a:solidFill>
            </a:endParaRPr>
          </a:p>
        </p:txBody>
      </p:sp>
      <p:sp>
        <p:nvSpPr>
          <p:cNvPr id="36" name="Rectangle 35"/>
          <p:cNvSpPr/>
          <p:nvPr/>
        </p:nvSpPr>
        <p:spPr bwMode="auto">
          <a:xfrm>
            <a:off x="7988300" y="1447800"/>
            <a:ext cx="3475038" cy="1439863"/>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64008" bIns="45718"/>
          <a:lstStyle/>
          <a:p>
            <a:pPr algn="ctr" defTabSz="914099" fontAlgn="auto">
              <a:lnSpc>
                <a:spcPct val="90000"/>
              </a:lnSpc>
              <a:spcBef>
                <a:spcPts val="0"/>
              </a:spcBef>
              <a:spcAft>
                <a:spcPts val="0"/>
              </a:spcAft>
              <a:defRPr/>
            </a:pPr>
            <a:r>
              <a:rPr lang="en-US" sz="3200" dirty="0">
                <a:solidFill>
                  <a:schemeClr val="tx1">
                    <a:alpha val="99000"/>
                  </a:schemeClr>
                </a:solidFill>
              </a:rPr>
              <a:t>Powerful </a:t>
            </a:r>
            <a:br>
              <a:rPr lang="en-US" sz="3200" dirty="0">
                <a:solidFill>
                  <a:schemeClr val="tx1">
                    <a:alpha val="99000"/>
                  </a:schemeClr>
                </a:solidFill>
              </a:rPr>
            </a:br>
            <a:r>
              <a:rPr lang="en-US" sz="3200" dirty="0">
                <a:solidFill>
                  <a:schemeClr val="tx1">
                    <a:alpha val="99000"/>
                  </a:schemeClr>
                </a:solidFill>
              </a:rPr>
              <a:t>Platform for Solutions</a:t>
            </a:r>
            <a:endParaRPr lang="en-US" sz="3200" dirty="0">
              <a:solidFill>
                <a:schemeClr val="tx1">
                  <a:alpha val="99000"/>
                </a:schemeClr>
              </a:solidFill>
            </a:endParaRPr>
          </a:p>
        </p:txBody>
      </p:sp>
      <p:grpSp>
        <p:nvGrpSpPr>
          <p:cNvPr id="8" name="Group 7"/>
          <p:cNvGrpSpPr>
            <a:grpSpLocks/>
          </p:cNvGrpSpPr>
          <p:nvPr/>
        </p:nvGrpSpPr>
        <p:grpSpPr bwMode="auto">
          <a:xfrm>
            <a:off x="1241425" y="3146425"/>
            <a:ext cx="2443163" cy="3205163"/>
            <a:chOff x="1503495" y="8694471"/>
            <a:chExt cx="2442903" cy="3205587"/>
          </a:xfrm>
        </p:grpSpPr>
        <p:pic>
          <p:nvPicPr>
            <p:cNvPr id="147485" name="Picture 4" descr="\\SFP\Users\Staff\kayleem\My Documents\My Pictures\DVD_ART36\Logos\Microsoft Office 2007 - all products\_Office 2007 brand logos\Office 2007 h generic brand r.png"/>
            <p:cNvPicPr>
              <a:picLocks noChangeAspect="1" noChangeArrowheads="1"/>
            </p:cNvPicPr>
            <p:nvPr/>
          </p:nvPicPr>
          <p:blipFill>
            <a:blip r:embed="rId3"/>
            <a:srcRect/>
            <a:stretch>
              <a:fillRect/>
            </a:stretch>
          </p:blipFill>
          <p:spPr bwMode="auto">
            <a:xfrm>
              <a:off x="1951582" y="10016791"/>
              <a:ext cx="1546728" cy="438055"/>
            </a:xfrm>
            <a:prstGeom prst="rect">
              <a:avLst/>
            </a:prstGeom>
            <a:noFill/>
            <a:ln w="9525">
              <a:noFill/>
              <a:miter lim="800000"/>
              <a:headEnd/>
              <a:tailEnd/>
            </a:ln>
          </p:spPr>
        </p:pic>
        <p:pic>
          <p:nvPicPr>
            <p:cNvPr id="147486" name="Picture 5" descr="\\SFP\Users\Staff\kayleem\My Documents\My Pictures\DVD_ART36\Logos\Zune\zune logo with DS.png"/>
            <p:cNvPicPr>
              <a:picLocks noChangeAspect="1" noChangeArrowheads="1"/>
            </p:cNvPicPr>
            <p:nvPr/>
          </p:nvPicPr>
          <p:blipFill>
            <a:blip r:embed="rId4"/>
            <a:srcRect/>
            <a:stretch>
              <a:fillRect/>
            </a:stretch>
          </p:blipFill>
          <p:spPr bwMode="auto">
            <a:xfrm>
              <a:off x="1964743" y="9272283"/>
              <a:ext cx="1520407" cy="507404"/>
            </a:xfrm>
            <a:prstGeom prst="rect">
              <a:avLst/>
            </a:prstGeom>
            <a:noFill/>
            <a:ln w="9525">
              <a:noFill/>
              <a:miter lim="800000"/>
              <a:headEnd/>
              <a:tailEnd/>
            </a:ln>
          </p:spPr>
        </p:pic>
        <p:pic>
          <p:nvPicPr>
            <p:cNvPr id="147487" name="Picture 2" descr="C:\Resource_DVD_36\Artwork_Imagery\Icons - Illustrations\_ WINDOWS VISTA ICONS\IE Internet Explorer.png"/>
            <p:cNvPicPr>
              <a:picLocks noChangeAspect="1" noChangeArrowheads="1"/>
            </p:cNvPicPr>
            <p:nvPr/>
          </p:nvPicPr>
          <p:blipFill>
            <a:blip r:embed="rId5"/>
            <a:srcRect/>
            <a:stretch>
              <a:fillRect/>
            </a:stretch>
          </p:blipFill>
          <p:spPr bwMode="auto">
            <a:xfrm>
              <a:off x="2383772" y="11216901"/>
              <a:ext cx="682348" cy="683157"/>
            </a:xfrm>
            <a:prstGeom prst="rect">
              <a:avLst/>
            </a:prstGeom>
            <a:noFill/>
            <a:ln w="9525">
              <a:noFill/>
              <a:miter lim="800000"/>
              <a:headEnd/>
              <a:tailEnd/>
            </a:ln>
          </p:spPr>
        </p:pic>
        <p:grpSp>
          <p:nvGrpSpPr>
            <p:cNvPr id="147488" name="Group 3"/>
            <p:cNvGrpSpPr>
              <a:grpSpLocks/>
            </p:cNvGrpSpPr>
            <p:nvPr/>
          </p:nvGrpSpPr>
          <p:grpSpPr bwMode="auto">
            <a:xfrm>
              <a:off x="1615175" y="10691949"/>
              <a:ext cx="2219542" cy="287847"/>
              <a:chOff x="495718" y="3674348"/>
              <a:chExt cx="1665090" cy="215885"/>
            </a:xfrm>
          </p:grpSpPr>
          <p:pic>
            <p:nvPicPr>
              <p:cNvPr id="147490" name="Picture 3" descr="\\SFP\Users\Staff\kayleem\My Documents\My Pictures\DVD_ART36\Logos\Xbox Live\XBox Live (brand)\Xbox Live logo horiz.png"/>
              <p:cNvPicPr>
                <a:picLocks noChangeAspect="1" noChangeArrowheads="1"/>
              </p:cNvPicPr>
              <p:nvPr/>
            </p:nvPicPr>
            <p:blipFill>
              <a:blip r:embed="rId6"/>
              <a:srcRect/>
              <a:stretch>
                <a:fillRect/>
              </a:stretch>
            </p:blipFill>
            <p:spPr bwMode="auto">
              <a:xfrm>
                <a:off x="495718" y="3674348"/>
                <a:ext cx="728801" cy="215885"/>
              </a:xfrm>
              <a:prstGeom prst="rect">
                <a:avLst/>
              </a:prstGeom>
              <a:noFill/>
              <a:ln w="9525">
                <a:noFill/>
                <a:miter lim="800000"/>
                <a:headEnd/>
                <a:tailEnd/>
              </a:ln>
            </p:spPr>
          </p:pic>
          <p:pic>
            <p:nvPicPr>
              <p:cNvPr id="147491" name="Picture 3" descr="\\SFP\Users\Staff\kayleem\My Documents\My Pictures\DVD_ART36\Logos\Xbox Live\XBox Live (brand)\Xbox Live logo horiz.png"/>
              <p:cNvPicPr>
                <a:picLocks noChangeAspect="1" noChangeArrowheads="1"/>
              </p:cNvPicPr>
              <p:nvPr/>
            </p:nvPicPr>
            <p:blipFill>
              <a:blip r:embed="rId7"/>
              <a:srcRect/>
              <a:stretch>
                <a:fillRect/>
              </a:stretch>
            </p:blipFill>
            <p:spPr bwMode="auto">
              <a:xfrm>
                <a:off x="1224519" y="3674348"/>
                <a:ext cx="936289" cy="215885"/>
              </a:xfrm>
              <a:prstGeom prst="rect">
                <a:avLst/>
              </a:prstGeom>
              <a:noFill/>
              <a:ln w="9525">
                <a:noFill/>
                <a:miter lim="800000"/>
                <a:headEnd/>
                <a:tailEnd/>
              </a:ln>
            </p:spPr>
          </p:pic>
        </p:grpSp>
        <p:pic>
          <p:nvPicPr>
            <p:cNvPr id="147489" name="Picture 2"/>
            <p:cNvPicPr>
              <a:picLocks noChangeAspect="1" noChangeArrowheads="1"/>
            </p:cNvPicPr>
            <p:nvPr/>
          </p:nvPicPr>
          <p:blipFill>
            <a:blip r:embed="rId8"/>
            <a:srcRect/>
            <a:stretch>
              <a:fillRect/>
            </a:stretch>
          </p:blipFill>
          <p:spPr bwMode="auto">
            <a:xfrm>
              <a:off x="1503495" y="8694471"/>
              <a:ext cx="2442903" cy="340708"/>
            </a:xfrm>
            <a:prstGeom prst="rect">
              <a:avLst/>
            </a:prstGeom>
            <a:noFill/>
            <a:ln w="9525">
              <a:noFill/>
              <a:miter lim="800000"/>
              <a:headEnd/>
              <a:tailEnd/>
            </a:ln>
          </p:spPr>
        </p:pic>
      </p:grpSp>
      <p:grpSp>
        <p:nvGrpSpPr>
          <p:cNvPr id="9" name="Group 8"/>
          <p:cNvGrpSpPr>
            <a:grpSpLocks/>
          </p:cNvGrpSpPr>
          <p:nvPr/>
        </p:nvGrpSpPr>
        <p:grpSpPr bwMode="auto">
          <a:xfrm>
            <a:off x="4852988" y="3146425"/>
            <a:ext cx="2482850" cy="3132138"/>
            <a:chOff x="4846491" y="8652347"/>
            <a:chExt cx="2481678" cy="3131951"/>
          </a:xfrm>
        </p:grpSpPr>
        <p:pic>
          <p:nvPicPr>
            <p:cNvPr id="147478" name="Picture 7" descr="\\SFP\Users\Staff\kayleem\My Documents\My Pictures\DVD_ART36\Logos\Exchange (brand)\Exchange brand h r .png"/>
            <p:cNvPicPr>
              <a:picLocks noChangeAspect="1" noChangeArrowheads="1"/>
            </p:cNvPicPr>
            <p:nvPr/>
          </p:nvPicPr>
          <p:blipFill>
            <a:blip r:embed="rId9"/>
            <a:srcRect/>
            <a:stretch>
              <a:fillRect/>
            </a:stretch>
          </p:blipFill>
          <p:spPr bwMode="auto">
            <a:xfrm>
              <a:off x="5244979" y="9476881"/>
              <a:ext cx="1684703" cy="498969"/>
            </a:xfrm>
            <a:prstGeom prst="rect">
              <a:avLst/>
            </a:prstGeom>
            <a:noFill/>
            <a:ln w="9525">
              <a:noFill/>
              <a:miter lim="800000"/>
              <a:headEnd/>
              <a:tailEnd/>
            </a:ln>
          </p:spPr>
        </p:pic>
        <p:pic>
          <p:nvPicPr>
            <p:cNvPr id="147479" name="Picture 4" descr="C:\Resource_DVD_36\Logos\Microsoft Office 2007 - all products\SharePoint Server 2007\SharePoint Server 2007 Office logo rev h.png"/>
            <p:cNvPicPr>
              <a:picLocks noChangeAspect="1" noChangeArrowheads="1"/>
            </p:cNvPicPr>
            <p:nvPr/>
          </p:nvPicPr>
          <p:blipFill>
            <a:blip r:embed="rId10"/>
            <a:srcRect/>
            <a:stretch>
              <a:fillRect/>
            </a:stretch>
          </p:blipFill>
          <p:spPr bwMode="auto">
            <a:xfrm>
              <a:off x="5002574" y="11332663"/>
              <a:ext cx="2169512" cy="451635"/>
            </a:xfrm>
            <a:prstGeom prst="rect">
              <a:avLst/>
            </a:prstGeom>
            <a:noFill/>
            <a:ln w="9525">
              <a:noFill/>
              <a:miter lim="800000"/>
              <a:headEnd/>
              <a:tailEnd/>
            </a:ln>
          </p:spPr>
        </p:pic>
        <p:pic>
          <p:nvPicPr>
            <p:cNvPr id="147480" name="Picture 10" descr="\\SFP\Users\Staff\kayleem\My Documents\My Pictures\DVD_ART36\Logos\Azure Services Platform\Windows Azure\Windows Azure logo rev.png"/>
            <p:cNvPicPr>
              <a:picLocks noChangeAspect="1" noChangeArrowheads="1"/>
            </p:cNvPicPr>
            <p:nvPr/>
          </p:nvPicPr>
          <p:blipFill>
            <a:blip r:embed="rId11"/>
            <a:srcRect/>
            <a:stretch>
              <a:fillRect/>
            </a:stretch>
          </p:blipFill>
          <p:spPr bwMode="auto">
            <a:xfrm>
              <a:off x="4846491" y="8652347"/>
              <a:ext cx="2481678" cy="393571"/>
            </a:xfrm>
            <a:prstGeom prst="rect">
              <a:avLst/>
            </a:prstGeom>
            <a:noFill/>
            <a:ln w="9525">
              <a:noFill/>
              <a:miter lim="800000"/>
              <a:headEnd/>
              <a:tailEnd/>
            </a:ln>
          </p:spPr>
        </p:pic>
        <p:grpSp>
          <p:nvGrpSpPr>
            <p:cNvPr id="147481" name="Group 62"/>
            <p:cNvGrpSpPr>
              <a:grpSpLocks/>
            </p:cNvGrpSpPr>
            <p:nvPr/>
          </p:nvGrpSpPr>
          <p:grpSpPr bwMode="auto">
            <a:xfrm>
              <a:off x="5226830" y="10406815"/>
              <a:ext cx="1721000" cy="494884"/>
              <a:chOff x="4911815" y="275303"/>
              <a:chExt cx="5253058" cy="1508760"/>
            </a:xfrm>
          </p:grpSpPr>
          <p:pic>
            <p:nvPicPr>
              <p:cNvPr id="147482" name="Picture 7" descr="C:\Resource_DVD_36\Logos\Azure Services Platform\SQL Services\SQL Services logo r.png"/>
              <p:cNvPicPr>
                <a:picLocks noChangeAspect="1" noChangeArrowheads="1"/>
              </p:cNvPicPr>
              <p:nvPr/>
            </p:nvPicPr>
            <p:blipFill>
              <a:blip r:embed="rId12"/>
              <a:srcRect/>
              <a:stretch>
                <a:fillRect/>
              </a:stretch>
            </p:blipFill>
            <p:spPr bwMode="auto">
              <a:xfrm>
                <a:off x="4911815" y="275303"/>
                <a:ext cx="3074671" cy="1508760"/>
              </a:xfrm>
              <a:prstGeom prst="rect">
                <a:avLst/>
              </a:prstGeom>
              <a:noFill/>
              <a:ln w="9525">
                <a:noFill/>
                <a:miter lim="800000"/>
                <a:headEnd/>
                <a:tailEnd/>
              </a:ln>
            </p:spPr>
          </p:pic>
          <p:pic>
            <p:nvPicPr>
              <p:cNvPr id="147483" name="Picture 8" descr="C:\Resource_DVD_36\Logos\Azure Services Platform\Windows Azure\Windows Azure logo rev.png"/>
              <p:cNvPicPr>
                <a:picLocks noChangeAspect="1" noChangeArrowheads="1"/>
              </p:cNvPicPr>
              <p:nvPr/>
            </p:nvPicPr>
            <p:blipFill>
              <a:blip r:embed="rId13"/>
              <a:srcRect/>
              <a:stretch>
                <a:fillRect/>
              </a:stretch>
            </p:blipFill>
            <p:spPr bwMode="auto">
              <a:xfrm>
                <a:off x="7986486" y="557351"/>
                <a:ext cx="2178387" cy="1095237"/>
              </a:xfrm>
              <a:prstGeom prst="rect">
                <a:avLst/>
              </a:prstGeom>
              <a:noFill/>
              <a:ln w="9525">
                <a:noFill/>
                <a:miter lim="800000"/>
                <a:headEnd/>
                <a:tailEnd/>
              </a:ln>
            </p:spPr>
          </p:pic>
          <p:pic>
            <p:nvPicPr>
              <p:cNvPr id="147484" name="Picture 9" descr="C:\Resource_DVD_36\Logos\Azure Services Platform\SharePoint Services\SharePoint Services logo vr.png"/>
              <p:cNvPicPr>
                <a:picLocks noChangeAspect="1" noChangeArrowheads="1"/>
              </p:cNvPicPr>
              <p:nvPr/>
            </p:nvPicPr>
            <p:blipFill>
              <a:blip r:embed="rId14"/>
              <a:srcRect/>
              <a:stretch>
                <a:fillRect/>
              </a:stretch>
            </p:blipFill>
            <p:spPr bwMode="auto">
              <a:xfrm>
                <a:off x="6381230" y="495142"/>
                <a:ext cx="1533533" cy="282048"/>
              </a:xfrm>
              <a:prstGeom prst="rect">
                <a:avLst/>
              </a:prstGeom>
              <a:noFill/>
              <a:ln w="9525">
                <a:noFill/>
                <a:miter lim="800000"/>
                <a:headEnd/>
                <a:tailEnd/>
              </a:ln>
            </p:spPr>
          </p:pic>
        </p:grpSp>
      </p:grpSp>
      <p:grpSp>
        <p:nvGrpSpPr>
          <p:cNvPr id="10" name="Group 9"/>
          <p:cNvGrpSpPr>
            <a:grpSpLocks/>
          </p:cNvGrpSpPr>
          <p:nvPr/>
        </p:nvGrpSpPr>
        <p:grpSpPr bwMode="auto">
          <a:xfrm>
            <a:off x="8567738" y="3146425"/>
            <a:ext cx="2316162" cy="2973388"/>
            <a:chOff x="8291772" y="8756455"/>
            <a:chExt cx="2315877" cy="2973697"/>
          </a:xfrm>
        </p:grpSpPr>
        <p:pic>
          <p:nvPicPr>
            <p:cNvPr id="56" name="Picture 3"/>
            <p:cNvPicPr>
              <a:picLocks noChangeAspect="1" noChangeArrowheads="1"/>
            </p:cNvPicPr>
            <p:nvPr/>
          </p:nvPicPr>
          <p:blipFill>
            <a:blip r:embed="rId15"/>
            <a:stretch>
              <a:fillRect/>
            </a:stretch>
          </p:blipFill>
          <p:spPr bwMode="auto">
            <a:xfrm>
              <a:off x="8291772" y="11387216"/>
              <a:ext cx="2315877" cy="342936"/>
            </a:xfrm>
            <a:prstGeom prst="rect">
              <a:avLst/>
            </a:prstGeom>
            <a:noFill/>
            <a:ln>
              <a:noFill/>
            </a:ln>
            <a:effectLst>
              <a:outerShdw blurRad="12700" dist="12700" dir="3000000" algn="ctr" rotWithShape="0">
                <a:srgbClr val="000000">
                  <a:alpha val="80000"/>
                </a:srgbClr>
              </a:outerShdw>
            </a:effectLst>
            <a:extLst>
              <a:ext uri="{909E8E84-426E-40DD-AFC4-6F175D3DCCD1}"/>
            </a:extLst>
          </p:spPr>
        </p:pic>
        <p:pic>
          <p:nvPicPr>
            <p:cNvPr id="147475" name="Picture 4" descr="C:\Resource_DVD_36\Logos\Expression - all products\Expression\Expression logo rev.png"/>
            <p:cNvPicPr>
              <a:picLocks noChangeAspect="1" noChangeArrowheads="1"/>
            </p:cNvPicPr>
            <p:nvPr/>
          </p:nvPicPr>
          <p:blipFill>
            <a:blip r:embed="rId16"/>
            <a:srcRect/>
            <a:stretch>
              <a:fillRect/>
            </a:stretch>
          </p:blipFill>
          <p:spPr bwMode="auto">
            <a:xfrm>
              <a:off x="8734906" y="10507359"/>
              <a:ext cx="1429609" cy="510844"/>
            </a:xfrm>
            <a:prstGeom prst="rect">
              <a:avLst/>
            </a:prstGeom>
            <a:noFill/>
            <a:ln w="9525">
              <a:noFill/>
              <a:miter lim="800000"/>
              <a:headEnd/>
              <a:tailEnd/>
            </a:ln>
          </p:spPr>
        </p:pic>
        <p:pic>
          <p:nvPicPr>
            <p:cNvPr id="147476" name="Picture 5" descr="C:\Resource_DVD_36\Logos\Silverlight\Silverlight h c reverse.png"/>
            <p:cNvPicPr>
              <a:picLocks noChangeAspect="1" noChangeArrowheads="1"/>
            </p:cNvPicPr>
            <p:nvPr/>
          </p:nvPicPr>
          <p:blipFill>
            <a:blip r:embed="rId17"/>
            <a:srcRect/>
            <a:stretch>
              <a:fillRect/>
            </a:stretch>
          </p:blipFill>
          <p:spPr bwMode="auto">
            <a:xfrm>
              <a:off x="8442214" y="9483101"/>
              <a:ext cx="2014993" cy="655649"/>
            </a:xfrm>
            <a:prstGeom prst="rect">
              <a:avLst/>
            </a:prstGeom>
            <a:noFill/>
            <a:ln w="9525">
              <a:noFill/>
              <a:miter lim="800000"/>
              <a:headEnd/>
              <a:tailEnd/>
            </a:ln>
          </p:spPr>
        </p:pic>
        <p:pic>
          <p:nvPicPr>
            <p:cNvPr id="59" name="Picture 58"/>
            <p:cNvPicPr>
              <a:picLocks noChangeAspect="1"/>
            </p:cNvPicPr>
            <p:nvPr/>
          </p:nvPicPr>
          <p:blipFill>
            <a:blip r:embed="rId18"/>
            <a:stretch>
              <a:fillRect/>
            </a:stretch>
          </p:blipFill>
          <p:spPr>
            <a:xfrm>
              <a:off x="8993361" y="8756455"/>
              <a:ext cx="912700" cy="358812"/>
            </a:xfrm>
            <a:prstGeom prst="rect">
              <a:avLst/>
            </a:prstGeom>
            <a:noFill/>
            <a:ln>
              <a:noFill/>
            </a:ln>
            <a:effectLst>
              <a:outerShdw blurRad="12700" dist="12700" dir="3000000" algn="ctr" rotWithShape="0">
                <a:srgbClr val="000000">
                  <a:alpha val="80000"/>
                </a:srgbClr>
              </a:outerShdw>
            </a:effectLst>
          </p:spPr>
        </p:pic>
      </p:grpSp>
      <p:sp>
        <p:nvSpPr>
          <p:cNvPr id="147473" name="TextBox 29">
            <a:hlinkClick r:id="rId19"/>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par>
                                <p:cTn id="23" presetID="10" presetClass="entr" presetSubtype="0"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par>
                          <p:cTn id="30" fill="hold">
                            <p:stCondLst>
                              <p:cond delay="300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10" presetClass="entr" presetSubtype="0" fill="hold" nodeType="withEffect">
                                  <p:stCondLst>
                                    <p:cond delay="2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Protection of Data at Rest </a:t>
            </a:r>
            <a:endParaRPr dirty="0"/>
          </a:p>
        </p:txBody>
      </p:sp>
      <p:sp>
        <p:nvSpPr>
          <p:cNvPr id="15" name="Orange big rectangle"/>
          <p:cNvSpPr/>
          <p:nvPr/>
        </p:nvSpPr>
        <p:spPr bwMode="auto">
          <a:xfrm>
            <a:off x="725180" y="1447800"/>
            <a:ext cx="3474720" cy="5410200"/>
          </a:xfrm>
          <a:prstGeom prst="rect">
            <a:avLst/>
          </a:prstGeom>
          <a:gradFill flip="none" rotWithShape="1">
            <a:gsLst>
              <a:gs pos="0">
                <a:schemeClr val="bg1">
                  <a:alpha val="60000"/>
                </a:schemeClr>
              </a:gs>
              <a:gs pos="50000">
                <a:schemeClr val="bg1">
                  <a:alpha val="40000"/>
                </a:schemeClr>
              </a:gs>
              <a:gs pos="92000">
                <a:schemeClr val="bg1">
                  <a:alpha val="0"/>
                </a:schemeClr>
              </a:gs>
            </a:gsLst>
            <a:lin ang="5400000" scaled="0"/>
            <a:tileRect/>
          </a:gradFill>
          <a:ln>
            <a:gradFill>
              <a:gsLst>
                <a:gs pos="0">
                  <a:schemeClr val="tx1">
                    <a:lumMod val="65000"/>
                  </a:schemeClr>
                </a:gs>
                <a:gs pos="100000">
                  <a:schemeClr val="tx1">
                    <a:lumMod val="65000"/>
                    <a:alpha val="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82880" tIns="822960" rIns="182880" bIns="45718"/>
          <a:lstStyle/>
          <a:p>
            <a:pPr algn="ctr" defTabSz="914099">
              <a:spcBef>
                <a:spcPts val="1200"/>
              </a:spcBef>
              <a:spcAft>
                <a:spcPts val="0"/>
              </a:spcAft>
              <a:defRPr/>
            </a:pPr>
            <a:r>
              <a:rPr lang="en-US" altLang="zh-CN" sz="3200" i="1" dirty="0">
                <a:gradFill>
                  <a:gsLst>
                    <a:gs pos="0">
                      <a:schemeClr val="tx1"/>
                    </a:gs>
                    <a:gs pos="86000">
                      <a:schemeClr val="tx1"/>
                    </a:gs>
                  </a:gsLst>
                  <a:lin ang="5400000" scaled="0"/>
                </a:gradFill>
              </a:rPr>
              <a:t>Preventing access to confidential information </a:t>
            </a:r>
            <a:br>
              <a:rPr lang="en-US" altLang="zh-CN" sz="3200" i="1" dirty="0">
                <a:gradFill>
                  <a:gsLst>
                    <a:gs pos="0">
                      <a:schemeClr val="tx1"/>
                    </a:gs>
                    <a:gs pos="86000">
                      <a:schemeClr val="tx1"/>
                    </a:gs>
                  </a:gsLst>
                  <a:lin ang="5400000" scaled="0"/>
                </a:gradFill>
              </a:rPr>
            </a:br>
            <a:r>
              <a:rPr lang="en-US" altLang="zh-CN" sz="3200" i="1" dirty="0">
                <a:gradFill>
                  <a:gsLst>
                    <a:gs pos="0">
                      <a:schemeClr val="tx1"/>
                    </a:gs>
                    <a:gs pos="86000">
                      <a:schemeClr val="tx1"/>
                    </a:gs>
                  </a:gsLst>
                  <a:lin ang="5400000" scaled="0"/>
                </a:gradFill>
              </a:rPr>
              <a:t>by a 3rd party</a:t>
            </a:r>
            <a:endParaRPr lang="en-US" sz="3200" i="1" dirty="0">
              <a:gradFill>
                <a:gsLst>
                  <a:gs pos="0">
                    <a:schemeClr val="tx1"/>
                  </a:gs>
                  <a:gs pos="86000">
                    <a:schemeClr val="tx1"/>
                  </a:gs>
                </a:gsLst>
                <a:lin ang="5400000" scaled="0"/>
              </a:gradFill>
            </a:endParaRPr>
          </a:p>
        </p:txBody>
      </p:sp>
      <p:sp>
        <p:nvSpPr>
          <p:cNvPr id="18" name="Orange big rectangle"/>
          <p:cNvSpPr/>
          <p:nvPr/>
        </p:nvSpPr>
        <p:spPr bwMode="auto">
          <a:xfrm>
            <a:off x="4357052" y="1447800"/>
            <a:ext cx="3474720" cy="5410200"/>
          </a:xfrm>
          <a:prstGeom prst="rect">
            <a:avLst/>
          </a:prstGeom>
          <a:gradFill flip="none" rotWithShape="1">
            <a:gsLst>
              <a:gs pos="0">
                <a:schemeClr val="bg1">
                  <a:alpha val="60000"/>
                </a:schemeClr>
              </a:gs>
              <a:gs pos="50000">
                <a:schemeClr val="bg1">
                  <a:alpha val="40000"/>
                </a:schemeClr>
              </a:gs>
              <a:gs pos="92000">
                <a:schemeClr val="bg1">
                  <a:alpha val="0"/>
                </a:schemeClr>
              </a:gs>
            </a:gsLst>
            <a:lin ang="5400000" scaled="0"/>
            <a:tileRect/>
          </a:gradFill>
          <a:ln>
            <a:gradFill>
              <a:gsLst>
                <a:gs pos="0">
                  <a:schemeClr val="tx1">
                    <a:lumMod val="65000"/>
                  </a:schemeClr>
                </a:gs>
                <a:gs pos="100000">
                  <a:schemeClr val="tx1">
                    <a:lumMod val="65000"/>
                    <a:alpha val="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82880" tIns="822960" rIns="182880" bIns="45718"/>
          <a:lstStyle/>
          <a:p>
            <a:pPr algn="ctr" defTabSz="914099">
              <a:spcBef>
                <a:spcPts val="1200"/>
              </a:spcBef>
              <a:spcAft>
                <a:spcPts val="0"/>
              </a:spcAft>
              <a:defRPr/>
            </a:pPr>
            <a:r>
              <a:rPr lang="en-US" altLang="zh-CN" sz="3200" i="1" dirty="0">
                <a:gradFill>
                  <a:gsLst>
                    <a:gs pos="0">
                      <a:schemeClr val="tx1"/>
                    </a:gs>
                    <a:gs pos="86000">
                      <a:schemeClr val="tx1"/>
                    </a:gs>
                  </a:gsLst>
                  <a:lin ang="5400000" scaled="0"/>
                </a:gradFill>
              </a:rPr>
              <a:t>This is normally achieved by device lock, remote wipe </a:t>
            </a:r>
            <a:r>
              <a:rPr lang="en-US" altLang="zh-CN" sz="3200" i="1" dirty="0">
                <a:gradFill>
                  <a:gsLst>
                    <a:gs pos="0">
                      <a:schemeClr val="tx1"/>
                    </a:gs>
                    <a:gs pos="86000">
                      <a:schemeClr val="tx1"/>
                    </a:gs>
                  </a:gsLst>
                  <a:lin ang="5400000" scaled="0"/>
                </a:gradFill>
              </a:rPr>
              <a:t>and encryption of the </a:t>
            </a:r>
            <a:r>
              <a:rPr lang="en-US" altLang="zh-CN" sz="3200" i="1" dirty="0">
                <a:gradFill>
                  <a:gsLst>
                    <a:gs pos="0">
                      <a:schemeClr val="tx1"/>
                    </a:gs>
                    <a:gs pos="86000">
                      <a:schemeClr val="tx1"/>
                    </a:gs>
                  </a:gsLst>
                  <a:lin ang="5400000" scaled="0"/>
                </a:gradFill>
              </a:rPr>
              <a:t>data</a:t>
            </a:r>
          </a:p>
        </p:txBody>
      </p:sp>
      <p:sp>
        <p:nvSpPr>
          <p:cNvPr id="19" name="Orange big rectangle"/>
          <p:cNvSpPr/>
          <p:nvPr/>
        </p:nvSpPr>
        <p:spPr bwMode="auto">
          <a:xfrm>
            <a:off x="7988925" y="1447800"/>
            <a:ext cx="3474720" cy="5410200"/>
          </a:xfrm>
          <a:prstGeom prst="rect">
            <a:avLst/>
          </a:prstGeom>
          <a:gradFill flip="none" rotWithShape="1">
            <a:gsLst>
              <a:gs pos="0">
                <a:schemeClr val="bg1">
                  <a:alpha val="60000"/>
                </a:schemeClr>
              </a:gs>
              <a:gs pos="50000">
                <a:schemeClr val="bg1">
                  <a:alpha val="40000"/>
                </a:schemeClr>
              </a:gs>
              <a:gs pos="92000">
                <a:schemeClr val="bg1">
                  <a:alpha val="0"/>
                </a:schemeClr>
              </a:gs>
            </a:gsLst>
            <a:lin ang="5400000" scaled="0"/>
            <a:tileRect/>
          </a:gradFill>
          <a:ln>
            <a:gradFill>
              <a:gsLst>
                <a:gs pos="0">
                  <a:schemeClr val="tx1">
                    <a:lumMod val="65000"/>
                  </a:schemeClr>
                </a:gs>
                <a:gs pos="100000">
                  <a:schemeClr val="tx1">
                    <a:lumMod val="65000"/>
                    <a:alpha val="0"/>
                  </a:schemeClr>
                </a:gs>
              </a:gsLst>
              <a:lin ang="5400000" scaled="0"/>
            </a:gra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82880" tIns="822960" rIns="182880" bIns="45718"/>
          <a:lstStyle/>
          <a:p>
            <a:pPr algn="ctr" defTabSz="914099">
              <a:spcBef>
                <a:spcPts val="1200"/>
              </a:spcBef>
              <a:spcAft>
                <a:spcPts val="0"/>
              </a:spcAft>
              <a:defRPr/>
            </a:pPr>
            <a:r>
              <a:rPr lang="en-US" altLang="zh-CN" sz="3200" i="1" dirty="0">
                <a:gradFill>
                  <a:gsLst>
                    <a:gs pos="0">
                      <a:schemeClr val="tx1"/>
                    </a:gs>
                    <a:gs pos="86000">
                      <a:schemeClr val="tx1"/>
                    </a:gs>
                  </a:gsLst>
                  <a:lin ang="5400000" scaled="0"/>
                </a:gradFill>
              </a:rPr>
              <a:t>Lack of manageability </a:t>
            </a:r>
            <a:r>
              <a:rPr lang="en-US" altLang="zh-CN" sz="3200" i="1" dirty="0">
                <a:gradFill>
                  <a:gsLst>
                    <a:gs pos="0">
                      <a:schemeClr val="tx1"/>
                    </a:gs>
                    <a:gs pos="86000">
                      <a:schemeClr val="tx1"/>
                    </a:gs>
                  </a:gsLst>
                  <a:lin ang="5400000" scaled="0"/>
                </a:gradFill>
              </a:rPr>
              <a:t>and key </a:t>
            </a:r>
            <a:r>
              <a:rPr lang="en-US" altLang="zh-CN" sz="3200" i="1" dirty="0">
                <a:gradFill>
                  <a:gsLst>
                    <a:gs pos="0">
                      <a:schemeClr val="tx1"/>
                    </a:gs>
                    <a:gs pos="86000">
                      <a:schemeClr val="tx1"/>
                    </a:gs>
                  </a:gsLst>
                  <a:lin ang="5400000" scaled="0"/>
                </a:gradFill>
              </a:rPr>
              <a:t>exposure</a:t>
            </a:r>
          </a:p>
        </p:txBody>
      </p:sp>
      <p:sp>
        <p:nvSpPr>
          <p:cNvPr id="20" name="Rectangle 19"/>
          <p:cNvSpPr/>
          <p:nvPr/>
        </p:nvSpPr>
        <p:spPr bwMode="auto">
          <a:xfrm>
            <a:off x="725488" y="1447800"/>
            <a:ext cx="3475037" cy="658813"/>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182880" bIns="45718" anchor="ctr"/>
          <a:lstStyle/>
          <a:p>
            <a:pPr algn="ctr" defTabSz="914099" fontAlgn="auto">
              <a:spcBef>
                <a:spcPts val="0"/>
              </a:spcBef>
              <a:spcAft>
                <a:spcPts val="0"/>
              </a:spcAft>
              <a:defRPr/>
            </a:pPr>
            <a:r>
              <a:rPr lang="en-US" sz="3200" dirty="0">
                <a:solidFill>
                  <a:schemeClr val="tx1">
                    <a:alpha val="99000"/>
                  </a:schemeClr>
                </a:solidFill>
              </a:rPr>
              <a:t>GOAL</a:t>
            </a:r>
          </a:p>
        </p:txBody>
      </p:sp>
      <p:sp>
        <p:nvSpPr>
          <p:cNvPr id="24" name="Rectangle 23"/>
          <p:cNvSpPr/>
          <p:nvPr/>
        </p:nvSpPr>
        <p:spPr bwMode="auto">
          <a:xfrm>
            <a:off x="4357688" y="1447800"/>
            <a:ext cx="3473450" cy="658813"/>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182880" bIns="45718" anchor="ctr"/>
          <a:lstStyle/>
          <a:p>
            <a:pPr algn="ctr" defTabSz="914099" fontAlgn="auto">
              <a:spcBef>
                <a:spcPts val="0"/>
              </a:spcBef>
              <a:spcAft>
                <a:spcPts val="0"/>
              </a:spcAft>
              <a:defRPr/>
            </a:pPr>
            <a:r>
              <a:rPr lang="en-US" sz="3200" dirty="0">
                <a:solidFill>
                  <a:schemeClr val="tx1">
                    <a:alpha val="99000"/>
                  </a:schemeClr>
                </a:solidFill>
              </a:rPr>
              <a:t>CONTROLS</a:t>
            </a:r>
          </a:p>
        </p:txBody>
      </p:sp>
      <p:sp>
        <p:nvSpPr>
          <p:cNvPr id="25" name="Rectangle 24"/>
          <p:cNvSpPr/>
          <p:nvPr/>
        </p:nvSpPr>
        <p:spPr bwMode="auto">
          <a:xfrm>
            <a:off x="7988300" y="1447800"/>
            <a:ext cx="3475038" cy="658813"/>
          </a:xfrm>
          <a:prstGeom prst="rect">
            <a:avLst/>
          </a:prstGeom>
          <a:solidFill>
            <a:schemeClr val="accent2"/>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45718" bIns="45718" anchor="ctr"/>
          <a:lstStyle/>
          <a:p>
            <a:pPr algn="ctr" defTabSz="914099" fontAlgn="auto">
              <a:spcBef>
                <a:spcPts val="0"/>
              </a:spcBef>
              <a:spcAft>
                <a:spcPts val="0"/>
              </a:spcAft>
              <a:defRPr/>
            </a:pPr>
            <a:r>
              <a:rPr lang="en-US" sz="3200" dirty="0">
                <a:solidFill>
                  <a:schemeClr val="tx1">
                    <a:alpha val="99000"/>
                  </a:schemeClr>
                </a:solidFill>
              </a:rPr>
              <a:t>WEAKNESSES</a:t>
            </a:r>
          </a:p>
        </p:txBody>
      </p:sp>
      <p:sp>
        <p:nvSpPr>
          <p:cNvPr id="149512" name="TextBox 8">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dirty="0" smtClean="0"/>
              <a:t>Windows Phone  Storage</a:t>
            </a:r>
            <a:endParaRPr dirty="0"/>
          </a:p>
        </p:txBody>
      </p:sp>
      <p:sp>
        <p:nvSpPr>
          <p:cNvPr id="9" name="Rectangle 8"/>
          <p:cNvSpPr/>
          <p:nvPr/>
        </p:nvSpPr>
        <p:spPr bwMode="auto">
          <a:xfrm>
            <a:off x="0" y="1444625"/>
            <a:ext cx="10333038" cy="54927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2800" dirty="0">
                <a:solidFill>
                  <a:schemeClr val="tx1">
                    <a:alpha val="99000"/>
                  </a:schemeClr>
                </a:solidFill>
              </a:rPr>
              <a:t>Single partition HD model files system </a:t>
            </a:r>
          </a:p>
        </p:txBody>
      </p:sp>
      <p:sp>
        <p:nvSpPr>
          <p:cNvPr id="11" name="Rectangle 10"/>
          <p:cNvSpPr/>
          <p:nvPr/>
        </p:nvSpPr>
        <p:spPr bwMode="auto">
          <a:xfrm>
            <a:off x="0" y="2255838"/>
            <a:ext cx="10333038" cy="54927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2800" dirty="0">
                <a:solidFill>
                  <a:schemeClr val="tx1">
                    <a:alpha val="99000"/>
                  </a:schemeClr>
                </a:solidFill>
              </a:rPr>
              <a:t>SD cards are locked via a standard SD card lock mechanism</a:t>
            </a:r>
          </a:p>
        </p:txBody>
      </p:sp>
      <p:sp>
        <p:nvSpPr>
          <p:cNvPr id="12" name="Text Placeholder 2"/>
          <p:cNvSpPr txBox="1">
            <a:spLocks/>
          </p:cNvSpPr>
          <p:nvPr/>
        </p:nvSpPr>
        <p:spPr>
          <a:xfrm>
            <a:off x="519112" y="2939858"/>
            <a:ext cx="9763877" cy="86177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6550" indent="-336550" fontAlgn="auto">
              <a:spcAft>
                <a:spcPts val="0"/>
              </a:spcAft>
              <a:defRPr/>
            </a:pPr>
            <a:r>
              <a:rPr lang="en-US" sz="2800" dirty="0"/>
              <a:t>Unique 128-bit key pairs the SD card to the phone </a:t>
            </a:r>
          </a:p>
          <a:p>
            <a:pPr marL="336550" indent="-336550" fontAlgn="auto">
              <a:spcAft>
                <a:spcPts val="0"/>
              </a:spcAft>
              <a:defRPr/>
            </a:pPr>
            <a:r>
              <a:rPr lang="en-US" sz="2800" dirty="0"/>
              <a:t>Removing the card will reset the phone and wipe all data</a:t>
            </a:r>
          </a:p>
        </p:txBody>
      </p:sp>
      <p:sp>
        <p:nvSpPr>
          <p:cNvPr id="13" name="Rectangle 12"/>
          <p:cNvSpPr/>
          <p:nvPr/>
        </p:nvSpPr>
        <p:spPr bwMode="auto">
          <a:xfrm>
            <a:off x="0" y="4192588"/>
            <a:ext cx="10333038" cy="54927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2800" dirty="0">
                <a:solidFill>
                  <a:schemeClr val="tx1">
                    <a:alpha val="99000"/>
                  </a:schemeClr>
                </a:solidFill>
              </a:rPr>
              <a:t>Access to the SD card is prevented from any another device</a:t>
            </a:r>
          </a:p>
        </p:txBody>
      </p:sp>
      <p:sp>
        <p:nvSpPr>
          <p:cNvPr id="14" name="Text Placeholder 2"/>
          <p:cNvSpPr txBox="1">
            <a:spLocks/>
          </p:cNvSpPr>
          <p:nvPr/>
        </p:nvSpPr>
        <p:spPr>
          <a:xfrm>
            <a:off x="519112" y="4876561"/>
            <a:ext cx="9763877" cy="775597"/>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6550" indent="-336550" fontAlgn="auto">
              <a:spcAft>
                <a:spcPts val="0"/>
              </a:spcAft>
              <a:defRPr/>
            </a:pPr>
            <a:r>
              <a:rPr lang="en-US" sz="2800" dirty="0"/>
              <a:t>SD controller on the card will prevent access to the card unless the correct 128-bit password is supplied</a:t>
            </a:r>
          </a:p>
        </p:txBody>
      </p:sp>
      <p:sp>
        <p:nvSpPr>
          <p:cNvPr id="151559" name="TextBox 7">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a:grpSpLocks/>
          </p:cNvGrpSpPr>
          <p:nvPr/>
        </p:nvGrpSpPr>
        <p:grpSpPr bwMode="auto">
          <a:xfrm>
            <a:off x="8912225" y="727075"/>
            <a:ext cx="1968500" cy="5373688"/>
            <a:chOff x="8776123" y="740045"/>
            <a:chExt cx="1953662" cy="5375830"/>
          </a:xfrm>
        </p:grpSpPr>
        <p:pic>
          <p:nvPicPr>
            <p:cNvPr id="36919" name="Picture 2"/>
            <p:cNvPicPr>
              <a:picLocks noChangeAspect="1" noChangeArrowheads="1"/>
            </p:cNvPicPr>
            <p:nvPr/>
          </p:nvPicPr>
          <p:blipFill>
            <a:blip r:embed="rId2"/>
            <a:srcRect l="79675" t="44373" r="12317" b="41391"/>
            <a:stretch>
              <a:fillRect/>
            </a:stretch>
          </p:blipFill>
          <p:spPr bwMode="auto">
            <a:xfrm>
              <a:off x="8776123" y="740045"/>
              <a:ext cx="905257" cy="905256"/>
            </a:xfrm>
            <a:prstGeom prst="rect">
              <a:avLst/>
            </a:prstGeom>
            <a:noFill/>
            <a:ln w="9525">
              <a:noFill/>
              <a:miter lim="800000"/>
              <a:headEnd/>
              <a:tailEnd/>
            </a:ln>
          </p:spPr>
        </p:pic>
        <p:pic>
          <p:nvPicPr>
            <p:cNvPr id="36920" name="Picture 2"/>
            <p:cNvPicPr>
              <a:picLocks noChangeAspect="1" noChangeArrowheads="1"/>
            </p:cNvPicPr>
            <p:nvPr/>
          </p:nvPicPr>
          <p:blipFill>
            <a:blip r:embed="rId2"/>
            <a:srcRect l="79675" t="70670" r="12317" b="15096"/>
            <a:stretch>
              <a:fillRect/>
            </a:stretch>
          </p:blipFill>
          <p:spPr bwMode="auto">
            <a:xfrm>
              <a:off x="8776123" y="2975332"/>
              <a:ext cx="905257" cy="905256"/>
            </a:xfrm>
            <a:prstGeom prst="rect">
              <a:avLst/>
            </a:prstGeom>
            <a:noFill/>
            <a:ln w="9525">
              <a:noFill/>
              <a:miter lim="800000"/>
              <a:headEnd/>
              <a:tailEnd/>
            </a:ln>
          </p:spPr>
        </p:pic>
        <p:pic>
          <p:nvPicPr>
            <p:cNvPr id="36921" name="Picture 2"/>
            <p:cNvPicPr>
              <a:picLocks noChangeAspect="1" noChangeArrowheads="1"/>
            </p:cNvPicPr>
            <p:nvPr/>
          </p:nvPicPr>
          <p:blipFill>
            <a:blip r:embed="rId2"/>
            <a:srcRect l="69022" t="70299" r="22971" b="15465"/>
            <a:stretch>
              <a:fillRect/>
            </a:stretch>
          </p:blipFill>
          <p:spPr bwMode="auto">
            <a:xfrm>
              <a:off x="8776123" y="4092979"/>
              <a:ext cx="905257" cy="905256"/>
            </a:xfrm>
            <a:prstGeom prst="rect">
              <a:avLst/>
            </a:prstGeom>
            <a:noFill/>
            <a:ln w="9525">
              <a:noFill/>
              <a:miter lim="800000"/>
              <a:headEnd/>
              <a:tailEnd/>
            </a:ln>
          </p:spPr>
        </p:pic>
        <p:pic>
          <p:nvPicPr>
            <p:cNvPr id="36922" name="Picture 2"/>
            <p:cNvPicPr>
              <a:picLocks noChangeAspect="1" noChangeArrowheads="1"/>
            </p:cNvPicPr>
            <p:nvPr/>
          </p:nvPicPr>
          <p:blipFill>
            <a:blip r:embed="rId2"/>
            <a:srcRect l="15936" t="70729" r="76054" b="15034"/>
            <a:stretch>
              <a:fillRect/>
            </a:stretch>
          </p:blipFill>
          <p:spPr bwMode="auto">
            <a:xfrm>
              <a:off x="8776123" y="1857690"/>
              <a:ext cx="905257" cy="905256"/>
            </a:xfrm>
            <a:prstGeom prst="rect">
              <a:avLst/>
            </a:prstGeom>
            <a:noFill/>
            <a:ln w="9525">
              <a:noFill/>
              <a:miter lim="800000"/>
              <a:headEnd/>
              <a:tailEnd/>
            </a:ln>
          </p:spPr>
        </p:pic>
        <p:pic>
          <p:nvPicPr>
            <p:cNvPr id="36923" name="Picture 3"/>
            <p:cNvPicPr>
              <a:picLocks noChangeAspect="1" noChangeArrowheads="1"/>
            </p:cNvPicPr>
            <p:nvPr/>
          </p:nvPicPr>
          <p:blipFill>
            <a:blip r:embed="rId3"/>
            <a:srcRect l="37263" t="32860" r="54805" b="53041"/>
            <a:stretch>
              <a:fillRect/>
            </a:stretch>
          </p:blipFill>
          <p:spPr bwMode="auto">
            <a:xfrm>
              <a:off x="8776124" y="5210619"/>
              <a:ext cx="905257" cy="905256"/>
            </a:xfrm>
            <a:prstGeom prst="rect">
              <a:avLst/>
            </a:prstGeom>
            <a:noFill/>
            <a:ln w="9525">
              <a:noFill/>
              <a:miter lim="800000"/>
              <a:headEnd/>
              <a:tailEnd/>
            </a:ln>
          </p:spPr>
        </p:pic>
        <p:pic>
          <p:nvPicPr>
            <p:cNvPr id="36924" name="Picture 3"/>
            <p:cNvPicPr>
              <a:picLocks noChangeAspect="1" noChangeArrowheads="1"/>
            </p:cNvPicPr>
            <p:nvPr/>
          </p:nvPicPr>
          <p:blipFill>
            <a:blip r:embed="rId3"/>
            <a:srcRect l="69125" t="32860" r="22945" b="53041"/>
            <a:stretch>
              <a:fillRect/>
            </a:stretch>
          </p:blipFill>
          <p:spPr bwMode="auto">
            <a:xfrm>
              <a:off x="9824528" y="2982633"/>
              <a:ext cx="905257" cy="905256"/>
            </a:xfrm>
            <a:prstGeom prst="rect">
              <a:avLst/>
            </a:prstGeom>
            <a:noFill/>
            <a:ln w="9525">
              <a:noFill/>
              <a:miter lim="800000"/>
              <a:headEnd/>
              <a:tailEnd/>
            </a:ln>
          </p:spPr>
        </p:pic>
      </p:grpSp>
      <p:grpSp>
        <p:nvGrpSpPr>
          <p:cNvPr id="86" name="Group 85"/>
          <p:cNvGrpSpPr>
            <a:grpSpLocks/>
          </p:cNvGrpSpPr>
          <p:nvPr/>
        </p:nvGrpSpPr>
        <p:grpSpPr bwMode="auto">
          <a:xfrm>
            <a:off x="1535113" y="727075"/>
            <a:ext cx="1985962" cy="5375275"/>
            <a:chOff x="1450487" y="740044"/>
            <a:chExt cx="1971681" cy="5377913"/>
          </a:xfrm>
        </p:grpSpPr>
        <p:pic>
          <p:nvPicPr>
            <p:cNvPr id="36913" name="Picture 2"/>
            <p:cNvPicPr>
              <a:picLocks noChangeAspect="1" noChangeArrowheads="1"/>
            </p:cNvPicPr>
            <p:nvPr/>
          </p:nvPicPr>
          <p:blipFill>
            <a:blip r:embed="rId2"/>
            <a:srcRect l="26459" t="44247" r="65533" b="41516"/>
            <a:stretch>
              <a:fillRect/>
            </a:stretch>
          </p:blipFill>
          <p:spPr bwMode="auto">
            <a:xfrm>
              <a:off x="2516909" y="2976370"/>
              <a:ext cx="905258" cy="905256"/>
            </a:xfrm>
            <a:prstGeom prst="rect">
              <a:avLst/>
            </a:prstGeom>
            <a:noFill/>
            <a:ln w="9525">
              <a:noFill/>
              <a:miter lim="800000"/>
              <a:headEnd/>
              <a:tailEnd/>
            </a:ln>
          </p:spPr>
        </p:pic>
        <p:pic>
          <p:nvPicPr>
            <p:cNvPr id="36914" name="Picture 2"/>
            <p:cNvPicPr>
              <a:picLocks noChangeAspect="1" noChangeArrowheads="1"/>
            </p:cNvPicPr>
            <p:nvPr/>
          </p:nvPicPr>
          <p:blipFill>
            <a:blip r:embed="rId2"/>
            <a:srcRect l="58437" t="44177" r="33556" b="41586"/>
            <a:stretch>
              <a:fillRect/>
            </a:stretch>
          </p:blipFill>
          <p:spPr bwMode="auto">
            <a:xfrm>
              <a:off x="2516909" y="4094538"/>
              <a:ext cx="905258" cy="905256"/>
            </a:xfrm>
            <a:prstGeom prst="rect">
              <a:avLst/>
            </a:prstGeom>
            <a:noFill/>
            <a:ln w="9525">
              <a:noFill/>
              <a:miter lim="800000"/>
              <a:headEnd/>
              <a:tailEnd/>
            </a:ln>
          </p:spPr>
        </p:pic>
        <p:pic>
          <p:nvPicPr>
            <p:cNvPr id="36915" name="Picture 3"/>
            <p:cNvPicPr>
              <a:picLocks noChangeAspect="1" noChangeArrowheads="1"/>
            </p:cNvPicPr>
            <p:nvPr/>
          </p:nvPicPr>
          <p:blipFill>
            <a:blip r:embed="rId3"/>
            <a:srcRect l="26660" t="32860" r="65408" b="53041"/>
            <a:stretch>
              <a:fillRect/>
            </a:stretch>
          </p:blipFill>
          <p:spPr bwMode="auto">
            <a:xfrm>
              <a:off x="2516909" y="5212701"/>
              <a:ext cx="905258" cy="905256"/>
            </a:xfrm>
            <a:prstGeom prst="rect">
              <a:avLst/>
            </a:prstGeom>
            <a:noFill/>
            <a:ln w="9525">
              <a:noFill/>
              <a:miter lim="800000"/>
              <a:headEnd/>
              <a:tailEnd/>
            </a:ln>
          </p:spPr>
        </p:pic>
        <p:pic>
          <p:nvPicPr>
            <p:cNvPr id="36916" name="Picture 2"/>
            <p:cNvPicPr>
              <a:picLocks noChangeAspect="1" noChangeArrowheads="1"/>
            </p:cNvPicPr>
            <p:nvPr/>
          </p:nvPicPr>
          <p:blipFill>
            <a:blip r:embed="rId2"/>
            <a:srcRect l="15938" t="44434" r="76054" b="41331"/>
            <a:stretch>
              <a:fillRect/>
            </a:stretch>
          </p:blipFill>
          <p:spPr bwMode="auto">
            <a:xfrm>
              <a:off x="1450487" y="2976370"/>
              <a:ext cx="905258" cy="905256"/>
            </a:xfrm>
            <a:prstGeom prst="rect">
              <a:avLst/>
            </a:prstGeom>
            <a:noFill/>
            <a:ln w="9525">
              <a:noFill/>
              <a:miter lim="800000"/>
              <a:headEnd/>
              <a:tailEnd/>
            </a:ln>
          </p:spPr>
        </p:pic>
        <p:pic>
          <p:nvPicPr>
            <p:cNvPr id="36917" name="Picture 4"/>
            <p:cNvPicPr>
              <a:picLocks noChangeAspect="1" noChangeArrowheads="1"/>
            </p:cNvPicPr>
            <p:nvPr/>
          </p:nvPicPr>
          <p:blipFill>
            <a:blip r:embed="rId4"/>
            <a:srcRect l="58534" t="44302" r="33537" b="41597"/>
            <a:stretch>
              <a:fillRect/>
            </a:stretch>
          </p:blipFill>
          <p:spPr bwMode="auto">
            <a:xfrm>
              <a:off x="2516909" y="740044"/>
              <a:ext cx="905258" cy="905256"/>
            </a:xfrm>
            <a:prstGeom prst="rect">
              <a:avLst/>
            </a:prstGeom>
            <a:noFill/>
            <a:ln w="9525">
              <a:noFill/>
              <a:miter lim="800000"/>
              <a:headEnd/>
              <a:tailEnd/>
            </a:ln>
          </p:spPr>
        </p:pic>
        <p:pic>
          <p:nvPicPr>
            <p:cNvPr id="36918" name="Picture 5"/>
            <p:cNvPicPr>
              <a:picLocks noChangeAspect="1" noChangeArrowheads="1"/>
            </p:cNvPicPr>
            <p:nvPr/>
          </p:nvPicPr>
          <p:blipFill>
            <a:blip r:embed="rId5"/>
            <a:srcRect l="26537" t="44200" r="65375" b="41422"/>
            <a:stretch>
              <a:fillRect/>
            </a:stretch>
          </p:blipFill>
          <p:spPr bwMode="auto">
            <a:xfrm>
              <a:off x="2516910" y="1858207"/>
              <a:ext cx="905258" cy="905256"/>
            </a:xfrm>
            <a:prstGeom prst="rect">
              <a:avLst/>
            </a:prstGeom>
            <a:noFill/>
            <a:ln w="9525">
              <a:noFill/>
              <a:miter lim="800000"/>
              <a:headEnd/>
              <a:tailEnd/>
            </a:ln>
          </p:spPr>
        </p:pic>
      </p:grpSp>
      <p:grpSp>
        <p:nvGrpSpPr>
          <p:cNvPr id="93" name="Group 92"/>
          <p:cNvGrpSpPr>
            <a:grpSpLocks/>
          </p:cNvGrpSpPr>
          <p:nvPr/>
        </p:nvGrpSpPr>
        <p:grpSpPr bwMode="auto">
          <a:xfrm>
            <a:off x="3649663" y="727075"/>
            <a:ext cx="5124450" cy="5375275"/>
            <a:chOff x="13597249" y="836815"/>
            <a:chExt cx="5089240" cy="5377913"/>
          </a:xfrm>
        </p:grpSpPr>
        <p:pic>
          <p:nvPicPr>
            <p:cNvPr id="36897" name="Picture 15" descr="\\SFP\Work\White_Whale\2-20365_Lees_Holland\art\AppTiles\adobe-reader-windows-phone-wp7.png"/>
            <p:cNvPicPr>
              <a:picLocks noChangeAspect="1" noChangeArrowheads="1"/>
            </p:cNvPicPr>
            <p:nvPr/>
          </p:nvPicPr>
          <p:blipFill>
            <a:blip r:embed="rId6"/>
            <a:srcRect/>
            <a:stretch>
              <a:fillRect/>
            </a:stretch>
          </p:blipFill>
          <p:spPr bwMode="auto">
            <a:xfrm>
              <a:off x="17781231" y="3073141"/>
              <a:ext cx="905258" cy="905256"/>
            </a:xfrm>
            <a:prstGeom prst="rect">
              <a:avLst/>
            </a:prstGeom>
            <a:noFill/>
            <a:ln w="9525">
              <a:noFill/>
              <a:miter lim="800000"/>
              <a:headEnd/>
              <a:tailEnd/>
            </a:ln>
          </p:spPr>
        </p:pic>
        <p:pic>
          <p:nvPicPr>
            <p:cNvPr id="36898" name="Picture 18"/>
            <p:cNvPicPr>
              <a:picLocks noChangeAspect="1" noChangeArrowheads="1"/>
            </p:cNvPicPr>
            <p:nvPr/>
          </p:nvPicPr>
          <p:blipFill>
            <a:blip r:embed="rId7"/>
            <a:srcRect/>
            <a:stretch>
              <a:fillRect/>
            </a:stretch>
          </p:blipFill>
          <p:spPr bwMode="auto">
            <a:xfrm>
              <a:off x="17781231" y="5309471"/>
              <a:ext cx="905258" cy="905256"/>
            </a:xfrm>
            <a:prstGeom prst="rect">
              <a:avLst/>
            </a:prstGeom>
            <a:noFill/>
            <a:ln w="9525">
              <a:noFill/>
              <a:miter lim="800000"/>
              <a:headEnd/>
              <a:tailEnd/>
            </a:ln>
          </p:spPr>
        </p:pic>
        <p:pic>
          <p:nvPicPr>
            <p:cNvPr id="36899" name="Picture 19" descr="\\SFP\Work\White_Whale\2-20365_Lees_Holland\art\AppTiles\ebay-radio-windows-phone-7-wp7-app-logo.png"/>
            <p:cNvPicPr>
              <a:picLocks noChangeAspect="1" noChangeArrowheads="1"/>
            </p:cNvPicPr>
            <p:nvPr/>
          </p:nvPicPr>
          <p:blipFill>
            <a:blip r:embed="rId8"/>
            <a:srcRect/>
            <a:stretch>
              <a:fillRect/>
            </a:stretch>
          </p:blipFill>
          <p:spPr bwMode="auto">
            <a:xfrm>
              <a:off x="15689240" y="836815"/>
              <a:ext cx="905256" cy="905256"/>
            </a:xfrm>
            <a:prstGeom prst="rect">
              <a:avLst/>
            </a:prstGeom>
            <a:noFill/>
            <a:ln w="9525">
              <a:noFill/>
              <a:miter lim="800000"/>
              <a:headEnd/>
              <a:tailEnd/>
            </a:ln>
          </p:spPr>
        </p:pic>
        <p:pic>
          <p:nvPicPr>
            <p:cNvPr id="36900" name="Picture 20" descr="\\SFP\Work\White_Whale\2-20365_Lees_Holland\art\AppTiles\fandango-radio-windows-phone-7-wp7-app-logo.png"/>
            <p:cNvPicPr>
              <a:picLocks noChangeAspect="1" noChangeArrowheads="1"/>
            </p:cNvPicPr>
            <p:nvPr/>
          </p:nvPicPr>
          <p:blipFill>
            <a:blip r:embed="rId9"/>
            <a:srcRect/>
            <a:stretch>
              <a:fillRect/>
            </a:stretch>
          </p:blipFill>
          <p:spPr bwMode="auto">
            <a:xfrm>
              <a:off x="16729207" y="836815"/>
              <a:ext cx="905257" cy="905256"/>
            </a:xfrm>
            <a:prstGeom prst="rect">
              <a:avLst/>
            </a:prstGeom>
            <a:noFill/>
            <a:ln w="9525">
              <a:noFill/>
              <a:miter lim="800000"/>
              <a:headEnd/>
              <a:tailEnd/>
            </a:ln>
          </p:spPr>
        </p:pic>
        <p:pic>
          <p:nvPicPr>
            <p:cNvPr id="36901" name="Picture 23"/>
            <p:cNvPicPr>
              <a:picLocks noChangeAspect="1" noChangeArrowheads="1"/>
            </p:cNvPicPr>
            <p:nvPr/>
          </p:nvPicPr>
          <p:blipFill>
            <a:blip r:embed="rId10"/>
            <a:srcRect/>
            <a:stretch>
              <a:fillRect/>
            </a:stretch>
          </p:blipFill>
          <p:spPr bwMode="auto">
            <a:xfrm>
              <a:off x="17781231" y="1954978"/>
              <a:ext cx="905258" cy="905256"/>
            </a:xfrm>
            <a:prstGeom prst="rect">
              <a:avLst/>
            </a:prstGeom>
            <a:noFill/>
            <a:ln w="9525">
              <a:noFill/>
              <a:miter lim="800000"/>
              <a:headEnd/>
              <a:tailEnd/>
            </a:ln>
          </p:spPr>
        </p:pic>
        <p:pic>
          <p:nvPicPr>
            <p:cNvPr id="36902" name="Picture 24" descr="\\SFP\Work\White_Whale\2-20365_Lees_Holland\art\AppTiles\imdb-windows-phone-7-wp7-app-logo.png"/>
            <p:cNvPicPr>
              <a:picLocks noChangeAspect="1" noChangeArrowheads="1"/>
            </p:cNvPicPr>
            <p:nvPr/>
          </p:nvPicPr>
          <p:blipFill>
            <a:blip r:embed="rId11"/>
            <a:srcRect/>
            <a:stretch>
              <a:fillRect/>
            </a:stretch>
          </p:blipFill>
          <p:spPr bwMode="auto">
            <a:xfrm>
              <a:off x="17781231" y="836815"/>
              <a:ext cx="905258" cy="905256"/>
            </a:xfrm>
            <a:prstGeom prst="rect">
              <a:avLst/>
            </a:prstGeom>
            <a:noFill/>
            <a:ln w="9525">
              <a:noFill/>
              <a:miter lim="800000"/>
              <a:headEnd/>
              <a:tailEnd/>
            </a:ln>
          </p:spPr>
        </p:pic>
        <p:pic>
          <p:nvPicPr>
            <p:cNvPr id="36903" name="Picture 26" descr="\\SFP\Work\White_Whale\2-20365_Lees_Holland\art\AppTiles\loopt-windows-phone-wp7.png"/>
            <p:cNvPicPr>
              <a:picLocks noChangeAspect="1" noChangeArrowheads="1"/>
            </p:cNvPicPr>
            <p:nvPr/>
          </p:nvPicPr>
          <p:blipFill>
            <a:blip r:embed="rId12"/>
            <a:srcRect/>
            <a:stretch>
              <a:fillRect/>
            </a:stretch>
          </p:blipFill>
          <p:spPr bwMode="auto">
            <a:xfrm>
              <a:off x="17781231" y="4191308"/>
              <a:ext cx="905258" cy="905256"/>
            </a:xfrm>
            <a:prstGeom prst="rect">
              <a:avLst/>
            </a:prstGeom>
            <a:noFill/>
            <a:ln w="9525">
              <a:noFill/>
              <a:miter lim="800000"/>
              <a:headEnd/>
              <a:tailEnd/>
            </a:ln>
          </p:spPr>
        </p:pic>
        <p:pic>
          <p:nvPicPr>
            <p:cNvPr id="36904" name="Picture 27"/>
            <p:cNvPicPr>
              <a:picLocks noChangeAspect="1" noChangeArrowheads="1"/>
            </p:cNvPicPr>
            <p:nvPr/>
          </p:nvPicPr>
          <p:blipFill>
            <a:blip r:embed="rId13"/>
            <a:srcRect/>
            <a:stretch>
              <a:fillRect/>
            </a:stretch>
          </p:blipFill>
          <p:spPr bwMode="auto">
            <a:xfrm>
              <a:off x="14649273" y="836815"/>
              <a:ext cx="905258" cy="905256"/>
            </a:xfrm>
            <a:prstGeom prst="rect">
              <a:avLst/>
            </a:prstGeom>
            <a:noFill/>
            <a:ln w="9525">
              <a:noFill/>
              <a:miter lim="800000"/>
              <a:headEnd/>
              <a:tailEnd/>
            </a:ln>
          </p:spPr>
        </p:pic>
        <p:pic>
          <p:nvPicPr>
            <p:cNvPr id="36905" name="Picture 28" descr="\\SFP\Work\White_Whale\2-20365_Lees_Holland\art\AppTiles\netflix-windows-phone-wp7-app-logo.png"/>
            <p:cNvPicPr>
              <a:picLocks noChangeAspect="1" noChangeArrowheads="1"/>
            </p:cNvPicPr>
            <p:nvPr/>
          </p:nvPicPr>
          <p:blipFill>
            <a:blip r:embed="rId14"/>
            <a:srcRect/>
            <a:stretch>
              <a:fillRect/>
            </a:stretch>
          </p:blipFill>
          <p:spPr bwMode="auto">
            <a:xfrm>
              <a:off x="13597249" y="836815"/>
              <a:ext cx="905258" cy="905256"/>
            </a:xfrm>
            <a:prstGeom prst="rect">
              <a:avLst/>
            </a:prstGeom>
            <a:noFill/>
            <a:ln w="9525">
              <a:noFill/>
              <a:miter lim="800000"/>
              <a:headEnd/>
              <a:tailEnd/>
            </a:ln>
          </p:spPr>
        </p:pic>
        <p:pic>
          <p:nvPicPr>
            <p:cNvPr id="36906" name="Picture 29" descr="\\SFP\Work\White_Whale\2-20365_Lees_Holland\art\AppTiles\photobucket-windows-phone-7-wp7-screenshot.png"/>
            <p:cNvPicPr>
              <a:picLocks noChangeAspect="1" noChangeArrowheads="1"/>
            </p:cNvPicPr>
            <p:nvPr/>
          </p:nvPicPr>
          <p:blipFill>
            <a:blip r:embed="rId15"/>
            <a:srcRect/>
            <a:stretch>
              <a:fillRect/>
            </a:stretch>
          </p:blipFill>
          <p:spPr bwMode="auto">
            <a:xfrm>
              <a:off x="13597249" y="5309471"/>
              <a:ext cx="905258" cy="905256"/>
            </a:xfrm>
            <a:prstGeom prst="rect">
              <a:avLst/>
            </a:prstGeom>
            <a:noFill/>
            <a:ln w="9525">
              <a:noFill/>
              <a:miter lim="800000"/>
              <a:headEnd/>
              <a:tailEnd/>
            </a:ln>
          </p:spPr>
        </p:pic>
        <p:pic>
          <p:nvPicPr>
            <p:cNvPr id="36907" name="Picture 31" descr="\\SFP\Work\White_Whale\2-20365_Lees_Holland\art\AppTiles\real-estate-search-windows-phone-wp7-screenshot.png"/>
            <p:cNvPicPr>
              <a:picLocks noChangeAspect="1" noChangeArrowheads="1"/>
            </p:cNvPicPr>
            <p:nvPr/>
          </p:nvPicPr>
          <p:blipFill>
            <a:blip r:embed="rId16"/>
            <a:srcRect/>
            <a:stretch>
              <a:fillRect/>
            </a:stretch>
          </p:blipFill>
          <p:spPr bwMode="auto">
            <a:xfrm>
              <a:off x="13597249" y="1956122"/>
              <a:ext cx="905258" cy="905256"/>
            </a:xfrm>
            <a:prstGeom prst="rect">
              <a:avLst/>
            </a:prstGeom>
            <a:noFill/>
            <a:ln w="9525">
              <a:noFill/>
              <a:miter lim="800000"/>
              <a:headEnd/>
              <a:tailEnd/>
            </a:ln>
          </p:spPr>
        </p:pic>
        <p:pic>
          <p:nvPicPr>
            <p:cNvPr id="36908" name="Picture 32" descr="\\SFP\Work\White_Whale\2-20365_Lees_Holland\art\AppTiles\seesmic-radio-windows-phone-7-wp7-app-logo.png"/>
            <p:cNvPicPr>
              <a:picLocks noChangeAspect="1" noChangeArrowheads="1"/>
            </p:cNvPicPr>
            <p:nvPr/>
          </p:nvPicPr>
          <p:blipFill>
            <a:blip r:embed="rId17"/>
            <a:srcRect/>
            <a:stretch>
              <a:fillRect/>
            </a:stretch>
          </p:blipFill>
          <p:spPr bwMode="auto">
            <a:xfrm>
              <a:off x="13597249" y="3075429"/>
              <a:ext cx="905258" cy="905256"/>
            </a:xfrm>
            <a:prstGeom prst="rect">
              <a:avLst/>
            </a:prstGeom>
            <a:noFill/>
            <a:ln w="9525">
              <a:noFill/>
              <a:miter lim="800000"/>
              <a:headEnd/>
              <a:tailEnd/>
            </a:ln>
          </p:spPr>
        </p:pic>
        <p:pic>
          <p:nvPicPr>
            <p:cNvPr id="36909" name="Picture 33" descr="\\SFP\Work\White_Whale\2-20365_Lees_Holland\art\AppTiles\shazam-windows-phone-wp7-app-logo.png"/>
            <p:cNvPicPr>
              <a:picLocks noChangeAspect="1" noChangeArrowheads="1"/>
            </p:cNvPicPr>
            <p:nvPr/>
          </p:nvPicPr>
          <p:blipFill>
            <a:blip r:embed="rId18"/>
            <a:srcRect/>
            <a:stretch>
              <a:fillRect/>
            </a:stretch>
          </p:blipFill>
          <p:spPr bwMode="auto">
            <a:xfrm>
              <a:off x="16729207" y="5309471"/>
              <a:ext cx="905257" cy="905256"/>
            </a:xfrm>
            <a:prstGeom prst="rect">
              <a:avLst/>
            </a:prstGeom>
            <a:noFill/>
            <a:ln w="9525">
              <a:noFill/>
              <a:miter lim="800000"/>
              <a:headEnd/>
              <a:tailEnd/>
            </a:ln>
          </p:spPr>
        </p:pic>
        <p:pic>
          <p:nvPicPr>
            <p:cNvPr id="36910" name="Picture 35"/>
            <p:cNvPicPr>
              <a:picLocks noChangeAspect="1" noChangeArrowheads="1"/>
            </p:cNvPicPr>
            <p:nvPr/>
          </p:nvPicPr>
          <p:blipFill>
            <a:blip r:embed="rId19"/>
            <a:srcRect/>
            <a:stretch>
              <a:fillRect/>
            </a:stretch>
          </p:blipFill>
          <p:spPr bwMode="auto">
            <a:xfrm>
              <a:off x="13597249" y="4194737"/>
              <a:ext cx="905258" cy="905256"/>
            </a:xfrm>
            <a:prstGeom prst="rect">
              <a:avLst/>
            </a:prstGeom>
            <a:noFill/>
            <a:ln w="9525">
              <a:noFill/>
              <a:miter lim="800000"/>
              <a:headEnd/>
              <a:tailEnd/>
            </a:ln>
          </p:spPr>
        </p:pic>
        <p:pic>
          <p:nvPicPr>
            <p:cNvPr id="36911" name="Picture 38" descr="\\SFP\Work\White_Whale\2-20365_Lees_Holland\art\AppTiles\yelp-windows-phone-7-wp7-app-logo.png"/>
            <p:cNvPicPr>
              <a:picLocks noChangeAspect="1" noChangeArrowheads="1"/>
            </p:cNvPicPr>
            <p:nvPr/>
          </p:nvPicPr>
          <p:blipFill>
            <a:blip r:embed="rId20"/>
            <a:srcRect/>
            <a:stretch>
              <a:fillRect/>
            </a:stretch>
          </p:blipFill>
          <p:spPr bwMode="auto">
            <a:xfrm>
              <a:off x="14649275" y="5309472"/>
              <a:ext cx="905258" cy="905256"/>
            </a:xfrm>
            <a:prstGeom prst="rect">
              <a:avLst/>
            </a:prstGeom>
            <a:noFill/>
            <a:ln w="9525">
              <a:noFill/>
              <a:miter lim="800000"/>
              <a:headEnd/>
              <a:tailEnd/>
            </a:ln>
          </p:spPr>
        </p:pic>
        <p:pic>
          <p:nvPicPr>
            <p:cNvPr id="36912" name="Picture 39" descr="\\SFP\Work\White_Whale\2-20365_Lees_Holland\art\AppTiles\youtube-windows-phone-7-wp7-app-logo.png"/>
            <p:cNvPicPr>
              <a:picLocks noChangeAspect="1" noChangeArrowheads="1"/>
            </p:cNvPicPr>
            <p:nvPr/>
          </p:nvPicPr>
          <p:blipFill>
            <a:blip r:embed="rId21"/>
            <a:srcRect/>
            <a:stretch>
              <a:fillRect/>
            </a:stretch>
          </p:blipFill>
          <p:spPr bwMode="auto">
            <a:xfrm>
              <a:off x="15689237" y="5309471"/>
              <a:ext cx="905256" cy="905256"/>
            </a:xfrm>
            <a:prstGeom prst="rect">
              <a:avLst/>
            </a:prstGeom>
            <a:noFill/>
            <a:ln w="9525">
              <a:noFill/>
              <a:miter lim="800000"/>
              <a:headEnd/>
              <a:tailEnd/>
            </a:ln>
          </p:spPr>
        </p:pic>
      </p:grpSp>
      <p:grpSp>
        <p:nvGrpSpPr>
          <p:cNvPr id="110" name="Group 109"/>
          <p:cNvGrpSpPr>
            <a:grpSpLocks/>
          </p:cNvGrpSpPr>
          <p:nvPr/>
        </p:nvGrpSpPr>
        <p:grpSpPr bwMode="auto">
          <a:xfrm>
            <a:off x="4708525" y="1844675"/>
            <a:ext cx="3006725" cy="3140075"/>
            <a:chOff x="14649270" y="1954978"/>
            <a:chExt cx="2985195" cy="3141584"/>
          </a:xfrm>
        </p:grpSpPr>
        <p:pic>
          <p:nvPicPr>
            <p:cNvPr id="36889" name="Picture 16" descr="\\SFP\Work\White_Whale\2-20365_Lees_Holland\art\AppTiles\ap-mobile-radio-windows-phone-7-wp7-app-logo.png"/>
            <p:cNvPicPr>
              <a:picLocks noChangeAspect="1" noChangeArrowheads="1"/>
            </p:cNvPicPr>
            <p:nvPr/>
          </p:nvPicPr>
          <p:blipFill>
            <a:blip r:embed="rId22"/>
            <a:srcRect/>
            <a:stretch>
              <a:fillRect/>
            </a:stretch>
          </p:blipFill>
          <p:spPr bwMode="auto">
            <a:xfrm>
              <a:off x="16729204" y="3073142"/>
              <a:ext cx="905258" cy="905257"/>
            </a:xfrm>
            <a:prstGeom prst="rect">
              <a:avLst/>
            </a:prstGeom>
            <a:noFill/>
            <a:ln w="9525">
              <a:noFill/>
              <a:miter lim="800000"/>
              <a:headEnd/>
              <a:tailEnd/>
            </a:ln>
          </p:spPr>
        </p:pic>
        <p:pic>
          <p:nvPicPr>
            <p:cNvPr id="36890" name="Picture 17" descr="\\SFP\Work\White_Whale\2-20365_Lees_Holland\art\AppTiles\att-uverse-icon.png"/>
            <p:cNvPicPr>
              <a:picLocks noChangeAspect="1" noChangeArrowheads="1"/>
            </p:cNvPicPr>
            <p:nvPr/>
          </p:nvPicPr>
          <p:blipFill>
            <a:blip r:embed="rId23"/>
            <a:srcRect/>
            <a:stretch>
              <a:fillRect/>
            </a:stretch>
          </p:blipFill>
          <p:spPr bwMode="auto">
            <a:xfrm>
              <a:off x="14649270" y="1954978"/>
              <a:ext cx="905258" cy="905257"/>
            </a:xfrm>
            <a:prstGeom prst="rect">
              <a:avLst/>
            </a:prstGeom>
            <a:noFill/>
            <a:ln w="9525">
              <a:noFill/>
              <a:miter lim="800000"/>
              <a:headEnd/>
              <a:tailEnd/>
            </a:ln>
          </p:spPr>
        </p:pic>
        <p:pic>
          <p:nvPicPr>
            <p:cNvPr id="36891" name="Picture 21" descr="\\SFP\Work\White_Whale\2-20365_Lees_Holland\art\AppTiles\flixster-radio-windows-phone-7-wp7-app-logo.png"/>
            <p:cNvPicPr>
              <a:picLocks noChangeAspect="1" noChangeArrowheads="1"/>
            </p:cNvPicPr>
            <p:nvPr/>
          </p:nvPicPr>
          <p:blipFill>
            <a:blip r:embed="rId24"/>
            <a:srcRect/>
            <a:stretch>
              <a:fillRect/>
            </a:stretch>
          </p:blipFill>
          <p:spPr bwMode="auto">
            <a:xfrm>
              <a:off x="15689237" y="1954978"/>
              <a:ext cx="905256" cy="905256"/>
            </a:xfrm>
            <a:prstGeom prst="rect">
              <a:avLst/>
            </a:prstGeom>
            <a:noFill/>
            <a:ln w="9525">
              <a:noFill/>
              <a:miter lim="800000"/>
              <a:headEnd/>
              <a:tailEnd/>
            </a:ln>
          </p:spPr>
        </p:pic>
        <p:pic>
          <p:nvPicPr>
            <p:cNvPr id="36892" name="Picture 22" descr="\\SFP\Work\White_Whale\2-20365_Lees_Holland\art\AppTiles\foursquare-windows-phone-7-wp7-app-logo.png"/>
            <p:cNvPicPr>
              <a:picLocks noChangeAspect="1" noChangeArrowheads="1"/>
            </p:cNvPicPr>
            <p:nvPr/>
          </p:nvPicPr>
          <p:blipFill>
            <a:blip r:embed="rId25"/>
            <a:srcRect/>
            <a:stretch>
              <a:fillRect/>
            </a:stretch>
          </p:blipFill>
          <p:spPr bwMode="auto">
            <a:xfrm>
              <a:off x="14649270" y="4191305"/>
              <a:ext cx="905258" cy="905257"/>
            </a:xfrm>
            <a:prstGeom prst="rect">
              <a:avLst/>
            </a:prstGeom>
            <a:noFill/>
            <a:ln w="9525">
              <a:noFill/>
              <a:miter lim="800000"/>
              <a:headEnd/>
              <a:tailEnd/>
            </a:ln>
          </p:spPr>
        </p:pic>
        <p:pic>
          <p:nvPicPr>
            <p:cNvPr id="36893" name="Picture 25" descr="\\SFP\Work\White_Whale\2-20365_Lees_Holland\art\AppTiles\lastfm-radio-windows-phone-7-wp7-app-logo.png"/>
            <p:cNvPicPr>
              <a:picLocks noChangeAspect="1" noChangeArrowheads="1"/>
            </p:cNvPicPr>
            <p:nvPr/>
          </p:nvPicPr>
          <p:blipFill>
            <a:blip r:embed="rId26"/>
            <a:srcRect/>
            <a:stretch>
              <a:fillRect/>
            </a:stretch>
          </p:blipFill>
          <p:spPr bwMode="auto">
            <a:xfrm>
              <a:off x="15689237" y="4191306"/>
              <a:ext cx="905256" cy="905256"/>
            </a:xfrm>
            <a:prstGeom prst="rect">
              <a:avLst/>
            </a:prstGeom>
            <a:noFill/>
            <a:ln w="9525">
              <a:noFill/>
              <a:miter lim="800000"/>
              <a:headEnd/>
              <a:tailEnd/>
            </a:ln>
          </p:spPr>
        </p:pic>
        <p:pic>
          <p:nvPicPr>
            <p:cNvPr id="36894" name="Picture 30"/>
            <p:cNvPicPr>
              <a:picLocks noChangeAspect="1" noChangeArrowheads="1"/>
            </p:cNvPicPr>
            <p:nvPr/>
          </p:nvPicPr>
          <p:blipFill>
            <a:blip r:embed="rId27"/>
            <a:srcRect/>
            <a:stretch>
              <a:fillRect/>
            </a:stretch>
          </p:blipFill>
          <p:spPr bwMode="auto">
            <a:xfrm>
              <a:off x="14649273" y="3073142"/>
              <a:ext cx="905258" cy="905257"/>
            </a:xfrm>
            <a:prstGeom prst="rect">
              <a:avLst/>
            </a:prstGeom>
            <a:noFill/>
            <a:ln w="9525">
              <a:noFill/>
              <a:miter lim="800000"/>
              <a:headEnd/>
              <a:tailEnd/>
            </a:ln>
          </p:spPr>
        </p:pic>
        <p:pic>
          <p:nvPicPr>
            <p:cNvPr id="36895" name="Picture 34" descr="\\SFP\Work\White_Whale\2-20365_Lees_Holland\art\AppTiles\slacker-radio-windows-phone-7-wp7-app-logo.png"/>
            <p:cNvPicPr>
              <a:picLocks noChangeAspect="1" noChangeArrowheads="1"/>
            </p:cNvPicPr>
            <p:nvPr/>
          </p:nvPicPr>
          <p:blipFill>
            <a:blip r:embed="rId28"/>
            <a:srcRect/>
            <a:stretch>
              <a:fillRect/>
            </a:stretch>
          </p:blipFill>
          <p:spPr bwMode="auto">
            <a:xfrm>
              <a:off x="16729207" y="1954979"/>
              <a:ext cx="905258" cy="905257"/>
            </a:xfrm>
            <a:prstGeom prst="rect">
              <a:avLst/>
            </a:prstGeom>
            <a:noFill/>
            <a:ln w="9525">
              <a:noFill/>
              <a:miter lim="800000"/>
              <a:headEnd/>
              <a:tailEnd/>
            </a:ln>
          </p:spPr>
        </p:pic>
        <p:pic>
          <p:nvPicPr>
            <p:cNvPr id="36896" name="Picture 37"/>
            <p:cNvPicPr>
              <a:picLocks noChangeAspect="1" noChangeArrowheads="1"/>
            </p:cNvPicPr>
            <p:nvPr/>
          </p:nvPicPr>
          <p:blipFill>
            <a:blip r:embed="rId29"/>
            <a:srcRect/>
            <a:stretch>
              <a:fillRect/>
            </a:stretch>
          </p:blipFill>
          <p:spPr bwMode="auto">
            <a:xfrm>
              <a:off x="16729204" y="4191305"/>
              <a:ext cx="905258" cy="905257"/>
            </a:xfrm>
            <a:prstGeom prst="rect">
              <a:avLst/>
            </a:prstGeom>
            <a:noFill/>
            <a:ln w="9525">
              <a:noFill/>
              <a:miter lim="800000"/>
              <a:headEnd/>
              <a:tailEnd/>
            </a:ln>
          </p:spPr>
        </p:pic>
      </p:grpSp>
      <p:pic>
        <p:nvPicPr>
          <p:cNvPr id="119" name="Picture 36" descr="\\SFP\Work\White_Whale\2-20365_Lees_Holland\art\AppTiles\twitter-windows-phone-wp7-app-logo.png"/>
          <p:cNvPicPr>
            <a:picLocks noChangeAspect="1" noChangeArrowheads="1"/>
          </p:cNvPicPr>
          <p:nvPr/>
        </p:nvPicPr>
        <p:blipFill>
          <a:blip r:embed="rId30"/>
          <a:srcRect/>
          <a:stretch>
            <a:fillRect/>
          </a:stretch>
        </p:blipFill>
        <p:spPr bwMode="auto">
          <a:xfrm>
            <a:off x="5756275" y="2962275"/>
            <a:ext cx="911225" cy="904875"/>
          </a:xfrm>
          <a:prstGeom prst="rect">
            <a:avLst/>
          </a:prstGeom>
          <a:noFill/>
          <a:ln w="9525">
            <a:noFill/>
            <a:miter lim="800000"/>
            <a:headEnd/>
            <a:tailEnd/>
          </a:ln>
        </p:spPr>
      </p:pic>
      <p:grpSp>
        <p:nvGrpSpPr>
          <p:cNvPr id="61" name="Group 60"/>
          <p:cNvGrpSpPr>
            <a:grpSpLocks/>
          </p:cNvGrpSpPr>
          <p:nvPr/>
        </p:nvGrpSpPr>
        <p:grpSpPr bwMode="auto">
          <a:xfrm>
            <a:off x="496888" y="682625"/>
            <a:ext cx="3419475" cy="2559050"/>
            <a:chOff x="382588" y="681995"/>
            <a:chExt cx="2560320" cy="2560320"/>
          </a:xfrm>
        </p:grpSpPr>
        <p:sp>
          <p:nvSpPr>
            <p:cNvPr id="62" name="Rectangle 61"/>
            <p:cNvSpPr/>
            <p:nvPr/>
          </p:nvSpPr>
          <p:spPr>
            <a:xfrm>
              <a:off x="382588" y="681995"/>
              <a:ext cx="2560320" cy="256032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marL="66675" indent="-66675" defTabSz="914099">
                <a:lnSpc>
                  <a:spcPct val="90000"/>
                </a:lnSpc>
                <a:spcBef>
                  <a:spcPts val="600"/>
                </a:spcBef>
                <a:defRPr/>
              </a:pPr>
              <a:r>
                <a:rPr lang="en-US" b="1" i="1" kern="0" dirty="0">
                  <a:gradFill>
                    <a:gsLst>
                      <a:gs pos="0">
                        <a:schemeClr val="tx1"/>
                      </a:gs>
                      <a:gs pos="100000">
                        <a:schemeClr val="tx1"/>
                      </a:gs>
                    </a:gsLst>
                    <a:lin ang="5400000" scaled="0"/>
                  </a:gradFill>
                  <a:latin typeface="+mn-lt"/>
                  <a:ea typeface="+mn-ea"/>
                </a:rPr>
                <a:t>“</a:t>
              </a:r>
              <a:r>
                <a:rPr lang="en-US" b="1" i="1" kern="0" dirty="0">
                  <a:gradFill>
                    <a:gsLst>
                      <a:gs pos="0">
                        <a:schemeClr val="tx1"/>
                      </a:gs>
                      <a:gs pos="100000">
                        <a:schemeClr val="tx1"/>
                      </a:gs>
                    </a:gsLst>
                    <a:lin ang="5400000" scaled="0"/>
                  </a:gradFill>
                  <a:latin typeface="+mn-lt"/>
                  <a:ea typeface="+mn-ea"/>
                </a:rPr>
                <a:t>Let’s </a:t>
              </a:r>
              <a:r>
                <a:rPr lang="en-US" b="1" i="1" kern="0" dirty="0">
                  <a:gradFill>
                    <a:gsLst>
                      <a:gs pos="0">
                        <a:schemeClr val="tx1"/>
                      </a:gs>
                      <a:gs pos="100000">
                        <a:schemeClr val="tx1"/>
                      </a:gs>
                    </a:gsLst>
                    <a:lin ang="5400000" scaled="0"/>
                  </a:gradFill>
                  <a:latin typeface="+mn-lt"/>
                  <a:ea typeface="+mn-ea"/>
                </a:rPr>
                <a:t>just get it out of the way: Windows Phone 7 is the most exciting thing to happen to phones </a:t>
              </a:r>
              <a:r>
                <a:rPr lang="en-US" b="1" i="1" kern="0" dirty="0">
                  <a:gradFill>
                    <a:gsLst>
                      <a:gs pos="0">
                        <a:schemeClr val="tx1"/>
                      </a:gs>
                      <a:gs pos="100000">
                        <a:schemeClr val="tx1"/>
                      </a:gs>
                    </a:gsLst>
                    <a:lin ang="5400000" scaled="0"/>
                  </a:gradFill>
                  <a:latin typeface="+mn-lt"/>
                  <a:ea typeface="+mn-ea"/>
                </a:rPr>
                <a:t>in </a:t>
              </a:r>
              <a:r>
                <a:rPr lang="en-US" b="1" i="1" kern="0" dirty="0">
                  <a:gradFill>
                    <a:gsLst>
                      <a:gs pos="0">
                        <a:schemeClr val="tx1"/>
                      </a:gs>
                      <a:gs pos="100000">
                        <a:schemeClr val="tx1"/>
                      </a:gs>
                    </a:gsLst>
                    <a:lin ang="5400000" scaled="0"/>
                  </a:gradFill>
                  <a:latin typeface="+mn-lt"/>
                  <a:ea typeface="+mn-ea"/>
                </a:rPr>
                <a:t>a </a:t>
              </a:r>
              <a:r>
                <a:rPr lang="en-US" b="1" i="1" kern="0" dirty="0">
                  <a:gradFill>
                    <a:gsLst>
                      <a:gs pos="0">
                        <a:schemeClr val="tx1"/>
                      </a:gs>
                      <a:gs pos="100000">
                        <a:schemeClr val="tx1"/>
                      </a:gs>
                    </a:gsLst>
                    <a:lin ang="5400000" scaled="0"/>
                  </a:gradFill>
                  <a:latin typeface="+mn-lt"/>
                  <a:ea typeface="+mn-ea"/>
                </a:rPr>
                <a:t>long time</a:t>
              </a:r>
              <a:r>
                <a:rPr lang="en-US" b="1" i="1" kern="0" dirty="0">
                  <a:gradFill>
                    <a:gsLst>
                      <a:gs pos="0">
                        <a:schemeClr val="tx1"/>
                      </a:gs>
                      <a:gs pos="100000">
                        <a:schemeClr val="tx1"/>
                      </a:gs>
                    </a:gsLst>
                    <a:lin ang="5400000" scaled="0"/>
                  </a:gradFill>
                  <a:latin typeface="+mn-lt"/>
                  <a:ea typeface="+mn-ea"/>
                </a:rPr>
                <a:t>.” </a:t>
              </a:r>
            </a:p>
            <a:p>
              <a:pPr algn="r" defTabSz="914099">
                <a:lnSpc>
                  <a:spcPct val="90000"/>
                </a:lnSpc>
                <a:spcBef>
                  <a:spcPts val="600"/>
                </a:spcBef>
                <a:defRPr/>
              </a:pPr>
              <a:r>
                <a:rPr lang="en-US" sz="1600" kern="0" dirty="0">
                  <a:gradFill>
                    <a:gsLst>
                      <a:gs pos="0">
                        <a:schemeClr val="tx1"/>
                      </a:gs>
                      <a:gs pos="100000">
                        <a:schemeClr val="tx1"/>
                      </a:gs>
                    </a:gsLst>
                    <a:lin ang="5400000" scaled="0"/>
                  </a:gradFill>
                  <a:latin typeface="+mn-lt"/>
                  <a:ea typeface="+mn-ea"/>
                </a:rPr>
                <a:t>– </a:t>
              </a:r>
              <a:r>
                <a:rPr lang="en-US" sz="1600" kern="0" dirty="0">
                  <a:gradFill>
                    <a:gsLst>
                      <a:gs pos="0">
                        <a:schemeClr val="tx1"/>
                      </a:gs>
                      <a:gs pos="100000">
                        <a:schemeClr val="tx1"/>
                      </a:gs>
                    </a:gsLst>
                    <a:lin ang="5400000" scaled="0"/>
                  </a:gradFill>
                  <a:latin typeface="+mn-lt"/>
                  <a:ea typeface="+mn-ea"/>
                </a:rPr>
                <a:t>Matt Buchanan</a:t>
              </a:r>
            </a:p>
          </p:txBody>
        </p:sp>
        <p:pic>
          <p:nvPicPr>
            <p:cNvPr id="36888" name="Picture 46" descr="J:\Completed Shows\Company Meeting 2010\WP7 - Joe Belfiore\Videos\Logos\GIZMODO.png"/>
            <p:cNvPicPr>
              <a:picLocks noChangeAspect="1" noChangeArrowheads="1"/>
            </p:cNvPicPr>
            <p:nvPr/>
          </p:nvPicPr>
          <p:blipFill>
            <a:blip r:embed="rId31"/>
            <a:srcRect t="13811" b="23061"/>
            <a:stretch>
              <a:fillRect/>
            </a:stretch>
          </p:blipFill>
          <p:spPr bwMode="auto">
            <a:xfrm>
              <a:off x="1406994" y="2796564"/>
              <a:ext cx="1490191" cy="340058"/>
            </a:xfrm>
            <a:prstGeom prst="rect">
              <a:avLst/>
            </a:prstGeom>
            <a:noFill/>
            <a:ln w="9525">
              <a:noFill/>
              <a:miter lim="800000"/>
              <a:headEnd/>
              <a:tailEnd/>
            </a:ln>
          </p:spPr>
        </p:pic>
      </p:grpSp>
      <p:grpSp>
        <p:nvGrpSpPr>
          <p:cNvPr id="64" name="Group 63"/>
          <p:cNvGrpSpPr>
            <a:grpSpLocks/>
          </p:cNvGrpSpPr>
          <p:nvPr/>
        </p:nvGrpSpPr>
        <p:grpSpPr bwMode="auto">
          <a:xfrm>
            <a:off x="4373563" y="682625"/>
            <a:ext cx="3417887" cy="2559050"/>
            <a:chOff x="3295809" y="681995"/>
            <a:chExt cx="2560320" cy="2560320"/>
          </a:xfrm>
        </p:grpSpPr>
        <p:sp>
          <p:nvSpPr>
            <p:cNvPr id="65" name="Rectangle 64"/>
            <p:cNvSpPr/>
            <p:nvPr/>
          </p:nvSpPr>
          <p:spPr>
            <a:xfrm>
              <a:off x="3295809" y="681995"/>
              <a:ext cx="2560320" cy="256032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marL="66675" indent="-66675" defTabSz="914099">
                <a:lnSpc>
                  <a:spcPct val="90000"/>
                </a:lnSpc>
                <a:spcBef>
                  <a:spcPts val="600"/>
                </a:spcBef>
                <a:defRPr/>
              </a:pPr>
              <a:r>
                <a:rPr lang="en-US" b="1" i="1" kern="0" dirty="0">
                  <a:gradFill>
                    <a:gsLst>
                      <a:gs pos="0">
                        <a:schemeClr val="tx1"/>
                      </a:gs>
                      <a:gs pos="100000">
                        <a:schemeClr val="tx1"/>
                      </a:gs>
                    </a:gsLst>
                    <a:lin ang="5400000" scaled="0"/>
                  </a:gradFill>
                  <a:latin typeface="+mn-lt"/>
                  <a:ea typeface="+mn-ea"/>
                </a:rPr>
                <a:t>“This is the first phone </a:t>
              </a:r>
              <a:r>
                <a:rPr lang="en-US" b="1" i="1" kern="0" dirty="0">
                  <a:gradFill>
                    <a:gsLst>
                      <a:gs pos="0">
                        <a:schemeClr val="tx1"/>
                      </a:gs>
                      <a:gs pos="100000">
                        <a:schemeClr val="tx1"/>
                      </a:gs>
                    </a:gsLst>
                    <a:lin ang="5400000" scaled="0"/>
                  </a:gradFill>
                  <a:latin typeface="+mn-lt"/>
                  <a:ea typeface="+mn-ea"/>
                </a:rPr>
                <a:t>I’ve ever </a:t>
              </a:r>
              <a:r>
                <a:rPr lang="en-US" b="1" i="1" kern="0" dirty="0">
                  <a:gradFill>
                    <a:gsLst>
                      <a:gs pos="0">
                        <a:schemeClr val="tx1"/>
                      </a:gs>
                      <a:gs pos="100000">
                        <a:schemeClr val="tx1"/>
                      </a:gs>
                    </a:gsLst>
                    <a:lin ang="5400000" scaled="0"/>
                  </a:gradFill>
                  <a:latin typeface="+mn-lt"/>
                  <a:ea typeface="+mn-ea"/>
                </a:rPr>
                <a:t>reviewed where </a:t>
              </a:r>
              <a:r>
                <a:rPr lang="en-US" b="1" i="1" kern="0" dirty="0">
                  <a:gradFill>
                    <a:gsLst>
                      <a:gs pos="0">
                        <a:schemeClr val="tx1"/>
                      </a:gs>
                      <a:gs pos="100000">
                        <a:schemeClr val="tx1"/>
                      </a:gs>
                    </a:gsLst>
                    <a:lin ang="5400000" scaled="0"/>
                  </a:gradFill>
                  <a:latin typeface="+mn-lt"/>
                  <a:ea typeface="+mn-ea"/>
                </a:rPr>
                <a:t>I turned </a:t>
              </a:r>
              <a:r>
                <a:rPr lang="en-US" b="1" i="1" kern="0" dirty="0">
                  <a:gradFill>
                    <a:gsLst>
                      <a:gs pos="0">
                        <a:schemeClr val="tx1"/>
                      </a:gs>
                      <a:gs pos="100000">
                        <a:schemeClr val="tx1"/>
                      </a:gs>
                    </a:gsLst>
                    <a:lin ang="5400000" scaled="0"/>
                  </a:gradFill>
                  <a:latin typeface="+mn-lt"/>
                  <a:ea typeface="+mn-ea"/>
                </a:rPr>
                <a:t>off my iPhone and still </a:t>
              </a:r>
              <a:r>
                <a:rPr lang="en-US" b="1" i="1" kern="0" dirty="0">
                  <a:gradFill>
                    <a:gsLst>
                      <a:gs pos="0">
                        <a:schemeClr val="tx1"/>
                      </a:gs>
                      <a:gs pos="100000">
                        <a:schemeClr val="tx1"/>
                      </a:gs>
                    </a:gsLst>
                    <a:lin ang="5400000" scaled="0"/>
                  </a:gradFill>
                  <a:latin typeface="+mn-lt"/>
                  <a:ea typeface="+mn-ea"/>
                </a:rPr>
                <a:t>haven’t </a:t>
              </a:r>
              <a:r>
                <a:rPr lang="en-US" b="1" i="1" kern="0" dirty="0">
                  <a:gradFill>
                    <a:gsLst>
                      <a:gs pos="0">
                        <a:schemeClr val="tx1"/>
                      </a:gs>
                      <a:gs pos="100000">
                        <a:schemeClr val="tx1"/>
                      </a:gs>
                    </a:gsLst>
                    <a:lin ang="5400000" scaled="0"/>
                  </a:gradFill>
                  <a:latin typeface="+mn-lt"/>
                  <a:ea typeface="+mn-ea"/>
                </a:rPr>
                <a:t>turned it back on. </a:t>
              </a:r>
              <a:r>
                <a:rPr lang="en-US" b="1" i="1" kern="0" dirty="0">
                  <a:gradFill>
                    <a:gsLst>
                      <a:gs pos="0">
                        <a:schemeClr val="tx1"/>
                      </a:gs>
                      <a:gs pos="100000">
                        <a:schemeClr val="tx1"/>
                      </a:gs>
                    </a:gsLst>
                    <a:lin ang="5400000" scaled="0"/>
                  </a:gradFill>
                  <a:latin typeface="+mn-lt"/>
                  <a:ea typeface="+mn-ea"/>
                </a:rPr>
                <a:t>That’s </a:t>
              </a:r>
              <a:r>
                <a:rPr lang="en-US" b="1" i="1" kern="0" dirty="0">
                  <a:gradFill>
                    <a:gsLst>
                      <a:gs pos="0">
                        <a:schemeClr val="tx1"/>
                      </a:gs>
                      <a:gs pos="100000">
                        <a:schemeClr val="tx1"/>
                      </a:gs>
                    </a:gsLst>
                    <a:lin ang="5400000" scaled="0"/>
                  </a:gradFill>
                  <a:latin typeface="+mn-lt"/>
                  <a:ea typeface="+mn-ea"/>
                </a:rPr>
                <a:t>huge.” </a:t>
              </a:r>
            </a:p>
            <a:p>
              <a:pPr algn="r" defTabSz="914099">
                <a:lnSpc>
                  <a:spcPct val="90000"/>
                </a:lnSpc>
                <a:spcBef>
                  <a:spcPts val="600"/>
                </a:spcBef>
                <a:defRPr/>
              </a:pPr>
              <a:r>
                <a:rPr lang="en-US" sz="1600" kern="0" dirty="0">
                  <a:gradFill>
                    <a:gsLst>
                      <a:gs pos="0">
                        <a:schemeClr val="tx1"/>
                      </a:gs>
                      <a:gs pos="100000">
                        <a:schemeClr val="tx1"/>
                      </a:gs>
                    </a:gsLst>
                    <a:lin ang="5400000" scaled="0"/>
                  </a:gradFill>
                  <a:latin typeface="+mn-lt"/>
                  <a:ea typeface="+mn-ea"/>
                </a:rPr>
                <a:t>– </a:t>
              </a:r>
              <a:r>
                <a:rPr lang="en-US" sz="1600" kern="0" dirty="0">
                  <a:gradFill>
                    <a:gsLst>
                      <a:gs pos="0">
                        <a:schemeClr val="tx1"/>
                      </a:gs>
                      <a:gs pos="100000">
                        <a:schemeClr val="tx1"/>
                      </a:gs>
                    </a:gsLst>
                    <a:lin ang="5400000" scaled="0"/>
                  </a:gradFill>
                  <a:latin typeface="+mn-lt"/>
                  <a:ea typeface="+mn-ea"/>
                </a:rPr>
                <a:t>Doug </a:t>
              </a:r>
              <a:r>
                <a:rPr lang="en-US" sz="1600" kern="0" dirty="0" err="1">
                  <a:gradFill>
                    <a:gsLst>
                      <a:gs pos="0">
                        <a:schemeClr val="tx1"/>
                      </a:gs>
                      <a:gs pos="100000">
                        <a:schemeClr val="tx1"/>
                      </a:gs>
                    </a:gsLst>
                    <a:lin ang="5400000" scaled="0"/>
                  </a:gradFill>
                  <a:latin typeface="+mn-lt"/>
                  <a:ea typeface="+mn-ea"/>
                </a:rPr>
                <a:t>Aamoth</a:t>
              </a:r>
              <a:endParaRPr lang="en-US" sz="1600" kern="0" dirty="0">
                <a:gradFill>
                  <a:gsLst>
                    <a:gs pos="0">
                      <a:schemeClr val="tx1"/>
                    </a:gs>
                    <a:gs pos="100000">
                      <a:schemeClr val="tx1"/>
                    </a:gs>
                  </a:gsLst>
                  <a:lin ang="5400000" scaled="0"/>
                </a:gradFill>
                <a:latin typeface="+mn-lt"/>
                <a:ea typeface="+mn-ea"/>
              </a:endParaRPr>
            </a:p>
          </p:txBody>
        </p:sp>
        <p:pic>
          <p:nvPicPr>
            <p:cNvPr id="36886" name="Picture 45" descr="J:\Completed Shows\Company Meeting 2010\WP7 - Joe Belfiore\Videos\Logos\Time.png"/>
            <p:cNvPicPr>
              <a:picLocks noChangeAspect="1" noChangeArrowheads="1"/>
            </p:cNvPicPr>
            <p:nvPr/>
          </p:nvPicPr>
          <p:blipFill>
            <a:blip r:embed="rId32"/>
            <a:srcRect/>
            <a:stretch>
              <a:fillRect/>
            </a:stretch>
          </p:blipFill>
          <p:spPr bwMode="auto">
            <a:xfrm>
              <a:off x="5029319" y="2812634"/>
              <a:ext cx="687499" cy="307919"/>
            </a:xfrm>
            <a:prstGeom prst="rect">
              <a:avLst/>
            </a:prstGeom>
            <a:noFill/>
            <a:ln w="9525">
              <a:noFill/>
              <a:miter lim="800000"/>
              <a:headEnd/>
              <a:tailEnd/>
            </a:ln>
          </p:spPr>
        </p:pic>
      </p:grpSp>
      <p:grpSp>
        <p:nvGrpSpPr>
          <p:cNvPr id="67" name="Group 66"/>
          <p:cNvGrpSpPr>
            <a:grpSpLocks/>
          </p:cNvGrpSpPr>
          <p:nvPr/>
        </p:nvGrpSpPr>
        <p:grpSpPr bwMode="auto">
          <a:xfrm>
            <a:off x="8248650" y="682625"/>
            <a:ext cx="3419475" cy="2559050"/>
            <a:chOff x="6209030" y="681995"/>
            <a:chExt cx="2560320" cy="2560320"/>
          </a:xfrm>
        </p:grpSpPr>
        <p:sp>
          <p:nvSpPr>
            <p:cNvPr id="68" name="Rectangle 67"/>
            <p:cNvSpPr/>
            <p:nvPr/>
          </p:nvSpPr>
          <p:spPr>
            <a:xfrm>
              <a:off x="6209030" y="681995"/>
              <a:ext cx="2560320" cy="256032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5 Ways Windows Phone 7 Puts Microsoft Back on Top </a:t>
              </a:r>
            </a:p>
            <a:p>
              <a:pPr marL="457182" lvl="1" indent="0" defTabSz="914099">
                <a:lnSpc>
                  <a:spcPct val="90000"/>
                </a:lnSpc>
                <a:spcBef>
                  <a:spcPts val="600"/>
                </a:spcBef>
                <a:defRPr/>
              </a:pPr>
              <a:r>
                <a:rPr lang="en-US" sz="1600" i="1" kern="0" dirty="0">
                  <a:gradFill>
                    <a:gsLst>
                      <a:gs pos="0">
                        <a:schemeClr val="tx1"/>
                      </a:gs>
                      <a:gs pos="100000">
                        <a:schemeClr val="tx1"/>
                      </a:gs>
                    </a:gsLst>
                    <a:lin ang="5400000" scaled="0"/>
                  </a:gradFill>
                  <a:latin typeface="+mn-lt"/>
                  <a:ea typeface="+mn-ea"/>
                </a:rPr>
                <a:t>Ian Paul provides 5 reasons why the new operating system will succeed and states that Microsoft is off </a:t>
              </a:r>
              <a:r>
                <a:rPr lang="en-US" sz="1600" i="1" kern="0" dirty="0">
                  <a:gradFill>
                    <a:gsLst>
                      <a:gs pos="0">
                        <a:schemeClr val="tx1"/>
                      </a:gs>
                      <a:gs pos="100000">
                        <a:schemeClr val="tx1"/>
                      </a:gs>
                    </a:gsLst>
                    <a:lin ang="5400000" scaled="0"/>
                  </a:gradFill>
                  <a:latin typeface="+mn-lt"/>
                  <a:ea typeface="+mn-ea"/>
                </a:rPr>
                <a:t>to a </a:t>
              </a:r>
              <a:r>
                <a:rPr lang="en-US" sz="1600" i="1" kern="0" dirty="0">
                  <a:gradFill>
                    <a:gsLst>
                      <a:gs pos="0">
                        <a:schemeClr val="tx1"/>
                      </a:gs>
                      <a:gs pos="100000">
                        <a:schemeClr val="tx1"/>
                      </a:gs>
                    </a:gsLst>
                    <a:lin ang="5400000" scaled="0"/>
                  </a:gradFill>
                  <a:latin typeface="+mn-lt"/>
                  <a:ea typeface="+mn-ea"/>
                </a:rPr>
                <a:t>great </a:t>
              </a:r>
              <a:r>
                <a:rPr lang="en-US" sz="1600" i="1" kern="0" dirty="0">
                  <a:gradFill>
                    <a:gsLst>
                      <a:gs pos="0">
                        <a:schemeClr val="tx1"/>
                      </a:gs>
                      <a:gs pos="100000">
                        <a:schemeClr val="tx1"/>
                      </a:gs>
                    </a:gsLst>
                    <a:lin ang="5400000" scaled="0"/>
                  </a:gradFill>
                  <a:latin typeface="+mn-lt"/>
                  <a:ea typeface="+mn-ea"/>
                </a:rPr>
                <a:t>start</a:t>
              </a:r>
              <a:endParaRPr lang="en-US" sz="1600" i="1" kern="0" dirty="0">
                <a:gradFill>
                  <a:gsLst>
                    <a:gs pos="0">
                      <a:schemeClr val="tx1"/>
                    </a:gs>
                    <a:gs pos="100000">
                      <a:schemeClr val="tx1"/>
                    </a:gs>
                  </a:gsLst>
                  <a:lin ang="5400000" scaled="0"/>
                </a:gradFill>
                <a:latin typeface="+mn-lt"/>
                <a:ea typeface="+mn-ea"/>
              </a:endParaRPr>
            </a:p>
          </p:txBody>
        </p:sp>
        <p:pic>
          <p:nvPicPr>
            <p:cNvPr id="36884" name="Picture 47" descr="J:\Completed Shows\Company Meeting 2010\WP7 - Joe Belfiore\Videos\Logos\PC_World.png"/>
            <p:cNvPicPr>
              <a:picLocks noChangeAspect="1" noChangeArrowheads="1"/>
            </p:cNvPicPr>
            <p:nvPr/>
          </p:nvPicPr>
          <p:blipFill>
            <a:blip r:embed="rId33"/>
            <a:srcRect/>
            <a:stretch>
              <a:fillRect/>
            </a:stretch>
          </p:blipFill>
          <p:spPr bwMode="auto">
            <a:xfrm>
              <a:off x="7702234" y="2777706"/>
              <a:ext cx="943221" cy="377775"/>
            </a:xfrm>
            <a:prstGeom prst="rect">
              <a:avLst/>
            </a:prstGeom>
            <a:noFill/>
            <a:ln w="9525">
              <a:noFill/>
              <a:miter lim="800000"/>
              <a:headEnd/>
              <a:tailEnd/>
            </a:ln>
          </p:spPr>
        </p:pic>
      </p:grpSp>
      <p:grpSp>
        <p:nvGrpSpPr>
          <p:cNvPr id="70" name="Group 69"/>
          <p:cNvGrpSpPr>
            <a:grpSpLocks/>
          </p:cNvGrpSpPr>
          <p:nvPr/>
        </p:nvGrpSpPr>
        <p:grpSpPr bwMode="auto">
          <a:xfrm>
            <a:off x="496888" y="3646488"/>
            <a:ext cx="3419475" cy="2560637"/>
            <a:chOff x="382588" y="3615686"/>
            <a:chExt cx="2560320" cy="2560320"/>
          </a:xfrm>
        </p:grpSpPr>
        <p:sp>
          <p:nvSpPr>
            <p:cNvPr id="71" name="Rectangle 70"/>
            <p:cNvSpPr/>
            <p:nvPr/>
          </p:nvSpPr>
          <p:spPr>
            <a:xfrm>
              <a:off x="382588" y="3615686"/>
              <a:ext cx="2560320" cy="256032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Wow</a:t>
              </a:r>
              <a:r>
                <a:rPr lang="en-US" b="1" kern="0" dirty="0">
                  <a:gradFill>
                    <a:gsLst>
                      <a:gs pos="0">
                        <a:schemeClr val="tx1"/>
                      </a:gs>
                      <a:gs pos="100000">
                        <a:schemeClr val="tx1"/>
                      </a:gs>
                    </a:gsLst>
                    <a:lin ang="5400000" scaled="0"/>
                  </a:gradFill>
                  <a:latin typeface="+mn-lt"/>
                  <a:ea typeface="+mn-ea"/>
                </a:rPr>
                <a:t>, </a:t>
              </a:r>
              <a:r>
                <a:rPr lang="en-US" b="1" kern="0" dirty="0">
                  <a:gradFill>
                    <a:gsLst>
                      <a:gs pos="0">
                        <a:schemeClr val="tx1"/>
                      </a:gs>
                      <a:gs pos="100000">
                        <a:schemeClr val="tx1"/>
                      </a:gs>
                    </a:gsLst>
                    <a:lin ang="5400000" scaled="0"/>
                  </a:gradFill>
                  <a:latin typeface="+mn-lt"/>
                  <a:ea typeface="+mn-ea"/>
                </a:rPr>
                <a:t>With Windows Phone 7, Did Microsoft Actually Bring a Gun to a Gun Fight? </a:t>
              </a:r>
              <a:endParaRPr lang="en-US" sz="1600" b="1" kern="0" dirty="0">
                <a:gradFill>
                  <a:gsLst>
                    <a:gs pos="0">
                      <a:schemeClr val="tx1"/>
                    </a:gs>
                    <a:gs pos="100000">
                      <a:schemeClr val="tx1"/>
                    </a:gs>
                  </a:gsLst>
                  <a:lin ang="5400000" scaled="0"/>
                </a:gradFill>
                <a:latin typeface="+mn-lt"/>
                <a:ea typeface="+mn-ea"/>
              </a:endParaRPr>
            </a:p>
            <a:p>
              <a:pPr marL="457182" lvl="1" indent="0" defTabSz="914099">
                <a:lnSpc>
                  <a:spcPct val="90000"/>
                </a:lnSpc>
                <a:spcBef>
                  <a:spcPts val="600"/>
                </a:spcBef>
                <a:defRPr/>
              </a:pPr>
              <a:r>
                <a:rPr lang="en-US" sz="1600" i="1" kern="0" dirty="0">
                  <a:gradFill>
                    <a:gsLst>
                      <a:gs pos="0">
                        <a:schemeClr val="tx1"/>
                      </a:gs>
                      <a:gs pos="100000">
                        <a:schemeClr val="tx1"/>
                      </a:gs>
                    </a:gsLst>
                    <a:lin ang="5400000" scaled="0"/>
                  </a:gradFill>
                  <a:latin typeface="+mn-lt"/>
                  <a:ea typeface="+mn-ea"/>
                </a:rPr>
                <a:t>MG </a:t>
              </a:r>
              <a:r>
                <a:rPr lang="en-US" sz="1600" i="1" kern="0" dirty="0" err="1">
                  <a:gradFill>
                    <a:gsLst>
                      <a:gs pos="0">
                        <a:schemeClr val="tx1"/>
                      </a:gs>
                      <a:gs pos="100000">
                        <a:schemeClr val="tx1"/>
                      </a:gs>
                    </a:gsLst>
                    <a:lin ang="5400000" scaled="0"/>
                  </a:gradFill>
                  <a:latin typeface="+mn-lt"/>
                  <a:ea typeface="+mn-ea"/>
                </a:rPr>
                <a:t>Siegler</a:t>
              </a:r>
              <a:r>
                <a:rPr lang="en-US" sz="1600" i="1" kern="0" dirty="0">
                  <a:gradFill>
                    <a:gsLst>
                      <a:gs pos="0">
                        <a:schemeClr val="tx1"/>
                      </a:gs>
                      <a:gs pos="100000">
                        <a:schemeClr val="tx1"/>
                      </a:gs>
                    </a:gsLst>
                    <a:lin ang="5400000" scaled="0"/>
                  </a:gradFill>
                  <a:latin typeface="+mn-lt"/>
                  <a:ea typeface="+mn-ea"/>
                </a:rPr>
                <a:t> on </a:t>
              </a:r>
              <a:r>
                <a:rPr lang="en-US" sz="1600" i="1" kern="0" dirty="0">
                  <a:gradFill>
                    <a:gsLst>
                      <a:gs pos="0">
                        <a:schemeClr val="tx1"/>
                      </a:gs>
                      <a:gs pos="100000">
                        <a:schemeClr val="tx1"/>
                      </a:gs>
                    </a:gsLst>
                    <a:lin ang="5400000" scaled="0"/>
                  </a:gradFill>
                  <a:latin typeface="+mn-lt"/>
                  <a:ea typeface="+mn-ea"/>
                </a:rPr>
                <a:t>Windows Phone 7 being different</a:t>
              </a:r>
              <a:endParaRPr lang="en-US" sz="1600" i="1" kern="0" dirty="0">
                <a:gradFill>
                  <a:gsLst>
                    <a:gs pos="0">
                      <a:schemeClr val="tx1"/>
                    </a:gs>
                    <a:gs pos="100000">
                      <a:schemeClr val="tx1"/>
                    </a:gs>
                  </a:gsLst>
                  <a:lin ang="5400000" scaled="0"/>
                </a:gradFill>
                <a:latin typeface="+mn-lt"/>
                <a:ea typeface="+mn-ea"/>
              </a:endParaRPr>
            </a:p>
          </p:txBody>
        </p:sp>
        <p:pic>
          <p:nvPicPr>
            <p:cNvPr id="36882" name="Picture 71"/>
            <p:cNvPicPr>
              <a:picLocks noChangeAspect="1" noChangeArrowheads="1"/>
            </p:cNvPicPr>
            <p:nvPr/>
          </p:nvPicPr>
          <p:blipFill>
            <a:blip r:embed="rId34"/>
            <a:srcRect l="8887" t="21513" r="8887" b="34866"/>
            <a:stretch>
              <a:fillRect/>
            </a:stretch>
          </p:blipFill>
          <p:spPr bwMode="auto">
            <a:xfrm>
              <a:off x="1404028" y="5721426"/>
              <a:ext cx="1422808" cy="334715"/>
            </a:xfrm>
            <a:prstGeom prst="rect">
              <a:avLst/>
            </a:prstGeom>
            <a:noFill/>
            <a:ln w="9525">
              <a:noFill/>
              <a:miter lim="800000"/>
              <a:headEnd/>
              <a:tailEnd/>
            </a:ln>
          </p:spPr>
        </p:pic>
      </p:grpSp>
      <p:grpSp>
        <p:nvGrpSpPr>
          <p:cNvPr id="73" name="Group 72"/>
          <p:cNvGrpSpPr>
            <a:grpSpLocks/>
          </p:cNvGrpSpPr>
          <p:nvPr/>
        </p:nvGrpSpPr>
        <p:grpSpPr bwMode="auto">
          <a:xfrm>
            <a:off x="4373563" y="3646488"/>
            <a:ext cx="3417887" cy="2560637"/>
            <a:chOff x="3295809" y="3615686"/>
            <a:chExt cx="2560320" cy="2560320"/>
          </a:xfrm>
        </p:grpSpPr>
        <p:sp>
          <p:nvSpPr>
            <p:cNvPr id="74" name="Rectangle 73"/>
            <p:cNvSpPr/>
            <p:nvPr/>
          </p:nvSpPr>
          <p:spPr>
            <a:xfrm>
              <a:off x="3295809" y="3615686"/>
              <a:ext cx="2560320" cy="256032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Why Windows Phone 7 Will Make Android Look Chaotic </a:t>
              </a:r>
            </a:p>
            <a:p>
              <a:pPr marL="457182" lvl="1" indent="0" defTabSz="914099">
                <a:lnSpc>
                  <a:spcPct val="90000"/>
                </a:lnSpc>
                <a:spcBef>
                  <a:spcPts val="600"/>
                </a:spcBef>
                <a:defRPr/>
              </a:pPr>
              <a:r>
                <a:rPr lang="en-US" sz="1600" i="1" kern="0" dirty="0">
                  <a:gradFill>
                    <a:gsLst>
                      <a:gs pos="0">
                        <a:schemeClr val="tx1"/>
                      </a:gs>
                      <a:gs pos="100000">
                        <a:schemeClr val="tx1"/>
                      </a:gs>
                    </a:gsLst>
                    <a:lin ang="5400000" scaled="0"/>
                  </a:gradFill>
                  <a:latin typeface="+mn-lt"/>
                  <a:ea typeface="+mn-ea"/>
                </a:rPr>
                <a:t>Brian </a:t>
              </a:r>
              <a:r>
                <a:rPr lang="en-US" sz="1600" i="1" kern="0" dirty="0">
                  <a:gradFill>
                    <a:gsLst>
                      <a:gs pos="0">
                        <a:schemeClr val="tx1"/>
                      </a:gs>
                      <a:gs pos="100000">
                        <a:schemeClr val="tx1"/>
                      </a:gs>
                    </a:gsLst>
                    <a:lin ang="5400000" scaled="0"/>
                  </a:gradFill>
                  <a:latin typeface="+mn-lt"/>
                  <a:ea typeface="+mn-ea"/>
                </a:rPr>
                <a:t>Chen explains the </a:t>
              </a:r>
              <a:br>
                <a:rPr lang="en-US" sz="1600" i="1" kern="0" dirty="0">
                  <a:gradFill>
                    <a:gsLst>
                      <a:gs pos="0">
                        <a:schemeClr val="tx1"/>
                      </a:gs>
                      <a:gs pos="100000">
                        <a:schemeClr val="tx1"/>
                      </a:gs>
                    </a:gsLst>
                    <a:lin ang="5400000" scaled="0"/>
                  </a:gradFill>
                  <a:latin typeface="+mn-lt"/>
                  <a:ea typeface="+mn-ea"/>
                </a:rPr>
              </a:br>
              <a:r>
                <a:rPr lang="en-US" sz="1600" i="1" kern="0" dirty="0">
                  <a:gradFill>
                    <a:gsLst>
                      <a:gs pos="0">
                        <a:schemeClr val="tx1"/>
                      </a:gs>
                      <a:gs pos="100000">
                        <a:schemeClr val="tx1"/>
                      </a:gs>
                    </a:gsLst>
                    <a:lin ang="5400000" scaled="0"/>
                  </a:gradFill>
                  <a:latin typeface="+mn-lt"/>
                  <a:ea typeface="+mn-ea"/>
                </a:rPr>
                <a:t>different approaches the </a:t>
              </a:r>
              <a:br>
                <a:rPr lang="en-US" sz="1600" i="1" kern="0" dirty="0">
                  <a:gradFill>
                    <a:gsLst>
                      <a:gs pos="0">
                        <a:schemeClr val="tx1"/>
                      </a:gs>
                      <a:gs pos="100000">
                        <a:schemeClr val="tx1"/>
                      </a:gs>
                    </a:gsLst>
                    <a:lin ang="5400000" scaled="0"/>
                  </a:gradFill>
                  <a:latin typeface="+mn-lt"/>
                  <a:ea typeface="+mn-ea"/>
                </a:rPr>
              </a:br>
              <a:r>
                <a:rPr lang="en-US" sz="1600" i="1" kern="0" dirty="0">
                  <a:gradFill>
                    <a:gsLst>
                      <a:gs pos="0">
                        <a:schemeClr val="tx1"/>
                      </a:gs>
                      <a:gs pos="100000">
                        <a:schemeClr val="tx1"/>
                      </a:gs>
                    </a:gsLst>
                    <a:lin ang="5400000" scaled="0"/>
                  </a:gradFill>
                  <a:latin typeface="+mn-lt"/>
                  <a:ea typeface="+mn-ea"/>
                </a:rPr>
                <a:t>two companies </a:t>
              </a:r>
              <a:r>
                <a:rPr lang="en-US" sz="1600" i="1" kern="0" dirty="0">
                  <a:gradFill>
                    <a:gsLst>
                      <a:gs pos="0">
                        <a:schemeClr val="tx1"/>
                      </a:gs>
                      <a:gs pos="100000">
                        <a:schemeClr val="tx1"/>
                      </a:gs>
                    </a:gsLst>
                    <a:lin ang="5400000" scaled="0"/>
                  </a:gradFill>
                  <a:latin typeface="+mn-lt"/>
                  <a:ea typeface="+mn-ea"/>
                </a:rPr>
                <a:t>take</a:t>
              </a:r>
              <a:endParaRPr lang="en-US" sz="1600" i="1" kern="0" dirty="0">
                <a:gradFill>
                  <a:gsLst>
                    <a:gs pos="0">
                      <a:schemeClr val="tx1"/>
                    </a:gs>
                    <a:gs pos="100000">
                      <a:schemeClr val="tx1"/>
                    </a:gs>
                  </a:gsLst>
                  <a:lin ang="5400000" scaled="0"/>
                </a:gradFill>
                <a:latin typeface="+mn-lt"/>
                <a:ea typeface="+mn-ea"/>
              </a:endParaRPr>
            </a:p>
          </p:txBody>
        </p:sp>
        <p:pic>
          <p:nvPicPr>
            <p:cNvPr id="36880" name="Picture 74" descr="\\SFP\Work\White_Whale\2-20365_Lees_Holland\art\LOGOS\wired.png"/>
            <p:cNvPicPr>
              <a:picLocks noChangeAspect="1" noChangeArrowheads="1"/>
            </p:cNvPicPr>
            <p:nvPr/>
          </p:nvPicPr>
          <p:blipFill>
            <a:blip r:embed="rId35"/>
            <a:srcRect/>
            <a:stretch>
              <a:fillRect/>
            </a:stretch>
          </p:blipFill>
          <p:spPr bwMode="auto">
            <a:xfrm>
              <a:off x="4423132" y="5679177"/>
              <a:ext cx="1295006" cy="354739"/>
            </a:xfrm>
            <a:prstGeom prst="rect">
              <a:avLst/>
            </a:prstGeom>
            <a:noFill/>
            <a:ln w="9525">
              <a:noFill/>
              <a:miter lim="800000"/>
              <a:headEnd/>
              <a:tailEnd/>
            </a:ln>
          </p:spPr>
        </p:pic>
      </p:grpSp>
      <p:grpSp>
        <p:nvGrpSpPr>
          <p:cNvPr id="76" name="Group 75"/>
          <p:cNvGrpSpPr>
            <a:grpSpLocks/>
          </p:cNvGrpSpPr>
          <p:nvPr/>
        </p:nvGrpSpPr>
        <p:grpSpPr bwMode="auto">
          <a:xfrm>
            <a:off x="8248650" y="3646488"/>
            <a:ext cx="3419475" cy="2560637"/>
            <a:chOff x="6209030" y="3615686"/>
            <a:chExt cx="2560320" cy="2560320"/>
          </a:xfrm>
        </p:grpSpPr>
        <p:sp>
          <p:nvSpPr>
            <p:cNvPr id="77" name="Rectangle 76"/>
            <p:cNvSpPr/>
            <p:nvPr/>
          </p:nvSpPr>
          <p:spPr>
            <a:xfrm>
              <a:off x="6209030" y="3615686"/>
              <a:ext cx="2560320" cy="256032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182880" tIns="182880" rIns="182880" bIns="182880"/>
            <a:lstStyle/>
            <a:p>
              <a:pPr defTabSz="914099">
                <a:lnSpc>
                  <a:spcPct val="90000"/>
                </a:lnSpc>
                <a:spcBef>
                  <a:spcPts val="600"/>
                </a:spcBef>
                <a:defRPr/>
              </a:pPr>
              <a:r>
                <a:rPr lang="en-US" b="1" kern="0" dirty="0">
                  <a:gradFill>
                    <a:gsLst>
                      <a:gs pos="0">
                        <a:schemeClr val="tx1"/>
                      </a:gs>
                      <a:gs pos="100000">
                        <a:schemeClr val="tx1"/>
                      </a:gs>
                    </a:gsLst>
                    <a:lin ang="5400000" scaled="0"/>
                  </a:gradFill>
                  <a:latin typeface="+mn-lt"/>
                  <a:ea typeface="+mn-ea"/>
                </a:rPr>
                <a:t>Is </a:t>
              </a:r>
              <a:r>
                <a:rPr lang="en-US" b="1" kern="0" dirty="0">
                  <a:gradFill>
                    <a:gsLst>
                      <a:gs pos="0">
                        <a:schemeClr val="tx1"/>
                      </a:gs>
                      <a:gs pos="100000">
                        <a:schemeClr val="tx1"/>
                      </a:gs>
                    </a:gsLst>
                    <a:lin ang="5400000" scaled="0"/>
                  </a:gradFill>
                  <a:latin typeface="+mn-lt"/>
                  <a:ea typeface="+mn-ea"/>
                </a:rPr>
                <a:t>Microsoft’s Windows Phone 7 the Bing of Smartphones</a:t>
              </a:r>
              <a:r>
                <a:rPr lang="en-US" b="1" kern="0" dirty="0">
                  <a:gradFill>
                    <a:gsLst>
                      <a:gs pos="0">
                        <a:schemeClr val="tx1"/>
                      </a:gs>
                      <a:gs pos="100000">
                        <a:schemeClr val="tx1"/>
                      </a:gs>
                    </a:gsLst>
                    <a:lin ang="5400000" scaled="0"/>
                  </a:gradFill>
                  <a:latin typeface="+mn-lt"/>
                  <a:ea typeface="+mn-ea"/>
                </a:rPr>
                <a:t>? </a:t>
              </a:r>
              <a:endParaRPr lang="en-US" b="1" kern="0" dirty="0">
                <a:gradFill>
                  <a:gsLst>
                    <a:gs pos="0">
                      <a:schemeClr val="tx1"/>
                    </a:gs>
                    <a:gs pos="100000">
                      <a:schemeClr val="tx1"/>
                    </a:gs>
                  </a:gsLst>
                  <a:lin ang="5400000" scaled="0"/>
                </a:gradFill>
                <a:latin typeface="+mn-lt"/>
                <a:ea typeface="+mn-ea"/>
              </a:endParaRPr>
            </a:p>
            <a:p>
              <a:pPr marL="457182" lvl="1" indent="0" defTabSz="914099">
                <a:lnSpc>
                  <a:spcPct val="90000"/>
                </a:lnSpc>
                <a:spcBef>
                  <a:spcPts val="600"/>
                </a:spcBef>
                <a:defRPr/>
              </a:pPr>
              <a:r>
                <a:rPr lang="en-US" sz="1600" i="1" kern="0" dirty="0">
                  <a:gradFill>
                    <a:gsLst>
                      <a:gs pos="0">
                        <a:schemeClr val="tx1"/>
                      </a:gs>
                      <a:gs pos="100000">
                        <a:schemeClr val="tx1"/>
                      </a:gs>
                    </a:gsLst>
                    <a:lin ang="5400000" scaled="0"/>
                  </a:gradFill>
                  <a:latin typeface="+mn-lt"/>
                  <a:ea typeface="+mn-ea"/>
                </a:rPr>
                <a:t>Kara Swisher compares Windows Phone 7 favorably to the launch of </a:t>
              </a:r>
              <a:r>
                <a:rPr lang="en-US" sz="1600" i="1" kern="0" dirty="0">
                  <a:gradFill>
                    <a:gsLst>
                      <a:gs pos="0">
                        <a:schemeClr val="tx1"/>
                      </a:gs>
                      <a:gs pos="100000">
                        <a:schemeClr val="tx1"/>
                      </a:gs>
                    </a:gsLst>
                    <a:lin ang="5400000" scaled="0"/>
                  </a:gradFill>
                  <a:latin typeface="+mn-lt"/>
                  <a:ea typeface="+mn-ea"/>
                </a:rPr>
                <a:t>Bing</a:t>
              </a:r>
              <a:endParaRPr lang="en-US" sz="1600" i="1" kern="0" dirty="0">
                <a:gradFill>
                  <a:gsLst>
                    <a:gs pos="0">
                      <a:schemeClr val="tx1"/>
                    </a:gs>
                    <a:gs pos="100000">
                      <a:schemeClr val="tx1"/>
                    </a:gs>
                  </a:gsLst>
                  <a:lin ang="5400000" scaled="0"/>
                </a:gradFill>
                <a:latin typeface="+mn-lt"/>
                <a:ea typeface="+mn-ea"/>
              </a:endParaRPr>
            </a:p>
          </p:txBody>
        </p:sp>
        <p:pic>
          <p:nvPicPr>
            <p:cNvPr id="36878" name="Picture 52"/>
            <p:cNvPicPr>
              <a:picLocks noChangeAspect="1" noChangeArrowheads="1"/>
            </p:cNvPicPr>
            <p:nvPr/>
          </p:nvPicPr>
          <p:blipFill>
            <a:blip r:embed="rId36"/>
            <a:srcRect l="6238" t="10419" r="6738" b="35269"/>
            <a:stretch>
              <a:fillRect/>
            </a:stretch>
          </p:blipFill>
          <p:spPr bwMode="auto">
            <a:xfrm>
              <a:off x="6864764" y="5741674"/>
              <a:ext cx="1790217" cy="352567"/>
            </a:xfrm>
            <a:prstGeom prst="rect">
              <a:avLst/>
            </a:prstGeom>
            <a:noFill/>
            <a:ln w="9525">
              <a:noFill/>
              <a:miter lim="800000"/>
              <a:headEnd/>
              <a:tailEnd/>
            </a:ln>
          </p:spPr>
        </p:pic>
      </p:grpSp>
      <p:sp>
        <p:nvSpPr>
          <p:cNvPr id="36876" name="TextBox 119">
            <a:hlinkClick r:id="rId37"/>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afterEffect">
                                  <p:stCondLst>
                                    <p:cond delay="0"/>
                                  </p:stCondLst>
                                  <p:childTnLst>
                                    <p:anim calcmode="lin" valueType="num">
                                      <p:cBhvr>
                                        <p:cTn id="6" dur="500"/>
                                        <p:tgtEl>
                                          <p:spTgt spid="61"/>
                                        </p:tgtEl>
                                        <p:attrNameLst>
                                          <p:attrName>ppt_w</p:attrName>
                                        </p:attrNameLst>
                                      </p:cBhvr>
                                      <p:tavLst>
                                        <p:tav tm="0">
                                          <p:val>
                                            <p:strVal val="ppt_w"/>
                                          </p:val>
                                        </p:tav>
                                        <p:tav tm="100000">
                                          <p:val>
                                            <p:fltVal val="0"/>
                                          </p:val>
                                        </p:tav>
                                      </p:tavLst>
                                    </p:anim>
                                    <p:anim calcmode="lin" valueType="num">
                                      <p:cBhvr>
                                        <p:cTn id="7" dur="500"/>
                                        <p:tgtEl>
                                          <p:spTgt spid="61"/>
                                        </p:tgtEl>
                                        <p:attrNameLst>
                                          <p:attrName>ppt_h</p:attrName>
                                        </p:attrNameLst>
                                      </p:cBhvr>
                                      <p:tavLst>
                                        <p:tav tm="0">
                                          <p:val>
                                            <p:strVal val="ppt_h"/>
                                          </p:val>
                                        </p:tav>
                                        <p:tav tm="100000">
                                          <p:val>
                                            <p:fltVal val="0"/>
                                          </p:val>
                                        </p:tav>
                                      </p:tavLst>
                                    </p:anim>
                                    <p:animEffect transition="out" filter="fade">
                                      <p:cBhvr>
                                        <p:cTn id="8" dur="500"/>
                                        <p:tgtEl>
                                          <p:spTgt spid="61"/>
                                        </p:tgtEl>
                                      </p:cBhvr>
                                    </p:animEffect>
                                    <p:set>
                                      <p:cBhvr>
                                        <p:cTn id="9" dur="1" fill="hold">
                                          <p:stCondLst>
                                            <p:cond delay="499"/>
                                          </p:stCondLst>
                                        </p:cTn>
                                        <p:tgtEl>
                                          <p:spTgt spid="61"/>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64"/>
                                        </p:tgtEl>
                                        <p:attrNameLst>
                                          <p:attrName>ppt_w</p:attrName>
                                        </p:attrNameLst>
                                      </p:cBhvr>
                                      <p:tavLst>
                                        <p:tav tm="0">
                                          <p:val>
                                            <p:strVal val="ppt_w"/>
                                          </p:val>
                                        </p:tav>
                                        <p:tav tm="100000">
                                          <p:val>
                                            <p:fltVal val="0"/>
                                          </p:val>
                                        </p:tav>
                                      </p:tavLst>
                                    </p:anim>
                                    <p:anim calcmode="lin" valueType="num">
                                      <p:cBhvr>
                                        <p:cTn id="12" dur="500"/>
                                        <p:tgtEl>
                                          <p:spTgt spid="64"/>
                                        </p:tgtEl>
                                        <p:attrNameLst>
                                          <p:attrName>ppt_h</p:attrName>
                                        </p:attrNameLst>
                                      </p:cBhvr>
                                      <p:tavLst>
                                        <p:tav tm="0">
                                          <p:val>
                                            <p:strVal val="ppt_h"/>
                                          </p:val>
                                        </p:tav>
                                        <p:tav tm="100000">
                                          <p:val>
                                            <p:fltVal val="0"/>
                                          </p:val>
                                        </p:tav>
                                      </p:tavLst>
                                    </p:anim>
                                    <p:animEffect transition="out" filter="fade">
                                      <p:cBhvr>
                                        <p:cTn id="13" dur="500"/>
                                        <p:tgtEl>
                                          <p:spTgt spid="64"/>
                                        </p:tgtEl>
                                      </p:cBhvr>
                                    </p:animEffect>
                                    <p:set>
                                      <p:cBhvr>
                                        <p:cTn id="14" dur="1" fill="hold">
                                          <p:stCondLst>
                                            <p:cond delay="499"/>
                                          </p:stCondLst>
                                        </p:cTn>
                                        <p:tgtEl>
                                          <p:spTgt spid="64"/>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67"/>
                                        </p:tgtEl>
                                        <p:attrNameLst>
                                          <p:attrName>ppt_w</p:attrName>
                                        </p:attrNameLst>
                                      </p:cBhvr>
                                      <p:tavLst>
                                        <p:tav tm="0">
                                          <p:val>
                                            <p:strVal val="ppt_w"/>
                                          </p:val>
                                        </p:tav>
                                        <p:tav tm="100000">
                                          <p:val>
                                            <p:fltVal val="0"/>
                                          </p:val>
                                        </p:tav>
                                      </p:tavLst>
                                    </p:anim>
                                    <p:anim calcmode="lin" valueType="num">
                                      <p:cBhvr>
                                        <p:cTn id="17" dur="500"/>
                                        <p:tgtEl>
                                          <p:spTgt spid="67"/>
                                        </p:tgtEl>
                                        <p:attrNameLst>
                                          <p:attrName>ppt_h</p:attrName>
                                        </p:attrNameLst>
                                      </p:cBhvr>
                                      <p:tavLst>
                                        <p:tav tm="0">
                                          <p:val>
                                            <p:strVal val="ppt_h"/>
                                          </p:val>
                                        </p:tav>
                                        <p:tav tm="100000">
                                          <p:val>
                                            <p:fltVal val="0"/>
                                          </p:val>
                                        </p:tav>
                                      </p:tavLst>
                                    </p:anim>
                                    <p:animEffect transition="out" filter="fade">
                                      <p:cBhvr>
                                        <p:cTn id="18" dur="500"/>
                                        <p:tgtEl>
                                          <p:spTgt spid="67"/>
                                        </p:tgtEl>
                                      </p:cBhvr>
                                    </p:animEffect>
                                    <p:set>
                                      <p:cBhvr>
                                        <p:cTn id="19" dur="1" fill="hold">
                                          <p:stCondLst>
                                            <p:cond delay="499"/>
                                          </p:stCondLst>
                                        </p:cTn>
                                        <p:tgtEl>
                                          <p:spTgt spid="67"/>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70"/>
                                        </p:tgtEl>
                                        <p:attrNameLst>
                                          <p:attrName>ppt_w</p:attrName>
                                        </p:attrNameLst>
                                      </p:cBhvr>
                                      <p:tavLst>
                                        <p:tav tm="0">
                                          <p:val>
                                            <p:strVal val="ppt_w"/>
                                          </p:val>
                                        </p:tav>
                                        <p:tav tm="100000">
                                          <p:val>
                                            <p:fltVal val="0"/>
                                          </p:val>
                                        </p:tav>
                                      </p:tavLst>
                                    </p:anim>
                                    <p:anim calcmode="lin" valueType="num">
                                      <p:cBhvr>
                                        <p:cTn id="22" dur="500"/>
                                        <p:tgtEl>
                                          <p:spTgt spid="70"/>
                                        </p:tgtEl>
                                        <p:attrNameLst>
                                          <p:attrName>ppt_h</p:attrName>
                                        </p:attrNameLst>
                                      </p:cBhvr>
                                      <p:tavLst>
                                        <p:tav tm="0">
                                          <p:val>
                                            <p:strVal val="ppt_h"/>
                                          </p:val>
                                        </p:tav>
                                        <p:tav tm="100000">
                                          <p:val>
                                            <p:fltVal val="0"/>
                                          </p:val>
                                        </p:tav>
                                      </p:tavLst>
                                    </p:anim>
                                    <p:animEffect transition="out" filter="fade">
                                      <p:cBhvr>
                                        <p:cTn id="23" dur="500"/>
                                        <p:tgtEl>
                                          <p:spTgt spid="70"/>
                                        </p:tgtEl>
                                      </p:cBhvr>
                                    </p:animEffect>
                                    <p:set>
                                      <p:cBhvr>
                                        <p:cTn id="24" dur="1" fill="hold">
                                          <p:stCondLst>
                                            <p:cond delay="499"/>
                                          </p:stCondLst>
                                        </p:cTn>
                                        <p:tgtEl>
                                          <p:spTgt spid="70"/>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73"/>
                                        </p:tgtEl>
                                        <p:attrNameLst>
                                          <p:attrName>ppt_w</p:attrName>
                                        </p:attrNameLst>
                                      </p:cBhvr>
                                      <p:tavLst>
                                        <p:tav tm="0">
                                          <p:val>
                                            <p:strVal val="ppt_w"/>
                                          </p:val>
                                        </p:tav>
                                        <p:tav tm="100000">
                                          <p:val>
                                            <p:fltVal val="0"/>
                                          </p:val>
                                        </p:tav>
                                      </p:tavLst>
                                    </p:anim>
                                    <p:anim calcmode="lin" valueType="num">
                                      <p:cBhvr>
                                        <p:cTn id="27" dur="500"/>
                                        <p:tgtEl>
                                          <p:spTgt spid="73"/>
                                        </p:tgtEl>
                                        <p:attrNameLst>
                                          <p:attrName>ppt_h</p:attrName>
                                        </p:attrNameLst>
                                      </p:cBhvr>
                                      <p:tavLst>
                                        <p:tav tm="0">
                                          <p:val>
                                            <p:strVal val="ppt_h"/>
                                          </p:val>
                                        </p:tav>
                                        <p:tav tm="100000">
                                          <p:val>
                                            <p:fltVal val="0"/>
                                          </p:val>
                                        </p:tav>
                                      </p:tavLst>
                                    </p:anim>
                                    <p:animEffect transition="out" filter="fade">
                                      <p:cBhvr>
                                        <p:cTn id="28" dur="500"/>
                                        <p:tgtEl>
                                          <p:spTgt spid="73"/>
                                        </p:tgtEl>
                                      </p:cBhvr>
                                    </p:animEffect>
                                    <p:set>
                                      <p:cBhvr>
                                        <p:cTn id="29" dur="1" fill="hold">
                                          <p:stCondLst>
                                            <p:cond delay="499"/>
                                          </p:stCondLst>
                                        </p:cTn>
                                        <p:tgtEl>
                                          <p:spTgt spid="73"/>
                                        </p:tgtEl>
                                        <p:attrNameLst>
                                          <p:attrName>style.visibility</p:attrName>
                                        </p:attrNameLst>
                                      </p:cBhvr>
                                      <p:to>
                                        <p:strVal val="hidden"/>
                                      </p:to>
                                    </p:set>
                                  </p:childTnLst>
                                </p:cTn>
                              </p:par>
                              <p:par>
                                <p:cTn id="30" presetID="53" presetClass="exit" presetSubtype="32" fill="hold" nodeType="withEffect">
                                  <p:stCondLst>
                                    <p:cond delay="0"/>
                                  </p:stCondLst>
                                  <p:childTnLst>
                                    <p:anim calcmode="lin" valueType="num">
                                      <p:cBhvr>
                                        <p:cTn id="31" dur="500"/>
                                        <p:tgtEl>
                                          <p:spTgt spid="76"/>
                                        </p:tgtEl>
                                        <p:attrNameLst>
                                          <p:attrName>ppt_w</p:attrName>
                                        </p:attrNameLst>
                                      </p:cBhvr>
                                      <p:tavLst>
                                        <p:tav tm="0">
                                          <p:val>
                                            <p:strVal val="ppt_w"/>
                                          </p:val>
                                        </p:tav>
                                        <p:tav tm="100000">
                                          <p:val>
                                            <p:fltVal val="0"/>
                                          </p:val>
                                        </p:tav>
                                      </p:tavLst>
                                    </p:anim>
                                    <p:anim calcmode="lin" valueType="num">
                                      <p:cBhvr>
                                        <p:cTn id="32" dur="500"/>
                                        <p:tgtEl>
                                          <p:spTgt spid="76"/>
                                        </p:tgtEl>
                                        <p:attrNameLst>
                                          <p:attrName>ppt_h</p:attrName>
                                        </p:attrNameLst>
                                      </p:cBhvr>
                                      <p:tavLst>
                                        <p:tav tm="0">
                                          <p:val>
                                            <p:strVal val="ppt_h"/>
                                          </p:val>
                                        </p:tav>
                                        <p:tav tm="100000">
                                          <p:val>
                                            <p:fltVal val="0"/>
                                          </p:val>
                                        </p:tav>
                                      </p:tavLst>
                                    </p:anim>
                                    <p:animEffect transition="out" filter="fade">
                                      <p:cBhvr>
                                        <p:cTn id="33" dur="500"/>
                                        <p:tgtEl>
                                          <p:spTgt spid="76"/>
                                        </p:tgtEl>
                                      </p:cBhvr>
                                    </p:animEffect>
                                    <p:set>
                                      <p:cBhvr>
                                        <p:cTn id="34" dur="1" fill="hold">
                                          <p:stCondLst>
                                            <p:cond delay="499"/>
                                          </p:stCondLst>
                                        </p:cTn>
                                        <p:tgtEl>
                                          <p:spTgt spid="76"/>
                                        </p:tgtEl>
                                        <p:attrNameLst>
                                          <p:attrName>style.visibility</p:attrName>
                                        </p:attrNameLst>
                                      </p:cBhvr>
                                      <p:to>
                                        <p:strVal val="hidden"/>
                                      </p:to>
                                    </p:se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19"/>
                                        </p:tgtEl>
                                        <p:attrNameLst>
                                          <p:attrName>style.visibility</p:attrName>
                                        </p:attrNameLst>
                                      </p:cBhvr>
                                      <p:to>
                                        <p:strVal val="visible"/>
                                      </p:to>
                                    </p:set>
                                    <p:anim calcmode="lin" valueType="num">
                                      <p:cBhvr>
                                        <p:cTn id="38" dur="750" fill="hold"/>
                                        <p:tgtEl>
                                          <p:spTgt spid="119"/>
                                        </p:tgtEl>
                                        <p:attrNameLst>
                                          <p:attrName>ppt_w</p:attrName>
                                        </p:attrNameLst>
                                      </p:cBhvr>
                                      <p:tavLst>
                                        <p:tav tm="0">
                                          <p:val>
                                            <p:fltVal val="0"/>
                                          </p:val>
                                        </p:tav>
                                        <p:tav tm="100000">
                                          <p:val>
                                            <p:strVal val="#ppt_w"/>
                                          </p:val>
                                        </p:tav>
                                      </p:tavLst>
                                    </p:anim>
                                    <p:anim calcmode="lin" valueType="num">
                                      <p:cBhvr>
                                        <p:cTn id="39" dur="750" fill="hold"/>
                                        <p:tgtEl>
                                          <p:spTgt spid="119"/>
                                        </p:tgtEl>
                                        <p:attrNameLst>
                                          <p:attrName>ppt_h</p:attrName>
                                        </p:attrNameLst>
                                      </p:cBhvr>
                                      <p:tavLst>
                                        <p:tav tm="0">
                                          <p:val>
                                            <p:fltVal val="0"/>
                                          </p:val>
                                        </p:tav>
                                        <p:tav tm="100000">
                                          <p:val>
                                            <p:strVal val="#ppt_h"/>
                                          </p:val>
                                        </p:tav>
                                      </p:tavLst>
                                    </p:anim>
                                    <p:animEffect transition="in" filter="fade">
                                      <p:cBhvr>
                                        <p:cTn id="40" dur="750"/>
                                        <p:tgtEl>
                                          <p:spTgt spid="119"/>
                                        </p:tgtEl>
                                      </p:cBhvr>
                                    </p:animEffect>
                                  </p:childTnLst>
                                </p:cTn>
                              </p:par>
                              <p:par>
                                <p:cTn id="41" presetID="53" presetClass="entr" presetSubtype="16" fill="hold" nodeType="withEffect">
                                  <p:stCondLst>
                                    <p:cond delay="750"/>
                                  </p:stCondLst>
                                  <p:childTnLst>
                                    <p:set>
                                      <p:cBhvr>
                                        <p:cTn id="42" dur="1" fill="hold">
                                          <p:stCondLst>
                                            <p:cond delay="0"/>
                                          </p:stCondLst>
                                        </p:cTn>
                                        <p:tgtEl>
                                          <p:spTgt spid="110"/>
                                        </p:tgtEl>
                                        <p:attrNameLst>
                                          <p:attrName>style.visibility</p:attrName>
                                        </p:attrNameLst>
                                      </p:cBhvr>
                                      <p:to>
                                        <p:strVal val="visible"/>
                                      </p:to>
                                    </p:set>
                                    <p:anim calcmode="lin" valueType="num">
                                      <p:cBhvr>
                                        <p:cTn id="43" dur="750" fill="hold"/>
                                        <p:tgtEl>
                                          <p:spTgt spid="110"/>
                                        </p:tgtEl>
                                        <p:attrNameLst>
                                          <p:attrName>ppt_w</p:attrName>
                                        </p:attrNameLst>
                                      </p:cBhvr>
                                      <p:tavLst>
                                        <p:tav tm="0">
                                          <p:val>
                                            <p:fltVal val="0"/>
                                          </p:val>
                                        </p:tav>
                                        <p:tav tm="100000">
                                          <p:val>
                                            <p:strVal val="#ppt_w"/>
                                          </p:val>
                                        </p:tav>
                                      </p:tavLst>
                                    </p:anim>
                                    <p:anim calcmode="lin" valueType="num">
                                      <p:cBhvr>
                                        <p:cTn id="44" dur="750" fill="hold"/>
                                        <p:tgtEl>
                                          <p:spTgt spid="110"/>
                                        </p:tgtEl>
                                        <p:attrNameLst>
                                          <p:attrName>ppt_h</p:attrName>
                                        </p:attrNameLst>
                                      </p:cBhvr>
                                      <p:tavLst>
                                        <p:tav tm="0">
                                          <p:val>
                                            <p:fltVal val="0"/>
                                          </p:val>
                                        </p:tav>
                                        <p:tav tm="100000">
                                          <p:val>
                                            <p:strVal val="#ppt_h"/>
                                          </p:val>
                                        </p:tav>
                                      </p:tavLst>
                                    </p:anim>
                                    <p:animEffect transition="in" filter="fade">
                                      <p:cBhvr>
                                        <p:cTn id="45" dur="750"/>
                                        <p:tgtEl>
                                          <p:spTgt spid="110"/>
                                        </p:tgtEl>
                                      </p:cBhvr>
                                    </p:animEffect>
                                  </p:childTnLst>
                                </p:cTn>
                              </p:par>
                              <p:par>
                                <p:cTn id="46" presetID="53" presetClass="entr" presetSubtype="16" fill="hold" nodeType="withEffect">
                                  <p:stCondLst>
                                    <p:cond delay="1250"/>
                                  </p:stCondLst>
                                  <p:childTnLst>
                                    <p:set>
                                      <p:cBhvr>
                                        <p:cTn id="47" dur="1" fill="hold">
                                          <p:stCondLst>
                                            <p:cond delay="0"/>
                                          </p:stCondLst>
                                        </p:cTn>
                                        <p:tgtEl>
                                          <p:spTgt spid="93"/>
                                        </p:tgtEl>
                                        <p:attrNameLst>
                                          <p:attrName>style.visibility</p:attrName>
                                        </p:attrNameLst>
                                      </p:cBhvr>
                                      <p:to>
                                        <p:strVal val="visible"/>
                                      </p:to>
                                    </p:set>
                                    <p:anim calcmode="lin" valueType="num">
                                      <p:cBhvr>
                                        <p:cTn id="48" dur="750" fill="hold"/>
                                        <p:tgtEl>
                                          <p:spTgt spid="93"/>
                                        </p:tgtEl>
                                        <p:attrNameLst>
                                          <p:attrName>ppt_w</p:attrName>
                                        </p:attrNameLst>
                                      </p:cBhvr>
                                      <p:tavLst>
                                        <p:tav tm="0">
                                          <p:val>
                                            <p:fltVal val="0"/>
                                          </p:val>
                                        </p:tav>
                                        <p:tav tm="100000">
                                          <p:val>
                                            <p:strVal val="#ppt_w"/>
                                          </p:val>
                                        </p:tav>
                                      </p:tavLst>
                                    </p:anim>
                                    <p:anim calcmode="lin" valueType="num">
                                      <p:cBhvr>
                                        <p:cTn id="49" dur="750" fill="hold"/>
                                        <p:tgtEl>
                                          <p:spTgt spid="93"/>
                                        </p:tgtEl>
                                        <p:attrNameLst>
                                          <p:attrName>ppt_h</p:attrName>
                                        </p:attrNameLst>
                                      </p:cBhvr>
                                      <p:tavLst>
                                        <p:tav tm="0">
                                          <p:val>
                                            <p:fltVal val="0"/>
                                          </p:val>
                                        </p:tav>
                                        <p:tav tm="100000">
                                          <p:val>
                                            <p:strVal val="#ppt_h"/>
                                          </p:val>
                                        </p:tav>
                                      </p:tavLst>
                                    </p:anim>
                                    <p:animEffect transition="in" filter="fade">
                                      <p:cBhvr>
                                        <p:cTn id="50" dur="750"/>
                                        <p:tgtEl>
                                          <p:spTgt spid="93"/>
                                        </p:tgtEl>
                                      </p:cBhvr>
                                    </p:animEffect>
                                  </p:childTnLst>
                                </p:cTn>
                              </p:par>
                              <p:par>
                                <p:cTn id="51" presetID="53" presetClass="entr" presetSubtype="528" fill="hold" nodeType="withEffect">
                                  <p:stCondLst>
                                    <p:cond delay="1750"/>
                                  </p:stCondLst>
                                  <p:childTnLst>
                                    <p:set>
                                      <p:cBhvr>
                                        <p:cTn id="52" dur="1" fill="hold">
                                          <p:stCondLst>
                                            <p:cond delay="0"/>
                                          </p:stCondLst>
                                        </p:cTn>
                                        <p:tgtEl>
                                          <p:spTgt spid="86"/>
                                        </p:tgtEl>
                                        <p:attrNameLst>
                                          <p:attrName>style.visibility</p:attrName>
                                        </p:attrNameLst>
                                      </p:cBhvr>
                                      <p:to>
                                        <p:strVal val="visible"/>
                                      </p:to>
                                    </p:set>
                                    <p:anim calcmode="lin" valueType="num">
                                      <p:cBhvr>
                                        <p:cTn id="53" dur="750" fill="hold"/>
                                        <p:tgtEl>
                                          <p:spTgt spid="86"/>
                                        </p:tgtEl>
                                        <p:attrNameLst>
                                          <p:attrName>ppt_w</p:attrName>
                                        </p:attrNameLst>
                                      </p:cBhvr>
                                      <p:tavLst>
                                        <p:tav tm="0">
                                          <p:val>
                                            <p:fltVal val="0"/>
                                          </p:val>
                                        </p:tav>
                                        <p:tav tm="100000">
                                          <p:val>
                                            <p:strVal val="#ppt_w"/>
                                          </p:val>
                                        </p:tav>
                                      </p:tavLst>
                                    </p:anim>
                                    <p:anim calcmode="lin" valueType="num">
                                      <p:cBhvr>
                                        <p:cTn id="54" dur="750" fill="hold"/>
                                        <p:tgtEl>
                                          <p:spTgt spid="86"/>
                                        </p:tgtEl>
                                        <p:attrNameLst>
                                          <p:attrName>ppt_h</p:attrName>
                                        </p:attrNameLst>
                                      </p:cBhvr>
                                      <p:tavLst>
                                        <p:tav tm="0">
                                          <p:val>
                                            <p:fltVal val="0"/>
                                          </p:val>
                                        </p:tav>
                                        <p:tav tm="100000">
                                          <p:val>
                                            <p:strVal val="#ppt_h"/>
                                          </p:val>
                                        </p:tav>
                                      </p:tavLst>
                                    </p:anim>
                                    <p:animEffect transition="in" filter="fade">
                                      <p:cBhvr>
                                        <p:cTn id="55" dur="750"/>
                                        <p:tgtEl>
                                          <p:spTgt spid="86"/>
                                        </p:tgtEl>
                                      </p:cBhvr>
                                    </p:animEffect>
                                    <p:anim calcmode="lin" valueType="num">
                                      <p:cBhvr>
                                        <p:cTn id="56" dur="750" fill="hold"/>
                                        <p:tgtEl>
                                          <p:spTgt spid="86"/>
                                        </p:tgtEl>
                                        <p:attrNameLst>
                                          <p:attrName>ppt_x</p:attrName>
                                        </p:attrNameLst>
                                      </p:cBhvr>
                                      <p:tavLst>
                                        <p:tav tm="0">
                                          <p:val>
                                            <p:fltVal val="0.5"/>
                                          </p:val>
                                        </p:tav>
                                        <p:tav tm="100000">
                                          <p:val>
                                            <p:strVal val="#ppt_x"/>
                                          </p:val>
                                        </p:tav>
                                      </p:tavLst>
                                    </p:anim>
                                    <p:anim calcmode="lin" valueType="num">
                                      <p:cBhvr>
                                        <p:cTn id="57" dur="750" fill="hold"/>
                                        <p:tgtEl>
                                          <p:spTgt spid="86"/>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1750"/>
                                  </p:stCondLst>
                                  <p:childTnLst>
                                    <p:set>
                                      <p:cBhvr>
                                        <p:cTn id="59" dur="1" fill="hold">
                                          <p:stCondLst>
                                            <p:cond delay="0"/>
                                          </p:stCondLst>
                                        </p:cTn>
                                        <p:tgtEl>
                                          <p:spTgt spid="79"/>
                                        </p:tgtEl>
                                        <p:attrNameLst>
                                          <p:attrName>style.visibility</p:attrName>
                                        </p:attrNameLst>
                                      </p:cBhvr>
                                      <p:to>
                                        <p:strVal val="visible"/>
                                      </p:to>
                                    </p:set>
                                    <p:anim calcmode="lin" valueType="num">
                                      <p:cBhvr>
                                        <p:cTn id="60" dur="750" fill="hold"/>
                                        <p:tgtEl>
                                          <p:spTgt spid="79"/>
                                        </p:tgtEl>
                                        <p:attrNameLst>
                                          <p:attrName>ppt_w</p:attrName>
                                        </p:attrNameLst>
                                      </p:cBhvr>
                                      <p:tavLst>
                                        <p:tav tm="0">
                                          <p:val>
                                            <p:fltVal val="0"/>
                                          </p:val>
                                        </p:tav>
                                        <p:tav tm="100000">
                                          <p:val>
                                            <p:strVal val="#ppt_w"/>
                                          </p:val>
                                        </p:tav>
                                      </p:tavLst>
                                    </p:anim>
                                    <p:anim calcmode="lin" valueType="num">
                                      <p:cBhvr>
                                        <p:cTn id="61" dur="750" fill="hold"/>
                                        <p:tgtEl>
                                          <p:spTgt spid="79"/>
                                        </p:tgtEl>
                                        <p:attrNameLst>
                                          <p:attrName>ppt_h</p:attrName>
                                        </p:attrNameLst>
                                      </p:cBhvr>
                                      <p:tavLst>
                                        <p:tav tm="0">
                                          <p:val>
                                            <p:fltVal val="0"/>
                                          </p:val>
                                        </p:tav>
                                        <p:tav tm="100000">
                                          <p:val>
                                            <p:strVal val="#ppt_h"/>
                                          </p:val>
                                        </p:tav>
                                      </p:tavLst>
                                    </p:anim>
                                    <p:animEffect transition="in" filter="fade">
                                      <p:cBhvr>
                                        <p:cTn id="62" dur="750"/>
                                        <p:tgtEl>
                                          <p:spTgt spid="79"/>
                                        </p:tgtEl>
                                      </p:cBhvr>
                                    </p:animEffect>
                                    <p:anim calcmode="lin" valueType="num">
                                      <p:cBhvr>
                                        <p:cTn id="63" dur="750" fill="hold"/>
                                        <p:tgtEl>
                                          <p:spTgt spid="79"/>
                                        </p:tgtEl>
                                        <p:attrNameLst>
                                          <p:attrName>ppt_x</p:attrName>
                                        </p:attrNameLst>
                                      </p:cBhvr>
                                      <p:tavLst>
                                        <p:tav tm="0">
                                          <p:val>
                                            <p:fltVal val="0.5"/>
                                          </p:val>
                                        </p:tav>
                                        <p:tav tm="100000">
                                          <p:val>
                                            <p:strVal val="#ppt_x"/>
                                          </p:val>
                                        </p:tav>
                                      </p:tavLst>
                                    </p:anim>
                                    <p:anim calcmode="lin" valueType="num">
                                      <p:cBhvr>
                                        <p:cTn id="64" dur="750" fill="hold"/>
                                        <p:tgtEl>
                                          <p:spTgt spid="7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dirty="0" smtClean="0"/>
              <a:t>Windows Phone  Data Protection </a:t>
            </a:r>
            <a:endParaRPr dirty="0"/>
          </a:p>
        </p:txBody>
      </p:sp>
      <p:sp>
        <p:nvSpPr>
          <p:cNvPr id="12" name="Rectangle 11"/>
          <p:cNvSpPr/>
          <p:nvPr/>
        </p:nvSpPr>
        <p:spPr bwMode="auto">
          <a:xfrm>
            <a:off x="0" y="1444625"/>
            <a:ext cx="8869363" cy="512763"/>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800" dirty="0">
                <a:solidFill>
                  <a:schemeClr val="tx1">
                    <a:alpha val="99000"/>
                  </a:schemeClr>
                </a:solidFill>
                <a:latin typeface="+mn-lt"/>
                <a:ea typeface="+mn-ea"/>
              </a:rPr>
              <a:t>Device Lock</a:t>
            </a:r>
          </a:p>
        </p:txBody>
      </p:sp>
      <p:sp>
        <p:nvSpPr>
          <p:cNvPr id="13" name="Content Placeholder 7"/>
          <p:cNvSpPr txBox="1">
            <a:spLocks/>
          </p:cNvSpPr>
          <p:nvPr/>
        </p:nvSpPr>
        <p:spPr>
          <a:xfrm>
            <a:off x="519112" y="2024041"/>
            <a:ext cx="8229600" cy="73866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Using simple PIN or </a:t>
            </a:r>
            <a:r>
              <a:rPr lang="en-US" sz="2400" b="1" dirty="0" smtClean="0"/>
              <a:t>alphanumeric </a:t>
            </a:r>
            <a:r>
              <a:rPr lang="en-US" sz="2400" b="1" dirty="0"/>
              <a:t>password</a:t>
            </a:r>
          </a:p>
          <a:p>
            <a:pPr marL="404813" indent="-404813" fontAlgn="auto">
              <a:spcAft>
                <a:spcPts val="0"/>
              </a:spcAft>
              <a:defRPr/>
            </a:pPr>
            <a:r>
              <a:rPr lang="en-US" sz="2400" dirty="0"/>
              <a:t>Manageable with Exchange ActiveSync</a:t>
            </a:r>
            <a:endParaRPr lang="en-US" sz="2400" dirty="0" smtClean="0"/>
          </a:p>
        </p:txBody>
      </p:sp>
      <p:sp>
        <p:nvSpPr>
          <p:cNvPr id="14" name="Rectangle 13"/>
          <p:cNvSpPr/>
          <p:nvPr/>
        </p:nvSpPr>
        <p:spPr bwMode="auto">
          <a:xfrm>
            <a:off x="0" y="2857500"/>
            <a:ext cx="8869363" cy="512763"/>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800" dirty="0">
                <a:solidFill>
                  <a:schemeClr val="tx1">
                    <a:alpha val="99000"/>
                  </a:schemeClr>
                </a:solidFill>
                <a:latin typeface="+mn-lt"/>
                <a:ea typeface="+mn-ea"/>
              </a:rPr>
              <a:t>Remote Wipe</a:t>
            </a:r>
          </a:p>
        </p:txBody>
      </p:sp>
      <p:sp>
        <p:nvSpPr>
          <p:cNvPr id="15" name="Rectangle 14"/>
          <p:cNvSpPr/>
          <p:nvPr/>
        </p:nvSpPr>
        <p:spPr bwMode="auto">
          <a:xfrm>
            <a:off x="0" y="3470275"/>
            <a:ext cx="8869363" cy="5111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800" dirty="0">
                <a:solidFill>
                  <a:schemeClr val="tx1">
                    <a:alpha val="99000"/>
                  </a:schemeClr>
                </a:solidFill>
                <a:latin typeface="+mn-lt"/>
                <a:ea typeface="+mn-ea"/>
              </a:rPr>
              <a:t>Mechanisms to help protect data</a:t>
            </a:r>
          </a:p>
        </p:txBody>
      </p:sp>
      <p:sp>
        <p:nvSpPr>
          <p:cNvPr id="16" name="Content Placeholder 7"/>
          <p:cNvSpPr txBox="1">
            <a:spLocks/>
          </p:cNvSpPr>
          <p:nvPr/>
        </p:nvSpPr>
        <p:spPr>
          <a:xfrm>
            <a:off x="519112" y="4049298"/>
            <a:ext cx="8229600" cy="1883593"/>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SD card is secured via the standard SD lock mechanism</a:t>
            </a:r>
          </a:p>
          <a:p>
            <a:pPr marL="404813" indent="-404813" fontAlgn="auto">
              <a:spcAft>
                <a:spcPts val="0"/>
              </a:spcAft>
              <a:defRPr/>
            </a:pPr>
            <a:r>
              <a:rPr lang="en-US" sz="2400" dirty="0"/>
              <a:t>Files system spans the device flash and the SD card</a:t>
            </a:r>
          </a:p>
          <a:p>
            <a:pPr marL="404813" indent="-404813" fontAlgn="auto">
              <a:spcAft>
                <a:spcPts val="0"/>
              </a:spcAft>
              <a:defRPr/>
            </a:pPr>
            <a:r>
              <a:rPr lang="en-US" sz="2400" dirty="0"/>
              <a:t>No phone file system access from a PC or a 3rd party </a:t>
            </a:r>
            <a:r>
              <a:rPr lang="en-US" sz="2400" dirty="0" smtClean="0"/>
              <a:t>app running </a:t>
            </a:r>
            <a:r>
              <a:rPr lang="en-US" sz="2400" dirty="0"/>
              <a:t>on </a:t>
            </a:r>
            <a:r>
              <a:rPr lang="en-US" sz="2400" dirty="0" smtClean="0"/>
              <a:t>the phone</a:t>
            </a:r>
            <a:endParaRPr lang="en-US" sz="2400" dirty="0"/>
          </a:p>
          <a:p>
            <a:pPr marL="404813" indent="-404813" fontAlgn="auto">
              <a:spcAft>
                <a:spcPts val="0"/>
              </a:spcAft>
              <a:defRPr/>
            </a:pPr>
            <a:r>
              <a:rPr lang="en-US" sz="2400" dirty="0"/>
              <a:t>Zune software does not sync of documents or e-mail</a:t>
            </a:r>
            <a:endParaRPr lang="en-US" sz="2400" dirty="0" smtClean="0"/>
          </a:p>
        </p:txBody>
      </p:sp>
      <p:sp>
        <p:nvSpPr>
          <p:cNvPr id="17" name="Rectangle 16"/>
          <p:cNvSpPr/>
          <p:nvPr/>
        </p:nvSpPr>
        <p:spPr bwMode="auto">
          <a:xfrm>
            <a:off x="0" y="6027738"/>
            <a:ext cx="8869363" cy="512762"/>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800" b="1" dirty="0">
                <a:solidFill>
                  <a:schemeClr val="tx1">
                    <a:alpha val="99000"/>
                  </a:schemeClr>
                </a:solidFill>
                <a:effectLst>
                  <a:outerShdw blurRad="127000" algn="ctr" rotWithShape="0">
                    <a:prstClr val="black">
                      <a:alpha val="40000"/>
                    </a:prstClr>
                  </a:outerShdw>
                </a:effectLst>
                <a:latin typeface="+mn-lt"/>
                <a:ea typeface="+mn-ea"/>
              </a:rPr>
              <a:t>Data leak prevention with IRM e-mail and RMS</a:t>
            </a:r>
          </a:p>
        </p:txBody>
      </p:sp>
      <p:sp>
        <p:nvSpPr>
          <p:cNvPr id="153608" name="TextBox 8">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normAutofit/>
          </a:bodyPr>
          <a:lstStyle/>
          <a:p>
            <a:pPr defTabSz="914363" fontAlgn="auto">
              <a:spcAft>
                <a:spcPts val="0"/>
              </a:spcAft>
              <a:defRPr/>
            </a:pPr>
            <a:r>
              <a:rPr dirty="0" smtClean="0"/>
              <a:t>App Isolation and Execution</a:t>
            </a:r>
            <a:endParaRPr dirty="0"/>
          </a:p>
        </p:txBody>
      </p:sp>
      <p:sp>
        <p:nvSpPr>
          <p:cNvPr id="63" name="Right Arrow 62"/>
          <p:cNvSpPr/>
          <p:nvPr/>
        </p:nvSpPr>
        <p:spPr bwMode="auto">
          <a:xfrm>
            <a:off x="3906838" y="3276600"/>
            <a:ext cx="1003300" cy="538163"/>
          </a:xfrm>
          <a:prstGeom prst="rightArrow">
            <a:avLst/>
          </a:prstGeom>
          <a:gradFill>
            <a:gsLst>
              <a:gs pos="0">
                <a:schemeClr val="accent1">
                  <a:alpha val="0"/>
                </a:schemeClr>
              </a:gs>
              <a:gs pos="100000">
                <a:schemeClr val="accent1"/>
              </a:gs>
            </a:gsLst>
            <a:lin ang="0" scaled="0"/>
          </a:gra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1218585">
              <a:defRPr/>
            </a:pPr>
            <a:endParaRPr lang="en-US" sz="2900" spc="-200" dirty="0">
              <a:gradFill>
                <a:gsLst>
                  <a:gs pos="0">
                    <a:srgbClr val="FFFFFF"/>
                  </a:gs>
                  <a:gs pos="100000">
                    <a:srgbClr val="FFFFFF"/>
                  </a:gs>
                </a:gsLst>
                <a:lin ang="5400000" scaled="0"/>
              </a:gradFill>
              <a:latin typeface="Segoe Light" pitchFamily="34" charset="0"/>
            </a:endParaRPr>
          </a:p>
        </p:txBody>
      </p:sp>
      <p:sp>
        <p:nvSpPr>
          <p:cNvPr id="58" name="TextBox 57"/>
          <p:cNvSpPr txBox="1"/>
          <p:nvPr/>
        </p:nvSpPr>
        <p:spPr>
          <a:xfrm>
            <a:off x="9019380" y="1802697"/>
            <a:ext cx="1165555" cy="387798"/>
          </a:xfrm>
          <a:prstGeom prst="rect">
            <a:avLst/>
          </a:prstGeom>
          <a:noFill/>
        </p:spPr>
        <p:txBody>
          <a:bodyPr lIns="0" tIns="0" rIns="0" bIns="0" anchor="ctr">
            <a:spAutoFit/>
          </a:bodyPr>
          <a:lstStyle>
            <a:defPPr>
              <a:defRPr lang="en-US"/>
            </a:defPPr>
            <a:lvl1pPr algn="ctr">
              <a:lnSpc>
                <a:spcPct val="90000"/>
              </a:lnSpc>
              <a:defRPr sz="1050" b="1">
                <a:gradFill>
                  <a:gsLst>
                    <a:gs pos="0">
                      <a:srgbClr val="000000"/>
                    </a:gs>
                    <a:gs pos="100000">
                      <a:srgbClr val="000000"/>
                    </a:gs>
                  </a:gsLst>
                  <a:lin ang="0" scaled="0"/>
                </a:gradFill>
                <a:ea typeface="Segoe UI" pitchFamily="34" charset="0"/>
                <a:cs typeface="Segoe UI" pitchFamily="34" charset="0"/>
              </a:defRPr>
            </a:lvl1pPr>
          </a:lstStyle>
          <a:p>
            <a:pPr defTabSz="914363" fontAlgn="auto">
              <a:spcBef>
                <a:spcPts val="0"/>
              </a:spcBef>
              <a:spcAft>
                <a:spcPts val="0"/>
              </a:spcAft>
              <a:defRPr/>
            </a:pPr>
            <a:r>
              <a:rPr lang="en-US" sz="1400" dirty="0">
                <a:gradFill>
                  <a:gsLst>
                    <a:gs pos="0">
                      <a:schemeClr val="tx1"/>
                    </a:gs>
                    <a:gs pos="86000">
                      <a:schemeClr val="tx1"/>
                    </a:gs>
                  </a:gsLst>
                  <a:lin ang="5400000" scaled="0"/>
                </a:gradFill>
                <a:latin typeface="+mn-lt"/>
                <a:ea typeface="+mn-ea"/>
                <a:cs typeface="+mn-cs"/>
              </a:rPr>
              <a:t>Application install folders</a:t>
            </a:r>
          </a:p>
        </p:txBody>
      </p:sp>
      <p:sp>
        <p:nvSpPr>
          <p:cNvPr id="59" name="TextBox 58"/>
          <p:cNvSpPr txBox="1"/>
          <p:nvPr/>
        </p:nvSpPr>
        <p:spPr>
          <a:xfrm>
            <a:off x="9019380" y="3352114"/>
            <a:ext cx="1155128" cy="387798"/>
          </a:xfrm>
          <a:prstGeom prst="rect">
            <a:avLst/>
          </a:prstGeom>
          <a:noFill/>
        </p:spPr>
        <p:txBody>
          <a:bodyPr lIns="0" tIns="0" rIns="0" bIns="0" anchor="ctr">
            <a:spAutoFit/>
          </a:bodyPr>
          <a:lstStyle>
            <a:defPPr>
              <a:defRPr lang="en-US"/>
            </a:defPPr>
            <a:lvl1pPr>
              <a:lnSpc>
                <a:spcPct val="90000"/>
              </a:lnSpc>
              <a:defRPr sz="1050" b="1">
                <a:gradFill>
                  <a:gsLst>
                    <a:gs pos="0">
                      <a:srgbClr val="000000"/>
                    </a:gs>
                    <a:gs pos="100000">
                      <a:srgbClr val="000000"/>
                    </a:gs>
                  </a:gsLst>
                  <a:lin ang="0" scaled="0"/>
                </a:gradFill>
                <a:ea typeface="Segoe UI" pitchFamily="34" charset="0"/>
                <a:cs typeface="Segoe UI" pitchFamily="34" charset="0"/>
              </a:defRPr>
            </a:lvl1pPr>
          </a:lstStyle>
          <a:p>
            <a:pPr algn="ctr" defTabSz="914363" fontAlgn="auto">
              <a:spcBef>
                <a:spcPts val="0"/>
              </a:spcBef>
              <a:spcAft>
                <a:spcPts val="0"/>
              </a:spcAft>
              <a:defRPr/>
            </a:pPr>
            <a:r>
              <a:rPr lang="en-US" sz="1400" dirty="0">
                <a:gradFill>
                  <a:gsLst>
                    <a:gs pos="0">
                      <a:schemeClr val="tx1"/>
                    </a:gs>
                    <a:gs pos="86000">
                      <a:schemeClr val="tx1"/>
                    </a:gs>
                  </a:gsLst>
                  <a:lin ang="5400000" scaled="0"/>
                </a:gradFill>
                <a:latin typeface="+mn-lt"/>
                <a:ea typeface="+mn-ea"/>
                <a:cs typeface="+mn-cs"/>
              </a:rPr>
              <a:t>Running applications</a:t>
            </a:r>
          </a:p>
        </p:txBody>
      </p:sp>
      <p:sp>
        <p:nvSpPr>
          <p:cNvPr id="28" name="Rectangle 27"/>
          <p:cNvSpPr/>
          <p:nvPr/>
        </p:nvSpPr>
        <p:spPr bwMode="auto">
          <a:xfrm>
            <a:off x="7054850" y="1187450"/>
            <a:ext cx="1828800" cy="3170238"/>
          </a:xfrm>
          <a:prstGeom prst="rect">
            <a:avLst/>
          </a:prstGeom>
          <a:solidFill>
            <a:srgbClr val="FFFFFF"/>
          </a:solidFill>
          <a:ln>
            <a:noFill/>
          </a:ln>
          <a:effectLst>
            <a:outerShdw blurRad="40005" dist="2286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sz="2100">
              <a:solidFill>
                <a:schemeClr val="tx1"/>
              </a:solidFill>
              <a:latin typeface="Segoe Light"/>
              <a:ea typeface="Segoe"/>
              <a:cs typeface="Segoe"/>
            </a:endParaRPr>
          </a:p>
        </p:txBody>
      </p:sp>
      <p:grpSp>
        <p:nvGrpSpPr>
          <p:cNvPr id="155654" name="Group 3"/>
          <p:cNvGrpSpPr>
            <a:grpSpLocks/>
          </p:cNvGrpSpPr>
          <p:nvPr/>
        </p:nvGrpSpPr>
        <p:grpSpPr bwMode="auto">
          <a:xfrm>
            <a:off x="7207250" y="1317625"/>
            <a:ext cx="1524000" cy="1357313"/>
            <a:chOff x="5281164" y="1330303"/>
            <a:chExt cx="1280160" cy="1140142"/>
          </a:xfrm>
        </p:grpSpPr>
        <p:pic>
          <p:nvPicPr>
            <p:cNvPr id="155693" name="Picture 2" descr="\\eventsql\dvd\Online_ART\DVD_ART36\Artwork_Imagery\Icons - Illustrations\_ WINDOWS SERVER ICONS\Documents\Folder file Closed.png"/>
            <p:cNvPicPr>
              <a:picLocks noChangeAspect="1" noChangeArrowheads="1"/>
            </p:cNvPicPr>
            <p:nvPr/>
          </p:nvPicPr>
          <p:blipFill>
            <a:blip r:embed="rId3"/>
            <a:srcRect/>
            <a:stretch>
              <a:fillRect/>
            </a:stretch>
          </p:blipFill>
          <p:spPr bwMode="auto">
            <a:xfrm>
              <a:off x="5281164" y="1330303"/>
              <a:ext cx="1280160" cy="1140142"/>
            </a:xfrm>
            <a:prstGeom prst="rect">
              <a:avLst/>
            </a:prstGeom>
            <a:noFill/>
            <a:ln w="9525">
              <a:noFill/>
              <a:miter lim="800000"/>
              <a:headEnd/>
              <a:tailEnd/>
            </a:ln>
          </p:spPr>
        </p:pic>
        <p:grpSp>
          <p:nvGrpSpPr>
            <p:cNvPr id="155694" name="Group 63"/>
            <p:cNvGrpSpPr>
              <a:grpSpLocks/>
            </p:cNvGrpSpPr>
            <p:nvPr/>
          </p:nvGrpSpPr>
          <p:grpSpPr bwMode="auto">
            <a:xfrm>
              <a:off x="5536795" y="1542839"/>
              <a:ext cx="684153" cy="899152"/>
              <a:chOff x="6994186" y="-1469819"/>
              <a:chExt cx="684153" cy="899152"/>
            </a:xfrm>
          </p:grpSpPr>
          <p:sp>
            <p:nvSpPr>
              <p:cNvPr id="65" name="Rectangle 64"/>
              <p:cNvSpPr/>
              <p:nvPr/>
            </p:nvSpPr>
            <p:spPr>
              <a:xfrm>
                <a:off x="7133271" y="-1470328"/>
                <a:ext cx="545402" cy="4680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sz="2100">
                  <a:solidFill>
                    <a:schemeClr val="tx1"/>
                  </a:solidFill>
                  <a:latin typeface="Segoe Light"/>
                  <a:ea typeface="Segoe"/>
                  <a:cs typeface="Segoe"/>
                </a:endParaRPr>
              </a:p>
            </p:txBody>
          </p:sp>
          <p:sp>
            <p:nvSpPr>
              <p:cNvPr id="66" name="TextBox 65"/>
              <p:cNvSpPr txBox="1"/>
              <p:nvPr/>
            </p:nvSpPr>
            <p:spPr>
              <a:xfrm>
                <a:off x="7276310" y="-1452164"/>
                <a:ext cx="258711" cy="139667"/>
              </a:xfrm>
              <a:prstGeom prst="rect">
                <a:avLst/>
              </a:prstGeom>
              <a:noFill/>
            </p:spPr>
            <p:txBody>
              <a:bodyPr wrap="none" lIns="0" tIns="0" rIns="0" bIns="0">
                <a:spAutoFit/>
              </a:bodyPr>
              <a:lstStyle>
                <a:defPPr>
                  <a:defRPr lang="en-US"/>
                </a:defPPr>
                <a:lvl1pPr>
                  <a:lnSpc>
                    <a:spcPct val="90000"/>
                  </a:lnSpc>
                  <a:defRPr sz="1050">
                    <a:gradFill>
                      <a:gsLst>
                        <a:gs pos="0">
                          <a:srgbClr val="000000"/>
                        </a:gs>
                        <a:gs pos="100000">
                          <a:srgbClr val="000000"/>
                        </a:gs>
                      </a:gsLst>
                      <a:lin ang="0" scaled="0"/>
                    </a:gradFill>
                    <a:ea typeface="Segoe UI" pitchFamily="34" charset="0"/>
                    <a:cs typeface="Segoe UI" pitchFamily="34" charset="0"/>
                  </a:defRPr>
                </a:lvl1pPr>
              </a:lstStyle>
              <a:p>
                <a:pPr algn="ctr" defTabSz="914363" fontAlgn="auto">
                  <a:spcBef>
                    <a:spcPts val="0"/>
                  </a:spcBef>
                  <a:spcAft>
                    <a:spcPts val="0"/>
                  </a:spcAft>
                  <a:defRPr/>
                </a:pPr>
                <a:r>
                  <a:rPr lang="en-US" sz="1200" b="1" dirty="0">
                    <a:latin typeface="+mn-lt"/>
                  </a:rPr>
                  <a:t>.</a:t>
                </a:r>
                <a:r>
                  <a:rPr lang="en-US" sz="1200" b="1" dirty="0" err="1">
                    <a:latin typeface="+mn-lt"/>
                  </a:rPr>
                  <a:t>xap</a:t>
                </a:r>
                <a:endParaRPr lang="en-US" sz="1200" b="1" dirty="0">
                  <a:latin typeface="+mn-lt"/>
                </a:endParaRPr>
              </a:p>
            </p:txBody>
          </p:sp>
          <p:grpSp>
            <p:nvGrpSpPr>
              <p:cNvPr id="155697" name="Group 66"/>
              <p:cNvGrpSpPr>
                <a:grpSpLocks/>
              </p:cNvGrpSpPr>
              <p:nvPr/>
            </p:nvGrpSpPr>
            <p:grpSpPr bwMode="auto">
              <a:xfrm>
                <a:off x="7132995" y="-1278198"/>
                <a:ext cx="545343" cy="639435"/>
                <a:chOff x="7117900" y="-1239286"/>
                <a:chExt cx="545343" cy="639435"/>
              </a:xfrm>
            </p:grpSpPr>
            <p:grpSp>
              <p:nvGrpSpPr>
                <p:cNvPr id="155699" name="Group 68"/>
                <p:cNvGrpSpPr>
                  <a:grpSpLocks/>
                </p:cNvGrpSpPr>
                <p:nvPr/>
              </p:nvGrpSpPr>
              <p:grpSpPr bwMode="auto">
                <a:xfrm>
                  <a:off x="7201036" y="-1239286"/>
                  <a:ext cx="462207" cy="551888"/>
                  <a:chOff x="6752085" y="1474206"/>
                  <a:chExt cx="462207" cy="551888"/>
                </a:xfrm>
              </p:grpSpPr>
              <p:pic>
                <p:nvPicPr>
                  <p:cNvPr id="155703" name="Picture 2" descr="C:\Users\Raquel\Desktop\_SFP\8-20353_SivNagalingam 1\Icons - Illustrations\Documents Folders Pages\blank page.png"/>
                  <p:cNvPicPr>
                    <a:picLocks noChangeAspect="1" noChangeArrowheads="1"/>
                  </p:cNvPicPr>
                  <p:nvPr/>
                </p:nvPicPr>
                <p:blipFill>
                  <a:blip r:embed="rId4"/>
                  <a:srcRect l="10527" t="8334" r="13354" b="13695"/>
                  <a:stretch>
                    <a:fillRect/>
                  </a:stretch>
                </p:blipFill>
                <p:spPr bwMode="auto">
                  <a:xfrm>
                    <a:off x="6752085" y="1474206"/>
                    <a:ext cx="462207" cy="551888"/>
                  </a:xfrm>
                  <a:prstGeom prst="rect">
                    <a:avLst/>
                  </a:prstGeom>
                  <a:noFill/>
                  <a:ln w="6350">
                    <a:solidFill>
                      <a:srgbClr val="C0C0C0"/>
                    </a:solidFill>
                    <a:miter lim="800000"/>
                    <a:headEnd/>
                    <a:tailEnd/>
                  </a:ln>
                </p:spPr>
              </p:pic>
              <p:grpSp>
                <p:nvGrpSpPr>
                  <p:cNvPr id="155704" name="Group 73"/>
                  <p:cNvGrpSpPr>
                    <a:grpSpLocks/>
                  </p:cNvGrpSpPr>
                  <p:nvPr/>
                </p:nvGrpSpPr>
                <p:grpSpPr bwMode="auto">
                  <a:xfrm>
                    <a:off x="6794554" y="1545871"/>
                    <a:ext cx="377268" cy="408559"/>
                    <a:chOff x="5976158" y="612843"/>
                    <a:chExt cx="377268" cy="408559"/>
                  </a:xfrm>
                </p:grpSpPr>
                <p:cxnSp>
                  <p:nvCxnSpPr>
                    <p:cNvPr id="75" name="Straight Connector 74"/>
                    <p:cNvCxnSpPr/>
                    <p:nvPr/>
                  </p:nvCxnSpPr>
                  <p:spPr>
                    <a:xfrm>
                      <a:off x="5976178" y="613081"/>
                      <a:ext cx="377381"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76178" y="671755"/>
                      <a:ext cx="377381"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976178" y="729095"/>
                      <a:ext cx="377381"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976178" y="787769"/>
                      <a:ext cx="377381"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976178" y="846443"/>
                      <a:ext cx="377381"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976178" y="905117"/>
                      <a:ext cx="377381"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976178" y="962458"/>
                      <a:ext cx="377381"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976178" y="1021132"/>
                      <a:ext cx="377381"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grpSp>
            </p:grpSp>
            <p:grpSp>
              <p:nvGrpSpPr>
                <p:cNvPr id="155700" name="Group 69"/>
                <p:cNvGrpSpPr>
                  <a:grpSpLocks/>
                </p:cNvGrpSpPr>
                <p:nvPr/>
              </p:nvGrpSpPr>
              <p:grpSpPr bwMode="auto">
                <a:xfrm>
                  <a:off x="7117900" y="-1151739"/>
                  <a:ext cx="462207" cy="551888"/>
                  <a:chOff x="8763000" y="1289060"/>
                  <a:chExt cx="462207" cy="551888"/>
                </a:xfrm>
              </p:grpSpPr>
              <p:pic>
                <p:nvPicPr>
                  <p:cNvPr id="155701" name="Picture 2" descr="C:\Users\Raquel\Desktop\_SFP\8-20353_SivNagalingam 1\Icons - Illustrations\Documents Folders Pages\blank page.png"/>
                  <p:cNvPicPr>
                    <a:picLocks noChangeAspect="1" noChangeArrowheads="1"/>
                  </p:cNvPicPr>
                  <p:nvPr/>
                </p:nvPicPr>
                <p:blipFill>
                  <a:blip r:embed="rId4"/>
                  <a:srcRect l="10527" t="8334" r="13354" b="13695"/>
                  <a:stretch>
                    <a:fillRect/>
                  </a:stretch>
                </p:blipFill>
                <p:spPr bwMode="auto">
                  <a:xfrm>
                    <a:off x="8763000" y="1289060"/>
                    <a:ext cx="462207" cy="551888"/>
                  </a:xfrm>
                  <a:prstGeom prst="rect">
                    <a:avLst/>
                  </a:prstGeom>
                  <a:noFill/>
                  <a:ln w="6350">
                    <a:solidFill>
                      <a:srgbClr val="C0C0C0"/>
                    </a:solidFill>
                    <a:miter lim="800000"/>
                    <a:headEnd/>
                    <a:tailEnd/>
                  </a:ln>
                </p:spPr>
              </p:pic>
              <p:sp>
                <p:nvSpPr>
                  <p:cNvPr id="72" name="TextBox 71"/>
                  <p:cNvSpPr txBox="1"/>
                  <p:nvPr/>
                </p:nvSpPr>
                <p:spPr>
                  <a:xfrm>
                    <a:off x="8892370" y="1468952"/>
                    <a:ext cx="203465" cy="151306"/>
                  </a:xfrm>
                  <a:prstGeom prst="rect">
                    <a:avLst/>
                  </a:prstGeom>
                  <a:noFill/>
                </p:spPr>
                <p:txBody>
                  <a:bodyPr wrap="none" lIns="0" tIns="0" rIns="0" bIns="0">
                    <a:spAutoFit/>
                  </a:bodyPr>
                  <a:lstStyle/>
                  <a:p>
                    <a:pPr algn="ctr" defTabSz="914363" fontAlgn="auto">
                      <a:lnSpc>
                        <a:spcPct val="90000"/>
                      </a:lnSpc>
                      <a:spcBef>
                        <a:spcPts val="0"/>
                      </a:spcBef>
                      <a:spcAft>
                        <a:spcPts val="0"/>
                      </a:spcAft>
                      <a:defRPr/>
                    </a:pPr>
                    <a:r>
                      <a:rPr lang="en-US" sz="1300" b="1" dirty="0">
                        <a:gradFill>
                          <a:gsLst>
                            <a:gs pos="0">
                              <a:srgbClr val="5F5F5F"/>
                            </a:gs>
                            <a:gs pos="100000">
                              <a:srgbClr val="5F5F5F"/>
                            </a:gs>
                          </a:gsLst>
                          <a:lin ang="0" scaled="0"/>
                        </a:gradFill>
                        <a:latin typeface="+mn-lt"/>
                        <a:ea typeface="Segoe UI" pitchFamily="34" charset="0"/>
                        <a:cs typeface="Segoe UI" pitchFamily="34" charset="0"/>
                      </a:rPr>
                      <a:t>.</a:t>
                    </a:r>
                    <a:r>
                      <a:rPr lang="en-US" sz="1300" b="1" dirty="0" err="1">
                        <a:gradFill>
                          <a:gsLst>
                            <a:gs pos="0">
                              <a:srgbClr val="5F5F5F"/>
                            </a:gs>
                            <a:gs pos="100000">
                              <a:srgbClr val="5F5F5F"/>
                            </a:gs>
                          </a:gsLst>
                          <a:lin ang="0" scaled="0"/>
                        </a:gradFill>
                        <a:latin typeface="+mn-lt"/>
                        <a:ea typeface="Segoe UI" pitchFamily="34" charset="0"/>
                        <a:cs typeface="Segoe UI" pitchFamily="34" charset="0"/>
                      </a:rPr>
                      <a:t>dll</a:t>
                    </a:r>
                    <a:endParaRPr lang="en-US" sz="1300" b="1" dirty="0">
                      <a:gradFill>
                        <a:gsLst>
                          <a:gs pos="0">
                            <a:srgbClr val="5F5F5F"/>
                          </a:gs>
                          <a:gs pos="100000">
                            <a:srgbClr val="5F5F5F"/>
                          </a:gs>
                        </a:gsLst>
                        <a:lin ang="0" scaled="0"/>
                      </a:gradFill>
                      <a:latin typeface="+mn-lt"/>
                      <a:ea typeface="Segoe UI" pitchFamily="34" charset="0"/>
                      <a:cs typeface="Segoe UI" pitchFamily="34" charset="0"/>
                    </a:endParaRPr>
                  </a:p>
                </p:txBody>
              </p:sp>
            </p:grpSp>
          </p:grpSp>
          <p:pic>
            <p:nvPicPr>
              <p:cNvPr id="155698" name="Picture 3" descr="C:\Documents and Settings\mitchelld\Desktop\Combo Lock secure locked security.png"/>
              <p:cNvPicPr>
                <a:picLocks noChangeAspect="1" noChangeArrowheads="1"/>
              </p:cNvPicPr>
              <p:nvPr/>
            </p:nvPicPr>
            <p:blipFill>
              <a:blip r:embed="rId5"/>
              <a:srcRect/>
              <a:stretch>
                <a:fillRect/>
              </a:stretch>
            </p:blipFill>
            <p:spPr bwMode="auto">
              <a:xfrm>
                <a:off x="6994186" y="-988963"/>
                <a:ext cx="275564" cy="418296"/>
              </a:xfrm>
              <a:prstGeom prst="rect">
                <a:avLst/>
              </a:prstGeom>
              <a:noFill/>
              <a:ln w="9525">
                <a:noFill/>
                <a:miter lim="800000"/>
                <a:headEnd/>
                <a:tailEnd/>
              </a:ln>
            </p:spPr>
          </p:pic>
        </p:grpSp>
      </p:grpSp>
      <p:sp>
        <p:nvSpPr>
          <p:cNvPr id="83" name="Rectangle 82"/>
          <p:cNvSpPr/>
          <p:nvPr/>
        </p:nvSpPr>
        <p:spPr bwMode="auto">
          <a:xfrm>
            <a:off x="5021263" y="1187450"/>
            <a:ext cx="1828800" cy="3170238"/>
          </a:xfrm>
          <a:prstGeom prst="rect">
            <a:avLst/>
          </a:prstGeom>
          <a:solidFill>
            <a:srgbClr val="FFFFFF"/>
          </a:solidFill>
          <a:ln>
            <a:noFill/>
          </a:ln>
          <a:effectLst>
            <a:outerShdw blurRad="40005" dist="2286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sz="2100">
              <a:solidFill>
                <a:schemeClr val="tx1"/>
              </a:solidFill>
              <a:latin typeface="Segoe Light"/>
              <a:ea typeface="Segoe"/>
              <a:cs typeface="Segoe"/>
            </a:endParaRPr>
          </a:p>
        </p:txBody>
      </p:sp>
      <p:pic>
        <p:nvPicPr>
          <p:cNvPr id="155656" name="Picture 34"/>
          <p:cNvPicPr>
            <a:picLocks noChangeAspect="1" noChangeArrowheads="1"/>
          </p:cNvPicPr>
          <p:nvPr/>
        </p:nvPicPr>
        <p:blipFill>
          <a:blip r:embed="rId6"/>
          <a:srcRect/>
          <a:stretch>
            <a:fillRect/>
          </a:stretch>
        </p:blipFill>
        <p:spPr bwMode="auto">
          <a:xfrm>
            <a:off x="5534025" y="2874963"/>
            <a:ext cx="803275" cy="1341437"/>
          </a:xfrm>
          <a:prstGeom prst="rect">
            <a:avLst/>
          </a:prstGeom>
          <a:noFill/>
          <a:ln w="9525">
            <a:noFill/>
            <a:miter lim="800000"/>
            <a:headEnd/>
            <a:tailEnd/>
          </a:ln>
        </p:spPr>
      </p:pic>
      <p:grpSp>
        <p:nvGrpSpPr>
          <p:cNvPr id="155657" name="Group 84"/>
          <p:cNvGrpSpPr>
            <a:grpSpLocks/>
          </p:cNvGrpSpPr>
          <p:nvPr/>
        </p:nvGrpSpPr>
        <p:grpSpPr bwMode="auto">
          <a:xfrm>
            <a:off x="5175250" y="1317625"/>
            <a:ext cx="1522413" cy="1357313"/>
            <a:chOff x="5281164" y="1330303"/>
            <a:chExt cx="1280160" cy="1140142"/>
          </a:xfrm>
        </p:grpSpPr>
        <p:pic>
          <p:nvPicPr>
            <p:cNvPr id="155673" name="Picture 2" descr="\\eventsql\dvd\Online_ART\DVD_ART36\Artwork_Imagery\Icons - Illustrations\_ WINDOWS SERVER ICONS\Documents\Folder file Closed.png"/>
            <p:cNvPicPr>
              <a:picLocks noChangeAspect="1" noChangeArrowheads="1"/>
            </p:cNvPicPr>
            <p:nvPr/>
          </p:nvPicPr>
          <p:blipFill>
            <a:blip r:embed="rId3"/>
            <a:srcRect/>
            <a:stretch>
              <a:fillRect/>
            </a:stretch>
          </p:blipFill>
          <p:spPr bwMode="auto">
            <a:xfrm>
              <a:off x="5281164" y="1330303"/>
              <a:ext cx="1280160" cy="1140142"/>
            </a:xfrm>
            <a:prstGeom prst="rect">
              <a:avLst/>
            </a:prstGeom>
            <a:noFill/>
            <a:ln w="9525">
              <a:noFill/>
              <a:miter lim="800000"/>
              <a:headEnd/>
              <a:tailEnd/>
            </a:ln>
          </p:spPr>
        </p:pic>
        <p:grpSp>
          <p:nvGrpSpPr>
            <p:cNvPr id="155674" name="Group 86"/>
            <p:cNvGrpSpPr>
              <a:grpSpLocks/>
            </p:cNvGrpSpPr>
            <p:nvPr/>
          </p:nvGrpSpPr>
          <p:grpSpPr bwMode="auto">
            <a:xfrm>
              <a:off x="5536795" y="1542839"/>
              <a:ext cx="684153" cy="899152"/>
              <a:chOff x="6994186" y="-1469819"/>
              <a:chExt cx="684153" cy="899152"/>
            </a:xfrm>
          </p:grpSpPr>
          <p:sp>
            <p:nvSpPr>
              <p:cNvPr id="88" name="Rectangle 87"/>
              <p:cNvSpPr/>
              <p:nvPr/>
            </p:nvSpPr>
            <p:spPr>
              <a:xfrm>
                <a:off x="7132348" y="-1470328"/>
                <a:ext cx="545969" cy="4680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sz="2100">
                  <a:solidFill>
                    <a:schemeClr val="tx1"/>
                  </a:solidFill>
                  <a:latin typeface="Segoe Light"/>
                  <a:ea typeface="Segoe"/>
                  <a:cs typeface="Segoe"/>
                </a:endParaRPr>
              </a:p>
            </p:txBody>
          </p:sp>
          <p:sp>
            <p:nvSpPr>
              <p:cNvPr id="89" name="TextBox 88"/>
              <p:cNvSpPr txBox="1"/>
              <p:nvPr/>
            </p:nvSpPr>
            <p:spPr>
              <a:xfrm>
                <a:off x="7276310" y="-1452164"/>
                <a:ext cx="258711" cy="139667"/>
              </a:xfrm>
              <a:prstGeom prst="rect">
                <a:avLst/>
              </a:prstGeom>
              <a:noFill/>
            </p:spPr>
            <p:txBody>
              <a:bodyPr wrap="none" lIns="0" tIns="0" rIns="0" bIns="0">
                <a:spAutoFit/>
              </a:bodyPr>
              <a:lstStyle>
                <a:defPPr>
                  <a:defRPr lang="en-US"/>
                </a:defPPr>
                <a:lvl1pPr>
                  <a:lnSpc>
                    <a:spcPct val="90000"/>
                  </a:lnSpc>
                  <a:defRPr sz="1050">
                    <a:gradFill>
                      <a:gsLst>
                        <a:gs pos="0">
                          <a:srgbClr val="000000"/>
                        </a:gs>
                        <a:gs pos="100000">
                          <a:srgbClr val="000000"/>
                        </a:gs>
                      </a:gsLst>
                      <a:lin ang="0" scaled="0"/>
                    </a:gradFill>
                    <a:ea typeface="Segoe UI" pitchFamily="34" charset="0"/>
                    <a:cs typeface="Segoe UI" pitchFamily="34" charset="0"/>
                  </a:defRPr>
                </a:lvl1pPr>
              </a:lstStyle>
              <a:p>
                <a:pPr algn="ctr" defTabSz="914363" fontAlgn="auto">
                  <a:spcBef>
                    <a:spcPts val="0"/>
                  </a:spcBef>
                  <a:spcAft>
                    <a:spcPts val="0"/>
                  </a:spcAft>
                  <a:defRPr/>
                </a:pPr>
                <a:r>
                  <a:rPr lang="en-US" sz="1200" b="1" dirty="0">
                    <a:latin typeface="+mn-lt"/>
                  </a:rPr>
                  <a:t>.</a:t>
                </a:r>
                <a:r>
                  <a:rPr lang="en-US" sz="1200" b="1" dirty="0" err="1">
                    <a:latin typeface="+mn-lt"/>
                  </a:rPr>
                  <a:t>xap</a:t>
                </a:r>
                <a:endParaRPr lang="en-US" sz="1200" b="1" dirty="0">
                  <a:latin typeface="+mn-lt"/>
                </a:endParaRPr>
              </a:p>
            </p:txBody>
          </p:sp>
          <p:grpSp>
            <p:nvGrpSpPr>
              <p:cNvPr id="155677" name="Group 89"/>
              <p:cNvGrpSpPr>
                <a:grpSpLocks/>
              </p:cNvGrpSpPr>
              <p:nvPr/>
            </p:nvGrpSpPr>
            <p:grpSpPr bwMode="auto">
              <a:xfrm>
                <a:off x="7132995" y="-1278198"/>
                <a:ext cx="545343" cy="639435"/>
                <a:chOff x="7117900" y="-1239286"/>
                <a:chExt cx="545343" cy="639435"/>
              </a:xfrm>
            </p:grpSpPr>
            <p:grpSp>
              <p:nvGrpSpPr>
                <p:cNvPr id="155679" name="Group 91"/>
                <p:cNvGrpSpPr>
                  <a:grpSpLocks/>
                </p:cNvGrpSpPr>
                <p:nvPr/>
              </p:nvGrpSpPr>
              <p:grpSpPr bwMode="auto">
                <a:xfrm>
                  <a:off x="7201036" y="-1239286"/>
                  <a:ext cx="462207" cy="551888"/>
                  <a:chOff x="6752085" y="1474206"/>
                  <a:chExt cx="462207" cy="551888"/>
                </a:xfrm>
              </p:grpSpPr>
              <p:pic>
                <p:nvPicPr>
                  <p:cNvPr id="155683" name="Picture 2" descr="C:\Users\Raquel\Desktop\_SFP\8-20353_SivNagalingam 1\Icons - Illustrations\Documents Folders Pages\blank page.png"/>
                  <p:cNvPicPr>
                    <a:picLocks noChangeAspect="1" noChangeArrowheads="1"/>
                  </p:cNvPicPr>
                  <p:nvPr/>
                </p:nvPicPr>
                <p:blipFill>
                  <a:blip r:embed="rId4"/>
                  <a:srcRect l="10527" t="8334" r="13354" b="13695"/>
                  <a:stretch>
                    <a:fillRect/>
                  </a:stretch>
                </p:blipFill>
                <p:spPr bwMode="auto">
                  <a:xfrm>
                    <a:off x="6752085" y="1474206"/>
                    <a:ext cx="462207" cy="551888"/>
                  </a:xfrm>
                  <a:prstGeom prst="rect">
                    <a:avLst/>
                  </a:prstGeom>
                  <a:noFill/>
                  <a:ln w="6350">
                    <a:solidFill>
                      <a:srgbClr val="C0C0C0"/>
                    </a:solidFill>
                    <a:miter lim="800000"/>
                    <a:headEnd/>
                    <a:tailEnd/>
                  </a:ln>
                </p:spPr>
              </p:pic>
              <p:grpSp>
                <p:nvGrpSpPr>
                  <p:cNvPr id="155684" name="Group 96"/>
                  <p:cNvGrpSpPr>
                    <a:grpSpLocks/>
                  </p:cNvGrpSpPr>
                  <p:nvPr/>
                </p:nvGrpSpPr>
                <p:grpSpPr bwMode="auto">
                  <a:xfrm>
                    <a:off x="6794554" y="1545871"/>
                    <a:ext cx="377268" cy="408559"/>
                    <a:chOff x="5976158" y="612843"/>
                    <a:chExt cx="377268" cy="408559"/>
                  </a:xfrm>
                </p:grpSpPr>
                <p:cxnSp>
                  <p:nvCxnSpPr>
                    <p:cNvPr id="98" name="Straight Connector 97"/>
                    <p:cNvCxnSpPr/>
                    <p:nvPr/>
                  </p:nvCxnSpPr>
                  <p:spPr>
                    <a:xfrm>
                      <a:off x="5975385" y="613081"/>
                      <a:ext cx="377773"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975385" y="671755"/>
                      <a:ext cx="377773"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975385" y="729095"/>
                      <a:ext cx="377773"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975385" y="787769"/>
                      <a:ext cx="377773"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975385" y="846443"/>
                      <a:ext cx="377773"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75385" y="905117"/>
                      <a:ext cx="377773"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975385" y="962458"/>
                      <a:ext cx="377773"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975385" y="1021132"/>
                      <a:ext cx="377773"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grpSp>
            </p:grpSp>
            <p:grpSp>
              <p:nvGrpSpPr>
                <p:cNvPr id="155680" name="Group 92"/>
                <p:cNvGrpSpPr>
                  <a:grpSpLocks/>
                </p:cNvGrpSpPr>
                <p:nvPr/>
              </p:nvGrpSpPr>
              <p:grpSpPr bwMode="auto">
                <a:xfrm>
                  <a:off x="7117900" y="-1151739"/>
                  <a:ext cx="462207" cy="551888"/>
                  <a:chOff x="8763000" y="1289060"/>
                  <a:chExt cx="462207" cy="551888"/>
                </a:xfrm>
              </p:grpSpPr>
              <p:pic>
                <p:nvPicPr>
                  <p:cNvPr id="155681" name="Picture 2" descr="C:\Users\Raquel\Desktop\_SFP\8-20353_SivNagalingam 1\Icons - Illustrations\Documents Folders Pages\blank page.png"/>
                  <p:cNvPicPr>
                    <a:picLocks noChangeAspect="1" noChangeArrowheads="1"/>
                  </p:cNvPicPr>
                  <p:nvPr/>
                </p:nvPicPr>
                <p:blipFill>
                  <a:blip r:embed="rId4"/>
                  <a:srcRect l="10527" t="8334" r="13354" b="13695"/>
                  <a:stretch>
                    <a:fillRect/>
                  </a:stretch>
                </p:blipFill>
                <p:spPr bwMode="auto">
                  <a:xfrm>
                    <a:off x="8763000" y="1289060"/>
                    <a:ext cx="462207" cy="551888"/>
                  </a:xfrm>
                  <a:prstGeom prst="rect">
                    <a:avLst/>
                  </a:prstGeom>
                  <a:noFill/>
                  <a:ln w="6350">
                    <a:solidFill>
                      <a:srgbClr val="C0C0C0"/>
                    </a:solidFill>
                    <a:miter lim="800000"/>
                    <a:headEnd/>
                    <a:tailEnd/>
                  </a:ln>
                </p:spPr>
              </p:pic>
              <p:sp>
                <p:nvSpPr>
                  <p:cNvPr id="95" name="TextBox 94"/>
                  <p:cNvSpPr txBox="1"/>
                  <p:nvPr/>
                </p:nvSpPr>
                <p:spPr>
                  <a:xfrm>
                    <a:off x="8892370" y="1468952"/>
                    <a:ext cx="203465" cy="151306"/>
                  </a:xfrm>
                  <a:prstGeom prst="rect">
                    <a:avLst/>
                  </a:prstGeom>
                  <a:noFill/>
                </p:spPr>
                <p:txBody>
                  <a:bodyPr wrap="none" lIns="0" tIns="0" rIns="0" bIns="0">
                    <a:spAutoFit/>
                  </a:bodyPr>
                  <a:lstStyle/>
                  <a:p>
                    <a:pPr algn="ctr" defTabSz="914363" fontAlgn="auto">
                      <a:lnSpc>
                        <a:spcPct val="90000"/>
                      </a:lnSpc>
                      <a:spcBef>
                        <a:spcPts val="0"/>
                      </a:spcBef>
                      <a:spcAft>
                        <a:spcPts val="0"/>
                      </a:spcAft>
                      <a:defRPr/>
                    </a:pPr>
                    <a:r>
                      <a:rPr lang="en-US" sz="1300" b="1" dirty="0">
                        <a:gradFill>
                          <a:gsLst>
                            <a:gs pos="0">
                              <a:srgbClr val="5F5F5F"/>
                            </a:gs>
                            <a:gs pos="100000">
                              <a:srgbClr val="5F5F5F"/>
                            </a:gs>
                          </a:gsLst>
                          <a:lin ang="0" scaled="0"/>
                        </a:gradFill>
                        <a:latin typeface="+mn-lt"/>
                        <a:ea typeface="Segoe UI" pitchFamily="34" charset="0"/>
                        <a:cs typeface="Segoe UI" pitchFamily="34" charset="0"/>
                      </a:rPr>
                      <a:t>.</a:t>
                    </a:r>
                    <a:r>
                      <a:rPr lang="en-US" sz="1300" b="1" dirty="0" err="1">
                        <a:gradFill>
                          <a:gsLst>
                            <a:gs pos="0">
                              <a:srgbClr val="5F5F5F"/>
                            </a:gs>
                            <a:gs pos="100000">
                              <a:srgbClr val="5F5F5F"/>
                            </a:gs>
                          </a:gsLst>
                          <a:lin ang="0" scaled="0"/>
                        </a:gradFill>
                        <a:latin typeface="+mn-lt"/>
                        <a:ea typeface="Segoe UI" pitchFamily="34" charset="0"/>
                        <a:cs typeface="Segoe UI" pitchFamily="34" charset="0"/>
                      </a:rPr>
                      <a:t>dll</a:t>
                    </a:r>
                    <a:endParaRPr lang="en-US" sz="1300" b="1" dirty="0">
                      <a:gradFill>
                        <a:gsLst>
                          <a:gs pos="0">
                            <a:srgbClr val="5F5F5F"/>
                          </a:gs>
                          <a:gs pos="100000">
                            <a:srgbClr val="5F5F5F"/>
                          </a:gs>
                        </a:gsLst>
                        <a:lin ang="0" scaled="0"/>
                      </a:gradFill>
                      <a:latin typeface="+mn-lt"/>
                      <a:ea typeface="Segoe UI" pitchFamily="34" charset="0"/>
                      <a:cs typeface="Segoe UI" pitchFamily="34" charset="0"/>
                    </a:endParaRPr>
                  </a:p>
                </p:txBody>
              </p:sp>
            </p:grpSp>
          </p:grpSp>
          <p:pic>
            <p:nvPicPr>
              <p:cNvPr id="155678" name="Picture 3" descr="C:\Documents and Settings\mitchelld\Desktop\Combo Lock secure locked security.png"/>
              <p:cNvPicPr>
                <a:picLocks noChangeAspect="1" noChangeArrowheads="1"/>
              </p:cNvPicPr>
              <p:nvPr/>
            </p:nvPicPr>
            <p:blipFill>
              <a:blip r:embed="rId5"/>
              <a:srcRect/>
              <a:stretch>
                <a:fillRect/>
              </a:stretch>
            </p:blipFill>
            <p:spPr bwMode="auto">
              <a:xfrm>
                <a:off x="6994186" y="-988963"/>
                <a:ext cx="275564" cy="418296"/>
              </a:xfrm>
              <a:prstGeom prst="rect">
                <a:avLst/>
              </a:prstGeom>
              <a:noFill/>
              <a:ln w="9525">
                <a:noFill/>
                <a:miter lim="800000"/>
                <a:headEnd/>
                <a:tailEnd/>
              </a:ln>
            </p:spPr>
          </p:pic>
        </p:grpSp>
      </p:grpSp>
      <p:pic>
        <p:nvPicPr>
          <p:cNvPr id="155658" name="Picture 83"/>
          <p:cNvPicPr>
            <a:picLocks noChangeAspect="1"/>
          </p:cNvPicPr>
          <p:nvPr/>
        </p:nvPicPr>
        <p:blipFill>
          <a:blip r:embed="rId7"/>
          <a:srcRect r="53027"/>
          <a:stretch>
            <a:fillRect/>
          </a:stretch>
        </p:blipFill>
        <p:spPr bwMode="auto">
          <a:xfrm>
            <a:off x="7608888" y="2851150"/>
            <a:ext cx="869950" cy="1365250"/>
          </a:xfrm>
          <a:prstGeom prst="rect">
            <a:avLst/>
          </a:prstGeom>
          <a:noFill/>
          <a:ln w="9525">
            <a:noFill/>
            <a:miter lim="800000"/>
            <a:headEnd/>
            <a:tailEnd/>
          </a:ln>
        </p:spPr>
      </p:pic>
      <p:pic>
        <p:nvPicPr>
          <p:cNvPr id="155659" name="Picture 5" descr="F:\Users\aboladeg\Documents\Work\windows-mobile\media\start_50-40-10-apps.png"/>
          <p:cNvPicPr>
            <a:picLocks noChangeAspect="1" noChangeArrowheads="1"/>
          </p:cNvPicPr>
          <p:nvPr/>
        </p:nvPicPr>
        <p:blipFill>
          <a:blip r:embed="rId8"/>
          <a:srcRect/>
          <a:stretch>
            <a:fillRect/>
          </a:stretch>
        </p:blipFill>
        <p:spPr bwMode="auto">
          <a:xfrm>
            <a:off x="3252788" y="2874963"/>
            <a:ext cx="803275" cy="1341437"/>
          </a:xfrm>
          <a:prstGeom prst="rect">
            <a:avLst/>
          </a:prstGeom>
          <a:noFill/>
          <a:ln w="9525">
            <a:noFill/>
            <a:miter lim="800000"/>
            <a:headEnd/>
            <a:tailEnd/>
          </a:ln>
        </p:spPr>
      </p:pic>
      <p:grpSp>
        <p:nvGrpSpPr>
          <p:cNvPr id="155660" name="Group 22"/>
          <p:cNvGrpSpPr>
            <a:grpSpLocks/>
          </p:cNvGrpSpPr>
          <p:nvPr/>
        </p:nvGrpSpPr>
        <p:grpSpPr bwMode="auto">
          <a:xfrm>
            <a:off x="2968625" y="1273175"/>
            <a:ext cx="1371600" cy="1374775"/>
            <a:chOff x="2168093" y="1171472"/>
            <a:chExt cx="1028700" cy="1030111"/>
          </a:xfrm>
        </p:grpSpPr>
        <p:pic>
          <p:nvPicPr>
            <p:cNvPr id="155669" name="Picture 3" descr="\\eventsql\dvd\Online_ART\DVD_ART36\Artwork_Imagery\Icons - Illustrations\_ SUPER VISTA STYLE\database.png"/>
            <p:cNvPicPr>
              <a:picLocks noChangeAspect="1" noChangeArrowheads="1"/>
            </p:cNvPicPr>
            <p:nvPr/>
          </p:nvPicPr>
          <p:blipFill>
            <a:blip r:embed="rId9"/>
            <a:srcRect/>
            <a:stretch>
              <a:fillRect/>
            </a:stretch>
          </p:blipFill>
          <p:spPr bwMode="auto">
            <a:xfrm>
              <a:off x="2168093" y="1171472"/>
              <a:ext cx="1028700" cy="1030111"/>
            </a:xfrm>
            <a:prstGeom prst="rect">
              <a:avLst/>
            </a:prstGeom>
            <a:noFill/>
            <a:ln w="9525">
              <a:noFill/>
              <a:miter lim="800000"/>
              <a:headEnd/>
              <a:tailEnd/>
            </a:ln>
          </p:spPr>
        </p:pic>
        <p:grpSp>
          <p:nvGrpSpPr>
            <p:cNvPr id="155670" name="Group 52"/>
            <p:cNvGrpSpPr>
              <a:grpSpLocks/>
            </p:cNvGrpSpPr>
            <p:nvPr/>
          </p:nvGrpSpPr>
          <p:grpSpPr bwMode="auto">
            <a:xfrm>
              <a:off x="2449250" y="1429000"/>
              <a:ext cx="704139" cy="705105"/>
              <a:chOff x="1752600" y="4114800"/>
              <a:chExt cx="1043169" cy="1043169"/>
            </a:xfrm>
          </p:grpSpPr>
          <p:pic>
            <p:nvPicPr>
              <p:cNvPr id="155671" name="Picture 2" descr="C:\Users\drewl\Pictures\Microsoft Clip Organizer\j0434825.png"/>
              <p:cNvPicPr>
                <a:picLocks noChangeAspect="1" noChangeArrowheads="1"/>
              </p:cNvPicPr>
              <p:nvPr/>
            </p:nvPicPr>
            <p:blipFill>
              <a:blip r:embed="rId10"/>
              <a:srcRect/>
              <a:stretch>
                <a:fillRect/>
              </a:stretch>
            </p:blipFill>
            <p:spPr bwMode="auto">
              <a:xfrm>
                <a:off x="1752600" y="4114800"/>
                <a:ext cx="890769" cy="890769"/>
              </a:xfrm>
              <a:prstGeom prst="rect">
                <a:avLst/>
              </a:prstGeom>
              <a:noFill/>
              <a:ln w="9525">
                <a:noFill/>
                <a:miter lim="800000"/>
                <a:headEnd/>
                <a:tailEnd/>
              </a:ln>
            </p:spPr>
          </p:pic>
          <p:pic>
            <p:nvPicPr>
              <p:cNvPr id="155672" name="Picture 2" descr="C:\Users\drewl\Pictures\Microsoft Clip Organizer\j0434825.png"/>
              <p:cNvPicPr>
                <a:picLocks noChangeAspect="1" noChangeArrowheads="1"/>
              </p:cNvPicPr>
              <p:nvPr/>
            </p:nvPicPr>
            <p:blipFill>
              <a:blip r:embed="rId10"/>
              <a:srcRect/>
              <a:stretch>
                <a:fillRect/>
              </a:stretch>
            </p:blipFill>
            <p:spPr bwMode="auto">
              <a:xfrm>
                <a:off x="1905000" y="4267200"/>
                <a:ext cx="890769" cy="890769"/>
              </a:xfrm>
              <a:prstGeom prst="rect">
                <a:avLst/>
              </a:prstGeom>
              <a:noFill/>
              <a:ln w="9525">
                <a:noFill/>
                <a:miter lim="800000"/>
                <a:headEnd/>
                <a:tailEnd/>
              </a:ln>
            </p:spPr>
          </p:pic>
        </p:grpSp>
      </p:grpSp>
      <p:sp>
        <p:nvSpPr>
          <p:cNvPr id="57" name="TextBox 56"/>
          <p:cNvSpPr txBox="1"/>
          <p:nvPr/>
        </p:nvSpPr>
        <p:spPr>
          <a:xfrm>
            <a:off x="1910580" y="1802697"/>
            <a:ext cx="1234119" cy="387798"/>
          </a:xfrm>
          <a:prstGeom prst="rect">
            <a:avLst/>
          </a:prstGeom>
          <a:noFill/>
        </p:spPr>
        <p:txBody>
          <a:bodyPr lIns="0" tIns="0" rIns="0" bIns="0" anchor="ctr">
            <a:spAutoFit/>
          </a:bodyPr>
          <a:lstStyle>
            <a:defPPr>
              <a:defRPr lang="en-US"/>
            </a:defPPr>
            <a:lvl1pPr>
              <a:lnSpc>
                <a:spcPct val="90000"/>
              </a:lnSpc>
              <a:defRPr sz="1050" b="1">
                <a:gradFill>
                  <a:gsLst>
                    <a:gs pos="0">
                      <a:srgbClr val="000000"/>
                    </a:gs>
                    <a:gs pos="100000">
                      <a:srgbClr val="000000"/>
                    </a:gs>
                  </a:gsLst>
                  <a:lin ang="0" scaled="0"/>
                </a:gradFill>
                <a:ea typeface="Segoe UI" pitchFamily="34" charset="0"/>
                <a:cs typeface="Segoe UI" pitchFamily="34" charset="0"/>
              </a:defRPr>
            </a:lvl1pPr>
          </a:lstStyle>
          <a:p>
            <a:pPr algn="ctr" defTabSz="914363" fontAlgn="auto">
              <a:spcBef>
                <a:spcPts val="0"/>
              </a:spcBef>
              <a:spcAft>
                <a:spcPts val="0"/>
              </a:spcAft>
              <a:defRPr/>
            </a:pPr>
            <a:r>
              <a:rPr lang="en-US" sz="1400" dirty="0">
                <a:gradFill>
                  <a:gsLst>
                    <a:gs pos="0">
                      <a:schemeClr val="tx1"/>
                    </a:gs>
                    <a:gs pos="86000">
                      <a:schemeClr val="tx1"/>
                    </a:gs>
                  </a:gsLst>
                  <a:lin ang="5400000" scaled="0"/>
                </a:gradFill>
                <a:latin typeface="+mn-lt"/>
                <a:ea typeface="+mn-ea"/>
                <a:cs typeface="+mn-cs"/>
              </a:rPr>
              <a:t>Applications and licenses</a:t>
            </a:r>
          </a:p>
        </p:txBody>
      </p:sp>
      <p:sp>
        <p:nvSpPr>
          <p:cNvPr id="62" name="Orange big rectangle"/>
          <p:cNvSpPr/>
          <p:nvPr/>
        </p:nvSpPr>
        <p:spPr bwMode="auto">
          <a:xfrm rot="10800000">
            <a:off x="-1" y="1896335"/>
            <a:ext cx="12188826" cy="2680791"/>
          </a:xfrm>
          <a:prstGeom prst="rect">
            <a:avLst/>
          </a:prstGeom>
          <a:gradFill flip="none" rotWithShape="1">
            <a:gsLst>
              <a:gs pos="0">
                <a:schemeClr val="bg1">
                  <a:alpha val="30000"/>
                </a:schemeClr>
              </a:gs>
              <a:gs pos="100000">
                <a:schemeClr val="bg1">
                  <a:alpha val="0"/>
                </a:schemeClr>
              </a:gs>
            </a:gsLst>
            <a:lin ang="5400000" scaled="0"/>
            <a:tileRect/>
          </a:gra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182880" tIns="822960" rIns="182880" bIns="45718"/>
          <a:lstStyle/>
          <a:p>
            <a:pPr algn="ctr" defTabSz="914099">
              <a:spcBef>
                <a:spcPts val="1200"/>
              </a:spcBef>
              <a:spcAft>
                <a:spcPts val="0"/>
              </a:spcAft>
              <a:defRPr/>
            </a:pPr>
            <a:endParaRPr lang="en-US" altLang="zh-CN" sz="2800" i="1" dirty="0">
              <a:gradFill>
                <a:gsLst>
                  <a:gs pos="0">
                    <a:schemeClr val="tx1"/>
                  </a:gs>
                  <a:gs pos="86000">
                    <a:schemeClr val="tx1"/>
                  </a:gs>
                </a:gsLst>
                <a:lin ang="5400000" scaled="0"/>
              </a:gradFill>
            </a:endParaRPr>
          </a:p>
        </p:txBody>
      </p:sp>
      <p:sp>
        <p:nvSpPr>
          <p:cNvPr id="106" name="Rectangle 105"/>
          <p:cNvSpPr/>
          <p:nvPr/>
        </p:nvSpPr>
        <p:spPr bwMode="auto">
          <a:xfrm>
            <a:off x="0" y="4805363"/>
            <a:ext cx="11668125" cy="40322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400" dirty="0">
                <a:solidFill>
                  <a:schemeClr val="tx1">
                    <a:alpha val="99000"/>
                  </a:schemeClr>
                </a:solidFill>
              </a:rPr>
              <a:t>Phone only runs apps that have a valid marketplace license</a:t>
            </a:r>
          </a:p>
        </p:txBody>
      </p:sp>
      <p:sp>
        <p:nvSpPr>
          <p:cNvPr id="107" name="Rectangle 106"/>
          <p:cNvSpPr/>
          <p:nvPr/>
        </p:nvSpPr>
        <p:spPr bwMode="auto">
          <a:xfrm>
            <a:off x="0" y="5332413"/>
            <a:ext cx="11668125" cy="40322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400" spc="-20" dirty="0">
                <a:solidFill>
                  <a:schemeClr val="tx1">
                    <a:alpha val="99000"/>
                  </a:schemeClr>
                </a:solidFill>
              </a:rPr>
              <a:t>Apps are sandboxed into separate security accounts while installed and at runtime</a:t>
            </a:r>
          </a:p>
        </p:txBody>
      </p:sp>
      <p:sp>
        <p:nvSpPr>
          <p:cNvPr id="108" name="Rectangle 107"/>
          <p:cNvSpPr/>
          <p:nvPr/>
        </p:nvSpPr>
        <p:spPr bwMode="auto">
          <a:xfrm>
            <a:off x="0" y="5859463"/>
            <a:ext cx="11668125" cy="731837"/>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bIns="0" anchor="ctr"/>
          <a:lstStyle/>
          <a:p>
            <a:pPr defTabSz="914099" fontAlgn="auto">
              <a:lnSpc>
                <a:spcPct val="90000"/>
              </a:lnSpc>
              <a:spcBef>
                <a:spcPts val="0"/>
              </a:spcBef>
              <a:spcAft>
                <a:spcPts val="0"/>
              </a:spcAft>
              <a:defRPr/>
            </a:pPr>
            <a:r>
              <a:rPr lang="en-US" sz="2400" dirty="0">
                <a:solidFill>
                  <a:schemeClr val="tx1">
                    <a:alpha val="99000"/>
                  </a:schemeClr>
                </a:solidFill>
              </a:rPr>
              <a:t>Resource allocation policy keeps the foreground app responsive and </a:t>
            </a:r>
            <a:r>
              <a:rPr lang="en-US" sz="2400" dirty="0">
                <a:solidFill>
                  <a:schemeClr val="tx1">
                    <a:alpha val="99000"/>
                  </a:schemeClr>
                </a:solidFill>
              </a:rPr>
              <a:t>ensures</a:t>
            </a:r>
            <a:r>
              <a:rPr lang="en-US" sz="2400" dirty="0">
                <a:solidFill>
                  <a:schemeClr val="tx1">
                    <a:alpha val="99000"/>
                  </a:schemeClr>
                </a:solidFill>
              </a:rPr>
              <a:t> the user can always use Start to run a new app</a:t>
            </a:r>
          </a:p>
        </p:txBody>
      </p:sp>
      <p:sp>
        <p:nvSpPr>
          <p:cNvPr id="155668" name="TextBox 108">
            <a:hlinkClick r:id="rId11"/>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500"/>
                                        <p:tgtEl>
                                          <p:spTgt spid="10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wipe(left)">
                                      <p:cBhvr>
                                        <p:cTn id="11" dur="500"/>
                                        <p:tgtEl>
                                          <p:spTgt spid="10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wipe(left)">
                                      <p:cBhvr>
                                        <p:cTn id="15"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10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8"/>
          <p:cNvSpPr>
            <a:spLocks noGrp="1"/>
          </p:cNvSpPr>
          <p:nvPr>
            <p:ph type="title"/>
          </p:nvPr>
        </p:nvSpPr>
        <p:spPr>
          <a:xfrm>
            <a:off x="519112" y="228600"/>
            <a:ext cx="11149013" cy="609398"/>
          </a:xfrm>
        </p:spPr>
        <p:txBody>
          <a:bodyPr/>
          <a:lstStyle/>
          <a:p>
            <a:pPr defTabSz="914363" fontAlgn="auto">
              <a:spcAft>
                <a:spcPts val="0"/>
              </a:spcAft>
              <a:defRPr/>
            </a:pPr>
            <a:r>
              <a:rPr dirty="0" smtClean="0"/>
              <a:t>Application Model</a:t>
            </a:r>
            <a:endParaRPr dirty="0"/>
          </a:p>
        </p:txBody>
      </p:sp>
      <p:sp>
        <p:nvSpPr>
          <p:cNvPr id="49" name="Rectangle 48"/>
          <p:cNvSpPr/>
          <p:nvPr/>
        </p:nvSpPr>
        <p:spPr bwMode="auto">
          <a:xfrm>
            <a:off x="0" y="1444625"/>
            <a:ext cx="11212513"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b="1" dirty="0">
                <a:solidFill>
                  <a:schemeClr val="tx1">
                    <a:alpha val="99000"/>
                  </a:schemeClr>
                </a:solidFill>
                <a:effectLst>
                  <a:outerShdw blurRad="127000" algn="ctr" rotWithShape="0">
                    <a:prstClr val="black">
                      <a:alpha val="40000"/>
                    </a:prstClr>
                  </a:outerShdw>
                </a:effectLst>
              </a:rPr>
              <a:t>Application</a:t>
            </a:r>
          </a:p>
        </p:txBody>
      </p:sp>
      <p:sp>
        <p:nvSpPr>
          <p:cNvPr id="50" name="Content Placeholder 7"/>
          <p:cNvSpPr txBox="1">
            <a:spLocks/>
          </p:cNvSpPr>
          <p:nvPr/>
        </p:nvSpPr>
        <p:spPr>
          <a:xfrm>
            <a:off x="519113" y="2011539"/>
            <a:ext cx="4406353" cy="997196"/>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Tx/>
              <a:buNone/>
              <a:defRPr/>
            </a:pPr>
            <a:r>
              <a:rPr lang="en-US" sz="2400" dirty="0"/>
              <a:t>Uniquely identifiable, </a:t>
            </a:r>
            <a:r>
              <a:rPr lang="en-US" sz="2400" dirty="0" smtClean="0"/>
              <a:t>licensable, </a:t>
            </a:r>
            <a:r>
              <a:rPr lang="en-US" sz="2400" dirty="0"/>
              <a:t>and serviceable software product packaged as a XAP</a:t>
            </a:r>
          </a:p>
        </p:txBody>
      </p:sp>
      <p:sp>
        <p:nvSpPr>
          <p:cNvPr id="51" name="Rectangle 50"/>
          <p:cNvSpPr/>
          <p:nvPr/>
        </p:nvSpPr>
        <p:spPr bwMode="auto">
          <a:xfrm>
            <a:off x="0" y="3187700"/>
            <a:ext cx="11212513"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b="1" dirty="0">
                <a:solidFill>
                  <a:schemeClr val="tx1">
                    <a:alpha val="99000"/>
                  </a:schemeClr>
                </a:solidFill>
                <a:effectLst>
                  <a:outerShdw blurRad="127000" algn="ctr" rotWithShape="0">
                    <a:prstClr val="black">
                      <a:alpha val="40000"/>
                    </a:prstClr>
                  </a:outerShdw>
                </a:effectLst>
              </a:rPr>
              <a:t>Application deployment</a:t>
            </a:r>
          </a:p>
        </p:txBody>
      </p:sp>
      <p:sp>
        <p:nvSpPr>
          <p:cNvPr id="52" name="Content Placeholder 7"/>
          <p:cNvSpPr txBox="1">
            <a:spLocks/>
          </p:cNvSpPr>
          <p:nvPr/>
        </p:nvSpPr>
        <p:spPr>
          <a:xfrm>
            <a:off x="519113" y="3753901"/>
            <a:ext cx="4406353" cy="664797"/>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Tx/>
              <a:buNone/>
              <a:defRPr/>
            </a:pPr>
            <a:r>
              <a:rPr lang="en-US" sz="2400" dirty="0"/>
              <a:t>Steps include Ingestion, Certification, and Signing</a:t>
            </a:r>
          </a:p>
        </p:txBody>
      </p:sp>
      <p:sp>
        <p:nvSpPr>
          <p:cNvPr id="53" name="Rectangle 52"/>
          <p:cNvSpPr/>
          <p:nvPr/>
        </p:nvSpPr>
        <p:spPr bwMode="auto">
          <a:xfrm>
            <a:off x="0" y="4806950"/>
            <a:ext cx="11212513"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800" b="1" dirty="0">
                <a:solidFill>
                  <a:schemeClr val="tx1">
                    <a:alpha val="99000"/>
                  </a:schemeClr>
                </a:solidFill>
                <a:effectLst>
                  <a:outerShdw blurRad="127000" algn="ctr" rotWithShape="0">
                    <a:prstClr val="black">
                      <a:alpha val="40000"/>
                    </a:prstClr>
                  </a:outerShdw>
                </a:effectLst>
              </a:rPr>
              <a:t>Application license</a:t>
            </a:r>
          </a:p>
        </p:txBody>
      </p:sp>
      <p:sp>
        <p:nvSpPr>
          <p:cNvPr id="54" name="Content Placeholder 7"/>
          <p:cNvSpPr txBox="1">
            <a:spLocks/>
          </p:cNvSpPr>
          <p:nvPr/>
        </p:nvSpPr>
        <p:spPr>
          <a:xfrm>
            <a:off x="519113" y="5374343"/>
            <a:ext cx="4406353" cy="664797"/>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Tx/>
              <a:buNone/>
              <a:defRPr/>
            </a:pPr>
            <a:r>
              <a:rPr lang="en-US" sz="2400" dirty="0"/>
              <a:t>Crypto-verifiable object issued to grant rights to an application</a:t>
            </a:r>
          </a:p>
        </p:txBody>
      </p:sp>
      <p:grpSp>
        <p:nvGrpSpPr>
          <p:cNvPr id="2051" name="Group 2050"/>
          <p:cNvGrpSpPr>
            <a:grpSpLocks/>
          </p:cNvGrpSpPr>
          <p:nvPr/>
        </p:nvGrpSpPr>
        <p:grpSpPr bwMode="auto">
          <a:xfrm>
            <a:off x="6097588" y="4806950"/>
            <a:ext cx="4632325" cy="1463675"/>
            <a:chOff x="4714882" y="3502379"/>
            <a:chExt cx="3474720" cy="1097280"/>
          </a:xfrm>
        </p:grpSpPr>
        <p:sp>
          <p:nvSpPr>
            <p:cNvPr id="59" name="Rectangle 58"/>
            <p:cNvSpPr/>
            <p:nvPr/>
          </p:nvSpPr>
          <p:spPr>
            <a:xfrm>
              <a:off x="4714882" y="3502379"/>
              <a:ext cx="3474720" cy="1097280"/>
            </a:xfrm>
            <a:prstGeom prst="rect">
              <a:avLst/>
            </a:prstGeom>
            <a:solidFill>
              <a:srgbClr val="FFFFFF"/>
            </a:solidFill>
            <a:ln>
              <a:noFill/>
            </a:ln>
            <a:effectLst>
              <a:outerShdw blurRad="40005" dist="2286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sz="2100">
                <a:solidFill>
                  <a:schemeClr val="tx1"/>
                </a:solidFill>
                <a:latin typeface="Segoe Light"/>
                <a:ea typeface="Segoe"/>
                <a:cs typeface="Segoe"/>
              </a:endParaRPr>
            </a:p>
          </p:txBody>
        </p:sp>
        <p:grpSp>
          <p:nvGrpSpPr>
            <p:cNvPr id="157741" name="Group 22"/>
            <p:cNvGrpSpPr>
              <a:grpSpLocks/>
            </p:cNvGrpSpPr>
            <p:nvPr/>
          </p:nvGrpSpPr>
          <p:grpSpPr bwMode="auto">
            <a:xfrm>
              <a:off x="5110690" y="3586634"/>
              <a:ext cx="2683105" cy="928770"/>
              <a:chOff x="4377949" y="3632354"/>
              <a:chExt cx="2683105" cy="928770"/>
            </a:xfrm>
          </p:grpSpPr>
          <p:pic>
            <p:nvPicPr>
              <p:cNvPr id="157742" name="Picture 2" descr="C:\Users\drewl\Pictures\Microsoft Clip Organizer\j0434825.png"/>
              <p:cNvPicPr>
                <a:picLocks noChangeAspect="1" noChangeArrowheads="1"/>
              </p:cNvPicPr>
              <p:nvPr/>
            </p:nvPicPr>
            <p:blipFill>
              <a:blip r:embed="rId4"/>
              <a:srcRect/>
              <a:stretch>
                <a:fillRect/>
              </a:stretch>
            </p:blipFill>
            <p:spPr bwMode="auto">
              <a:xfrm>
                <a:off x="6133555" y="3632354"/>
                <a:ext cx="927499" cy="928770"/>
              </a:xfrm>
              <a:prstGeom prst="rect">
                <a:avLst/>
              </a:prstGeom>
              <a:noFill/>
              <a:ln w="9525">
                <a:noFill/>
                <a:miter lim="800000"/>
                <a:headEnd/>
                <a:tailEnd/>
              </a:ln>
            </p:spPr>
          </p:pic>
          <p:grpSp>
            <p:nvGrpSpPr>
              <p:cNvPr id="157743" name="Group 72"/>
              <p:cNvGrpSpPr>
                <a:grpSpLocks/>
              </p:cNvGrpSpPr>
              <p:nvPr/>
            </p:nvGrpSpPr>
            <p:grpSpPr bwMode="auto">
              <a:xfrm>
                <a:off x="4377949" y="3639474"/>
                <a:ext cx="1131570" cy="914530"/>
                <a:chOff x="6477000" y="3276643"/>
                <a:chExt cx="1676400" cy="1353006"/>
              </a:xfrm>
            </p:grpSpPr>
            <p:pic>
              <p:nvPicPr>
                <p:cNvPr id="157745" name="Picture 2"/>
                <p:cNvPicPr>
                  <a:picLocks noChangeAspect="1" noChangeArrowheads="1"/>
                </p:cNvPicPr>
                <p:nvPr/>
              </p:nvPicPr>
              <p:blipFill>
                <a:blip r:embed="rId5"/>
                <a:srcRect/>
                <a:stretch>
                  <a:fillRect/>
                </a:stretch>
              </p:blipFill>
              <p:spPr bwMode="auto">
                <a:xfrm>
                  <a:off x="6871227" y="3276643"/>
                  <a:ext cx="887948" cy="886734"/>
                </a:xfrm>
                <a:prstGeom prst="rect">
                  <a:avLst/>
                </a:prstGeom>
                <a:noFill/>
                <a:ln w="9525">
                  <a:noFill/>
                  <a:miter lim="800000"/>
                  <a:headEnd/>
                  <a:tailEnd/>
                </a:ln>
              </p:spPr>
            </p:pic>
            <p:sp>
              <p:nvSpPr>
                <p:cNvPr id="75" name="TextBox 74"/>
                <p:cNvSpPr txBox="1"/>
                <p:nvPr/>
              </p:nvSpPr>
              <p:spPr>
                <a:xfrm>
                  <a:off x="6477000" y="4199351"/>
                  <a:ext cx="1676400" cy="430298"/>
                </a:xfrm>
                <a:prstGeom prst="rect">
                  <a:avLst/>
                </a:prstGeom>
                <a:noFill/>
              </p:spPr>
              <p:txBody>
                <a:bodyPr lIns="0" tIns="0" rIns="0" bIns="0">
                  <a:spAutoFit/>
                </a:bodyPr>
                <a:lstStyle/>
                <a:p>
                  <a:pPr algn="ctr" defTabSz="914363" fontAlgn="auto">
                    <a:lnSpc>
                      <a:spcPct val="90000"/>
                    </a:lnSpc>
                    <a:spcBef>
                      <a:spcPts val="0"/>
                    </a:spcBef>
                    <a:spcAft>
                      <a:spcPts val="0"/>
                    </a:spcAft>
                    <a:defRPr/>
                  </a:pPr>
                  <a:r>
                    <a:rPr lang="en-US" sz="1400" b="1" dirty="0">
                      <a:gradFill>
                        <a:gsLst>
                          <a:gs pos="0">
                            <a:srgbClr val="000000"/>
                          </a:gs>
                          <a:gs pos="100000">
                            <a:srgbClr val="000000"/>
                          </a:gs>
                        </a:gsLst>
                        <a:lin ang="0" scaled="0"/>
                      </a:gradFill>
                      <a:latin typeface="+mn-lt"/>
                      <a:ea typeface="Segoe UI" pitchFamily="34" charset="0"/>
                      <a:cs typeface="Segoe UI" pitchFamily="34" charset="0"/>
                    </a:rPr>
                    <a:t>Windows Phone Marketplace</a:t>
                  </a:r>
                </a:p>
              </p:txBody>
            </p:sp>
          </p:grpSp>
          <p:sp>
            <p:nvSpPr>
              <p:cNvPr id="76" name="Right Arrow 75"/>
              <p:cNvSpPr/>
              <p:nvPr/>
            </p:nvSpPr>
            <p:spPr bwMode="auto">
              <a:xfrm>
                <a:off x="5307488" y="3811113"/>
                <a:ext cx="753769" cy="571252"/>
              </a:xfrm>
              <a:prstGeom prst="rightArrow">
                <a:avLst/>
              </a:prstGeom>
              <a:gradFill>
                <a:gsLst>
                  <a:gs pos="0">
                    <a:schemeClr val="accent1">
                      <a:alpha val="0"/>
                    </a:schemeClr>
                  </a:gs>
                  <a:gs pos="100000">
                    <a:schemeClr val="accent1"/>
                  </a:gs>
                </a:gsLst>
                <a:lin ang="0" scaled="0"/>
              </a:gra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1218585">
                  <a:defRPr/>
                </a:pPr>
                <a:endParaRPr lang="en-US" sz="2900" spc="-200" dirty="0">
                  <a:gradFill>
                    <a:gsLst>
                      <a:gs pos="0">
                        <a:srgbClr val="FFFFFF"/>
                      </a:gs>
                      <a:gs pos="100000">
                        <a:srgbClr val="FFFFFF"/>
                      </a:gs>
                    </a:gsLst>
                    <a:lin ang="5400000" scaled="0"/>
                  </a:gradFill>
                  <a:latin typeface="Segoe Light" pitchFamily="34" charset="0"/>
                </a:endParaRPr>
              </a:p>
            </p:txBody>
          </p:sp>
        </p:grpSp>
      </p:grpSp>
      <p:grpSp>
        <p:nvGrpSpPr>
          <p:cNvPr id="3" name="Group 2"/>
          <p:cNvGrpSpPr>
            <a:grpSpLocks/>
          </p:cNvGrpSpPr>
          <p:nvPr/>
        </p:nvGrpSpPr>
        <p:grpSpPr bwMode="auto">
          <a:xfrm>
            <a:off x="6097588" y="3187700"/>
            <a:ext cx="4632325" cy="1462088"/>
            <a:chOff x="4714882" y="2426569"/>
            <a:chExt cx="3474720" cy="1097280"/>
          </a:xfrm>
        </p:grpSpPr>
        <p:sp>
          <p:nvSpPr>
            <p:cNvPr id="58" name="Rectangle 57"/>
            <p:cNvSpPr/>
            <p:nvPr/>
          </p:nvSpPr>
          <p:spPr>
            <a:xfrm>
              <a:off x="4714882" y="2426569"/>
              <a:ext cx="3474720" cy="1097280"/>
            </a:xfrm>
            <a:prstGeom prst="rect">
              <a:avLst/>
            </a:prstGeom>
            <a:solidFill>
              <a:srgbClr val="FFFFFF"/>
            </a:solidFill>
            <a:ln>
              <a:noFill/>
            </a:ln>
            <a:effectLst>
              <a:outerShdw blurRad="40005" dist="2286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sz="2100">
                <a:solidFill>
                  <a:schemeClr val="tx1"/>
                </a:solidFill>
                <a:latin typeface="Segoe Light"/>
                <a:ea typeface="Segoe"/>
                <a:cs typeface="Segoe"/>
              </a:endParaRPr>
            </a:p>
          </p:txBody>
        </p:sp>
        <p:grpSp>
          <p:nvGrpSpPr>
            <p:cNvPr id="157732" name="Group 1"/>
            <p:cNvGrpSpPr>
              <a:grpSpLocks/>
            </p:cNvGrpSpPr>
            <p:nvPr/>
          </p:nvGrpSpPr>
          <p:grpSpPr bwMode="auto">
            <a:xfrm>
              <a:off x="4878372" y="2517944"/>
              <a:ext cx="3048537" cy="914744"/>
              <a:chOff x="4878372" y="2517944"/>
              <a:chExt cx="3048537" cy="914744"/>
            </a:xfrm>
          </p:grpSpPr>
          <p:pic>
            <p:nvPicPr>
              <p:cNvPr id="157733" name="Picture 10" descr="http://weblogs.asp.net/blogs/lduveau/WindowsLiveWriter/ExpressionBlendfreetrainings_10F14/expression_blend_f005d908-0287-4a20-95cd-8ff0968205a2.jpg"/>
              <p:cNvPicPr>
                <a:picLocks noChangeAspect="1" noChangeArrowheads="1"/>
              </p:cNvPicPr>
              <p:nvPr/>
            </p:nvPicPr>
            <p:blipFill>
              <a:blip r:embed="rId6"/>
              <a:srcRect/>
              <a:stretch>
                <a:fillRect/>
              </a:stretch>
            </p:blipFill>
            <p:spPr bwMode="auto">
              <a:xfrm>
                <a:off x="5106189" y="2882500"/>
                <a:ext cx="1066794" cy="235016"/>
              </a:xfrm>
              <a:prstGeom prst="rect">
                <a:avLst/>
              </a:prstGeom>
              <a:noFill/>
              <a:ln w="9525">
                <a:noFill/>
                <a:miter lim="800000"/>
                <a:headEnd/>
                <a:tailEnd/>
              </a:ln>
            </p:spPr>
          </p:pic>
          <p:pic>
            <p:nvPicPr>
              <p:cNvPr id="157734" name="Picture 6" descr="http://www.cymations.com/images/VisualStudioLogo.jpg"/>
              <p:cNvPicPr>
                <a:picLocks noChangeAspect="1" noChangeArrowheads="1"/>
              </p:cNvPicPr>
              <p:nvPr/>
            </p:nvPicPr>
            <p:blipFill>
              <a:blip r:embed="rId7"/>
              <a:srcRect/>
              <a:stretch>
                <a:fillRect/>
              </a:stretch>
            </p:blipFill>
            <p:spPr bwMode="auto">
              <a:xfrm>
                <a:off x="5026589" y="2574750"/>
                <a:ext cx="1225994" cy="181794"/>
              </a:xfrm>
              <a:prstGeom prst="rect">
                <a:avLst/>
              </a:prstGeom>
              <a:noFill/>
              <a:ln w="9525">
                <a:noFill/>
                <a:miter lim="800000"/>
                <a:headEnd/>
                <a:tailEnd/>
              </a:ln>
            </p:spPr>
          </p:pic>
          <p:grpSp>
            <p:nvGrpSpPr>
              <p:cNvPr id="157735" name="Group 62"/>
              <p:cNvGrpSpPr>
                <a:grpSpLocks/>
              </p:cNvGrpSpPr>
              <p:nvPr/>
            </p:nvGrpSpPr>
            <p:grpSpPr bwMode="auto">
              <a:xfrm>
                <a:off x="6795339" y="2517944"/>
                <a:ext cx="1131570" cy="914530"/>
                <a:chOff x="6477000" y="3276643"/>
                <a:chExt cx="1676400" cy="1353006"/>
              </a:xfrm>
            </p:grpSpPr>
            <p:pic>
              <p:nvPicPr>
                <p:cNvPr id="157738" name="Picture 2"/>
                <p:cNvPicPr>
                  <a:picLocks noChangeAspect="1" noChangeArrowheads="1"/>
                </p:cNvPicPr>
                <p:nvPr/>
              </p:nvPicPr>
              <p:blipFill>
                <a:blip r:embed="rId5"/>
                <a:srcRect/>
                <a:stretch>
                  <a:fillRect/>
                </a:stretch>
              </p:blipFill>
              <p:spPr bwMode="auto">
                <a:xfrm>
                  <a:off x="6871227" y="3276643"/>
                  <a:ext cx="887948" cy="886734"/>
                </a:xfrm>
                <a:prstGeom prst="rect">
                  <a:avLst/>
                </a:prstGeom>
                <a:noFill/>
                <a:ln w="9525">
                  <a:noFill/>
                  <a:miter lim="800000"/>
                  <a:headEnd/>
                  <a:tailEnd/>
                </a:ln>
              </p:spPr>
            </p:pic>
            <p:sp>
              <p:nvSpPr>
                <p:cNvPr id="72" name="TextBox 71"/>
                <p:cNvSpPr txBox="1"/>
                <p:nvPr/>
              </p:nvSpPr>
              <p:spPr>
                <a:xfrm>
                  <a:off x="6477000" y="4199351"/>
                  <a:ext cx="1676400" cy="430298"/>
                </a:xfrm>
                <a:prstGeom prst="rect">
                  <a:avLst/>
                </a:prstGeom>
                <a:noFill/>
              </p:spPr>
              <p:txBody>
                <a:bodyPr lIns="0" tIns="0" rIns="0" bIns="0">
                  <a:spAutoFit/>
                </a:bodyPr>
                <a:lstStyle/>
                <a:p>
                  <a:pPr algn="ctr" defTabSz="914363" fontAlgn="auto">
                    <a:lnSpc>
                      <a:spcPct val="90000"/>
                    </a:lnSpc>
                    <a:spcBef>
                      <a:spcPts val="0"/>
                    </a:spcBef>
                    <a:spcAft>
                      <a:spcPts val="0"/>
                    </a:spcAft>
                    <a:defRPr/>
                  </a:pPr>
                  <a:r>
                    <a:rPr lang="en-US" sz="1400" b="1" dirty="0">
                      <a:gradFill>
                        <a:gsLst>
                          <a:gs pos="0">
                            <a:srgbClr val="000000"/>
                          </a:gs>
                          <a:gs pos="100000">
                            <a:srgbClr val="000000"/>
                          </a:gs>
                        </a:gsLst>
                        <a:lin ang="0" scaled="0"/>
                      </a:gradFill>
                      <a:latin typeface="+mn-lt"/>
                      <a:ea typeface="Segoe UI" pitchFamily="34" charset="0"/>
                      <a:cs typeface="Segoe UI" pitchFamily="34" charset="0"/>
                    </a:rPr>
                    <a:t>Windows Phone Marketplace</a:t>
                  </a:r>
                </a:p>
              </p:txBody>
            </p:sp>
          </p:grpSp>
          <p:sp>
            <p:nvSpPr>
              <p:cNvPr id="77" name="Right Arrow 76"/>
              <p:cNvSpPr/>
              <p:nvPr/>
            </p:nvSpPr>
            <p:spPr bwMode="auto">
              <a:xfrm>
                <a:off x="6141446" y="2688677"/>
                <a:ext cx="753769" cy="571872"/>
              </a:xfrm>
              <a:prstGeom prst="rightArrow">
                <a:avLst/>
              </a:prstGeom>
              <a:gradFill>
                <a:gsLst>
                  <a:gs pos="0">
                    <a:schemeClr val="accent1">
                      <a:alpha val="0"/>
                    </a:schemeClr>
                  </a:gs>
                  <a:gs pos="100000">
                    <a:schemeClr val="accent1"/>
                  </a:gs>
                </a:gsLst>
                <a:lin ang="0" scaled="0"/>
              </a:gra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1218585">
                  <a:defRPr/>
                </a:pPr>
                <a:endParaRPr lang="en-US" sz="2900" spc="-200" dirty="0">
                  <a:gradFill>
                    <a:gsLst>
                      <a:gs pos="0">
                        <a:srgbClr val="FFFFFF"/>
                      </a:gs>
                      <a:gs pos="100000">
                        <a:srgbClr val="FFFFFF"/>
                      </a:gs>
                    </a:gsLst>
                    <a:lin ang="5400000" scaled="0"/>
                  </a:gradFill>
                  <a:latin typeface="Segoe Light" pitchFamily="34" charset="0"/>
                </a:endParaRPr>
              </a:p>
            </p:txBody>
          </p:sp>
          <p:pic>
            <p:nvPicPr>
              <p:cNvPr id="157737" name="Picture 2" descr="R:\2011-03-18_SFP\5-10396_TechEd_Windows_Phone\XNA Game Studio 2.0 logo.png"/>
              <p:cNvPicPr>
                <a:picLocks noChangeAspect="1" noChangeArrowheads="1"/>
              </p:cNvPicPr>
              <p:nvPr/>
            </p:nvPicPr>
            <p:blipFill>
              <a:blip r:embed="rId8"/>
              <a:srcRect/>
              <a:stretch>
                <a:fillRect/>
              </a:stretch>
            </p:blipFill>
            <p:spPr bwMode="auto">
              <a:xfrm>
                <a:off x="4878372" y="3243472"/>
                <a:ext cx="1522428" cy="189216"/>
              </a:xfrm>
              <a:prstGeom prst="rect">
                <a:avLst/>
              </a:prstGeom>
              <a:noFill/>
              <a:ln w="9525">
                <a:noFill/>
                <a:miter lim="800000"/>
                <a:headEnd/>
                <a:tailEnd/>
              </a:ln>
            </p:spPr>
          </p:pic>
        </p:grpSp>
      </p:grpSp>
      <p:grpSp>
        <p:nvGrpSpPr>
          <p:cNvPr id="7" name="Group 6"/>
          <p:cNvGrpSpPr>
            <a:grpSpLocks/>
          </p:cNvGrpSpPr>
          <p:nvPr/>
        </p:nvGrpSpPr>
        <p:grpSpPr bwMode="auto">
          <a:xfrm>
            <a:off x="6097588" y="1444625"/>
            <a:ext cx="4632325" cy="1584325"/>
            <a:chOff x="4714882" y="1156126"/>
            <a:chExt cx="3474720" cy="1188720"/>
          </a:xfrm>
        </p:grpSpPr>
        <p:sp>
          <p:nvSpPr>
            <p:cNvPr id="5" name="Rectangle 4"/>
            <p:cNvSpPr/>
            <p:nvPr/>
          </p:nvSpPr>
          <p:spPr>
            <a:xfrm>
              <a:off x="4714882" y="1156126"/>
              <a:ext cx="3474720" cy="1188720"/>
            </a:xfrm>
            <a:prstGeom prst="rect">
              <a:avLst/>
            </a:prstGeom>
            <a:solidFill>
              <a:srgbClr val="FFFFFF"/>
            </a:solidFill>
            <a:ln>
              <a:noFill/>
            </a:ln>
            <a:effectLst>
              <a:outerShdw blurRad="40005" dist="2286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sz="2100">
                <a:solidFill>
                  <a:schemeClr val="tx1"/>
                </a:solidFill>
                <a:latin typeface="Segoe Light"/>
                <a:ea typeface="Segoe"/>
                <a:cs typeface="Segoe"/>
              </a:endParaRPr>
            </a:p>
          </p:txBody>
        </p:sp>
        <p:sp>
          <p:nvSpPr>
            <p:cNvPr id="80" name="TextBox 79"/>
            <p:cNvSpPr txBox="1"/>
            <p:nvPr/>
          </p:nvSpPr>
          <p:spPr>
            <a:xfrm>
              <a:off x="6052890" y="1532350"/>
              <a:ext cx="644407" cy="436273"/>
            </a:xfrm>
            <a:prstGeom prst="rect">
              <a:avLst/>
            </a:prstGeom>
            <a:noFill/>
          </p:spPr>
          <p:txBody>
            <a:bodyPr wrap="none" lIns="0" tIns="0" rIns="0" bIns="0">
              <a:spAutoFit/>
            </a:bodyPr>
            <a:lstStyle/>
            <a:p>
              <a:pPr defTabSz="914363" fontAlgn="auto">
                <a:lnSpc>
                  <a:spcPct val="90000"/>
                </a:lnSpc>
                <a:spcBef>
                  <a:spcPts val="0"/>
                </a:spcBef>
                <a:spcAft>
                  <a:spcPts val="0"/>
                </a:spcAft>
                <a:defRPr/>
              </a:pPr>
              <a:r>
                <a:rPr lang="en-US" sz="1400" dirty="0">
                  <a:gradFill>
                    <a:gsLst>
                      <a:gs pos="0">
                        <a:srgbClr val="000000"/>
                      </a:gs>
                      <a:gs pos="100000">
                        <a:srgbClr val="000000"/>
                      </a:gs>
                    </a:gsLst>
                    <a:lin ang="0" scaled="0"/>
                  </a:gradFill>
                  <a:latin typeface="+mn-lt"/>
                  <a:ea typeface="Segoe UI" pitchFamily="34" charset="0"/>
                  <a:cs typeface="Segoe UI" pitchFamily="34" charset="0"/>
                </a:rPr>
                <a:t>app icon</a:t>
              </a:r>
            </a:p>
            <a:p>
              <a:pPr defTabSz="914363" fontAlgn="auto">
                <a:lnSpc>
                  <a:spcPct val="90000"/>
                </a:lnSpc>
                <a:spcBef>
                  <a:spcPts val="0"/>
                </a:spcBef>
                <a:spcAft>
                  <a:spcPts val="0"/>
                </a:spcAft>
                <a:defRPr/>
              </a:pPr>
              <a:r>
                <a:rPr lang="en-US" sz="1400" dirty="0">
                  <a:gradFill>
                    <a:gsLst>
                      <a:gs pos="0">
                        <a:srgbClr val="000000"/>
                      </a:gs>
                      <a:gs pos="100000">
                        <a:srgbClr val="000000"/>
                      </a:gs>
                    </a:gsLst>
                    <a:lin ang="0" scaled="0"/>
                  </a:gradFill>
                  <a:latin typeface="+mn-lt"/>
                  <a:ea typeface="Segoe UI" pitchFamily="34" charset="0"/>
                  <a:cs typeface="Segoe UI" pitchFamily="34" charset="0"/>
                </a:rPr>
                <a:t>start token</a:t>
              </a:r>
            </a:p>
            <a:p>
              <a:pPr defTabSz="914363" fontAlgn="auto">
                <a:lnSpc>
                  <a:spcPct val="90000"/>
                </a:lnSpc>
                <a:spcBef>
                  <a:spcPts val="0"/>
                </a:spcBef>
                <a:spcAft>
                  <a:spcPts val="0"/>
                </a:spcAft>
                <a:defRPr/>
              </a:pPr>
              <a:r>
                <a:rPr lang="en-US" sz="1400" dirty="0">
                  <a:gradFill>
                    <a:gsLst>
                      <a:gs pos="0">
                        <a:srgbClr val="000000"/>
                      </a:gs>
                      <a:gs pos="100000">
                        <a:srgbClr val="000000"/>
                      </a:gs>
                    </a:gsLst>
                    <a:lin ang="0" scaled="0"/>
                  </a:gradFill>
                  <a:latin typeface="+mn-lt"/>
                  <a:ea typeface="Segoe UI" pitchFamily="34" charset="0"/>
                  <a:cs typeface="Segoe UI" pitchFamily="34" charset="0"/>
                </a:rPr>
                <a:t>metadata</a:t>
              </a:r>
            </a:p>
          </p:txBody>
        </p:sp>
        <p:sp>
          <p:nvSpPr>
            <p:cNvPr id="79" name="TextBox 78"/>
            <p:cNvSpPr txBox="1"/>
            <p:nvPr/>
          </p:nvSpPr>
          <p:spPr>
            <a:xfrm>
              <a:off x="6752085" y="1236022"/>
              <a:ext cx="202031" cy="109068"/>
            </a:xfrm>
            <a:prstGeom prst="rect">
              <a:avLst/>
            </a:prstGeom>
            <a:noFill/>
          </p:spPr>
          <p:txBody>
            <a:bodyPr wrap="none" lIns="0" tIns="0" rIns="0" bIns="0">
              <a:spAutoFit/>
            </a:bodyPr>
            <a:lstStyle>
              <a:defPPr>
                <a:defRPr lang="en-US"/>
              </a:defPPr>
              <a:lvl1pPr>
                <a:lnSpc>
                  <a:spcPct val="90000"/>
                </a:lnSpc>
                <a:defRPr sz="1050">
                  <a:gradFill>
                    <a:gsLst>
                      <a:gs pos="0">
                        <a:srgbClr val="000000"/>
                      </a:gs>
                      <a:gs pos="100000">
                        <a:srgbClr val="000000"/>
                      </a:gs>
                    </a:gsLst>
                    <a:lin ang="0" scaled="0"/>
                  </a:gradFill>
                  <a:ea typeface="Segoe UI" pitchFamily="34" charset="0"/>
                  <a:cs typeface="Segoe UI" pitchFamily="34" charset="0"/>
                </a:defRPr>
              </a:lvl1pPr>
            </a:lstStyle>
            <a:p>
              <a:pPr defTabSz="914363" fontAlgn="auto">
                <a:spcBef>
                  <a:spcPts val="0"/>
                </a:spcBef>
                <a:spcAft>
                  <a:spcPts val="0"/>
                </a:spcAft>
                <a:defRPr/>
              </a:pPr>
              <a:r>
                <a:rPr lang="en-US" b="1" dirty="0">
                  <a:latin typeface="+mn-lt"/>
                </a:rPr>
                <a:t>.</a:t>
              </a:r>
              <a:r>
                <a:rPr lang="en-US" b="1" dirty="0" err="1">
                  <a:latin typeface="+mn-lt"/>
                </a:rPr>
                <a:t>xap</a:t>
              </a:r>
              <a:endParaRPr lang="en-US" b="1" dirty="0">
                <a:latin typeface="+mn-lt"/>
              </a:endParaRPr>
            </a:p>
          </p:txBody>
        </p:sp>
        <p:grpSp>
          <p:nvGrpSpPr>
            <p:cNvPr id="157711" name="Group 10"/>
            <p:cNvGrpSpPr>
              <a:grpSpLocks/>
            </p:cNvGrpSpPr>
            <p:nvPr/>
          </p:nvGrpSpPr>
          <p:grpSpPr bwMode="auto">
            <a:xfrm>
              <a:off x="7446898" y="1329339"/>
              <a:ext cx="614608" cy="696755"/>
              <a:chOff x="9399104" y="1144193"/>
              <a:chExt cx="614608" cy="696755"/>
            </a:xfrm>
          </p:grpSpPr>
          <p:pic>
            <p:nvPicPr>
              <p:cNvPr id="157726" name="Picture 2" descr="C:\Users\Raquel\Desktop\_SFP\8-20353_SivNagalingam 1\Icons - Illustrations\Documents Folders Pages\blank page.png"/>
              <p:cNvPicPr>
                <a:picLocks noChangeAspect="1" noChangeArrowheads="1"/>
              </p:cNvPicPr>
              <p:nvPr/>
            </p:nvPicPr>
            <p:blipFill>
              <a:blip r:embed="rId9"/>
              <a:srcRect l="10527" t="8334" r="13354" b="13695"/>
              <a:stretch>
                <a:fillRect/>
              </a:stretch>
            </p:blipFill>
            <p:spPr bwMode="auto">
              <a:xfrm>
                <a:off x="9551505" y="1144193"/>
                <a:ext cx="462207" cy="551888"/>
              </a:xfrm>
              <a:prstGeom prst="rect">
                <a:avLst/>
              </a:prstGeom>
              <a:noFill/>
              <a:ln w="6350">
                <a:solidFill>
                  <a:srgbClr val="C0C0C0"/>
                </a:solidFill>
                <a:miter lim="800000"/>
                <a:headEnd/>
                <a:tailEnd/>
              </a:ln>
            </p:spPr>
          </p:pic>
          <p:pic>
            <p:nvPicPr>
              <p:cNvPr id="157727" name="Picture 2" descr="C:\Users\Raquel\Desktop\_SFP\8-20353_SivNagalingam 1\Icons - Illustrations\Documents Folders Pages\blank page.png"/>
              <p:cNvPicPr>
                <a:picLocks noChangeAspect="1" noChangeArrowheads="1"/>
              </p:cNvPicPr>
              <p:nvPr/>
            </p:nvPicPr>
            <p:blipFill>
              <a:blip r:embed="rId9"/>
              <a:srcRect l="10527" t="8334" r="13354" b="13695"/>
              <a:stretch>
                <a:fillRect/>
              </a:stretch>
            </p:blipFill>
            <p:spPr bwMode="auto">
              <a:xfrm>
                <a:off x="9475305" y="1216627"/>
                <a:ext cx="462207" cy="551888"/>
              </a:xfrm>
              <a:prstGeom prst="rect">
                <a:avLst/>
              </a:prstGeom>
              <a:noFill/>
              <a:ln w="6350">
                <a:solidFill>
                  <a:srgbClr val="C0C0C0"/>
                </a:solidFill>
                <a:miter lim="800000"/>
                <a:headEnd/>
                <a:tailEnd/>
              </a:ln>
            </p:spPr>
          </p:pic>
          <p:grpSp>
            <p:nvGrpSpPr>
              <p:cNvPr id="157728" name="Group 80"/>
              <p:cNvGrpSpPr>
                <a:grpSpLocks/>
              </p:cNvGrpSpPr>
              <p:nvPr/>
            </p:nvGrpSpPr>
            <p:grpSpPr bwMode="auto">
              <a:xfrm>
                <a:off x="9399104" y="1289060"/>
                <a:ext cx="462207" cy="551888"/>
                <a:chOff x="8763000" y="1289060"/>
                <a:chExt cx="462207" cy="551888"/>
              </a:xfrm>
            </p:grpSpPr>
            <p:pic>
              <p:nvPicPr>
                <p:cNvPr id="157729" name="Picture 2" descr="C:\Users\Raquel\Desktop\_SFP\8-20353_SivNagalingam 1\Icons - Illustrations\Documents Folders Pages\blank page.png"/>
                <p:cNvPicPr>
                  <a:picLocks noChangeAspect="1" noChangeArrowheads="1"/>
                </p:cNvPicPr>
                <p:nvPr/>
              </p:nvPicPr>
              <p:blipFill>
                <a:blip r:embed="rId9"/>
                <a:srcRect l="10527" t="8334" r="13354" b="13695"/>
                <a:stretch>
                  <a:fillRect/>
                </a:stretch>
              </p:blipFill>
              <p:spPr bwMode="auto">
                <a:xfrm>
                  <a:off x="8763000" y="1289060"/>
                  <a:ext cx="462207" cy="551888"/>
                </a:xfrm>
                <a:prstGeom prst="rect">
                  <a:avLst/>
                </a:prstGeom>
                <a:noFill/>
                <a:ln w="6350">
                  <a:solidFill>
                    <a:srgbClr val="C0C0C0"/>
                  </a:solidFill>
                  <a:miter lim="800000"/>
                  <a:headEnd/>
                  <a:tailEnd/>
                </a:ln>
              </p:spPr>
            </p:pic>
            <p:sp>
              <p:nvSpPr>
                <p:cNvPr id="83" name="TextBox 82"/>
                <p:cNvSpPr txBox="1"/>
                <p:nvPr/>
              </p:nvSpPr>
              <p:spPr>
                <a:xfrm>
                  <a:off x="8890684" y="1468952"/>
                  <a:ext cx="206841" cy="155812"/>
                </a:xfrm>
                <a:prstGeom prst="rect">
                  <a:avLst/>
                </a:prstGeom>
                <a:noFill/>
              </p:spPr>
              <p:txBody>
                <a:bodyPr wrap="none" lIns="0" tIns="0" rIns="0" bIns="0">
                  <a:spAutoFit/>
                </a:bodyPr>
                <a:lstStyle/>
                <a:p>
                  <a:pPr algn="ctr" defTabSz="914363" fontAlgn="auto">
                    <a:lnSpc>
                      <a:spcPct val="90000"/>
                    </a:lnSpc>
                    <a:spcBef>
                      <a:spcPts val="0"/>
                    </a:spcBef>
                    <a:spcAft>
                      <a:spcPts val="0"/>
                    </a:spcAft>
                    <a:defRPr/>
                  </a:pPr>
                  <a:r>
                    <a:rPr lang="en-US" sz="1500" b="1" dirty="0">
                      <a:gradFill>
                        <a:gsLst>
                          <a:gs pos="0">
                            <a:srgbClr val="5F5F5F"/>
                          </a:gs>
                          <a:gs pos="100000">
                            <a:srgbClr val="5F5F5F"/>
                          </a:gs>
                        </a:gsLst>
                        <a:lin ang="0" scaled="0"/>
                      </a:gradFill>
                      <a:latin typeface="+mn-lt"/>
                      <a:ea typeface="Segoe UI" pitchFamily="34" charset="0"/>
                      <a:cs typeface="Segoe UI" pitchFamily="34" charset="0"/>
                    </a:rPr>
                    <a:t>.</a:t>
                  </a:r>
                  <a:r>
                    <a:rPr lang="en-US" sz="1500" b="1" dirty="0" err="1">
                      <a:gradFill>
                        <a:gsLst>
                          <a:gs pos="0">
                            <a:srgbClr val="5F5F5F"/>
                          </a:gs>
                          <a:gs pos="100000">
                            <a:srgbClr val="5F5F5F"/>
                          </a:gs>
                        </a:gsLst>
                        <a:lin ang="0" scaled="0"/>
                      </a:gradFill>
                      <a:latin typeface="+mn-lt"/>
                      <a:ea typeface="Segoe UI" pitchFamily="34" charset="0"/>
                      <a:cs typeface="Segoe UI" pitchFamily="34" charset="0"/>
                    </a:rPr>
                    <a:t>dll</a:t>
                  </a:r>
                  <a:endParaRPr lang="en-US" sz="1500" b="1" dirty="0">
                    <a:gradFill>
                      <a:gsLst>
                        <a:gs pos="0">
                          <a:srgbClr val="5F5F5F"/>
                        </a:gs>
                        <a:gs pos="100000">
                          <a:srgbClr val="5F5F5F"/>
                        </a:gs>
                      </a:gsLst>
                      <a:lin ang="0" scaled="0"/>
                    </a:gradFill>
                    <a:latin typeface="+mn-lt"/>
                    <a:ea typeface="Segoe UI" pitchFamily="34" charset="0"/>
                    <a:cs typeface="Segoe UI" pitchFamily="34" charset="0"/>
                  </a:endParaRPr>
                </a:p>
              </p:txBody>
            </p:sp>
          </p:grpSp>
        </p:grpSp>
        <p:sp>
          <p:nvSpPr>
            <p:cNvPr id="14" name="Cross 13"/>
            <p:cNvSpPr/>
            <p:nvPr/>
          </p:nvSpPr>
          <p:spPr>
            <a:xfrm>
              <a:off x="7246498" y="1646860"/>
              <a:ext cx="167901" cy="166754"/>
            </a:xfrm>
            <a:prstGeom prst="plus">
              <a:avLst>
                <a:gd name="adj" fmla="val 31689"/>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CN" sz="2100">
                <a:solidFill>
                  <a:schemeClr val="tx1"/>
                </a:solidFill>
                <a:latin typeface="Segoe Light"/>
                <a:ea typeface="Segoe"/>
                <a:cs typeface="Segoe"/>
              </a:endParaRPr>
            </a:p>
          </p:txBody>
        </p:sp>
        <p:grpSp>
          <p:nvGrpSpPr>
            <p:cNvPr id="157713" name="Group 2055"/>
            <p:cNvGrpSpPr>
              <a:grpSpLocks/>
            </p:cNvGrpSpPr>
            <p:nvPr/>
          </p:nvGrpSpPr>
          <p:grpSpPr bwMode="auto">
            <a:xfrm>
              <a:off x="6752085" y="1474206"/>
              <a:ext cx="462207" cy="551888"/>
              <a:chOff x="6752085" y="1474206"/>
              <a:chExt cx="462207" cy="551888"/>
            </a:xfrm>
          </p:grpSpPr>
          <p:pic>
            <p:nvPicPr>
              <p:cNvPr id="157716" name="Picture 2" descr="C:\Users\Raquel\Desktop\_SFP\8-20353_SivNagalingam 1\Icons - Illustrations\Documents Folders Pages\blank page.png"/>
              <p:cNvPicPr>
                <a:picLocks noChangeAspect="1" noChangeArrowheads="1"/>
              </p:cNvPicPr>
              <p:nvPr/>
            </p:nvPicPr>
            <p:blipFill>
              <a:blip r:embed="rId9"/>
              <a:srcRect l="10527" t="8334" r="13354" b="13695"/>
              <a:stretch>
                <a:fillRect/>
              </a:stretch>
            </p:blipFill>
            <p:spPr bwMode="auto">
              <a:xfrm>
                <a:off x="6752085" y="1474206"/>
                <a:ext cx="462207" cy="551888"/>
              </a:xfrm>
              <a:prstGeom prst="rect">
                <a:avLst/>
              </a:prstGeom>
              <a:noFill/>
              <a:ln w="6350">
                <a:solidFill>
                  <a:srgbClr val="C0C0C0"/>
                </a:solidFill>
                <a:miter lim="800000"/>
                <a:headEnd/>
                <a:tailEnd/>
              </a:ln>
            </p:spPr>
          </p:pic>
          <p:grpSp>
            <p:nvGrpSpPr>
              <p:cNvPr id="157717" name="Group 2054"/>
              <p:cNvGrpSpPr>
                <a:grpSpLocks/>
              </p:cNvGrpSpPr>
              <p:nvPr/>
            </p:nvGrpSpPr>
            <p:grpSpPr bwMode="auto">
              <a:xfrm>
                <a:off x="6794554" y="1545871"/>
                <a:ext cx="377268" cy="408559"/>
                <a:chOff x="5976158" y="612843"/>
                <a:chExt cx="377268" cy="408559"/>
              </a:xfrm>
            </p:grpSpPr>
            <p:cxnSp>
              <p:nvCxnSpPr>
                <p:cNvPr id="2054" name="Straight Connector 2053"/>
                <p:cNvCxnSpPr/>
                <p:nvPr/>
              </p:nvCxnSpPr>
              <p:spPr>
                <a:xfrm>
                  <a:off x="5976793" y="612589"/>
                  <a:ext cx="376289"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976793" y="670952"/>
                  <a:ext cx="376289"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976793" y="729317"/>
                  <a:ext cx="376289"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976793" y="787680"/>
                  <a:ext cx="376289"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976793" y="846045"/>
                  <a:ext cx="376289"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976793" y="904408"/>
                  <a:ext cx="376289"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976793" y="962773"/>
                  <a:ext cx="376289"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976793" y="1021136"/>
                  <a:ext cx="376289" cy="0"/>
                </a:xfrm>
                <a:prstGeom prst="line">
                  <a:avLst/>
                </a:prstGeom>
                <a:ln w="25400">
                  <a:solidFill>
                    <a:srgbClr val="C0C0C0"/>
                  </a:solidFill>
                </a:ln>
              </p:spPr>
              <p:style>
                <a:lnRef idx="1">
                  <a:schemeClr val="accent1"/>
                </a:lnRef>
                <a:fillRef idx="0">
                  <a:schemeClr val="accent1"/>
                </a:fillRef>
                <a:effectRef idx="0">
                  <a:schemeClr val="accent1"/>
                </a:effectRef>
                <a:fontRef idx="minor">
                  <a:schemeClr val="tx1"/>
                </a:fontRef>
              </p:style>
            </p:cxnSp>
          </p:grpSp>
        </p:grpSp>
        <p:pic>
          <p:nvPicPr>
            <p:cNvPr id="157714" name="Picture 5"/>
            <p:cNvPicPr>
              <a:picLocks noChangeAspect="1"/>
            </p:cNvPicPr>
            <p:nvPr/>
          </p:nvPicPr>
          <p:blipFill>
            <a:blip r:embed="rId10"/>
            <a:srcRect r="53027"/>
            <a:stretch>
              <a:fillRect/>
            </a:stretch>
          </p:blipFill>
          <p:spPr bwMode="auto">
            <a:xfrm>
              <a:off x="4824513" y="1240376"/>
              <a:ext cx="653221" cy="1024128"/>
            </a:xfrm>
            <a:prstGeom prst="rect">
              <a:avLst/>
            </a:prstGeom>
            <a:noFill/>
            <a:ln w="9525">
              <a:noFill/>
              <a:miter lim="800000"/>
              <a:headEnd/>
              <a:tailEnd/>
            </a:ln>
          </p:spPr>
        </p:pic>
        <p:sp>
          <p:nvSpPr>
            <p:cNvPr id="78" name="Right Arrow 77"/>
            <p:cNvSpPr/>
            <p:nvPr/>
          </p:nvSpPr>
          <p:spPr bwMode="auto">
            <a:xfrm>
              <a:off x="5253118" y="1464622"/>
              <a:ext cx="753769" cy="571729"/>
            </a:xfrm>
            <a:prstGeom prst="rightArrow">
              <a:avLst/>
            </a:prstGeom>
            <a:gradFill>
              <a:gsLst>
                <a:gs pos="0">
                  <a:schemeClr val="accent1">
                    <a:alpha val="0"/>
                  </a:schemeClr>
                </a:gs>
                <a:gs pos="100000">
                  <a:schemeClr val="accent1"/>
                </a:gs>
              </a:gsLst>
              <a:lin ang="0" scaled="0"/>
            </a:gra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1218585">
                <a:defRPr/>
              </a:pPr>
              <a:endParaRPr lang="en-US" sz="2900" spc="-200" dirty="0">
                <a:gradFill>
                  <a:gsLst>
                    <a:gs pos="0">
                      <a:srgbClr val="FFFFFF"/>
                    </a:gs>
                    <a:gs pos="100000">
                      <a:srgbClr val="FFFFFF"/>
                    </a:gs>
                  </a:gsLst>
                  <a:lin ang="5400000" scaled="0"/>
                </a:gradFill>
                <a:latin typeface="Segoe Light" pitchFamily="34" charset="0"/>
              </a:endParaRPr>
            </a:p>
          </p:txBody>
        </p:sp>
      </p:grpSp>
      <p:sp>
        <p:nvSpPr>
          <p:cNvPr id="157707" name="TextBox 54">
            <a:hlinkClick r:id="rId11"/>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left)">
                                      <p:cBhvr>
                                        <p:cTn id="29" dur="500"/>
                                        <p:tgtEl>
                                          <p:spTgt spid="5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par>
                                <p:cTn id="34" presetID="10" presetClass="entr" presetSubtype="0" fill="hold" nodeType="withEffect">
                                  <p:stCondLst>
                                    <p:cond delay="0"/>
                                  </p:stCondLst>
                                  <p:childTnLst>
                                    <p:set>
                                      <p:cBhvr>
                                        <p:cTn id="35" dur="1" fill="hold">
                                          <p:stCondLst>
                                            <p:cond delay="0"/>
                                          </p:stCondLst>
                                        </p:cTn>
                                        <p:tgtEl>
                                          <p:spTgt spid="2051"/>
                                        </p:tgtEl>
                                        <p:attrNameLst>
                                          <p:attrName>style.visibility</p:attrName>
                                        </p:attrNameLst>
                                      </p:cBhvr>
                                      <p:to>
                                        <p:strVal val="visible"/>
                                      </p:to>
                                    </p:set>
                                    <p:animEffect transition="in" filter="fade">
                                      <p:cBhvr>
                                        <p:cTn id="3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p:cNvGrpSpPr>
          <p:nvPr/>
        </p:nvGrpSpPr>
        <p:grpSpPr bwMode="auto">
          <a:xfrm>
            <a:off x="2322513" y="3800475"/>
            <a:ext cx="5213350" cy="2466975"/>
            <a:chOff x="2323260" y="3799950"/>
            <a:chExt cx="5212080" cy="2467532"/>
          </a:xfrm>
        </p:grpSpPr>
        <p:grpSp>
          <p:nvGrpSpPr>
            <p:cNvPr id="159767" name="Group 9"/>
            <p:cNvGrpSpPr>
              <a:grpSpLocks/>
            </p:cNvGrpSpPr>
            <p:nvPr/>
          </p:nvGrpSpPr>
          <p:grpSpPr bwMode="auto">
            <a:xfrm>
              <a:off x="2323260" y="5099842"/>
              <a:ext cx="5212080" cy="859543"/>
              <a:chOff x="2436757" y="5541026"/>
              <a:chExt cx="5212080" cy="859543"/>
            </a:xfrm>
          </p:grpSpPr>
          <p:sp>
            <p:nvSpPr>
              <p:cNvPr id="83" name="Rectangle 82"/>
              <p:cNvSpPr/>
              <p:nvPr/>
            </p:nvSpPr>
            <p:spPr>
              <a:xfrm>
                <a:off x="2436757" y="5541026"/>
                <a:ext cx="5212080" cy="859542"/>
              </a:xfrm>
              <a:prstGeom prst="rect">
                <a:avLst/>
              </a:prstGeom>
              <a:solidFill>
                <a:srgbClr val="5EAA3C"/>
              </a:solidFill>
              <a:ln w="12700" cap="flat" cmpd="sng" algn="ctr">
                <a:solidFill>
                  <a:srgbClr val="FFFFFF"/>
                </a:solidFill>
                <a:prstDash val="solid"/>
                <a:headEnd type="none" w="med" len="med"/>
                <a:tailEnd type="none" w="med" len="med"/>
              </a:ln>
              <a:effectLst/>
            </p:spPr>
            <p:txBody>
              <a:bodyPr lIns="64008" rIns="68604" bIns="34302"/>
              <a:lstStyle/>
              <a:p>
                <a:pPr defTabSz="914400">
                  <a:lnSpc>
                    <a:spcPct val="85000"/>
                  </a:lnSpc>
                  <a:spcBef>
                    <a:spcPct val="20000"/>
                  </a:spcBef>
                  <a:defRPr/>
                </a:pPr>
                <a:r>
                  <a:rPr lang="en-US" sz="1200" kern="0" dirty="0">
                    <a:gradFill>
                      <a:gsLst>
                        <a:gs pos="0">
                          <a:srgbClr val="FFFFFF"/>
                        </a:gs>
                        <a:gs pos="100000">
                          <a:srgbClr val="FFFFFF"/>
                        </a:gs>
                      </a:gsLst>
                      <a:lin ang="5400000" scaled="0"/>
                    </a:gradFill>
                    <a:latin typeface="+mn-lt"/>
                    <a:ea typeface="+mn-ea"/>
                    <a:cs typeface="Segoe"/>
                  </a:rPr>
                  <a:t>Kernel</a:t>
                </a:r>
              </a:p>
            </p:txBody>
          </p:sp>
          <p:sp>
            <p:nvSpPr>
              <p:cNvPr id="86" name="TextBox 85"/>
              <p:cNvSpPr txBox="1"/>
              <p:nvPr/>
            </p:nvSpPr>
            <p:spPr>
              <a:xfrm>
                <a:off x="2436757" y="5799611"/>
                <a:ext cx="992243" cy="600958"/>
              </a:xfrm>
              <a:prstGeom prst="rect">
                <a:avLst/>
              </a:prstGeom>
              <a:noFill/>
            </p:spPr>
            <p:txBody>
              <a:bodyPr lIns="61745" tIns="30873" rIns="61745" bIns="30873" anchor="b">
                <a:spAutoFit/>
              </a:bodyPr>
              <a:lstStyle>
                <a:defPPr>
                  <a:defRPr lang="en-US"/>
                </a:defPPr>
                <a:lvl1pPr>
                  <a:spcBef>
                    <a:spcPts val="300"/>
                  </a:spcBef>
                  <a:defRPr sz="1000">
                    <a:gradFill>
                      <a:gsLst>
                        <a:gs pos="0">
                          <a:schemeClr val="tx1"/>
                        </a:gs>
                        <a:gs pos="86000">
                          <a:schemeClr val="tx1"/>
                        </a:gs>
                      </a:gsLst>
                      <a:lin ang="5400000" scaled="0"/>
                    </a:gradFill>
                  </a:defRPr>
                </a:lvl1pPr>
              </a:lstStyle>
              <a:p>
                <a:pPr defTabSz="914363" fontAlgn="auto">
                  <a:spcAft>
                    <a:spcPts val="0"/>
                  </a:spcAft>
                  <a:defRPr/>
                </a:pPr>
                <a:r>
                  <a:rPr lang="en-US" dirty="0">
                    <a:latin typeface="+mn-lt"/>
                    <a:ea typeface="+mn-ea"/>
                  </a:rPr>
                  <a:t>Security</a:t>
                </a:r>
              </a:p>
              <a:p>
                <a:pPr defTabSz="914363" fontAlgn="auto">
                  <a:spcAft>
                    <a:spcPts val="0"/>
                  </a:spcAft>
                  <a:defRPr/>
                </a:pPr>
                <a:r>
                  <a:rPr lang="en-US" dirty="0">
                    <a:latin typeface="+mn-lt"/>
                    <a:ea typeface="+mn-ea"/>
                  </a:rPr>
                  <a:t>Networking</a:t>
                </a:r>
              </a:p>
              <a:p>
                <a:pPr defTabSz="914363" fontAlgn="auto">
                  <a:spcAft>
                    <a:spcPts val="0"/>
                  </a:spcAft>
                  <a:defRPr/>
                </a:pPr>
                <a:r>
                  <a:rPr lang="en-US" dirty="0">
                    <a:latin typeface="+mn-lt"/>
                    <a:ea typeface="+mn-ea"/>
                  </a:rPr>
                  <a:t>Storage</a:t>
                </a:r>
              </a:p>
            </p:txBody>
          </p:sp>
        </p:grpSp>
        <p:sp>
          <p:nvSpPr>
            <p:cNvPr id="75" name="Rectangle 74"/>
            <p:cNvSpPr/>
            <p:nvPr/>
          </p:nvSpPr>
          <p:spPr>
            <a:xfrm>
              <a:off x="2323260" y="5997485"/>
              <a:ext cx="5212080" cy="269997"/>
            </a:xfrm>
            <a:prstGeom prst="rect">
              <a:avLst/>
            </a:prstGeom>
            <a:solidFill>
              <a:srgbClr val="A1A1A1"/>
            </a:solidFill>
            <a:ln w="12700">
              <a:solidFill>
                <a:srgbClr val="FFFFFF"/>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64008" rIns="64008" bIns="0" anchor="ctr"/>
            <a:lstStyle/>
            <a:p>
              <a:pPr algn="ctr" defTabSz="914400">
                <a:lnSpc>
                  <a:spcPct val="85000"/>
                </a:lnSpc>
                <a:spcBef>
                  <a:spcPct val="20000"/>
                </a:spcBef>
                <a:defRPr/>
              </a:pPr>
              <a:r>
                <a:rPr lang="en-US" sz="1200" kern="0" dirty="0">
                  <a:gradFill>
                    <a:gsLst>
                      <a:gs pos="0">
                        <a:srgbClr val="FFFFFF"/>
                      </a:gs>
                      <a:gs pos="100000">
                        <a:srgbClr val="FFFFFF"/>
                      </a:gs>
                    </a:gsLst>
                    <a:lin ang="5400000" scaled="0"/>
                  </a:gradFill>
                  <a:cs typeface="Segoe"/>
                </a:rPr>
                <a:t>Hardware Foundation</a:t>
              </a:r>
            </a:p>
          </p:txBody>
        </p:sp>
        <p:grpSp>
          <p:nvGrpSpPr>
            <p:cNvPr id="159769" name="Group 86"/>
            <p:cNvGrpSpPr>
              <a:grpSpLocks/>
            </p:cNvGrpSpPr>
            <p:nvPr/>
          </p:nvGrpSpPr>
          <p:grpSpPr bwMode="auto">
            <a:xfrm>
              <a:off x="2323260" y="3799951"/>
              <a:ext cx="1714076" cy="1260248"/>
              <a:chOff x="383382" y="2059924"/>
              <a:chExt cx="2765302" cy="1442456"/>
            </a:xfrm>
          </p:grpSpPr>
          <p:sp>
            <p:nvSpPr>
              <p:cNvPr id="94" name="Rectangle 93"/>
              <p:cNvSpPr/>
              <p:nvPr/>
            </p:nvSpPr>
            <p:spPr>
              <a:xfrm>
                <a:off x="383382" y="2059924"/>
                <a:ext cx="2765302" cy="1442456"/>
              </a:xfrm>
              <a:prstGeom prst="rect">
                <a:avLst/>
              </a:prstGeom>
              <a:solidFill>
                <a:srgbClr val="6BBD46"/>
              </a:solidFill>
              <a:ln w="12700" cap="flat" cmpd="sng" algn="ctr">
                <a:solidFill>
                  <a:srgbClr val="FFFFFF"/>
                </a:solidFill>
                <a:prstDash val="solid"/>
                <a:headEnd type="none" w="med" len="med"/>
                <a:tailEnd type="none" w="med" len="med"/>
              </a:ln>
              <a:effectLst/>
            </p:spPr>
            <p:txBody>
              <a:bodyPr lIns="64008" rIns="68604" bIns="34302"/>
              <a:lstStyle/>
              <a:p>
                <a:pPr defTabSz="914400">
                  <a:lnSpc>
                    <a:spcPct val="85000"/>
                  </a:lnSpc>
                  <a:spcBef>
                    <a:spcPct val="20000"/>
                  </a:spcBef>
                  <a:defRPr/>
                </a:pPr>
                <a:r>
                  <a:rPr lang="en-US" sz="1200" kern="0" dirty="0">
                    <a:gradFill>
                      <a:gsLst>
                        <a:gs pos="0">
                          <a:srgbClr val="FFFFFF"/>
                        </a:gs>
                        <a:gs pos="100000">
                          <a:srgbClr val="FFFFFF"/>
                        </a:gs>
                      </a:gsLst>
                      <a:lin ang="5400000" scaled="0"/>
                    </a:gradFill>
                    <a:latin typeface="+mn-lt"/>
                    <a:ea typeface="+mn-ea"/>
                    <a:cs typeface="Segoe"/>
                  </a:rPr>
                  <a:t>App Model</a:t>
                </a:r>
              </a:p>
            </p:txBody>
          </p:sp>
          <p:sp>
            <p:nvSpPr>
              <p:cNvPr id="95" name="TextBox 94"/>
              <p:cNvSpPr txBox="1"/>
              <p:nvPr/>
            </p:nvSpPr>
            <p:spPr>
              <a:xfrm>
                <a:off x="383382" y="2594363"/>
                <a:ext cx="2504554" cy="908017"/>
              </a:xfrm>
              <a:prstGeom prst="rect">
                <a:avLst/>
              </a:prstGeom>
              <a:noFill/>
            </p:spPr>
            <p:txBody>
              <a:bodyPr lIns="61745" tIns="30873" rIns="61745" bIns="30873" anchor="b">
                <a:spAutoFit/>
              </a:bodyPr>
              <a:lstStyle>
                <a:defPPr>
                  <a:defRPr lang="en-US"/>
                </a:defPPr>
                <a:lvl1pPr>
                  <a:spcBef>
                    <a:spcPts val="300"/>
                  </a:spcBef>
                  <a:defRPr sz="1000">
                    <a:gradFill>
                      <a:gsLst>
                        <a:gs pos="0">
                          <a:schemeClr val="tx1"/>
                        </a:gs>
                        <a:gs pos="86000">
                          <a:schemeClr val="tx1"/>
                        </a:gs>
                      </a:gsLst>
                      <a:lin ang="5400000" scaled="0"/>
                    </a:gradFill>
                  </a:defRPr>
                </a:lvl1pPr>
              </a:lstStyle>
              <a:p>
                <a:pPr defTabSz="914363" fontAlgn="auto">
                  <a:spcAft>
                    <a:spcPts val="0"/>
                  </a:spcAft>
                  <a:defRPr/>
                </a:pPr>
                <a:r>
                  <a:rPr lang="en-US" dirty="0">
                    <a:latin typeface="+mn-lt"/>
                    <a:ea typeface="+mn-ea"/>
                  </a:rPr>
                  <a:t>App management</a:t>
                </a:r>
              </a:p>
              <a:p>
                <a:pPr defTabSz="914363" fontAlgn="auto">
                  <a:spcAft>
                    <a:spcPts val="0"/>
                  </a:spcAft>
                  <a:defRPr/>
                </a:pPr>
                <a:r>
                  <a:rPr lang="en-US" dirty="0">
                    <a:latin typeface="+mn-lt"/>
                    <a:ea typeface="+mn-ea"/>
                  </a:rPr>
                  <a:t>Licensing</a:t>
                </a:r>
              </a:p>
              <a:p>
                <a:pPr defTabSz="914363" fontAlgn="auto">
                  <a:spcAft>
                    <a:spcPts val="0"/>
                  </a:spcAft>
                  <a:defRPr/>
                </a:pPr>
                <a:r>
                  <a:rPr lang="en-US" dirty="0">
                    <a:latin typeface="+mn-lt"/>
                    <a:ea typeface="+mn-ea"/>
                  </a:rPr>
                  <a:t>Chamber isolation</a:t>
                </a:r>
              </a:p>
              <a:p>
                <a:pPr defTabSz="914363" fontAlgn="auto">
                  <a:spcAft>
                    <a:spcPts val="0"/>
                  </a:spcAft>
                  <a:defRPr/>
                </a:pPr>
                <a:r>
                  <a:rPr lang="en-US" dirty="0">
                    <a:latin typeface="+mn-lt"/>
                    <a:ea typeface="+mn-ea"/>
                  </a:rPr>
                  <a:t>Software updates</a:t>
                </a:r>
              </a:p>
            </p:txBody>
          </p:sp>
        </p:grpSp>
        <p:grpSp>
          <p:nvGrpSpPr>
            <p:cNvPr id="159770" name="Group 87"/>
            <p:cNvGrpSpPr>
              <a:grpSpLocks/>
            </p:cNvGrpSpPr>
            <p:nvPr/>
          </p:nvGrpSpPr>
          <p:grpSpPr bwMode="auto">
            <a:xfrm>
              <a:off x="4079112" y="3799950"/>
              <a:ext cx="1700376" cy="1260251"/>
              <a:chOff x="3200400" y="2059922"/>
              <a:chExt cx="2743200" cy="1442458"/>
            </a:xfrm>
          </p:grpSpPr>
          <p:sp>
            <p:nvSpPr>
              <p:cNvPr id="92" name="Rectangle 91"/>
              <p:cNvSpPr/>
              <p:nvPr/>
            </p:nvSpPr>
            <p:spPr>
              <a:xfrm>
                <a:off x="3200400" y="2059922"/>
                <a:ext cx="2743200" cy="1442455"/>
              </a:xfrm>
              <a:prstGeom prst="rect">
                <a:avLst/>
              </a:prstGeom>
              <a:solidFill>
                <a:srgbClr val="6BBD46"/>
              </a:solidFill>
              <a:ln w="12700" cap="flat" cmpd="sng" algn="ctr">
                <a:solidFill>
                  <a:srgbClr val="FFFFFF"/>
                </a:solidFill>
                <a:prstDash val="solid"/>
                <a:headEnd type="none" w="med" len="med"/>
                <a:tailEnd type="none" w="med" len="med"/>
              </a:ln>
              <a:effectLst/>
            </p:spPr>
            <p:txBody>
              <a:bodyPr lIns="64008" rIns="68604" bIns="34302"/>
              <a:lstStyle/>
              <a:p>
                <a:pPr defTabSz="914400">
                  <a:lnSpc>
                    <a:spcPct val="85000"/>
                  </a:lnSpc>
                  <a:spcBef>
                    <a:spcPct val="20000"/>
                  </a:spcBef>
                  <a:defRPr/>
                </a:pPr>
                <a:r>
                  <a:rPr lang="en-US" sz="1200" kern="0" dirty="0">
                    <a:gradFill>
                      <a:gsLst>
                        <a:gs pos="0">
                          <a:srgbClr val="FFFFFF"/>
                        </a:gs>
                        <a:gs pos="100000">
                          <a:srgbClr val="FFFFFF"/>
                        </a:gs>
                      </a:gsLst>
                      <a:lin ang="5400000" scaled="0"/>
                    </a:gradFill>
                    <a:latin typeface="+mn-lt"/>
                    <a:ea typeface="+mn-ea"/>
                    <a:cs typeface="Segoe"/>
                  </a:rPr>
                  <a:t>UI Model</a:t>
                </a:r>
              </a:p>
            </p:txBody>
          </p:sp>
          <p:sp>
            <p:nvSpPr>
              <p:cNvPr id="93" name="TextBox 92"/>
              <p:cNvSpPr txBox="1"/>
              <p:nvPr/>
            </p:nvSpPr>
            <p:spPr>
              <a:xfrm>
                <a:off x="3200400" y="2594364"/>
                <a:ext cx="1894407" cy="908016"/>
              </a:xfrm>
              <a:prstGeom prst="rect">
                <a:avLst/>
              </a:prstGeom>
              <a:noFill/>
            </p:spPr>
            <p:txBody>
              <a:bodyPr lIns="61745" tIns="30873" rIns="61745" bIns="30873" anchor="b">
                <a:spAutoFit/>
              </a:bodyPr>
              <a:lstStyle>
                <a:defPPr>
                  <a:defRPr lang="en-US"/>
                </a:defPPr>
                <a:lvl1pPr>
                  <a:spcBef>
                    <a:spcPts val="300"/>
                  </a:spcBef>
                  <a:defRPr sz="1000">
                    <a:gradFill>
                      <a:gsLst>
                        <a:gs pos="0">
                          <a:schemeClr val="tx1"/>
                        </a:gs>
                        <a:gs pos="86000">
                          <a:schemeClr val="tx1"/>
                        </a:gs>
                      </a:gsLst>
                      <a:lin ang="5400000" scaled="0"/>
                    </a:gradFill>
                  </a:defRPr>
                </a:lvl1pPr>
              </a:lstStyle>
              <a:p>
                <a:pPr defTabSz="914363" fontAlgn="auto">
                  <a:spcAft>
                    <a:spcPts val="0"/>
                  </a:spcAft>
                  <a:defRPr/>
                </a:pPr>
                <a:r>
                  <a:rPr lang="en-US" dirty="0">
                    <a:latin typeface="+mn-lt"/>
                    <a:ea typeface="+mn-ea"/>
                  </a:rPr>
                  <a:t>Shell frame </a:t>
                </a:r>
              </a:p>
              <a:p>
                <a:pPr defTabSz="914363" fontAlgn="auto">
                  <a:spcAft>
                    <a:spcPts val="0"/>
                  </a:spcAft>
                  <a:defRPr/>
                </a:pPr>
                <a:r>
                  <a:rPr lang="en-US" dirty="0">
                    <a:latin typeface="+mn-lt"/>
                    <a:ea typeface="+mn-ea"/>
                  </a:rPr>
                  <a:t>Session manager</a:t>
                </a:r>
              </a:p>
              <a:p>
                <a:pPr defTabSz="914363" fontAlgn="auto">
                  <a:spcAft>
                    <a:spcPts val="0"/>
                  </a:spcAft>
                  <a:defRPr/>
                </a:pPr>
                <a:r>
                  <a:rPr lang="en-US" dirty="0">
                    <a:latin typeface="+mn-lt"/>
                    <a:ea typeface="+mn-ea"/>
                  </a:rPr>
                  <a:t>Direct3D</a:t>
                </a:r>
              </a:p>
              <a:p>
                <a:pPr defTabSz="914363" fontAlgn="auto">
                  <a:spcAft>
                    <a:spcPts val="0"/>
                  </a:spcAft>
                  <a:defRPr/>
                </a:pPr>
                <a:r>
                  <a:rPr lang="en-US" dirty="0">
                    <a:latin typeface="+mn-lt"/>
                    <a:ea typeface="+mn-ea"/>
                  </a:rPr>
                  <a:t>Compositor</a:t>
                </a:r>
              </a:p>
            </p:txBody>
          </p:sp>
        </p:grpSp>
        <p:grpSp>
          <p:nvGrpSpPr>
            <p:cNvPr id="159771" name="Group 7"/>
            <p:cNvGrpSpPr>
              <a:grpSpLocks/>
            </p:cNvGrpSpPr>
            <p:nvPr/>
          </p:nvGrpSpPr>
          <p:grpSpPr bwMode="auto">
            <a:xfrm>
              <a:off x="5821264" y="3799953"/>
              <a:ext cx="1714076" cy="1260248"/>
              <a:chOff x="5934761" y="4241137"/>
              <a:chExt cx="1714076" cy="1260248"/>
            </a:xfrm>
          </p:grpSpPr>
          <p:sp>
            <p:nvSpPr>
              <p:cNvPr id="90" name="Rectangle 89"/>
              <p:cNvSpPr/>
              <p:nvPr/>
            </p:nvSpPr>
            <p:spPr>
              <a:xfrm>
                <a:off x="5934761" y="4241137"/>
                <a:ext cx="1714076" cy="1260248"/>
              </a:xfrm>
              <a:prstGeom prst="rect">
                <a:avLst/>
              </a:prstGeom>
              <a:solidFill>
                <a:srgbClr val="6BBD46"/>
              </a:solidFill>
              <a:ln w="12700" cap="flat" cmpd="sng" algn="ctr">
                <a:solidFill>
                  <a:srgbClr val="FFFFFF"/>
                </a:solidFill>
                <a:prstDash val="solid"/>
                <a:headEnd type="none" w="med" len="med"/>
                <a:tailEnd type="none" w="med" len="med"/>
              </a:ln>
              <a:effectLst/>
            </p:spPr>
            <p:txBody>
              <a:bodyPr lIns="64008" rIns="68604" bIns="34302"/>
              <a:lstStyle/>
              <a:p>
                <a:pPr defTabSz="914400">
                  <a:lnSpc>
                    <a:spcPct val="85000"/>
                  </a:lnSpc>
                  <a:spcBef>
                    <a:spcPct val="20000"/>
                  </a:spcBef>
                  <a:defRPr/>
                </a:pPr>
                <a:r>
                  <a:rPr lang="en-US" sz="1200" kern="0" dirty="0">
                    <a:gradFill>
                      <a:gsLst>
                        <a:gs pos="0">
                          <a:srgbClr val="FFFFFF"/>
                        </a:gs>
                        <a:gs pos="100000">
                          <a:srgbClr val="FFFFFF"/>
                        </a:gs>
                      </a:gsLst>
                      <a:lin ang="5400000" scaled="0"/>
                    </a:gradFill>
                    <a:latin typeface="+mn-lt"/>
                    <a:ea typeface="+mn-ea"/>
                    <a:cs typeface="Segoe"/>
                  </a:rPr>
                  <a:t>Cloud Integration</a:t>
                </a:r>
              </a:p>
            </p:txBody>
          </p:sp>
          <p:sp>
            <p:nvSpPr>
              <p:cNvPr id="91" name="TextBox 90"/>
              <p:cNvSpPr txBox="1"/>
              <p:nvPr/>
            </p:nvSpPr>
            <p:spPr>
              <a:xfrm>
                <a:off x="5944772" y="4515701"/>
                <a:ext cx="1180991" cy="985679"/>
              </a:xfrm>
              <a:prstGeom prst="rect">
                <a:avLst/>
              </a:prstGeom>
              <a:noFill/>
            </p:spPr>
            <p:txBody>
              <a:bodyPr lIns="61745" tIns="30873" rIns="61745" bIns="30873" anchor="b">
                <a:spAutoFit/>
              </a:bodyPr>
              <a:lstStyle>
                <a:defPPr>
                  <a:defRPr lang="en-US"/>
                </a:defPPr>
                <a:lvl1pPr>
                  <a:spcBef>
                    <a:spcPts val="200"/>
                  </a:spcBef>
                  <a:defRPr sz="1000">
                    <a:gradFill>
                      <a:gsLst>
                        <a:gs pos="0">
                          <a:schemeClr val="tx1"/>
                        </a:gs>
                        <a:gs pos="86000">
                          <a:schemeClr val="tx1"/>
                        </a:gs>
                      </a:gsLst>
                      <a:lin ang="5400000" scaled="0"/>
                    </a:gradFill>
                  </a:defRPr>
                </a:lvl1pPr>
              </a:lstStyle>
              <a:p>
                <a:pPr defTabSz="914363" fontAlgn="auto">
                  <a:spcBef>
                    <a:spcPts val="300"/>
                  </a:spcBef>
                  <a:spcAft>
                    <a:spcPts val="0"/>
                  </a:spcAft>
                  <a:defRPr/>
                </a:pPr>
                <a:r>
                  <a:rPr lang="en-US" dirty="0">
                    <a:latin typeface="+mn-lt"/>
                    <a:ea typeface="+mn-ea"/>
                  </a:rPr>
                  <a:t>Xbox LIVE</a:t>
                </a:r>
              </a:p>
              <a:p>
                <a:pPr defTabSz="914363" fontAlgn="auto">
                  <a:spcBef>
                    <a:spcPts val="300"/>
                  </a:spcBef>
                  <a:spcAft>
                    <a:spcPts val="0"/>
                  </a:spcAft>
                  <a:defRPr/>
                </a:pPr>
                <a:r>
                  <a:rPr lang="en-US" dirty="0">
                    <a:latin typeface="+mn-lt"/>
                    <a:ea typeface="+mn-ea"/>
                  </a:rPr>
                  <a:t>Bing</a:t>
                </a:r>
              </a:p>
              <a:p>
                <a:pPr defTabSz="914363" fontAlgn="auto">
                  <a:spcBef>
                    <a:spcPts val="300"/>
                  </a:spcBef>
                  <a:spcAft>
                    <a:spcPts val="0"/>
                  </a:spcAft>
                  <a:defRPr/>
                </a:pPr>
                <a:r>
                  <a:rPr lang="en-US" dirty="0">
                    <a:latin typeface="+mn-lt"/>
                    <a:ea typeface="+mn-ea"/>
                  </a:rPr>
                  <a:t>Location</a:t>
                </a:r>
              </a:p>
              <a:p>
                <a:pPr defTabSz="914363" fontAlgn="auto">
                  <a:spcBef>
                    <a:spcPts val="300"/>
                  </a:spcBef>
                  <a:spcAft>
                    <a:spcPts val="0"/>
                  </a:spcAft>
                  <a:defRPr/>
                </a:pPr>
                <a:r>
                  <a:rPr lang="en-US" dirty="0">
                    <a:latin typeface="+mn-lt"/>
                    <a:ea typeface="+mn-ea"/>
                  </a:rPr>
                  <a:t>Push notifications</a:t>
                </a:r>
              </a:p>
              <a:p>
                <a:pPr defTabSz="914363" fontAlgn="auto">
                  <a:spcBef>
                    <a:spcPts val="300"/>
                  </a:spcBef>
                  <a:spcAft>
                    <a:spcPts val="0"/>
                  </a:spcAft>
                  <a:defRPr/>
                </a:pPr>
                <a:r>
                  <a:rPr lang="en-US" dirty="0">
                    <a:latin typeface="+mn-lt"/>
                    <a:ea typeface="+mn-ea"/>
                  </a:rPr>
                  <a:t>Windows Live ID</a:t>
                </a:r>
              </a:p>
            </p:txBody>
          </p:sp>
        </p:grpSp>
        <p:grpSp>
          <p:nvGrpSpPr>
            <p:cNvPr id="159772" name="Group 8"/>
            <p:cNvGrpSpPr>
              <a:grpSpLocks/>
            </p:cNvGrpSpPr>
            <p:nvPr/>
          </p:nvGrpSpPr>
          <p:grpSpPr bwMode="auto">
            <a:xfrm>
              <a:off x="3360449" y="5273816"/>
              <a:ext cx="4174891" cy="685569"/>
              <a:chOff x="3473946" y="5715000"/>
              <a:chExt cx="4174891" cy="685569"/>
            </a:xfrm>
          </p:grpSpPr>
          <p:sp>
            <p:nvSpPr>
              <p:cNvPr id="84" name="Rectangle 83"/>
              <p:cNvSpPr/>
              <p:nvPr/>
            </p:nvSpPr>
            <p:spPr>
              <a:xfrm>
                <a:off x="3473946" y="5715000"/>
                <a:ext cx="4174891" cy="685569"/>
              </a:xfrm>
              <a:prstGeom prst="rect">
                <a:avLst/>
              </a:prstGeom>
              <a:solidFill>
                <a:srgbClr val="5A9DE0"/>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64008" rIns="64008" bIns="0"/>
              <a:lstStyle/>
              <a:p>
                <a:pPr algn="r" defTabSz="914400">
                  <a:lnSpc>
                    <a:spcPct val="85000"/>
                  </a:lnSpc>
                  <a:spcBef>
                    <a:spcPct val="20000"/>
                  </a:spcBef>
                  <a:defRPr/>
                </a:pPr>
                <a:r>
                  <a:rPr lang="en-US" sz="1200" kern="0" dirty="0">
                    <a:gradFill>
                      <a:gsLst>
                        <a:gs pos="0">
                          <a:srgbClr val="FFFFFF"/>
                        </a:gs>
                        <a:gs pos="100000">
                          <a:srgbClr val="FFFFFF"/>
                        </a:gs>
                      </a:gsLst>
                      <a:lin ang="5400000" scaled="0"/>
                    </a:gradFill>
                    <a:cs typeface="Segoe"/>
                  </a:rPr>
                  <a:t>Hardware BSP</a:t>
                </a:r>
              </a:p>
            </p:txBody>
          </p:sp>
          <p:sp>
            <p:nvSpPr>
              <p:cNvPr id="85" name="TextBox 84"/>
              <p:cNvSpPr txBox="1"/>
              <p:nvPr/>
            </p:nvSpPr>
            <p:spPr>
              <a:xfrm>
                <a:off x="3473946" y="5991971"/>
                <a:ext cx="4174891" cy="408598"/>
              </a:xfrm>
              <a:prstGeom prst="rect">
                <a:avLst/>
              </a:prstGeom>
              <a:noFill/>
            </p:spPr>
            <p:txBody>
              <a:bodyPr lIns="61745" tIns="30873" rIns="61745" bIns="30873" anchor="b">
                <a:spAutoFit/>
              </a:bodyPr>
              <a:lstStyle>
                <a:defPPr>
                  <a:defRPr lang="en-US"/>
                </a:defPPr>
                <a:lvl1pPr>
                  <a:spcBef>
                    <a:spcPts val="300"/>
                  </a:spcBef>
                  <a:defRPr sz="1000">
                    <a:gradFill>
                      <a:gsLst>
                        <a:gs pos="0">
                          <a:schemeClr val="tx1"/>
                        </a:gs>
                        <a:gs pos="86000">
                          <a:schemeClr val="tx1"/>
                        </a:gs>
                      </a:gsLst>
                      <a:lin ang="5400000" scaled="0"/>
                    </a:gradFill>
                  </a:defRPr>
                </a:lvl1pPr>
              </a:lstStyle>
              <a:p>
                <a:pPr defTabSz="228600" fontAlgn="auto">
                  <a:spcAft>
                    <a:spcPts val="0"/>
                  </a:spcAft>
                  <a:defRPr/>
                </a:pPr>
                <a:r>
                  <a:rPr lang="en-US" dirty="0">
                    <a:latin typeface="+mn-lt"/>
                    <a:ea typeface="+mn-ea"/>
                  </a:rPr>
                  <a:t>A-GPS	</a:t>
                </a:r>
                <a:r>
                  <a:rPr lang="en-US" dirty="0" smtClean="0">
                    <a:latin typeface="+mn-lt"/>
                    <a:ea typeface="+mn-ea"/>
                  </a:rPr>
                  <a:t>	Accelerometer</a:t>
                </a:r>
                <a:r>
                  <a:rPr lang="en-US" dirty="0">
                    <a:latin typeface="+mn-lt"/>
                    <a:ea typeface="+mn-ea"/>
                  </a:rPr>
                  <a:t>	</a:t>
                </a:r>
                <a:r>
                  <a:rPr lang="en-US" dirty="0" smtClean="0">
                    <a:latin typeface="+mn-lt"/>
                    <a:ea typeface="+mn-ea"/>
                  </a:rPr>
                  <a:t>	Compass</a:t>
                </a:r>
                <a:r>
                  <a:rPr lang="en-US" dirty="0">
                    <a:latin typeface="+mn-lt"/>
                    <a:ea typeface="+mn-ea"/>
                  </a:rPr>
                  <a:t>	</a:t>
                </a:r>
                <a:r>
                  <a:rPr lang="en-US" dirty="0" smtClean="0">
                    <a:latin typeface="+mn-lt"/>
                    <a:ea typeface="+mn-ea"/>
                  </a:rPr>
                  <a:t>	Light</a:t>
                </a:r>
                <a:r>
                  <a:rPr lang="en-US" dirty="0">
                    <a:latin typeface="+mn-lt"/>
                    <a:ea typeface="+mn-ea"/>
                  </a:rPr>
                  <a:t>	</a:t>
                </a:r>
                <a:r>
                  <a:rPr lang="en-US" dirty="0" smtClean="0">
                    <a:latin typeface="+mn-lt"/>
                    <a:ea typeface="+mn-ea"/>
                  </a:rPr>
                  <a:t>	Proximity</a:t>
                </a:r>
                <a:endParaRPr lang="en-US" dirty="0">
                  <a:latin typeface="+mn-lt"/>
                  <a:ea typeface="+mn-ea"/>
                </a:endParaRPr>
              </a:p>
              <a:p>
                <a:pPr defTabSz="228600" fontAlgn="auto">
                  <a:spcAft>
                    <a:spcPts val="0"/>
                  </a:spcAft>
                  <a:defRPr/>
                </a:pPr>
                <a:r>
                  <a:rPr lang="en-US" dirty="0">
                    <a:latin typeface="+mn-lt"/>
                    <a:ea typeface="+mn-ea"/>
                  </a:rPr>
                  <a:t>Media	</a:t>
                </a:r>
                <a:r>
                  <a:rPr lang="en-US" dirty="0" smtClean="0">
                    <a:latin typeface="+mn-lt"/>
                    <a:ea typeface="+mn-ea"/>
                  </a:rPr>
                  <a:t>	Wi-Fi</a:t>
                </a:r>
                <a:r>
                  <a:rPr lang="en-US" dirty="0">
                    <a:latin typeface="+mn-lt"/>
                    <a:ea typeface="+mn-ea"/>
                  </a:rPr>
                  <a:t>	</a:t>
                </a:r>
                <a:r>
                  <a:rPr lang="en-US" dirty="0" smtClean="0">
                    <a:latin typeface="+mn-lt"/>
                    <a:ea typeface="+mn-ea"/>
                  </a:rPr>
                  <a:t>			Radio</a:t>
                </a:r>
                <a:r>
                  <a:rPr lang="en-US" dirty="0">
                    <a:latin typeface="+mn-lt"/>
                    <a:ea typeface="+mn-ea"/>
                  </a:rPr>
                  <a:t>	</a:t>
                </a:r>
                <a:r>
                  <a:rPr lang="en-US" dirty="0" smtClean="0">
                    <a:latin typeface="+mn-lt"/>
                    <a:ea typeface="+mn-ea"/>
                  </a:rPr>
                  <a:t>		Graphics</a:t>
                </a:r>
                <a:endParaRPr lang="en-US" dirty="0">
                  <a:latin typeface="+mn-lt"/>
                  <a:ea typeface="+mn-ea"/>
                </a:endParaRPr>
              </a:p>
            </p:txBody>
          </p:sp>
        </p:grpSp>
      </p:grpSp>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App Hosting and Runtime</a:t>
            </a:r>
            <a:endParaRPr dirty="0"/>
          </a:p>
        </p:txBody>
      </p:sp>
      <p:sp>
        <p:nvSpPr>
          <p:cNvPr id="41" name="TextBox 40"/>
          <p:cNvSpPr txBox="1"/>
          <p:nvPr/>
        </p:nvSpPr>
        <p:spPr>
          <a:xfrm>
            <a:off x="5447894" y="1444000"/>
            <a:ext cx="5764619" cy="1785104"/>
          </a:xfrm>
          <a:prstGeom prst="rect">
            <a:avLst/>
          </a:prstGeom>
        </p:spPr>
        <p:txBody>
          <a:bodyPr lIns="0" tIns="0" rIns="0" bIns="0">
            <a:spAutoFit/>
          </a:bodyPr>
          <a:lstStyle>
            <a:defPPr>
              <a:defRPr lang="en-US"/>
            </a:defPPr>
            <a:lvl1pPr marL="393700" indent="-393700">
              <a:lnSpc>
                <a:spcPct val="90000"/>
              </a:lnSpc>
              <a:spcBef>
                <a:spcPct val="20000"/>
              </a:spcBef>
              <a:buSzPct val="90000"/>
              <a:buFontTx/>
              <a:buBlip>
                <a:blip r:embed="rId3"/>
              </a:buBlip>
              <a:defRPr sz="2400">
                <a:gradFill>
                  <a:gsLst>
                    <a:gs pos="0">
                      <a:schemeClr val="tx1"/>
                    </a:gs>
                    <a:gs pos="86000">
                      <a:schemeClr val="tx1"/>
                    </a:gs>
                  </a:gsLst>
                  <a:lin ang="5400000" scaled="0"/>
                </a:gradFill>
              </a:defRPr>
            </a:lvl1pPr>
            <a:lvl2pPr marL="855663" lvl="1" indent="-395288">
              <a:lnSpc>
                <a:spcPct val="90000"/>
              </a:lnSpc>
              <a:spcBef>
                <a:spcPct val="20000"/>
              </a:spcBef>
              <a:buSzPct val="90000"/>
              <a:buFontTx/>
              <a:buBlip>
                <a:blip r:embed="rId3"/>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3"/>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3"/>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3"/>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marL="342900" indent="-342900" defTabSz="914363" fontAlgn="auto">
              <a:spcAft>
                <a:spcPts val="0"/>
              </a:spcAft>
              <a:defRPr/>
            </a:pPr>
            <a:r>
              <a:rPr lang="en-US" sz="2000" dirty="0">
                <a:latin typeface="+mn-lt"/>
                <a:ea typeface="+mn-ea"/>
              </a:rPr>
              <a:t>Each app executes inside an isolated, </a:t>
            </a:r>
            <a:r>
              <a:rPr lang="en-US" sz="2000" dirty="0" smtClean="0">
                <a:latin typeface="+mn-lt"/>
                <a:ea typeface="+mn-ea"/>
              </a:rPr>
              <a:t/>
            </a:r>
            <a:br>
              <a:rPr lang="en-US" sz="2000" dirty="0" smtClean="0">
                <a:latin typeface="+mn-lt"/>
                <a:ea typeface="+mn-ea"/>
              </a:rPr>
            </a:br>
            <a:r>
              <a:rPr lang="en-US" sz="2000" dirty="0" smtClean="0">
                <a:latin typeface="+mn-lt"/>
                <a:ea typeface="+mn-ea"/>
              </a:rPr>
              <a:t>least-privileged </a:t>
            </a:r>
            <a:r>
              <a:rPr lang="en-US" sz="2000" dirty="0">
                <a:latin typeface="+mn-lt"/>
                <a:ea typeface="+mn-ea"/>
              </a:rPr>
              <a:t>host process</a:t>
            </a:r>
          </a:p>
          <a:p>
            <a:pPr marL="342900" indent="-342900" defTabSz="914363" fontAlgn="auto">
              <a:spcAft>
                <a:spcPts val="0"/>
              </a:spcAft>
              <a:defRPr/>
            </a:pPr>
            <a:r>
              <a:rPr lang="en-US" sz="2000" dirty="0">
                <a:latin typeface="+mn-lt"/>
                <a:ea typeface="+mn-ea"/>
              </a:rPr>
              <a:t>All app code is transparent and CLS-verifiable, mitigating impact of common attacks</a:t>
            </a:r>
          </a:p>
          <a:p>
            <a:pPr marL="342900" indent="-342900" defTabSz="914363" fontAlgn="auto">
              <a:spcAft>
                <a:spcPts val="0"/>
              </a:spcAft>
              <a:defRPr/>
            </a:pPr>
            <a:r>
              <a:rPr lang="en-US" sz="2000" dirty="0">
                <a:latin typeface="+mn-lt"/>
                <a:ea typeface="+mn-ea"/>
              </a:rPr>
              <a:t>Frameworks enable app code to interact with app model, UI model, phone functionality</a:t>
            </a:r>
          </a:p>
        </p:txBody>
      </p:sp>
      <p:sp>
        <p:nvSpPr>
          <p:cNvPr id="58" name="TextBox 57"/>
          <p:cNvSpPr txBox="1"/>
          <p:nvPr/>
        </p:nvSpPr>
        <p:spPr>
          <a:xfrm>
            <a:off x="519113" y="4645918"/>
            <a:ext cx="1738940" cy="775597"/>
          </a:xfrm>
          <a:prstGeom prst="rect">
            <a:avLst/>
          </a:prstGeom>
          <a:noFill/>
        </p:spPr>
        <p:txBody>
          <a:bodyPr lIns="0" tIns="0" rIns="0" bIns="0" anchor="ctr">
            <a:spAutoFit/>
          </a:bodyPr>
          <a:lstStyle>
            <a:defPPr>
              <a:defRPr lang="en-US"/>
            </a:defPPr>
            <a:lvl1pPr>
              <a:lnSpc>
                <a:spcPct val="90000"/>
              </a:lnSpc>
              <a:defRPr sz="1050" b="1">
                <a:gradFill>
                  <a:gsLst>
                    <a:gs pos="0">
                      <a:srgbClr val="000000"/>
                    </a:gs>
                    <a:gs pos="100000">
                      <a:srgbClr val="000000"/>
                    </a:gs>
                  </a:gsLst>
                  <a:lin ang="0" scaled="0"/>
                </a:gradFill>
                <a:ea typeface="Segoe UI" pitchFamily="34" charset="0"/>
                <a:cs typeface="Segoe UI" pitchFamily="34" charset="0"/>
              </a:defRPr>
            </a:lvl1pPr>
          </a:lstStyle>
          <a:p>
            <a:pPr defTabSz="914363" fontAlgn="auto">
              <a:spcBef>
                <a:spcPts val="0"/>
              </a:spcBef>
              <a:spcAft>
                <a:spcPts val="0"/>
              </a:spcAft>
              <a:defRPr/>
            </a:pPr>
            <a:r>
              <a:rPr lang="en-US" sz="1400" dirty="0">
                <a:gradFill>
                  <a:gsLst>
                    <a:gs pos="0">
                      <a:schemeClr val="tx1"/>
                    </a:gs>
                    <a:gs pos="86000">
                      <a:schemeClr val="tx1"/>
                    </a:gs>
                  </a:gsLst>
                  <a:lin ang="5400000" scaled="0"/>
                </a:gradFill>
                <a:latin typeface="+mn-lt"/>
                <a:ea typeface="+mn-ea"/>
                <a:cs typeface="+mn-cs"/>
              </a:rPr>
              <a:t>Sandbox enforced for host process based on declared capabilities</a:t>
            </a:r>
          </a:p>
        </p:txBody>
      </p:sp>
      <p:sp>
        <p:nvSpPr>
          <p:cNvPr id="54" name="TextBox 53"/>
          <p:cNvSpPr txBox="1"/>
          <p:nvPr/>
        </p:nvSpPr>
        <p:spPr>
          <a:xfrm>
            <a:off x="519113" y="2853850"/>
            <a:ext cx="1706007" cy="581698"/>
          </a:xfrm>
          <a:prstGeom prst="rect">
            <a:avLst/>
          </a:prstGeom>
          <a:noFill/>
        </p:spPr>
        <p:txBody>
          <a:bodyPr lIns="0" tIns="0" rIns="0" bIns="0" anchor="b">
            <a:spAutoFit/>
          </a:bodyPr>
          <a:lstStyle>
            <a:defPPr>
              <a:defRPr lang="en-US"/>
            </a:defPPr>
            <a:lvl1pPr>
              <a:lnSpc>
                <a:spcPct val="90000"/>
              </a:lnSpc>
              <a:defRPr sz="1050" b="1">
                <a:gradFill>
                  <a:gsLst>
                    <a:gs pos="0">
                      <a:srgbClr val="000000"/>
                    </a:gs>
                    <a:gs pos="100000">
                      <a:srgbClr val="000000"/>
                    </a:gs>
                  </a:gsLst>
                  <a:lin ang="0" scaled="0"/>
                </a:gradFill>
                <a:ea typeface="Segoe UI" pitchFamily="34" charset="0"/>
                <a:cs typeface="Segoe UI" pitchFamily="34" charset="0"/>
              </a:defRPr>
            </a:lvl1pPr>
          </a:lstStyle>
          <a:p>
            <a:pPr defTabSz="914363" fontAlgn="auto">
              <a:spcBef>
                <a:spcPts val="0"/>
              </a:spcBef>
              <a:spcAft>
                <a:spcPts val="0"/>
              </a:spcAft>
              <a:defRPr/>
            </a:pPr>
            <a:r>
              <a:rPr lang="en-US" sz="1400" dirty="0">
                <a:gradFill>
                  <a:gsLst>
                    <a:gs pos="0">
                      <a:schemeClr val="tx1"/>
                    </a:gs>
                    <a:gs pos="86000">
                      <a:schemeClr val="tx1"/>
                    </a:gs>
                  </a:gsLst>
                  <a:lin ang="5400000" scaled="0"/>
                </a:gradFill>
                <a:latin typeface="+mn-lt"/>
                <a:ea typeface="+mn-ea"/>
                <a:cs typeface="+mn-cs"/>
              </a:rPr>
              <a:t>System provides host process for app code</a:t>
            </a:r>
          </a:p>
        </p:txBody>
      </p:sp>
      <p:sp>
        <p:nvSpPr>
          <p:cNvPr id="70" name="Right Arrow 69"/>
          <p:cNvSpPr/>
          <p:nvPr/>
        </p:nvSpPr>
        <p:spPr bwMode="auto">
          <a:xfrm>
            <a:off x="1220788" y="1857375"/>
            <a:ext cx="1004887" cy="538163"/>
          </a:xfrm>
          <a:prstGeom prst="rightArrow">
            <a:avLst/>
          </a:prstGeom>
          <a:gradFill>
            <a:gsLst>
              <a:gs pos="0">
                <a:schemeClr val="accent1">
                  <a:alpha val="0"/>
                </a:schemeClr>
              </a:gs>
              <a:gs pos="100000">
                <a:schemeClr val="accent1"/>
              </a:gs>
            </a:gsLst>
            <a:lin ang="0" scaled="0"/>
          </a:gra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36" tIns="45718" rIns="91436" bIns="45718" anchor="ctr"/>
          <a:lstStyle/>
          <a:p>
            <a:pPr algn="ctr" defTabSz="1218585">
              <a:defRPr/>
            </a:pPr>
            <a:endParaRPr lang="en-US" sz="2900" spc="-200" dirty="0">
              <a:gradFill>
                <a:gsLst>
                  <a:gs pos="0">
                    <a:srgbClr val="FFFFFF"/>
                  </a:gs>
                  <a:gs pos="100000">
                    <a:srgbClr val="FFFFFF"/>
                  </a:gs>
                </a:gsLst>
                <a:lin ang="5400000" scaled="0"/>
              </a:gradFill>
              <a:latin typeface="Segoe Light" pitchFamily="34" charset="0"/>
            </a:endParaRPr>
          </a:p>
        </p:txBody>
      </p:sp>
      <p:grpSp>
        <p:nvGrpSpPr>
          <p:cNvPr id="15" name="Group 14"/>
          <p:cNvGrpSpPr>
            <a:grpSpLocks/>
          </p:cNvGrpSpPr>
          <p:nvPr/>
        </p:nvGrpSpPr>
        <p:grpSpPr bwMode="auto">
          <a:xfrm>
            <a:off x="2322513" y="1444625"/>
            <a:ext cx="2536825" cy="1990725"/>
            <a:chOff x="2323260" y="1444000"/>
            <a:chExt cx="2536799" cy="1991548"/>
          </a:xfrm>
        </p:grpSpPr>
        <p:sp>
          <p:nvSpPr>
            <p:cNvPr id="45" name="Rectangle 44"/>
            <p:cNvSpPr/>
            <p:nvPr/>
          </p:nvSpPr>
          <p:spPr bwMode="auto">
            <a:xfrm>
              <a:off x="2323260" y="1444000"/>
              <a:ext cx="2536799" cy="1991548"/>
            </a:xfrm>
            <a:prstGeom prst="rect">
              <a:avLst/>
            </a:prstGeom>
            <a:solidFill>
              <a:srgbClr val="BABABA"/>
            </a:solidFill>
            <a:ln w="12700">
              <a:solidFill>
                <a:srgbClr val="FFFFFF"/>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64008" rIns="64008" bIns="0" anchor="ctr"/>
            <a:lstStyle/>
            <a:p>
              <a:pPr algn="ctr" defTabSz="914400">
                <a:lnSpc>
                  <a:spcPct val="85000"/>
                </a:lnSpc>
                <a:spcBef>
                  <a:spcPct val="20000"/>
                </a:spcBef>
              </a:pPr>
              <a:endParaRPr lang="en-US" altLang="zh-CN" sz="1200">
                <a:solidFill>
                  <a:schemeClr val="tx1"/>
                </a:solidFill>
                <a:ea typeface="Segoe"/>
                <a:cs typeface="Segoe"/>
              </a:endParaRPr>
            </a:p>
          </p:txBody>
        </p:sp>
        <p:sp>
          <p:nvSpPr>
            <p:cNvPr id="46" name="Rectangle 45"/>
            <p:cNvSpPr/>
            <p:nvPr/>
          </p:nvSpPr>
          <p:spPr>
            <a:xfrm>
              <a:off x="2391822" y="1512673"/>
              <a:ext cx="2399675" cy="755415"/>
            </a:xfrm>
            <a:prstGeom prst="rect">
              <a:avLst/>
            </a:prstGeom>
            <a:solidFill>
              <a:srgbClr val="888888"/>
            </a:solidFill>
            <a:ln w="12700">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64008" rIns="64008" bIns="0"/>
            <a:lstStyle/>
            <a:p>
              <a:pPr algn="ctr" defTabSz="914400">
                <a:lnSpc>
                  <a:spcPct val="85000"/>
                </a:lnSpc>
                <a:spcBef>
                  <a:spcPct val="20000"/>
                </a:spcBef>
                <a:defRPr/>
              </a:pPr>
              <a:r>
                <a:rPr lang="en-US" sz="1200" kern="0" dirty="0">
                  <a:gradFill>
                    <a:gsLst>
                      <a:gs pos="0">
                        <a:srgbClr val="FFFFFF"/>
                      </a:gs>
                      <a:gs pos="100000">
                        <a:srgbClr val="FFFFFF"/>
                      </a:gs>
                    </a:gsLst>
                    <a:lin ang="5400000" scaled="0"/>
                  </a:gradFill>
                  <a:cs typeface="Segoe"/>
                </a:rPr>
                <a:t>App Domain</a:t>
              </a:r>
            </a:p>
          </p:txBody>
        </p:sp>
        <p:sp>
          <p:nvSpPr>
            <p:cNvPr id="47" name="Rectangle 46"/>
            <p:cNvSpPr/>
            <p:nvPr/>
          </p:nvSpPr>
          <p:spPr>
            <a:xfrm>
              <a:off x="3763064" y="1787369"/>
              <a:ext cx="959870" cy="412045"/>
            </a:xfrm>
            <a:prstGeom prst="rect">
              <a:avLst/>
            </a:prstGeom>
            <a:solidFill>
              <a:schemeClr val="accent4"/>
            </a:solidFill>
            <a:ln w="9525">
              <a:noFill/>
            </a:ln>
            <a:effectLst/>
          </p:spPr>
          <p:style>
            <a:lnRef idx="2">
              <a:schemeClr val="accent6">
                <a:shade val="50000"/>
              </a:schemeClr>
            </a:lnRef>
            <a:fillRef idx="1">
              <a:schemeClr val="accent6"/>
            </a:fillRef>
            <a:effectRef idx="0">
              <a:schemeClr val="accent6"/>
            </a:effectRef>
            <a:fontRef idx="minor">
              <a:schemeClr val="lt1"/>
            </a:fontRef>
          </p:style>
          <p:txBody>
            <a:bodyPr lIns="82312" tIns="0" rIns="82312" bIns="0" anchor="ctr"/>
            <a:lstStyle/>
            <a:p>
              <a:pPr algn="ctr" defTabSz="914363" fontAlgn="auto">
                <a:lnSpc>
                  <a:spcPct val="90000"/>
                </a:lnSpc>
                <a:spcBef>
                  <a:spcPts val="0"/>
                </a:spcBef>
                <a:spcAft>
                  <a:spcPts val="0"/>
                </a:spcAft>
                <a:defRPr/>
              </a:pPr>
              <a:r>
                <a:rPr lang="en-US" sz="1100" dirty="0">
                  <a:gradFill>
                    <a:gsLst>
                      <a:gs pos="0">
                        <a:schemeClr val="tx1"/>
                      </a:gs>
                      <a:gs pos="86000">
                        <a:schemeClr val="tx1"/>
                      </a:gs>
                    </a:gsLst>
                    <a:lin ang="5400000" scaled="0"/>
                  </a:gradFill>
                </a:rPr>
                <a:t>XNA Game Object</a:t>
              </a:r>
            </a:p>
          </p:txBody>
        </p:sp>
        <p:sp>
          <p:nvSpPr>
            <p:cNvPr id="48" name="Rectangle 47"/>
            <p:cNvSpPr/>
            <p:nvPr/>
          </p:nvSpPr>
          <p:spPr>
            <a:xfrm>
              <a:off x="2391822" y="2886153"/>
              <a:ext cx="2399675" cy="206023"/>
            </a:xfrm>
            <a:prstGeom prst="rect">
              <a:avLst/>
            </a:prstGeom>
            <a:solidFill>
              <a:srgbClr val="4891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63">
                <a:lnSpc>
                  <a:spcPct val="85000"/>
                </a:lnSpc>
                <a:spcBef>
                  <a:spcPts val="300"/>
                </a:spcBef>
                <a:defRPr/>
              </a:pPr>
              <a:r>
                <a:rPr lang="en-US" sz="1100" dirty="0">
                  <a:gradFill>
                    <a:gsLst>
                      <a:gs pos="0">
                        <a:schemeClr val="tx1"/>
                      </a:gs>
                      <a:gs pos="86000">
                        <a:schemeClr val="tx1"/>
                      </a:gs>
                    </a:gsLst>
                    <a:lin ang="5400000" scaled="0"/>
                  </a:gradFill>
                </a:rPr>
                <a:t>CLR</a:t>
              </a:r>
            </a:p>
          </p:txBody>
        </p:sp>
        <p:sp>
          <p:nvSpPr>
            <p:cNvPr id="50" name="Rectangle 49"/>
            <p:cNvSpPr/>
            <p:nvPr/>
          </p:nvSpPr>
          <p:spPr>
            <a:xfrm>
              <a:off x="2391821" y="2611457"/>
              <a:ext cx="754184" cy="206023"/>
            </a:xfrm>
            <a:prstGeom prst="rect">
              <a:avLst/>
            </a:prstGeom>
            <a:solidFill>
              <a:srgbClr val="4891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63">
                <a:lnSpc>
                  <a:spcPct val="85000"/>
                </a:lnSpc>
                <a:spcBef>
                  <a:spcPts val="300"/>
                </a:spcBef>
                <a:defRPr/>
              </a:pPr>
              <a:r>
                <a:rPr lang="en-US" sz="1100" dirty="0">
                  <a:gradFill>
                    <a:gsLst>
                      <a:gs pos="0">
                        <a:schemeClr val="tx1"/>
                      </a:gs>
                      <a:gs pos="86000">
                        <a:schemeClr val="tx1"/>
                      </a:gs>
                    </a:gsLst>
                    <a:lin ang="5400000" scaled="0"/>
                  </a:gradFill>
                </a:rPr>
                <a:t>Silverlight</a:t>
              </a:r>
            </a:p>
          </p:txBody>
        </p:sp>
        <p:sp>
          <p:nvSpPr>
            <p:cNvPr id="51" name="Rectangle 50"/>
            <p:cNvSpPr/>
            <p:nvPr/>
          </p:nvSpPr>
          <p:spPr>
            <a:xfrm>
              <a:off x="3214567" y="2611457"/>
              <a:ext cx="411373" cy="206023"/>
            </a:xfrm>
            <a:prstGeom prst="rect">
              <a:avLst/>
            </a:prstGeom>
            <a:solidFill>
              <a:srgbClr val="4891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63">
                <a:lnSpc>
                  <a:spcPct val="85000"/>
                </a:lnSpc>
                <a:spcBef>
                  <a:spcPts val="300"/>
                </a:spcBef>
                <a:defRPr/>
              </a:pPr>
              <a:r>
                <a:rPr lang="en-US" sz="1100" dirty="0">
                  <a:gradFill>
                    <a:gsLst>
                      <a:gs pos="0">
                        <a:schemeClr val="tx1"/>
                      </a:gs>
                      <a:gs pos="86000">
                        <a:schemeClr val="tx1"/>
                      </a:gs>
                    </a:gsLst>
                    <a:lin ang="5400000" scaled="0"/>
                  </a:gradFill>
                </a:rPr>
                <a:t>XNA</a:t>
              </a:r>
            </a:p>
          </p:txBody>
        </p:sp>
        <p:sp>
          <p:nvSpPr>
            <p:cNvPr id="52" name="Rectangle 51"/>
            <p:cNvSpPr/>
            <p:nvPr/>
          </p:nvSpPr>
          <p:spPr>
            <a:xfrm>
              <a:off x="3694502" y="2611457"/>
              <a:ext cx="1096994" cy="206023"/>
            </a:xfrm>
            <a:prstGeom prst="rect">
              <a:avLst/>
            </a:prstGeom>
            <a:solidFill>
              <a:srgbClr val="4891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63">
                <a:lnSpc>
                  <a:spcPct val="85000"/>
                </a:lnSpc>
                <a:spcBef>
                  <a:spcPts val="300"/>
                </a:spcBef>
                <a:defRPr/>
              </a:pPr>
              <a:r>
                <a:rPr lang="en-US" sz="1100" dirty="0">
                  <a:gradFill>
                    <a:gsLst>
                      <a:gs pos="0">
                        <a:schemeClr val="tx1"/>
                      </a:gs>
                      <a:gs pos="86000">
                        <a:schemeClr val="tx1"/>
                      </a:gs>
                    </a:gsLst>
                    <a:lin ang="5400000" scaled="0"/>
                  </a:gradFill>
                </a:rPr>
                <a:t>HTML/JavaScript</a:t>
              </a:r>
            </a:p>
          </p:txBody>
        </p:sp>
        <p:sp>
          <p:nvSpPr>
            <p:cNvPr id="56" name="Rectangle 55"/>
            <p:cNvSpPr/>
            <p:nvPr/>
          </p:nvSpPr>
          <p:spPr>
            <a:xfrm>
              <a:off x="2460383" y="1787369"/>
              <a:ext cx="1234119" cy="412045"/>
            </a:xfrm>
            <a:prstGeom prst="rect">
              <a:avLst/>
            </a:prstGeom>
            <a:solidFill>
              <a:schemeClr val="accent4"/>
            </a:solidFill>
            <a:ln w="9525">
              <a:noFill/>
            </a:ln>
            <a:effectLst/>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defTabSz="914363" fontAlgn="auto">
                <a:lnSpc>
                  <a:spcPct val="90000"/>
                </a:lnSpc>
                <a:spcBef>
                  <a:spcPts val="0"/>
                </a:spcBef>
                <a:spcAft>
                  <a:spcPts val="0"/>
                </a:spcAft>
                <a:defRPr/>
              </a:pPr>
              <a:r>
                <a:rPr lang="en-US" sz="1100" dirty="0">
                  <a:gradFill>
                    <a:gsLst>
                      <a:gs pos="0">
                        <a:schemeClr val="tx1"/>
                      </a:gs>
                      <a:gs pos="86000">
                        <a:schemeClr val="tx1"/>
                      </a:gs>
                    </a:gsLst>
                    <a:lin ang="5400000" scaled="0"/>
                  </a:gradFill>
                </a:rPr>
                <a:t>Silverlight </a:t>
              </a:r>
              <a:r>
                <a:rPr lang="en-US" sz="1100" dirty="0">
                  <a:gradFill>
                    <a:gsLst>
                      <a:gs pos="0">
                        <a:schemeClr val="tx1"/>
                      </a:gs>
                      <a:gs pos="86000">
                        <a:schemeClr val="tx1"/>
                      </a:gs>
                    </a:gsLst>
                    <a:lin ang="5400000" scaled="0"/>
                  </a:gradFill>
                </a:rPr>
                <a:t>Application Object</a:t>
              </a:r>
              <a:endParaRPr lang="en-US" sz="1100" dirty="0">
                <a:gradFill>
                  <a:gsLst>
                    <a:gs pos="0">
                      <a:schemeClr val="tx1"/>
                    </a:gs>
                    <a:gs pos="86000">
                      <a:schemeClr val="tx1"/>
                    </a:gs>
                  </a:gsLst>
                  <a:lin ang="5400000" scaled="0"/>
                </a:gradFill>
              </a:endParaRPr>
            </a:p>
          </p:txBody>
        </p:sp>
        <p:sp>
          <p:nvSpPr>
            <p:cNvPr id="57" name="Rectangle 56"/>
            <p:cNvSpPr/>
            <p:nvPr/>
          </p:nvSpPr>
          <p:spPr>
            <a:xfrm>
              <a:off x="2391822" y="2336761"/>
              <a:ext cx="2399675" cy="206023"/>
            </a:xfrm>
            <a:prstGeom prst="rect">
              <a:avLst/>
            </a:prstGeom>
            <a:solidFill>
              <a:srgbClr val="4891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63">
                <a:lnSpc>
                  <a:spcPct val="85000"/>
                </a:lnSpc>
                <a:spcBef>
                  <a:spcPts val="300"/>
                </a:spcBef>
                <a:defRPr/>
              </a:pPr>
              <a:r>
                <a:rPr lang="en-US" sz="1100" dirty="0">
                  <a:gradFill>
                    <a:gsLst>
                      <a:gs pos="0">
                        <a:schemeClr val="tx1"/>
                      </a:gs>
                      <a:gs pos="86000">
                        <a:schemeClr val="tx1"/>
                      </a:gs>
                    </a:gsLst>
                    <a:lin ang="5400000" scaled="0"/>
                  </a:gradFill>
                </a:rPr>
                <a:t>Frameworks</a:t>
              </a:r>
            </a:p>
          </p:txBody>
        </p:sp>
        <p:sp>
          <p:nvSpPr>
            <p:cNvPr id="49" name="Rectangle 48"/>
            <p:cNvSpPr/>
            <p:nvPr/>
          </p:nvSpPr>
          <p:spPr>
            <a:xfrm>
              <a:off x="2391822" y="3160852"/>
              <a:ext cx="2399675" cy="206023"/>
            </a:xfrm>
            <a:prstGeom prst="rect">
              <a:avLst/>
            </a:prstGeom>
            <a:solidFill>
              <a:srgbClr val="4891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63">
                <a:lnSpc>
                  <a:spcPct val="85000"/>
                </a:lnSpc>
                <a:spcBef>
                  <a:spcPts val="300"/>
                </a:spcBef>
                <a:defRPr/>
              </a:pPr>
              <a:r>
                <a:rPr lang="en-US" sz="1100" dirty="0">
                  <a:gradFill>
                    <a:gsLst>
                      <a:gs pos="0">
                        <a:schemeClr val="tx1"/>
                      </a:gs>
                      <a:gs pos="86000">
                        <a:schemeClr val="tx1"/>
                      </a:gs>
                    </a:gsLst>
                    <a:lin ang="5400000" scaled="0"/>
                  </a:gradFill>
                </a:rPr>
                <a:t>App Model Host</a:t>
              </a:r>
            </a:p>
          </p:txBody>
        </p:sp>
      </p:grpSp>
      <p:pic>
        <p:nvPicPr>
          <p:cNvPr id="37" name="Picture 36"/>
          <p:cNvPicPr>
            <a:picLocks noChangeAspect="1"/>
          </p:cNvPicPr>
          <p:nvPr/>
        </p:nvPicPr>
        <p:blipFill>
          <a:blip r:embed="rId4"/>
          <a:srcRect r="53027"/>
          <a:stretch>
            <a:fillRect/>
          </a:stretch>
        </p:blipFill>
        <p:spPr bwMode="auto">
          <a:xfrm>
            <a:off x="525463" y="1444625"/>
            <a:ext cx="871537" cy="1365250"/>
          </a:xfrm>
          <a:prstGeom prst="rect">
            <a:avLst/>
          </a:prstGeom>
          <a:noFill/>
          <a:ln w="9525">
            <a:noFill/>
            <a:miter lim="800000"/>
            <a:headEnd/>
            <a:tailEnd/>
          </a:ln>
        </p:spPr>
      </p:pic>
      <p:sp>
        <p:nvSpPr>
          <p:cNvPr id="104" name="TextBox 103"/>
          <p:cNvSpPr txBox="1"/>
          <p:nvPr/>
        </p:nvSpPr>
        <p:spPr>
          <a:xfrm>
            <a:off x="5831278" y="4679024"/>
            <a:ext cx="1547121" cy="371652"/>
          </a:xfrm>
          <a:prstGeom prst="rect">
            <a:avLst/>
          </a:prstGeom>
          <a:solidFill>
            <a:srgbClr val="529434"/>
          </a:solidFill>
          <a:ln w="25400" cap="flat" cmpd="sng" algn="ctr">
            <a:noFill/>
            <a:prstDash val="solid"/>
            <a:headEnd type="none" w="med" len="med"/>
            <a:tailEnd type="none" w="med" len="med"/>
          </a:ln>
          <a:effectLst>
            <a:outerShdw blurRad="127000" algn="ctr" rotWithShape="0">
              <a:srgbClr val="FFFFFF"/>
            </a:outerShdw>
          </a:effectLst>
        </p:spPr>
        <p:txBody>
          <a:bodyPr lIns="54864" tIns="36576" rIns="68604" bIns="27432" anchor="b"/>
          <a:lstStyle>
            <a:defPPr>
              <a:defRPr lang="en-US"/>
            </a:defPPr>
            <a:lvl1pPr defTabSz="914400" fontAlgn="base">
              <a:lnSpc>
                <a:spcPct val="85000"/>
              </a:lnSpc>
              <a:spcBef>
                <a:spcPct val="20000"/>
              </a:spcBef>
              <a:spcAft>
                <a:spcPct val="0"/>
              </a:spcAft>
              <a:defRPr sz="1200" kern="0">
                <a:gradFill>
                  <a:gsLst>
                    <a:gs pos="0">
                      <a:srgbClr val="FFFFFF"/>
                    </a:gs>
                    <a:gs pos="100000">
                      <a:srgbClr val="FFFFFF"/>
                    </a:gs>
                  </a:gsLst>
                  <a:lin ang="5400000" scaled="0"/>
                </a:gradFill>
                <a:cs typeface="Segoe"/>
              </a:defRPr>
            </a:lvl1pPr>
          </a:lstStyle>
          <a:p>
            <a:pPr defTabSz="914363">
              <a:spcBef>
                <a:spcPts val="300"/>
              </a:spcBef>
              <a:defRPr/>
            </a:pPr>
            <a:r>
              <a:rPr lang="en-US" sz="1000" b="1" kern="1200" dirty="0">
                <a:gradFill>
                  <a:gsLst>
                    <a:gs pos="0">
                      <a:schemeClr val="tx1"/>
                    </a:gs>
                    <a:gs pos="86000">
                      <a:schemeClr val="tx1"/>
                    </a:gs>
                  </a:gsLst>
                  <a:lin ang="5400000" scaled="0"/>
                </a:gradFill>
                <a:latin typeface="+mn-lt"/>
                <a:ea typeface="+mn-ea"/>
                <a:cs typeface="+mn-cs"/>
              </a:rPr>
              <a:t>Push notifications</a:t>
            </a:r>
          </a:p>
          <a:p>
            <a:pPr defTabSz="914363">
              <a:spcBef>
                <a:spcPts val="300"/>
              </a:spcBef>
              <a:defRPr/>
            </a:pPr>
            <a:r>
              <a:rPr lang="en-US" sz="1000" b="1" kern="1200" dirty="0">
                <a:gradFill>
                  <a:gsLst>
                    <a:gs pos="0">
                      <a:schemeClr val="tx1"/>
                    </a:gs>
                    <a:gs pos="86000">
                      <a:schemeClr val="tx1"/>
                    </a:gs>
                  </a:gsLst>
                  <a:lin ang="5400000" scaled="0"/>
                </a:gradFill>
                <a:latin typeface="+mn-lt"/>
                <a:ea typeface="+mn-ea"/>
                <a:cs typeface="+mn-cs"/>
              </a:rPr>
              <a:t>Windows Live ID</a:t>
            </a:r>
          </a:p>
        </p:txBody>
      </p:sp>
      <p:sp>
        <p:nvSpPr>
          <p:cNvPr id="105" name="TextBox 104"/>
          <p:cNvSpPr txBox="1"/>
          <p:nvPr/>
        </p:nvSpPr>
        <p:spPr>
          <a:xfrm>
            <a:off x="3369974" y="5564093"/>
            <a:ext cx="548640" cy="210834"/>
          </a:xfrm>
          <a:prstGeom prst="rect">
            <a:avLst/>
          </a:prstGeom>
          <a:solidFill>
            <a:srgbClr val="2779CB"/>
          </a:solidFill>
          <a:ln>
            <a:noFill/>
          </a:ln>
          <a:effectLst>
            <a:outerShdw blurRad="127000" algn="ctr" rotWithShape="0">
              <a:srgbClr val="FFFFFF"/>
            </a:outerShdw>
          </a:effectLst>
        </p:spPr>
        <p:style>
          <a:lnRef idx="2">
            <a:schemeClr val="accent1">
              <a:shade val="50000"/>
            </a:schemeClr>
          </a:lnRef>
          <a:fillRef idx="1">
            <a:schemeClr val="accent1"/>
          </a:fillRef>
          <a:effectRef idx="0">
            <a:schemeClr val="accent1"/>
          </a:effectRef>
          <a:fontRef idx="minor">
            <a:schemeClr val="lt1"/>
          </a:fontRef>
        </p:style>
        <p:txBody>
          <a:bodyPr lIns="54864" tIns="18288" rIns="0" bIns="0" anchor="ctr"/>
          <a:lstStyle>
            <a:defPPr>
              <a:defRPr lang="en-US"/>
            </a:defPPr>
            <a:lvl1pPr fontAlgn="base">
              <a:lnSpc>
                <a:spcPct val="85000"/>
              </a:lnSpc>
              <a:spcBef>
                <a:spcPts val="300"/>
              </a:spcBef>
              <a:spcAft>
                <a:spcPct val="0"/>
              </a:spcAft>
              <a:defRPr sz="1000" b="1">
                <a:gradFill>
                  <a:gsLst>
                    <a:gs pos="0">
                      <a:schemeClr val="tx1"/>
                    </a:gs>
                    <a:gs pos="86000">
                      <a:schemeClr val="tx1"/>
                    </a:gs>
                  </a:gsLst>
                  <a:lin ang="5400000" scaled="0"/>
                </a:gradFill>
              </a:defRPr>
            </a:lvl1pPr>
          </a:lstStyle>
          <a:p>
            <a:pPr defTabSz="914363">
              <a:defRPr/>
            </a:pPr>
            <a:r>
              <a:rPr lang="en-US" dirty="0"/>
              <a:t>A-GPS</a:t>
            </a:r>
          </a:p>
        </p:txBody>
      </p:sp>
      <p:sp>
        <p:nvSpPr>
          <p:cNvPr id="38" name="TextBox 37"/>
          <p:cNvSpPr txBox="1"/>
          <p:nvPr/>
        </p:nvSpPr>
        <p:spPr>
          <a:xfrm>
            <a:off x="5189869" y="5564093"/>
            <a:ext cx="731520" cy="210834"/>
          </a:xfrm>
          <a:prstGeom prst="rect">
            <a:avLst/>
          </a:prstGeom>
          <a:solidFill>
            <a:srgbClr val="2779CB"/>
          </a:solidFill>
          <a:ln>
            <a:noFill/>
          </a:ln>
          <a:effectLst>
            <a:outerShdw blurRad="127000" algn="ctr" rotWithShape="0">
              <a:srgbClr val="FFFFFF"/>
            </a:outerShdw>
          </a:effectLst>
        </p:spPr>
        <p:style>
          <a:lnRef idx="2">
            <a:schemeClr val="accent1">
              <a:shade val="50000"/>
            </a:schemeClr>
          </a:lnRef>
          <a:fillRef idx="1">
            <a:schemeClr val="accent1"/>
          </a:fillRef>
          <a:effectRef idx="0">
            <a:schemeClr val="accent1"/>
          </a:effectRef>
          <a:fontRef idx="minor">
            <a:schemeClr val="lt1"/>
          </a:fontRef>
        </p:style>
        <p:txBody>
          <a:bodyPr lIns="54864" tIns="18288" rIns="0" bIns="0" anchor="ctr"/>
          <a:lstStyle>
            <a:defPPr>
              <a:defRPr lang="en-US"/>
            </a:defPPr>
            <a:lvl1pPr fontAlgn="base">
              <a:lnSpc>
                <a:spcPct val="85000"/>
              </a:lnSpc>
              <a:spcBef>
                <a:spcPts val="300"/>
              </a:spcBef>
              <a:spcAft>
                <a:spcPct val="0"/>
              </a:spcAft>
              <a:defRPr sz="1000" b="1">
                <a:gradFill>
                  <a:gsLst>
                    <a:gs pos="0">
                      <a:schemeClr val="tx1"/>
                    </a:gs>
                    <a:gs pos="86000">
                      <a:schemeClr val="tx1"/>
                    </a:gs>
                  </a:gsLst>
                  <a:lin ang="5400000" scaled="0"/>
                </a:gradFill>
              </a:defRPr>
            </a:lvl1pPr>
          </a:lstStyle>
          <a:p>
            <a:pPr defTabSz="914363">
              <a:defRPr/>
            </a:pPr>
            <a:r>
              <a:rPr lang="en-US" dirty="0"/>
              <a:t>Compass</a:t>
            </a:r>
          </a:p>
        </p:txBody>
      </p:sp>
      <p:sp>
        <p:nvSpPr>
          <p:cNvPr id="159756" name="TextBox 38">
            <a:hlinkClick r:id="rId5"/>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04"/>
                                        </p:tgtEl>
                                        <p:attrNameLst>
                                          <p:attrName>style.visibility</p:attrName>
                                        </p:attrNameLst>
                                      </p:cBhvr>
                                      <p:to>
                                        <p:strVal val="visible"/>
                                      </p:to>
                                    </p:set>
                                    <p:animEffect transition="in" filter="fade">
                                      <p:cBhvr>
                                        <p:cTn id="35" dur="500"/>
                                        <p:tgtEl>
                                          <p:spTgt spid="104"/>
                                        </p:tgtEl>
                                      </p:cBhvr>
                                    </p:animEffect>
                                  </p:childTnLst>
                                </p:cTn>
                              </p:par>
                              <p:par>
                                <p:cTn id="36" presetID="10" presetClass="entr" presetSubtype="0" fill="hold" nodeType="with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fade">
                                      <p:cBhvr>
                                        <p:cTn id="38" dur="500"/>
                                        <p:tgtEl>
                                          <p:spTgt spid="105"/>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Windows Phone 7 Security Model</a:t>
            </a:r>
            <a:endParaRPr dirty="0"/>
          </a:p>
        </p:txBody>
      </p:sp>
      <p:grpSp>
        <p:nvGrpSpPr>
          <p:cNvPr id="161794" name="Group 25"/>
          <p:cNvGrpSpPr>
            <a:grpSpLocks/>
          </p:cNvGrpSpPr>
          <p:nvPr/>
        </p:nvGrpSpPr>
        <p:grpSpPr bwMode="auto">
          <a:xfrm>
            <a:off x="6991350" y="1443038"/>
            <a:ext cx="4662488" cy="4846637"/>
            <a:chOff x="5242048" y="1107868"/>
            <a:chExt cx="3498492" cy="3634740"/>
          </a:xfrm>
        </p:grpSpPr>
        <p:sp>
          <p:nvSpPr>
            <p:cNvPr id="18" name="Rectangle 17"/>
            <p:cNvSpPr/>
            <p:nvPr/>
          </p:nvSpPr>
          <p:spPr>
            <a:xfrm>
              <a:off x="5242048" y="1107868"/>
              <a:ext cx="3498492" cy="3634740"/>
            </a:xfrm>
            <a:prstGeom prst="rect">
              <a:avLst/>
            </a:prstGeom>
            <a:solidFill>
              <a:srgbClr val="FFFFFF"/>
            </a:solidFill>
            <a:ln>
              <a:noFill/>
            </a:ln>
            <a:effectLst>
              <a:outerShdw blurRad="40005" dist="2286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fontAlgn="auto">
                <a:spcBef>
                  <a:spcPts val="0"/>
                </a:spcBef>
                <a:spcAft>
                  <a:spcPts val="0"/>
                </a:spcAft>
                <a:defRPr/>
              </a:pPr>
              <a:r>
                <a:rPr lang="en-US" sz="2100" kern="0" dirty="0">
                  <a:gradFill>
                    <a:gsLst>
                      <a:gs pos="0">
                        <a:srgbClr val="FFFFFF"/>
                      </a:gs>
                      <a:gs pos="100000">
                        <a:srgbClr val="FFFFFF"/>
                      </a:gs>
                    </a:gsLst>
                    <a:lin ang="5400000" scaled="0"/>
                  </a:gradFill>
                  <a:latin typeface="Segoe Light" pitchFamily="34" charset="0"/>
                  <a:cs typeface="Segoe"/>
                </a:rPr>
                <a:t>Security Model</a:t>
              </a:r>
            </a:p>
          </p:txBody>
        </p:sp>
        <p:grpSp>
          <p:nvGrpSpPr>
            <p:cNvPr id="161803" name="Group 19"/>
            <p:cNvGrpSpPr>
              <a:grpSpLocks/>
            </p:cNvGrpSpPr>
            <p:nvPr/>
          </p:nvGrpSpPr>
          <p:grpSpPr bwMode="auto">
            <a:xfrm>
              <a:off x="6535333" y="1450768"/>
              <a:ext cx="1852142" cy="2287388"/>
              <a:chOff x="6234545" y="1547024"/>
              <a:chExt cx="2104707" cy="2287388"/>
            </a:xfrm>
          </p:grpSpPr>
          <p:sp>
            <p:nvSpPr>
              <p:cNvPr id="17" name="Rectangle 16"/>
              <p:cNvSpPr/>
              <p:nvPr/>
            </p:nvSpPr>
            <p:spPr>
              <a:xfrm>
                <a:off x="6234545" y="2279932"/>
                <a:ext cx="2104707" cy="1554480"/>
              </a:xfrm>
              <a:prstGeom prst="rect">
                <a:avLst/>
              </a:prstGeom>
              <a:solidFill>
                <a:srgbClr val="4891DC"/>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tIns="91440" bIns="182880" anchor="b"/>
              <a:lstStyle/>
              <a:p>
                <a:pPr algn="ctr" defTabSz="914363">
                  <a:lnSpc>
                    <a:spcPct val="85000"/>
                  </a:lnSpc>
                  <a:spcBef>
                    <a:spcPts val="300"/>
                  </a:spcBef>
                  <a:defRPr/>
                </a:pPr>
                <a:r>
                  <a:rPr lang="en-US" dirty="0">
                    <a:gradFill>
                      <a:gsLst>
                        <a:gs pos="0">
                          <a:schemeClr val="tx1"/>
                        </a:gs>
                        <a:gs pos="86000">
                          <a:schemeClr val="tx1"/>
                        </a:gs>
                      </a:gsLst>
                      <a:lin ang="5400000" scaled="0"/>
                    </a:gradFill>
                  </a:rPr>
                  <a:t>Least Privilege Chamber (LPC)</a:t>
                </a:r>
              </a:p>
            </p:txBody>
          </p:sp>
          <p:sp>
            <p:nvSpPr>
              <p:cNvPr id="11" name="Rectangle 10"/>
              <p:cNvSpPr/>
              <p:nvPr/>
            </p:nvSpPr>
            <p:spPr>
              <a:xfrm>
                <a:off x="6234545" y="1547024"/>
                <a:ext cx="2104707" cy="654388"/>
              </a:xfrm>
              <a:prstGeom prst="rect">
                <a:avLst/>
              </a:prstGeom>
              <a:solidFill>
                <a:srgbClr val="4891DC"/>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defTabSz="914363">
                  <a:lnSpc>
                    <a:spcPct val="85000"/>
                  </a:lnSpc>
                  <a:spcBef>
                    <a:spcPts val="300"/>
                  </a:spcBef>
                  <a:defRPr/>
                </a:pPr>
                <a:r>
                  <a:rPr lang="en-US" dirty="0">
                    <a:gradFill>
                      <a:gsLst>
                        <a:gs pos="0">
                          <a:schemeClr val="tx1"/>
                        </a:gs>
                        <a:gs pos="86000">
                          <a:schemeClr val="tx1"/>
                        </a:gs>
                      </a:gsLst>
                      <a:lin ang="5400000" scaled="0"/>
                    </a:gradFill>
                  </a:rPr>
                  <a:t>Trusted Computing Base (TCB)</a:t>
                </a:r>
              </a:p>
            </p:txBody>
          </p:sp>
          <p:grpSp>
            <p:nvGrpSpPr>
              <p:cNvPr id="161810" name="Group 18"/>
              <p:cNvGrpSpPr>
                <a:grpSpLocks/>
              </p:cNvGrpSpPr>
              <p:nvPr/>
            </p:nvGrpSpPr>
            <p:grpSpPr bwMode="auto">
              <a:xfrm>
                <a:off x="6240635" y="2285290"/>
                <a:ext cx="1737360" cy="913373"/>
                <a:chOff x="6240350" y="2285290"/>
                <a:chExt cx="1657653" cy="913373"/>
              </a:xfrm>
            </p:grpSpPr>
            <p:sp>
              <p:nvSpPr>
                <p:cNvPr id="15" name="Rectangle 14"/>
                <p:cNvSpPr/>
                <p:nvPr/>
              </p:nvSpPr>
              <p:spPr>
                <a:xfrm>
                  <a:off x="6240350" y="2285290"/>
                  <a:ext cx="1657653" cy="457200"/>
                </a:xfrm>
                <a:prstGeom prst="rect">
                  <a:avLst/>
                </a:prstGeom>
                <a:solidFill>
                  <a:srgbClr val="6BBD46"/>
                </a:solidFill>
                <a:ln w="12700" cap="flat" cmpd="sng" algn="ctr">
                  <a:noFill/>
                  <a:prstDash val="solid"/>
                  <a:headEnd type="none" w="med" len="med"/>
                  <a:tailEnd type="none" w="med" len="med"/>
                </a:ln>
                <a:effectLst/>
              </p:spPr>
              <p:txBody>
                <a:bodyPr lIns="64008" rIns="68604" bIns="34302" anchor="ctr"/>
                <a:lstStyle/>
                <a:p>
                  <a:pPr algn="ctr" defTabSz="914363">
                    <a:lnSpc>
                      <a:spcPct val="85000"/>
                    </a:lnSpc>
                    <a:spcBef>
                      <a:spcPts val="300"/>
                    </a:spcBef>
                    <a:defRPr/>
                  </a:pPr>
                  <a:r>
                    <a:rPr lang="en-US" dirty="0">
                      <a:gradFill>
                        <a:gsLst>
                          <a:gs pos="0">
                            <a:schemeClr val="tx1"/>
                          </a:gs>
                          <a:gs pos="86000">
                            <a:schemeClr val="tx1"/>
                          </a:gs>
                        </a:gsLst>
                        <a:lin ang="5400000" scaled="0"/>
                      </a:gradFill>
                      <a:latin typeface="+mn-lt"/>
                      <a:ea typeface="+mn-ea"/>
                    </a:rPr>
                    <a:t>Elevated Rights</a:t>
                  </a:r>
                </a:p>
              </p:txBody>
            </p:sp>
            <p:sp>
              <p:nvSpPr>
                <p:cNvPr id="16" name="Rectangle 15"/>
                <p:cNvSpPr/>
                <p:nvPr/>
              </p:nvSpPr>
              <p:spPr>
                <a:xfrm>
                  <a:off x="6240350" y="2741463"/>
                  <a:ext cx="1657653" cy="457200"/>
                </a:xfrm>
                <a:prstGeom prst="rect">
                  <a:avLst/>
                </a:prstGeom>
                <a:solidFill>
                  <a:srgbClr val="FAA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3">
                    <a:lnSpc>
                      <a:spcPct val="85000"/>
                    </a:lnSpc>
                    <a:spcBef>
                      <a:spcPts val="300"/>
                    </a:spcBef>
                    <a:defRPr/>
                  </a:pPr>
                  <a:r>
                    <a:rPr lang="en-US" dirty="0">
                      <a:gradFill>
                        <a:gsLst>
                          <a:gs pos="0">
                            <a:schemeClr val="tx1"/>
                          </a:gs>
                          <a:gs pos="86000">
                            <a:schemeClr val="tx1"/>
                          </a:gs>
                        </a:gsLst>
                        <a:lin ang="5400000" scaled="0"/>
                      </a:gradFill>
                    </a:rPr>
                    <a:t>Standard Rights</a:t>
                  </a:r>
                </a:p>
              </p:txBody>
            </p:sp>
          </p:grpSp>
        </p:grpSp>
        <p:sp>
          <p:nvSpPr>
            <p:cNvPr id="21" name="TextBox 20"/>
            <p:cNvSpPr txBox="1"/>
            <p:nvPr/>
          </p:nvSpPr>
          <p:spPr>
            <a:xfrm>
              <a:off x="7688890" y="3903593"/>
              <a:ext cx="942811" cy="560923"/>
            </a:xfrm>
            <a:prstGeom prst="rect">
              <a:avLst/>
            </a:prstGeom>
            <a:noFill/>
          </p:spPr>
          <p:txBody>
            <a:bodyPr wrap="none" lIns="0" tIns="0" rIns="0" bIns="0" anchor="ctr">
              <a:spAutoFit/>
            </a:bodyPr>
            <a:lstStyle>
              <a:defPPr>
                <a:defRPr lang="en-US"/>
              </a:defPPr>
              <a:lvl1pPr algn="ctr">
                <a:lnSpc>
                  <a:spcPct val="90000"/>
                </a:lnSpc>
                <a:defRPr sz="2000" kern="0">
                  <a:gradFill>
                    <a:gsLst>
                      <a:gs pos="0">
                        <a:srgbClr val="000000"/>
                      </a:gs>
                      <a:gs pos="100000">
                        <a:srgbClr val="000000"/>
                      </a:gs>
                    </a:gsLst>
                    <a:lin ang="5400000" scaled="0"/>
                  </a:gradFill>
                  <a:cs typeface="Segoe"/>
                </a:defRPr>
              </a:lvl1pPr>
            </a:lstStyle>
            <a:p>
              <a:pPr defTabSz="914363" fontAlgn="auto">
                <a:spcBef>
                  <a:spcPts val="0"/>
                </a:spcBef>
                <a:spcAft>
                  <a:spcPts val="0"/>
                </a:spcAft>
                <a:defRPr/>
              </a:pPr>
              <a:r>
                <a:rPr lang="en-US" sz="1800" dirty="0">
                  <a:latin typeface="+mn-lt"/>
                  <a:ea typeface="+mn-ea"/>
                </a:rPr>
                <a:t>Dynamic</a:t>
              </a:r>
              <a:br>
                <a:rPr lang="en-US" sz="1800" dirty="0">
                  <a:latin typeface="+mn-lt"/>
                  <a:ea typeface="+mn-ea"/>
                </a:rPr>
              </a:br>
              <a:r>
                <a:rPr lang="en-US" sz="1800" dirty="0">
                  <a:latin typeface="+mn-lt"/>
                  <a:ea typeface="+mn-ea"/>
                </a:rPr>
                <a:t>Permissions</a:t>
              </a:r>
              <a:br>
                <a:rPr lang="en-US" sz="1800" dirty="0">
                  <a:latin typeface="+mn-lt"/>
                  <a:ea typeface="+mn-ea"/>
                </a:rPr>
              </a:br>
              <a:r>
                <a:rPr lang="en-US" sz="1800" dirty="0">
                  <a:latin typeface="+mn-lt"/>
                  <a:ea typeface="+mn-ea"/>
                </a:rPr>
                <a:t>(LPC)</a:t>
              </a:r>
            </a:p>
          </p:txBody>
        </p:sp>
        <p:sp>
          <p:nvSpPr>
            <p:cNvPr id="22" name="Left Brace 21"/>
            <p:cNvSpPr/>
            <p:nvPr/>
          </p:nvSpPr>
          <p:spPr>
            <a:xfrm>
              <a:off x="6274800" y="1473366"/>
              <a:ext cx="209647" cy="1623906"/>
            </a:xfrm>
            <a:prstGeom prst="leftBrace">
              <a:avLst>
                <a:gd name="adj1" fmla="val 39761"/>
                <a:gd name="adj2" fmla="val 50000"/>
              </a:avLst>
            </a:prstGeom>
            <a:ln w="25400">
              <a:solidFill>
                <a:srgbClr val="4891DC"/>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auto">
                <a:spcBef>
                  <a:spcPts val="0"/>
                </a:spcBef>
                <a:spcAft>
                  <a:spcPts val="0"/>
                </a:spcAft>
                <a:defRPr/>
              </a:pPr>
              <a:endParaRPr lang="en-US"/>
            </a:p>
          </p:txBody>
        </p:sp>
        <p:sp>
          <p:nvSpPr>
            <p:cNvPr id="24" name="TextBox 23"/>
            <p:cNvSpPr txBox="1"/>
            <p:nvPr/>
          </p:nvSpPr>
          <p:spPr>
            <a:xfrm>
              <a:off x="5341711" y="1911517"/>
              <a:ext cx="942811" cy="747897"/>
            </a:xfrm>
            <a:prstGeom prst="rect">
              <a:avLst/>
            </a:prstGeom>
            <a:noFill/>
          </p:spPr>
          <p:txBody>
            <a:bodyPr wrap="none" lIns="0" tIns="0" rIns="0" bIns="0" anchor="ctr">
              <a:spAutoFit/>
            </a:bodyPr>
            <a:lstStyle/>
            <a:p>
              <a:pPr algn="ctr" defTabSz="914363" fontAlgn="auto">
                <a:lnSpc>
                  <a:spcPct val="90000"/>
                </a:lnSpc>
                <a:spcBef>
                  <a:spcPts val="0"/>
                </a:spcBef>
                <a:spcAft>
                  <a:spcPts val="0"/>
                </a:spcAft>
                <a:defRPr/>
              </a:pPr>
              <a:r>
                <a:rPr lang="en-US" kern="0" dirty="0">
                  <a:gradFill>
                    <a:gsLst>
                      <a:gs pos="0">
                        <a:srgbClr val="000000"/>
                      </a:gs>
                      <a:gs pos="100000">
                        <a:srgbClr val="000000"/>
                      </a:gs>
                    </a:gsLst>
                    <a:lin ang="5400000" scaled="0"/>
                  </a:gradFill>
                  <a:latin typeface="+mn-lt"/>
                  <a:ea typeface="+mn-ea"/>
                  <a:cs typeface="Segoe"/>
                </a:rPr>
                <a:t>Fixed</a:t>
              </a:r>
              <a:br>
                <a:rPr lang="en-US" kern="0" dirty="0">
                  <a:gradFill>
                    <a:gsLst>
                      <a:gs pos="0">
                        <a:srgbClr val="000000"/>
                      </a:gs>
                      <a:gs pos="100000">
                        <a:srgbClr val="000000"/>
                      </a:gs>
                    </a:gsLst>
                    <a:lin ang="5400000" scaled="0"/>
                  </a:gradFill>
                  <a:latin typeface="+mn-lt"/>
                  <a:ea typeface="+mn-ea"/>
                  <a:cs typeface="Segoe"/>
                </a:rPr>
              </a:br>
              <a:r>
                <a:rPr lang="en-US" kern="0" dirty="0">
                  <a:gradFill>
                    <a:gsLst>
                      <a:gs pos="0">
                        <a:srgbClr val="000000"/>
                      </a:gs>
                      <a:gs pos="100000">
                        <a:srgbClr val="000000"/>
                      </a:gs>
                    </a:gsLst>
                    <a:lin ang="5400000" scaled="0"/>
                  </a:gradFill>
                  <a:latin typeface="+mn-lt"/>
                  <a:ea typeface="+mn-ea"/>
                  <a:cs typeface="Segoe"/>
                </a:rPr>
                <a:t>Permissions</a:t>
              </a:r>
              <a:br>
                <a:rPr lang="en-US" kern="0" dirty="0">
                  <a:gradFill>
                    <a:gsLst>
                      <a:gs pos="0">
                        <a:srgbClr val="000000"/>
                      </a:gs>
                      <a:gs pos="100000">
                        <a:srgbClr val="000000"/>
                      </a:gs>
                    </a:gsLst>
                    <a:lin ang="5400000" scaled="0"/>
                  </a:gradFill>
                  <a:latin typeface="+mn-lt"/>
                  <a:ea typeface="+mn-ea"/>
                  <a:cs typeface="Segoe"/>
                </a:rPr>
              </a:br>
              <a:r>
                <a:rPr lang="en-US" kern="0" dirty="0">
                  <a:gradFill>
                    <a:gsLst>
                      <a:gs pos="0">
                        <a:srgbClr val="000000"/>
                      </a:gs>
                      <a:gs pos="100000">
                        <a:srgbClr val="000000"/>
                      </a:gs>
                    </a:gsLst>
                    <a:lin ang="5400000" scaled="0"/>
                  </a:gradFill>
                  <a:latin typeface="+mn-lt"/>
                  <a:ea typeface="+mn-ea"/>
                  <a:cs typeface="Segoe"/>
                </a:rPr>
                <a:t>Chamber</a:t>
              </a:r>
              <a:br>
                <a:rPr lang="en-US" kern="0" dirty="0">
                  <a:gradFill>
                    <a:gsLst>
                      <a:gs pos="0">
                        <a:srgbClr val="000000"/>
                      </a:gs>
                      <a:gs pos="100000">
                        <a:srgbClr val="000000"/>
                      </a:gs>
                    </a:gsLst>
                    <a:lin ang="5400000" scaled="0"/>
                  </a:gradFill>
                  <a:latin typeface="+mn-lt"/>
                  <a:ea typeface="+mn-ea"/>
                  <a:cs typeface="Segoe"/>
                </a:rPr>
              </a:br>
              <a:r>
                <a:rPr lang="en-US" kern="0" dirty="0">
                  <a:gradFill>
                    <a:gsLst>
                      <a:gs pos="0">
                        <a:srgbClr val="000000"/>
                      </a:gs>
                      <a:gs pos="100000">
                        <a:srgbClr val="000000"/>
                      </a:gs>
                    </a:gsLst>
                    <a:lin ang="5400000" scaled="0"/>
                  </a:gradFill>
                  <a:latin typeface="+mn-lt"/>
                  <a:ea typeface="+mn-ea"/>
                  <a:cs typeface="Segoe"/>
                </a:rPr>
                <a:t>Types</a:t>
              </a:r>
            </a:p>
          </p:txBody>
        </p:sp>
        <p:sp>
          <p:nvSpPr>
            <p:cNvPr id="23" name="Arc 22"/>
            <p:cNvSpPr/>
            <p:nvPr/>
          </p:nvSpPr>
          <p:spPr>
            <a:xfrm>
              <a:off x="7874553" y="3234185"/>
              <a:ext cx="639663" cy="639323"/>
            </a:xfrm>
            <a:prstGeom prst="arc">
              <a:avLst>
                <a:gd name="adj1" fmla="val 19048728"/>
                <a:gd name="adj2" fmla="val 8075600"/>
              </a:avLst>
            </a:prstGeom>
            <a:ln w="25400">
              <a:solidFill>
                <a:srgbClr val="4891DC"/>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auto">
                <a:spcBef>
                  <a:spcPts val="0"/>
                </a:spcBef>
                <a:spcAft>
                  <a:spcPts val="0"/>
                </a:spcAft>
                <a:defRPr/>
              </a:pPr>
              <a:endParaRPr lang="en-US"/>
            </a:p>
          </p:txBody>
        </p:sp>
      </p:grpSp>
      <p:sp>
        <p:nvSpPr>
          <p:cNvPr id="29" name="Rectangle 28"/>
          <p:cNvSpPr/>
          <p:nvPr/>
        </p:nvSpPr>
        <p:spPr bwMode="auto">
          <a:xfrm>
            <a:off x="0" y="1443038"/>
            <a:ext cx="6734175"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400" b="1" dirty="0">
                <a:solidFill>
                  <a:schemeClr val="tx1">
                    <a:alpha val="99000"/>
                  </a:schemeClr>
                </a:solidFill>
                <a:effectLst>
                  <a:outerShdw blurRad="127000" algn="ctr" rotWithShape="0">
                    <a:prstClr val="black">
                      <a:alpha val="40000"/>
                    </a:prstClr>
                  </a:outerShdw>
                </a:effectLst>
              </a:rPr>
              <a:t>Policy System makes security decisions</a:t>
            </a:r>
          </a:p>
        </p:txBody>
      </p:sp>
      <p:sp>
        <p:nvSpPr>
          <p:cNvPr id="30" name="Content Placeholder 7"/>
          <p:cNvSpPr txBox="1">
            <a:spLocks/>
          </p:cNvSpPr>
          <p:nvPr/>
        </p:nvSpPr>
        <p:spPr>
          <a:xfrm>
            <a:off x="519112" y="1988569"/>
            <a:ext cx="6215517" cy="615553"/>
          </a:xfrm>
          <a:prstGeom prst="rect">
            <a:avLst/>
          </a:prstGeom>
        </p:spPr>
        <p:txBody>
          <a:bodyPr lIns="0" tIns="0" rIns="0" bIns="0">
            <a:spAutoFit/>
          </a:bodyPr>
          <a:lstStyle>
            <a:defPPr>
              <a:defRPr lang="en-US"/>
            </a:defPPr>
            <a:lvl1pPr marL="346075" indent="-346075">
              <a:lnSpc>
                <a:spcPct val="90000"/>
              </a:lnSpc>
              <a:spcBef>
                <a:spcPct val="20000"/>
              </a:spcBef>
              <a:buSzPct val="90000"/>
              <a:buFontTx/>
              <a:buBlip>
                <a:blip r:embed="rId3"/>
              </a:buBlip>
              <a:defRPr sz="2000">
                <a:gradFill>
                  <a:gsLst>
                    <a:gs pos="0">
                      <a:schemeClr val="tx1"/>
                    </a:gs>
                    <a:gs pos="86000">
                      <a:schemeClr val="tx1"/>
                    </a:gs>
                  </a:gsLst>
                  <a:lin ang="5400000" scaled="0"/>
                </a:gradFill>
              </a:defRPr>
            </a:lvl1pPr>
            <a:lvl2pPr marL="855663" indent="-395288">
              <a:lnSpc>
                <a:spcPct val="90000"/>
              </a:lnSpc>
              <a:spcBef>
                <a:spcPct val="20000"/>
              </a:spcBef>
              <a:buSzPct val="90000"/>
              <a:buFontTx/>
              <a:buBlip>
                <a:blip r:embed="rId3"/>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3"/>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3"/>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3"/>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3" fontAlgn="auto">
              <a:spcAft>
                <a:spcPts val="0"/>
              </a:spcAft>
              <a:defRPr/>
            </a:pPr>
            <a:r>
              <a:rPr lang="en-US" dirty="0">
                <a:latin typeface="+mn-lt"/>
                <a:ea typeface="+mn-ea"/>
              </a:rPr>
              <a:t>Central repository of rules</a:t>
            </a:r>
          </a:p>
          <a:p>
            <a:pPr defTabSz="914363" fontAlgn="auto">
              <a:spcAft>
                <a:spcPts val="0"/>
              </a:spcAft>
              <a:defRPr/>
            </a:pPr>
            <a:r>
              <a:rPr lang="en-US" dirty="0" smtClean="0">
                <a:latin typeface="+mn-lt"/>
                <a:ea typeface="+mn-ea"/>
              </a:rPr>
              <a:t>3-tuple </a:t>
            </a:r>
            <a:r>
              <a:rPr lang="en-US" dirty="0">
                <a:latin typeface="+mn-lt"/>
                <a:ea typeface="+mn-ea"/>
              </a:rPr>
              <a:t>{Principal, Right, Resource}</a:t>
            </a:r>
          </a:p>
        </p:txBody>
      </p:sp>
      <p:sp>
        <p:nvSpPr>
          <p:cNvPr id="31" name="Rectangle 30"/>
          <p:cNvSpPr/>
          <p:nvPr/>
        </p:nvSpPr>
        <p:spPr bwMode="auto">
          <a:xfrm>
            <a:off x="0" y="2838450"/>
            <a:ext cx="6734175"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400" b="1" dirty="0">
                <a:solidFill>
                  <a:schemeClr val="tx1">
                    <a:alpha val="99000"/>
                  </a:schemeClr>
                </a:solidFill>
                <a:effectLst>
                  <a:outerShdw blurRad="127000" algn="ctr" rotWithShape="0">
                    <a:prstClr val="black">
                      <a:alpha val="40000"/>
                    </a:prstClr>
                  </a:outerShdw>
                </a:effectLst>
              </a:rPr>
              <a:t>Chamber Model</a:t>
            </a:r>
          </a:p>
        </p:txBody>
      </p:sp>
      <p:sp>
        <p:nvSpPr>
          <p:cNvPr id="32" name="Content Placeholder 7"/>
          <p:cNvSpPr txBox="1">
            <a:spLocks/>
          </p:cNvSpPr>
          <p:nvPr/>
        </p:nvSpPr>
        <p:spPr>
          <a:xfrm>
            <a:off x="519112" y="3383917"/>
            <a:ext cx="6215517" cy="1231106"/>
          </a:xfrm>
          <a:prstGeom prst="rect">
            <a:avLst/>
          </a:prstGeom>
        </p:spPr>
        <p:txBody>
          <a:bodyPr lIns="0" tIns="0" rIns="0" bIns="0">
            <a:spAutoFit/>
          </a:bodyPr>
          <a:lstStyle>
            <a:defPPr>
              <a:defRPr lang="en-US"/>
            </a:defPPr>
            <a:lvl1pPr marL="346075" indent="-346075">
              <a:lnSpc>
                <a:spcPct val="90000"/>
              </a:lnSpc>
              <a:spcBef>
                <a:spcPct val="20000"/>
              </a:spcBef>
              <a:buSzPct val="90000"/>
              <a:buFontTx/>
              <a:buBlip>
                <a:blip r:embed="rId3"/>
              </a:buBlip>
              <a:defRPr sz="2000">
                <a:gradFill>
                  <a:gsLst>
                    <a:gs pos="0">
                      <a:schemeClr val="tx1"/>
                    </a:gs>
                    <a:gs pos="86000">
                      <a:schemeClr val="tx1"/>
                    </a:gs>
                  </a:gsLst>
                  <a:lin ang="5400000" scaled="0"/>
                </a:gradFill>
              </a:defRPr>
            </a:lvl1pPr>
            <a:lvl2pPr marL="855663" indent="-395288">
              <a:lnSpc>
                <a:spcPct val="90000"/>
              </a:lnSpc>
              <a:spcBef>
                <a:spcPct val="20000"/>
              </a:spcBef>
              <a:buSzPct val="90000"/>
              <a:buFontTx/>
              <a:buBlip>
                <a:blip r:embed="rId3"/>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3"/>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3"/>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3"/>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3" fontAlgn="auto">
              <a:spcAft>
                <a:spcPts val="0"/>
              </a:spcAft>
              <a:defRPr/>
            </a:pPr>
            <a:r>
              <a:rPr lang="en-US" dirty="0">
                <a:latin typeface="+mn-lt"/>
                <a:ea typeface="+mn-ea"/>
              </a:rPr>
              <a:t>Chamber boundary is security boundary</a:t>
            </a:r>
          </a:p>
          <a:p>
            <a:pPr defTabSz="914363" fontAlgn="auto">
              <a:spcAft>
                <a:spcPts val="0"/>
              </a:spcAft>
              <a:defRPr/>
            </a:pPr>
            <a:r>
              <a:rPr lang="en-US" dirty="0">
                <a:latin typeface="+mn-lt"/>
                <a:ea typeface="+mn-ea"/>
              </a:rPr>
              <a:t>Chambers defined using policy rules</a:t>
            </a:r>
          </a:p>
          <a:p>
            <a:pPr defTabSz="914363" fontAlgn="auto">
              <a:spcAft>
                <a:spcPts val="0"/>
              </a:spcAft>
              <a:defRPr/>
            </a:pPr>
            <a:r>
              <a:rPr lang="en-US" dirty="0">
                <a:latin typeface="+mn-lt"/>
                <a:ea typeface="+mn-ea"/>
              </a:rPr>
              <a:t>4 chamber types, 3 fixed size, one can be expanded with capabilities (LPC) </a:t>
            </a:r>
          </a:p>
        </p:txBody>
      </p:sp>
      <p:sp>
        <p:nvSpPr>
          <p:cNvPr id="33" name="Rectangle 32"/>
          <p:cNvSpPr/>
          <p:nvPr/>
        </p:nvSpPr>
        <p:spPr bwMode="auto">
          <a:xfrm>
            <a:off x="0" y="4849813"/>
            <a:ext cx="6734175" cy="4572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defTabSz="914099" fontAlgn="auto">
              <a:lnSpc>
                <a:spcPct val="90000"/>
              </a:lnSpc>
              <a:spcBef>
                <a:spcPts val="0"/>
              </a:spcBef>
              <a:spcAft>
                <a:spcPts val="0"/>
              </a:spcAft>
              <a:defRPr/>
            </a:pPr>
            <a:r>
              <a:rPr lang="en-US" sz="2400" b="1" dirty="0">
                <a:solidFill>
                  <a:schemeClr val="tx1">
                    <a:alpha val="99000"/>
                  </a:schemeClr>
                </a:solidFill>
                <a:effectLst>
                  <a:outerShdw blurRad="127000" algn="ctr" rotWithShape="0">
                    <a:prstClr val="black">
                      <a:alpha val="40000"/>
                    </a:prstClr>
                  </a:outerShdw>
                </a:effectLst>
              </a:rPr>
              <a:t>Capabilities</a:t>
            </a:r>
          </a:p>
        </p:txBody>
      </p:sp>
      <p:sp>
        <p:nvSpPr>
          <p:cNvPr id="34" name="Content Placeholder 7"/>
          <p:cNvSpPr txBox="1">
            <a:spLocks/>
          </p:cNvSpPr>
          <p:nvPr/>
        </p:nvSpPr>
        <p:spPr>
          <a:xfrm>
            <a:off x="519112" y="5394820"/>
            <a:ext cx="6215517" cy="954107"/>
          </a:xfrm>
          <a:prstGeom prst="rect">
            <a:avLst/>
          </a:prstGeom>
        </p:spPr>
        <p:txBody>
          <a:bodyPr lIns="0" tIns="0" rIns="0" bIns="0">
            <a:spAutoFit/>
          </a:bodyPr>
          <a:lstStyle>
            <a:defPPr>
              <a:defRPr lang="en-US"/>
            </a:defPPr>
            <a:lvl1pPr marL="346075" indent="-346075">
              <a:lnSpc>
                <a:spcPct val="90000"/>
              </a:lnSpc>
              <a:spcBef>
                <a:spcPct val="20000"/>
              </a:spcBef>
              <a:buSzPct val="90000"/>
              <a:buFontTx/>
              <a:buBlip>
                <a:blip r:embed="rId3"/>
              </a:buBlip>
              <a:defRPr sz="2000">
                <a:gradFill>
                  <a:gsLst>
                    <a:gs pos="0">
                      <a:schemeClr val="tx1"/>
                    </a:gs>
                    <a:gs pos="86000">
                      <a:schemeClr val="tx1"/>
                    </a:gs>
                  </a:gsLst>
                  <a:lin ang="5400000" scaled="0"/>
                </a:gradFill>
              </a:defRPr>
            </a:lvl1pPr>
            <a:lvl2pPr marL="855663" indent="-395288">
              <a:lnSpc>
                <a:spcPct val="90000"/>
              </a:lnSpc>
              <a:spcBef>
                <a:spcPct val="20000"/>
              </a:spcBef>
              <a:buSzPct val="90000"/>
              <a:buFontTx/>
              <a:buBlip>
                <a:blip r:embed="rId3"/>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3"/>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3"/>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3"/>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3" fontAlgn="auto">
              <a:spcAft>
                <a:spcPts val="0"/>
              </a:spcAft>
              <a:defRPr/>
            </a:pPr>
            <a:r>
              <a:rPr lang="en-US" dirty="0">
                <a:latin typeface="+mn-lt"/>
                <a:ea typeface="+mn-ea"/>
              </a:rPr>
              <a:t>Expressed in application manifest</a:t>
            </a:r>
          </a:p>
          <a:p>
            <a:pPr defTabSz="914363" fontAlgn="auto">
              <a:spcAft>
                <a:spcPts val="0"/>
              </a:spcAft>
              <a:defRPr/>
            </a:pPr>
            <a:r>
              <a:rPr lang="en-US" dirty="0">
                <a:latin typeface="+mn-lt"/>
                <a:ea typeface="+mn-ea"/>
              </a:rPr>
              <a:t>Disclosed on Marketplace</a:t>
            </a:r>
          </a:p>
          <a:p>
            <a:pPr defTabSz="914363" fontAlgn="auto">
              <a:spcAft>
                <a:spcPts val="0"/>
              </a:spcAft>
              <a:defRPr/>
            </a:pPr>
            <a:r>
              <a:rPr lang="en-US" dirty="0">
                <a:latin typeface="+mn-lt"/>
                <a:ea typeface="+mn-ea"/>
              </a:rPr>
              <a:t>Defines app’s security boundary/sandbox on phone</a:t>
            </a:r>
          </a:p>
        </p:txBody>
      </p:sp>
      <p:sp>
        <p:nvSpPr>
          <p:cNvPr id="161801" name="TextBox 24">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19112" y="228600"/>
            <a:ext cx="11149013" cy="609398"/>
          </a:xfrm>
        </p:spPr>
        <p:txBody>
          <a:bodyPr/>
          <a:lstStyle/>
          <a:p>
            <a:pPr defTabSz="914363" fontAlgn="auto">
              <a:spcAft>
                <a:spcPts val="0"/>
              </a:spcAft>
              <a:defRPr/>
            </a:pPr>
            <a:r>
              <a:rPr dirty="0" smtClean="0"/>
              <a:t>Enterprise Active Sync Feature Support</a:t>
            </a:r>
            <a:endParaRPr dirty="0"/>
          </a:p>
        </p:txBody>
      </p:sp>
      <p:graphicFrame>
        <p:nvGraphicFramePr>
          <p:cNvPr id="2" name="Table 1"/>
          <p:cNvGraphicFramePr>
            <a:graphicFrameLocks noGrp="1"/>
          </p:cNvGraphicFramePr>
          <p:nvPr/>
        </p:nvGraphicFramePr>
        <p:xfrm>
          <a:off x="767515" y="921158"/>
          <a:ext cx="10602992" cy="5529072"/>
        </p:xfrm>
        <a:graphic>
          <a:graphicData uri="http://schemas.openxmlformats.org/drawingml/2006/table">
            <a:tbl>
              <a:tblPr firstRow="1" firstCol="1" bandRow="1">
                <a:tableStyleId>{18603FDC-E32A-4AB5-989C-0864C3EAD2B8}</a:tableStyleId>
              </a:tblPr>
              <a:tblGrid>
                <a:gridCol w="3323987"/>
                <a:gridCol w="2426335"/>
                <a:gridCol w="2426335"/>
                <a:gridCol w="2426335"/>
              </a:tblGrid>
              <a:tr h="248126">
                <a:tc>
                  <a:txBody>
                    <a:bodyPr/>
                    <a:lstStyle/>
                    <a:p>
                      <a:pPr marL="0" marR="0">
                        <a:lnSpc>
                          <a:spcPct val="100000"/>
                        </a:lnSpc>
                        <a:spcBef>
                          <a:spcPts val="0"/>
                        </a:spcBef>
                        <a:spcAft>
                          <a:spcPts val="0"/>
                        </a:spcAft>
                      </a:pPr>
                      <a:r>
                        <a:rPr lang="en-US" sz="1600" dirty="0">
                          <a:gradFill>
                            <a:gsLst>
                              <a:gs pos="0">
                                <a:schemeClr val="tx1"/>
                              </a:gs>
                              <a:gs pos="86000">
                                <a:schemeClr val="tx1"/>
                              </a:gs>
                            </a:gsLst>
                            <a:lin ang="5400000" scaled="0"/>
                          </a:gradFill>
                          <a:effectLst/>
                        </a:rPr>
                        <a:t>EAS Feature</a:t>
                      </a:r>
                      <a:endParaRPr lang="en-US" sz="16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000000">
                        <a:alpha val="30000"/>
                      </a:srgbClr>
                    </a:solidFill>
                  </a:tcPr>
                </a:tc>
                <a:tc>
                  <a:txBody>
                    <a:bodyPr/>
                    <a:lstStyle/>
                    <a:p>
                      <a:pPr marL="0" marR="0" algn="ctr">
                        <a:lnSpc>
                          <a:spcPct val="100000"/>
                        </a:lnSpc>
                        <a:spcBef>
                          <a:spcPts val="0"/>
                        </a:spcBef>
                        <a:spcAft>
                          <a:spcPts val="0"/>
                        </a:spcAft>
                      </a:pPr>
                      <a:r>
                        <a:rPr lang="en-US" sz="1600" dirty="0">
                          <a:gradFill>
                            <a:gsLst>
                              <a:gs pos="0">
                                <a:schemeClr val="tx1"/>
                              </a:gs>
                              <a:gs pos="86000">
                                <a:schemeClr val="tx1"/>
                              </a:gs>
                            </a:gsLst>
                            <a:lin ang="5400000" scaled="0"/>
                          </a:gradFill>
                          <a:effectLst/>
                        </a:rPr>
                        <a:t>Exchange </a:t>
                      </a:r>
                      <a:r>
                        <a:rPr lang="en-US" sz="1600" dirty="0" smtClean="0">
                          <a:gradFill>
                            <a:gsLst>
                              <a:gs pos="0">
                                <a:schemeClr val="tx1"/>
                              </a:gs>
                              <a:gs pos="86000">
                                <a:schemeClr val="tx1"/>
                              </a:gs>
                            </a:gsLst>
                            <a:lin ang="5400000" scaled="0"/>
                          </a:gradFill>
                          <a:effectLst/>
                        </a:rPr>
                        <a:t>Server </a:t>
                      </a:r>
                      <a:r>
                        <a:rPr lang="en-US" sz="1600" dirty="0">
                          <a:gradFill>
                            <a:gsLst>
                              <a:gs pos="0">
                                <a:schemeClr val="tx1"/>
                              </a:gs>
                              <a:gs pos="86000">
                                <a:schemeClr val="tx1"/>
                              </a:gs>
                            </a:gsLst>
                            <a:lin ang="5400000" scaled="0"/>
                          </a:gradFill>
                          <a:effectLst/>
                        </a:rPr>
                        <a:t>2003</a:t>
                      </a:r>
                      <a:endParaRPr lang="en-US" sz="16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000000">
                        <a:alpha val="30000"/>
                      </a:srgbClr>
                    </a:solidFill>
                  </a:tcPr>
                </a:tc>
                <a:tc>
                  <a:txBody>
                    <a:bodyPr/>
                    <a:lstStyle/>
                    <a:p>
                      <a:pPr marL="0" marR="0" algn="ctr">
                        <a:lnSpc>
                          <a:spcPct val="100000"/>
                        </a:lnSpc>
                        <a:spcBef>
                          <a:spcPts val="0"/>
                        </a:spcBef>
                        <a:spcAft>
                          <a:spcPts val="0"/>
                        </a:spcAft>
                      </a:pPr>
                      <a:r>
                        <a:rPr lang="en-US" sz="1600" dirty="0">
                          <a:gradFill>
                            <a:gsLst>
                              <a:gs pos="0">
                                <a:schemeClr val="tx1"/>
                              </a:gs>
                              <a:gs pos="86000">
                                <a:schemeClr val="tx1"/>
                              </a:gs>
                            </a:gsLst>
                            <a:lin ang="5400000" scaled="0"/>
                          </a:gradFill>
                          <a:effectLst/>
                        </a:rPr>
                        <a:t>Exchange </a:t>
                      </a:r>
                      <a:r>
                        <a:rPr lang="en-US" sz="1600" dirty="0" smtClean="0">
                          <a:gradFill>
                            <a:gsLst>
                              <a:gs pos="0">
                                <a:schemeClr val="tx1"/>
                              </a:gs>
                              <a:gs pos="86000">
                                <a:schemeClr val="tx1"/>
                              </a:gs>
                            </a:gsLst>
                            <a:lin ang="5400000" scaled="0"/>
                          </a:gradFill>
                          <a:effectLst/>
                        </a:rPr>
                        <a:t>Server </a:t>
                      </a:r>
                      <a:r>
                        <a:rPr lang="en-US" sz="1600" dirty="0">
                          <a:gradFill>
                            <a:gsLst>
                              <a:gs pos="0">
                                <a:schemeClr val="tx1"/>
                              </a:gs>
                              <a:gs pos="86000">
                                <a:schemeClr val="tx1"/>
                              </a:gs>
                            </a:gsLst>
                            <a:lin ang="5400000" scaled="0"/>
                          </a:gradFill>
                          <a:effectLst/>
                        </a:rPr>
                        <a:t>2007</a:t>
                      </a:r>
                      <a:endParaRPr lang="en-US" sz="16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000000">
                        <a:alpha val="30000"/>
                      </a:srgbClr>
                    </a:solidFill>
                  </a:tcPr>
                </a:tc>
                <a:tc>
                  <a:txBody>
                    <a:bodyPr/>
                    <a:lstStyle/>
                    <a:p>
                      <a:pPr marL="0" marR="0" algn="ctr">
                        <a:lnSpc>
                          <a:spcPct val="100000"/>
                        </a:lnSpc>
                        <a:spcBef>
                          <a:spcPts val="0"/>
                        </a:spcBef>
                        <a:spcAft>
                          <a:spcPts val="0"/>
                        </a:spcAft>
                      </a:pPr>
                      <a:r>
                        <a:rPr lang="en-US" sz="1600" dirty="0">
                          <a:gradFill>
                            <a:gsLst>
                              <a:gs pos="0">
                                <a:schemeClr val="tx1"/>
                              </a:gs>
                              <a:gs pos="86000">
                                <a:schemeClr val="tx1"/>
                              </a:gs>
                            </a:gsLst>
                            <a:lin ang="5400000" scaled="0"/>
                          </a:gradFill>
                          <a:effectLst/>
                        </a:rPr>
                        <a:t>Exchange </a:t>
                      </a:r>
                      <a:r>
                        <a:rPr lang="en-US" sz="1600" dirty="0" smtClean="0">
                          <a:gradFill>
                            <a:gsLst>
                              <a:gs pos="0">
                                <a:schemeClr val="tx1"/>
                              </a:gs>
                              <a:gs pos="86000">
                                <a:schemeClr val="tx1"/>
                              </a:gs>
                            </a:gsLst>
                            <a:lin ang="5400000" scaled="0"/>
                          </a:gradFill>
                          <a:effectLst/>
                        </a:rPr>
                        <a:t>Server </a:t>
                      </a:r>
                      <a:r>
                        <a:rPr lang="en-US" sz="1600" dirty="0">
                          <a:gradFill>
                            <a:gsLst>
                              <a:gs pos="0">
                                <a:schemeClr val="tx1"/>
                              </a:gs>
                              <a:gs pos="86000">
                                <a:schemeClr val="tx1"/>
                              </a:gs>
                            </a:gsLst>
                            <a:lin ang="5400000" scaled="0"/>
                          </a:gradFill>
                          <a:effectLst/>
                        </a:rPr>
                        <a:t>2010</a:t>
                      </a:r>
                      <a:endParaRPr lang="en-US" sz="16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B w="12700" cap="flat" cmpd="sng" algn="ctr">
                      <a:solidFill>
                        <a:srgbClr val="FFFFFF"/>
                      </a:solidFill>
                      <a:prstDash val="solid"/>
                      <a:round/>
                      <a:headEnd type="none" w="med" len="med"/>
                      <a:tailEnd type="none" w="med" len="med"/>
                    </a:lnB>
                    <a:solidFill>
                      <a:srgbClr val="000000">
                        <a:alpha val="30000"/>
                      </a:srgbClr>
                    </a:solidFill>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Direct Push</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noFill/>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T w="12700" cap="flat" cmpd="sng" algn="ctr">
                      <a:solidFill>
                        <a:srgbClr val="FFFFFF"/>
                      </a:solidFill>
                      <a:prstDash val="solid"/>
                      <a:round/>
                      <a:headEnd type="none" w="med" len="med"/>
                      <a:tailEnd type="none" w="med" len="med"/>
                    </a:lnT>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Email Sync</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solidFill>
                      <a:srgbClr val="000000">
                        <a:alpha val="20000"/>
                      </a:srgbClr>
                    </a:solidFill>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Calendar Sync</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Contacts Sync</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solidFill>
                      <a:srgbClr val="000000">
                        <a:alpha val="20000"/>
                      </a:srgbClr>
                    </a:solidFill>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smtClean="0">
                          <a:gradFill>
                            <a:gsLst>
                              <a:gs pos="0">
                                <a:schemeClr val="tx1"/>
                              </a:gs>
                              <a:gs pos="86000">
                                <a:schemeClr val="tx1"/>
                              </a:gs>
                            </a:gsLst>
                            <a:lin ang="5400000" scaled="0"/>
                          </a:gradFill>
                          <a:effectLst/>
                        </a:rPr>
                        <a:t>Remote Wipe</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smtClean="0">
                          <a:gradFill>
                            <a:gsLst>
                              <a:gs pos="0">
                                <a:schemeClr val="tx1"/>
                              </a:gs>
                              <a:gs pos="86000">
                                <a:schemeClr val="tx1"/>
                              </a:gs>
                            </a:gsLst>
                            <a:lin ang="5400000" scaled="0"/>
                          </a:gradFill>
                          <a:effectLst/>
                        </a:rPr>
                        <a:t>Sync Multiple Folders</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solidFill>
                      <a:srgbClr val="000000">
                        <a:alpha val="20000"/>
                      </a:srgbClr>
                    </a:solidFill>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128-bit SSL </a:t>
                      </a:r>
                      <a:r>
                        <a:rPr lang="en-US" sz="1400" dirty="0" smtClean="0">
                          <a:gradFill>
                            <a:gsLst>
                              <a:gs pos="0">
                                <a:schemeClr val="tx1"/>
                              </a:gs>
                              <a:gs pos="86000">
                                <a:schemeClr val="tx1"/>
                              </a:gs>
                            </a:gsLst>
                            <a:lin ang="5400000" scaled="0"/>
                          </a:gradFill>
                          <a:effectLst/>
                        </a:rPr>
                        <a:t>Encrypted Transmission</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smtClean="0">
                          <a:gradFill>
                            <a:gsLst>
                              <a:gs pos="0">
                                <a:schemeClr val="tx1"/>
                              </a:gs>
                              <a:gs pos="86000">
                                <a:schemeClr val="tx1"/>
                              </a:gs>
                            </a:gsLst>
                            <a:lin ang="5400000" scaled="0"/>
                          </a:gradFill>
                          <a:effectLst/>
                        </a:rPr>
                        <a:t>User Initiated Remote Wipe</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solidFill>
                      <a:srgbClr val="000000">
                        <a:alpha val="20000"/>
                      </a:srgbClr>
                    </a:solidFill>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smtClean="0">
                          <a:gradFill>
                            <a:gsLst>
                              <a:gs pos="0">
                                <a:schemeClr val="tx1"/>
                              </a:gs>
                              <a:gs pos="86000">
                                <a:schemeClr val="tx1"/>
                              </a:gs>
                            </a:gsLst>
                            <a:lin ang="5400000" scaled="0"/>
                          </a:gradFill>
                          <a:effectLst/>
                        </a:rPr>
                        <a:t>HTML E-mail</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 </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GAL Lookup</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solidFill>
                      <a:srgbClr val="000000">
                        <a:alpha val="20000"/>
                      </a:srgbClr>
                    </a:solidFill>
                  </a:tcPr>
                </a:tc>
                <a:tc>
                  <a:txBody>
                    <a:bodyPr/>
                    <a:lstStyle/>
                    <a:p>
                      <a:pPr marL="0" marR="0" algn="ctr">
                        <a:lnSpc>
                          <a:spcPct val="100000"/>
                        </a:lnSpc>
                        <a:spcBef>
                          <a:spcPts val="0"/>
                        </a:spcBef>
                        <a:spcAft>
                          <a:spcPts val="0"/>
                        </a:spcAft>
                      </a:pPr>
                      <a:r>
                        <a:rPr lang="en-US" sz="1400" dirty="0" smtClean="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Follow-up </a:t>
                      </a:r>
                      <a:r>
                        <a:rPr lang="en-US" sz="1400" dirty="0" smtClean="0">
                          <a:gradFill>
                            <a:gsLst>
                              <a:gs pos="0">
                                <a:schemeClr val="tx1"/>
                              </a:gs>
                              <a:gs pos="86000">
                                <a:schemeClr val="tx1"/>
                              </a:gs>
                            </a:gsLst>
                            <a:lin ang="5400000" scaled="0"/>
                          </a:gradFill>
                          <a:effectLst/>
                        </a:rPr>
                        <a:t>Flags</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Meeting </a:t>
                      </a:r>
                      <a:r>
                        <a:rPr lang="en-US" sz="1400" dirty="0" smtClean="0">
                          <a:gradFill>
                            <a:gsLst>
                              <a:gs pos="0">
                                <a:schemeClr val="tx1"/>
                              </a:gs>
                              <a:gs pos="86000">
                                <a:schemeClr val="tx1"/>
                              </a:gs>
                            </a:gsLst>
                            <a:lin ang="5400000" scaled="0"/>
                          </a:gradFill>
                          <a:effectLst/>
                        </a:rPr>
                        <a:t>Attendee Information</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solidFill>
                      <a:srgbClr val="000000">
                        <a:alpha val="20000"/>
                      </a:srgbClr>
                    </a:solidFill>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err="1">
                          <a:gradFill>
                            <a:gsLst>
                              <a:gs pos="0">
                                <a:schemeClr val="tx1"/>
                              </a:gs>
                              <a:gs pos="86000">
                                <a:schemeClr val="tx1"/>
                              </a:gs>
                            </a:gsLst>
                            <a:lin ang="5400000" scaled="0"/>
                          </a:gradFill>
                          <a:effectLst/>
                        </a:rPr>
                        <a:t>Autodiscover</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Bandwidth </a:t>
                      </a:r>
                      <a:r>
                        <a:rPr lang="en-US" sz="1400" dirty="0" smtClean="0">
                          <a:gradFill>
                            <a:gsLst>
                              <a:gs pos="0">
                                <a:schemeClr val="tx1"/>
                              </a:gs>
                              <a:gs pos="86000">
                                <a:schemeClr val="tx1"/>
                              </a:gs>
                            </a:gsLst>
                            <a:lin ang="5400000" scaled="0"/>
                          </a:gradFill>
                          <a:effectLst/>
                        </a:rPr>
                        <a:t>Reductions</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solidFill>
                      <a:srgbClr val="000000">
                        <a:alpha val="20000"/>
                      </a:srgbClr>
                    </a:solidFill>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X</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smtClean="0">
                          <a:gradFill>
                            <a:gsLst>
                              <a:gs pos="0">
                                <a:schemeClr val="tx1"/>
                              </a:gs>
                              <a:gs pos="86000">
                                <a:schemeClr val="tx1"/>
                              </a:gs>
                            </a:gsLst>
                            <a:lin ang="5400000" scaled="0"/>
                          </a:gradFill>
                          <a:effectLst/>
                        </a:rPr>
                        <a:t>Reply State</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smtClean="0">
                          <a:gradFill>
                            <a:gsLst>
                              <a:gs pos="0">
                                <a:schemeClr val="tx1"/>
                              </a:gs>
                              <a:gs pos="86000">
                                <a:schemeClr val="tx1"/>
                              </a:gs>
                            </a:gsLst>
                            <a:lin ang="5400000" scaled="0"/>
                          </a:gradFill>
                          <a:effectLst/>
                        </a:rPr>
                        <a:t>Nickname Cache</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solidFill>
                      <a:srgbClr val="000000">
                        <a:alpha val="20000"/>
                      </a:srgbClr>
                    </a:solidFill>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a:gradFill>
                            <a:gsLst>
                              <a:gs pos="0">
                                <a:schemeClr val="tx1"/>
                              </a:gs>
                              <a:gs pos="86000">
                                <a:schemeClr val="tx1"/>
                              </a:gs>
                            </a:gsLst>
                            <a:lin ang="5400000" scaled="0"/>
                          </a:gradFill>
                          <a:effectLst/>
                        </a:rPr>
                        <a:t>Block/Allow/Quarantine List</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smtClean="0">
                          <a:gradFill>
                            <a:gsLst>
                              <a:gs pos="0">
                                <a:schemeClr val="tx1"/>
                              </a:gs>
                              <a:gs pos="86000">
                                <a:schemeClr val="tx1"/>
                              </a:gs>
                            </a:gsLst>
                            <a:lin ang="5400000" scaled="0"/>
                          </a:gradFill>
                          <a:effectLst/>
                        </a:rPr>
                        <a:t>Allow Attachment Download</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solidFill>
                      <a:srgbClr val="000000">
                        <a:alpha val="20000"/>
                      </a:srgbClr>
                    </a:solidFill>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 </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nSpc>
                          <a:spcPct val="100000"/>
                        </a:lnSpc>
                        <a:spcBef>
                          <a:spcPts val="0"/>
                        </a:spcBef>
                        <a:spcAft>
                          <a:spcPts val="0"/>
                        </a:spcAft>
                      </a:pPr>
                      <a:r>
                        <a:rPr lang="en-US" sz="1400" dirty="0" smtClean="0">
                          <a:gradFill>
                            <a:gsLst>
                              <a:gs pos="0">
                                <a:schemeClr val="tx1"/>
                              </a:gs>
                              <a:gs pos="86000">
                                <a:schemeClr val="tx1"/>
                              </a:gs>
                            </a:gsLst>
                            <a:lin ang="5400000" scaled="0"/>
                          </a:gradFill>
                          <a:effectLst/>
                        </a:rPr>
                        <a:t>256-bit SSL Encrypted Transmission</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 </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a:gradFill>
                            <a:gsLst>
                              <a:gs pos="0">
                                <a:schemeClr val="tx1"/>
                              </a:gs>
                              <a:gs pos="86000">
                                <a:schemeClr val="tx1"/>
                              </a:gs>
                            </a:gsLst>
                            <a:lin ang="5400000" scaled="0"/>
                          </a:gradFill>
                          <a:effectLst/>
                        </a:rPr>
                        <a:t> </a:t>
                      </a:r>
                      <a:endParaRPr lang="en-US" sz="140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a:gradFill>
                            <a:gsLst>
                              <a:gs pos="0">
                                <a:schemeClr val="tx1"/>
                              </a:gs>
                              <a:gs pos="86000">
                                <a:schemeClr val="tx1"/>
                              </a:gs>
                            </a:gsLst>
                            <a:lin ang="5400000" scaled="0"/>
                          </a:gradFill>
                          <a:effectLst/>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gn="l" defTabSz="914363" rtl="0" eaLnBrk="1" latinLnBrk="0" hangingPunct="1">
                        <a:lnSpc>
                          <a:spcPct val="100000"/>
                        </a:lnSpc>
                        <a:spcBef>
                          <a:spcPts val="0"/>
                        </a:spcBef>
                        <a:spcAft>
                          <a:spcPts val="0"/>
                        </a:spcAft>
                      </a:pPr>
                      <a:r>
                        <a:rPr lang="en-US" sz="1400" b="1" kern="1200" dirty="0" smtClean="0">
                          <a:gradFill>
                            <a:gsLst>
                              <a:gs pos="0">
                                <a:schemeClr val="tx1"/>
                              </a:gs>
                              <a:gs pos="86000">
                                <a:schemeClr val="tx1"/>
                              </a:gs>
                            </a:gsLst>
                            <a:lin ang="5400000" scaled="0"/>
                          </a:gradFill>
                          <a:effectLst/>
                          <a:latin typeface="+mn-lt"/>
                          <a:ea typeface="+mn-ea"/>
                          <a:cs typeface="+mn-cs"/>
                        </a:rPr>
                        <a:t>Server Search</a:t>
                      </a:r>
                      <a:endParaRPr lang="en-US" sz="1400" b="1" kern="1200" dirty="0">
                        <a:gradFill>
                          <a:gsLst>
                            <a:gs pos="0">
                              <a:schemeClr val="tx1"/>
                            </a:gs>
                            <a:gs pos="86000">
                              <a:schemeClr val="tx1"/>
                            </a:gs>
                          </a:gsLst>
                          <a:lin ang="5400000" scaled="0"/>
                        </a:gradFill>
                        <a:effectLst/>
                        <a:latin typeface="+mn-lt"/>
                        <a:ea typeface="+mn-ea"/>
                        <a:cs typeface="+mn-cs"/>
                      </a:endParaRPr>
                    </a:p>
                  </a:txBody>
                  <a:tcPr marL="68228" marR="68228" marT="18288" marB="18288">
                    <a:lnR w="12700" cap="flat" cmpd="sng" algn="ctr">
                      <a:solidFill>
                        <a:srgbClr val="FFFFFF"/>
                      </a:solidFill>
                      <a:prstDash val="solid"/>
                      <a:round/>
                      <a:headEnd type="none" w="med" len="med"/>
                      <a:tailEnd type="none" w="med" len="med"/>
                    </a:lnR>
                    <a:solidFill>
                      <a:schemeClr val="accent2">
                        <a:lumMod val="50000"/>
                      </a:schemeClr>
                    </a:solidFill>
                  </a:tcPr>
                </a:tc>
                <a:tc>
                  <a:txBody>
                    <a:bodyPr/>
                    <a:lstStyle/>
                    <a:p>
                      <a:pPr marL="0" marR="0" algn="ctr">
                        <a:lnSpc>
                          <a:spcPct val="100000"/>
                        </a:lnSpc>
                        <a:spcBef>
                          <a:spcPts val="0"/>
                        </a:spcBef>
                        <a:spcAft>
                          <a:spcPts val="0"/>
                        </a:spcAft>
                      </a:pP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smtClean="0">
                          <a:gradFill>
                            <a:gsLst>
                              <a:gs pos="0">
                                <a:schemeClr val="tx1"/>
                              </a:gs>
                              <a:gs pos="86000">
                                <a:schemeClr val="tx1"/>
                              </a:gs>
                            </a:gsLst>
                            <a:lin ang="5400000" scaled="0"/>
                          </a:gradFill>
                          <a:effectLst/>
                          <a:latin typeface="Calibri"/>
                          <a:ea typeface="Calibri"/>
                          <a:cs typeface="Times New Roman"/>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r h="221155">
                <a:tc>
                  <a:txBody>
                    <a:bodyPr/>
                    <a:lstStyle/>
                    <a:p>
                      <a:pPr marL="0" marR="0" algn="l" defTabSz="914363" rtl="0" eaLnBrk="1" latinLnBrk="0" hangingPunct="1">
                        <a:lnSpc>
                          <a:spcPct val="100000"/>
                        </a:lnSpc>
                        <a:spcBef>
                          <a:spcPts val="0"/>
                        </a:spcBef>
                        <a:spcAft>
                          <a:spcPts val="0"/>
                        </a:spcAft>
                      </a:pPr>
                      <a:r>
                        <a:rPr lang="en-US" sz="1400" b="1" kern="1200" dirty="0" smtClean="0">
                          <a:gradFill>
                            <a:gsLst>
                              <a:gs pos="0">
                                <a:schemeClr val="tx1"/>
                              </a:gs>
                              <a:gs pos="86000">
                                <a:schemeClr val="tx1"/>
                              </a:gs>
                            </a:gsLst>
                            <a:lin ang="5400000" scaled="0"/>
                          </a:gradFill>
                          <a:effectLst/>
                          <a:latin typeface="+mn-lt"/>
                          <a:ea typeface="+mn-ea"/>
                          <a:cs typeface="+mn-cs"/>
                        </a:rPr>
                        <a:t>IRM Email</a:t>
                      </a:r>
                      <a:endParaRPr lang="en-US" sz="1400" b="1" kern="1200" dirty="0">
                        <a:gradFill>
                          <a:gsLst>
                            <a:gs pos="0">
                              <a:schemeClr val="tx1"/>
                            </a:gs>
                            <a:gs pos="86000">
                              <a:schemeClr val="tx1"/>
                            </a:gs>
                          </a:gsLst>
                          <a:lin ang="5400000" scaled="0"/>
                        </a:gradFill>
                        <a:effectLst/>
                        <a:latin typeface="+mn-lt"/>
                        <a:ea typeface="+mn-ea"/>
                        <a:cs typeface="+mn-cs"/>
                      </a:endParaRPr>
                    </a:p>
                  </a:txBody>
                  <a:tcPr marL="68228" marR="68228" marT="18288" marB="18288">
                    <a:lnR w="12700" cap="flat" cmpd="sng" algn="ctr">
                      <a:solidFill>
                        <a:srgbClr val="FFFFFF"/>
                      </a:solidFill>
                      <a:prstDash val="solid"/>
                      <a:round/>
                      <a:headEnd type="none" w="med" len="med"/>
                      <a:tailEnd type="none" w="med" len="med"/>
                    </a:lnR>
                    <a:noFill/>
                  </a:tcPr>
                </a:tc>
                <a:tc>
                  <a:txBody>
                    <a:bodyPr/>
                    <a:lstStyle/>
                    <a:p>
                      <a:pPr marL="0" marR="0" algn="ctr">
                        <a:lnSpc>
                          <a:spcPct val="100000"/>
                        </a:lnSpc>
                        <a:spcBef>
                          <a:spcPts val="0"/>
                        </a:spcBef>
                        <a:spcAft>
                          <a:spcPts val="0"/>
                        </a:spcAft>
                      </a:pP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lnR w="12700" cap="flat" cmpd="sng" algn="ctr">
                      <a:solidFill>
                        <a:srgbClr val="FFFFFF">
                          <a:alpha val="50196"/>
                        </a:srgbClr>
                      </a:solidFill>
                      <a:prstDash val="solid"/>
                      <a:round/>
                      <a:headEnd type="none" w="med" len="med"/>
                      <a:tailEnd type="none" w="med" len="med"/>
                    </a:lnR>
                  </a:tcPr>
                </a:tc>
                <a:tc>
                  <a:txBody>
                    <a:bodyPr/>
                    <a:lstStyle/>
                    <a:p>
                      <a:pPr marL="0" marR="0" algn="ctr">
                        <a:lnSpc>
                          <a:spcPct val="100000"/>
                        </a:lnSpc>
                        <a:spcBef>
                          <a:spcPts val="0"/>
                        </a:spcBef>
                        <a:spcAft>
                          <a:spcPts val="0"/>
                        </a:spcAft>
                      </a:pPr>
                      <a:r>
                        <a:rPr lang="en-US" sz="1400" dirty="0" smtClean="0">
                          <a:gradFill>
                            <a:gsLst>
                              <a:gs pos="0">
                                <a:schemeClr val="tx1"/>
                              </a:gs>
                              <a:gs pos="86000">
                                <a:schemeClr val="tx1"/>
                              </a:gs>
                            </a:gsLst>
                            <a:lin ang="5400000" scaled="0"/>
                          </a:gradFill>
                          <a:effectLst/>
                          <a:latin typeface="Calibri"/>
                          <a:ea typeface="Calibri"/>
                          <a:cs typeface="Times New Roman"/>
                        </a:rPr>
                        <a:t>X**</a:t>
                      </a:r>
                      <a:endParaRPr lang="en-US" sz="1400" dirty="0">
                        <a:gradFill>
                          <a:gsLst>
                            <a:gs pos="0">
                              <a:schemeClr val="tx1"/>
                            </a:gs>
                            <a:gs pos="86000">
                              <a:schemeClr val="tx1"/>
                            </a:gs>
                          </a:gsLst>
                          <a:lin ang="5400000" scaled="0"/>
                        </a:gradFill>
                        <a:effectLst/>
                        <a:latin typeface="Calibri"/>
                        <a:ea typeface="Calibri"/>
                        <a:cs typeface="Times New Roman"/>
                      </a:endParaRPr>
                    </a:p>
                  </a:txBody>
                  <a:tcPr marL="68228" marR="68228" marT="18288" marB="18288">
                    <a:lnL w="12700" cap="flat" cmpd="sng" algn="ctr">
                      <a:solidFill>
                        <a:srgbClr val="FFFFFF">
                          <a:alpha val="50196"/>
                        </a:srgbClr>
                      </a:solidFill>
                      <a:prstDash val="solid"/>
                      <a:round/>
                      <a:headEnd type="none" w="med" len="med"/>
                      <a:tailEnd type="none" w="med" len="med"/>
                    </a:lnL>
                  </a:tcPr>
                </a:tc>
              </a:tr>
            </a:tbl>
          </a:graphicData>
        </a:graphic>
      </p:graphicFrame>
      <p:sp>
        <p:nvSpPr>
          <p:cNvPr id="3" name="Rectangle 2"/>
          <p:cNvSpPr/>
          <p:nvPr/>
        </p:nvSpPr>
        <p:spPr>
          <a:xfrm>
            <a:off x="519113" y="6548251"/>
            <a:ext cx="11149012" cy="193899"/>
          </a:xfrm>
          <a:prstGeom prst="rect">
            <a:avLst/>
          </a:prstGeom>
        </p:spPr>
        <p:txBody>
          <a:bodyPr lIns="0" tIns="0" rIns="0" bIns="0" anchor="b">
            <a:spAutoFit/>
          </a:bodyPr>
          <a:lstStyle/>
          <a:p>
            <a:pPr defTabSz="914363" fontAlgn="auto">
              <a:lnSpc>
                <a:spcPct val="90000"/>
              </a:lnSpc>
              <a:spcBef>
                <a:spcPct val="20000"/>
              </a:spcBef>
              <a:spcAft>
                <a:spcPts val="0"/>
              </a:spcAft>
              <a:buSzPct val="90000"/>
              <a:defRPr/>
            </a:pPr>
            <a:r>
              <a:rPr lang="en-US" sz="1400" dirty="0">
                <a:gradFill>
                  <a:gsLst>
                    <a:gs pos="0">
                      <a:schemeClr val="tx1"/>
                    </a:gs>
                    <a:gs pos="86000">
                      <a:schemeClr val="tx1"/>
                    </a:gs>
                  </a:gsLst>
                  <a:lin ang="5400000" scaled="0"/>
                </a:gradFill>
                <a:latin typeface="+mn-lt"/>
                <a:ea typeface="+mn-ea"/>
              </a:rPr>
              <a:t>* Requires Windows Phone 7 </a:t>
            </a:r>
            <a:r>
              <a:rPr lang="en-US" sz="1400" dirty="0">
                <a:gradFill>
                  <a:gsLst>
                    <a:gs pos="0">
                      <a:schemeClr val="tx1"/>
                    </a:gs>
                    <a:gs pos="86000">
                      <a:schemeClr val="tx1"/>
                    </a:gs>
                  </a:gsLst>
                  <a:lin ang="5400000" scaled="0"/>
                </a:gradFill>
                <a:latin typeface="+mn-lt"/>
                <a:ea typeface="+mn-ea"/>
              </a:rPr>
              <a:t>March </a:t>
            </a:r>
            <a:r>
              <a:rPr lang="en-US" sz="1400" dirty="0">
                <a:gradFill>
                  <a:gsLst>
                    <a:gs pos="0">
                      <a:schemeClr val="tx1"/>
                    </a:gs>
                    <a:gs pos="86000">
                      <a:schemeClr val="tx1"/>
                    </a:gs>
                  </a:gsLst>
                  <a:lin ang="5400000" scaled="0"/>
                </a:gradFill>
                <a:latin typeface="+mn-lt"/>
                <a:ea typeface="+mn-ea"/>
              </a:rPr>
              <a:t>Update    ** Requires Exchange Server 2010 SP1</a:t>
            </a:r>
            <a:endParaRPr lang="en-US" sz="1400" dirty="0">
              <a:gradFill>
                <a:gsLst>
                  <a:gs pos="0">
                    <a:schemeClr val="tx1"/>
                  </a:gs>
                  <a:gs pos="86000">
                    <a:schemeClr val="tx1"/>
                  </a:gs>
                </a:gsLst>
                <a:lin ang="5400000" scaled="0"/>
              </a:gradFill>
              <a:latin typeface="+mn-lt"/>
              <a:ea typeface="+mn-ea"/>
            </a:endParaRPr>
          </a:p>
        </p:txBody>
      </p:sp>
      <p:sp>
        <p:nvSpPr>
          <p:cNvPr id="163844" name="TextBox 4">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dirty="0" smtClean="0"/>
              <a:t>IRM Overview and Requirements</a:t>
            </a:r>
            <a:endParaRPr dirty="0"/>
          </a:p>
        </p:txBody>
      </p:sp>
      <p:sp>
        <p:nvSpPr>
          <p:cNvPr id="9" name="Rectangle 8"/>
          <p:cNvSpPr/>
          <p:nvPr/>
        </p:nvSpPr>
        <p:spPr bwMode="auto">
          <a:xfrm>
            <a:off x="0" y="1908175"/>
            <a:ext cx="9509125" cy="655638"/>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3600" dirty="0">
                <a:solidFill>
                  <a:schemeClr val="tx1">
                    <a:alpha val="99000"/>
                  </a:schemeClr>
                </a:solidFill>
              </a:rPr>
              <a:t>Infrastructure requirements</a:t>
            </a:r>
          </a:p>
        </p:txBody>
      </p:sp>
      <p:sp>
        <p:nvSpPr>
          <p:cNvPr id="10" name="Rectangle 9"/>
          <p:cNvSpPr/>
          <p:nvPr/>
        </p:nvSpPr>
        <p:spPr bwMode="auto">
          <a:xfrm>
            <a:off x="0" y="2822575"/>
            <a:ext cx="9509125" cy="65722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3600" dirty="0">
                <a:solidFill>
                  <a:schemeClr val="tx1">
                    <a:alpha val="99000"/>
                  </a:schemeClr>
                </a:solidFill>
              </a:rPr>
              <a:t>Exchange </a:t>
            </a:r>
            <a:r>
              <a:rPr lang="en-US" sz="3600" dirty="0">
                <a:solidFill>
                  <a:schemeClr val="tx1">
                    <a:alpha val="99000"/>
                  </a:schemeClr>
                </a:solidFill>
              </a:rPr>
              <a:t>requirements</a:t>
            </a:r>
            <a:endParaRPr lang="en-US" sz="3600" dirty="0">
              <a:solidFill>
                <a:schemeClr val="tx1">
                  <a:alpha val="99000"/>
                </a:schemeClr>
              </a:solidFill>
            </a:endParaRPr>
          </a:p>
        </p:txBody>
      </p:sp>
      <p:sp>
        <p:nvSpPr>
          <p:cNvPr id="11" name="Rectangle 10"/>
          <p:cNvSpPr/>
          <p:nvPr/>
        </p:nvSpPr>
        <p:spPr bwMode="auto">
          <a:xfrm>
            <a:off x="0" y="3736975"/>
            <a:ext cx="9509125" cy="65722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45718" rIns="91436" bIns="45718" anchor="ctr"/>
          <a:lstStyle/>
          <a:p>
            <a:pPr defTabSz="914099" fontAlgn="auto">
              <a:spcBef>
                <a:spcPts val="0"/>
              </a:spcBef>
              <a:spcAft>
                <a:spcPts val="0"/>
              </a:spcAft>
              <a:defRPr/>
            </a:pPr>
            <a:r>
              <a:rPr lang="en-US" sz="3600" dirty="0">
                <a:solidFill>
                  <a:schemeClr val="tx1">
                    <a:alpha val="99000"/>
                  </a:schemeClr>
                </a:solidFill>
              </a:rPr>
              <a:t>Device requirements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19112" y="228600"/>
            <a:ext cx="11149013" cy="609398"/>
          </a:xfrm>
        </p:spPr>
        <p:txBody>
          <a:bodyPr/>
          <a:lstStyle/>
          <a:p>
            <a:pPr defTabSz="914363" fontAlgn="auto">
              <a:spcAft>
                <a:spcPts val="0"/>
              </a:spcAft>
              <a:defRPr/>
            </a:pPr>
            <a:r>
              <a:rPr dirty="0" smtClean="0"/>
              <a:t>Using Certificates with Exchange</a:t>
            </a:r>
            <a:endParaRPr dirty="0"/>
          </a:p>
        </p:txBody>
      </p:sp>
      <p:sp>
        <p:nvSpPr>
          <p:cNvPr id="5" name="Rectangle 4"/>
          <p:cNvSpPr/>
          <p:nvPr/>
        </p:nvSpPr>
        <p:spPr bwMode="auto">
          <a:xfrm>
            <a:off x="0" y="1444625"/>
            <a:ext cx="11212513" cy="512763"/>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800" dirty="0">
                <a:solidFill>
                  <a:schemeClr val="tx1">
                    <a:alpha val="99000"/>
                  </a:schemeClr>
                </a:solidFill>
                <a:latin typeface="+mn-lt"/>
                <a:ea typeface="+mn-ea"/>
              </a:rPr>
              <a:t>Installing certificates via Windows Internet Explorer</a:t>
            </a:r>
            <a:r>
              <a:rPr lang="en-US" sz="2800" baseline="30000" dirty="0">
                <a:solidFill>
                  <a:schemeClr val="tx1">
                    <a:alpha val="99000"/>
                  </a:schemeClr>
                </a:solidFill>
                <a:latin typeface="+mn-lt"/>
                <a:ea typeface="+mn-ea"/>
              </a:rPr>
              <a:t>®</a:t>
            </a:r>
          </a:p>
        </p:txBody>
      </p:sp>
      <p:sp>
        <p:nvSpPr>
          <p:cNvPr id="6" name="Content Placeholder 7"/>
          <p:cNvSpPr txBox="1">
            <a:spLocks/>
          </p:cNvSpPr>
          <p:nvPr/>
        </p:nvSpPr>
        <p:spPr>
          <a:xfrm>
            <a:off x="519111" y="2029888"/>
            <a:ext cx="10693401" cy="738664"/>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Any device  accessible URL</a:t>
            </a:r>
          </a:p>
          <a:p>
            <a:pPr marL="404813" indent="-404813" fontAlgn="auto">
              <a:spcAft>
                <a:spcPts val="0"/>
              </a:spcAft>
              <a:defRPr/>
            </a:pPr>
            <a:r>
              <a:rPr lang="en-US" sz="2400" dirty="0"/>
              <a:t>User can inspect and optionally choose to install the certificate</a:t>
            </a:r>
            <a:endParaRPr lang="en-US" sz="2400" b="1" dirty="0"/>
          </a:p>
        </p:txBody>
      </p:sp>
      <p:sp>
        <p:nvSpPr>
          <p:cNvPr id="7" name="Rectangle 6"/>
          <p:cNvSpPr/>
          <p:nvPr/>
        </p:nvSpPr>
        <p:spPr bwMode="auto">
          <a:xfrm>
            <a:off x="0" y="2944813"/>
            <a:ext cx="11212513" cy="512762"/>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800" dirty="0">
                <a:solidFill>
                  <a:schemeClr val="tx1">
                    <a:alpha val="99000"/>
                  </a:schemeClr>
                </a:solidFill>
                <a:latin typeface="+mn-lt"/>
                <a:ea typeface="+mn-ea"/>
              </a:rPr>
              <a:t>Installing certificates via e-mail </a:t>
            </a:r>
          </a:p>
        </p:txBody>
      </p:sp>
      <p:sp>
        <p:nvSpPr>
          <p:cNvPr id="9" name="Content Placeholder 7"/>
          <p:cNvSpPr txBox="1">
            <a:spLocks/>
          </p:cNvSpPr>
          <p:nvPr/>
        </p:nvSpPr>
        <p:spPr>
          <a:xfrm>
            <a:off x="519111" y="3530754"/>
            <a:ext cx="10693401" cy="332399"/>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Certificate installer supports using .</a:t>
            </a:r>
            <a:r>
              <a:rPr lang="en-US" sz="2400" dirty="0" err="1"/>
              <a:t>cer</a:t>
            </a:r>
            <a:r>
              <a:rPr lang="en-US" sz="2400" dirty="0"/>
              <a:t>, .p7b and .</a:t>
            </a:r>
            <a:r>
              <a:rPr lang="en-US" sz="2400" dirty="0" err="1"/>
              <a:t>pfx</a:t>
            </a:r>
            <a:r>
              <a:rPr lang="en-US" sz="2400" dirty="0"/>
              <a:t> files</a:t>
            </a:r>
          </a:p>
        </p:txBody>
      </p:sp>
      <p:sp>
        <p:nvSpPr>
          <p:cNvPr id="10" name="Rectangle 9"/>
          <p:cNvSpPr/>
          <p:nvPr/>
        </p:nvSpPr>
        <p:spPr bwMode="auto">
          <a:xfrm>
            <a:off x="0" y="4040188"/>
            <a:ext cx="11212513" cy="511175"/>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800" dirty="0">
                <a:solidFill>
                  <a:schemeClr val="tx1">
                    <a:alpha val="99000"/>
                  </a:schemeClr>
                </a:solidFill>
                <a:latin typeface="+mn-lt"/>
                <a:ea typeface="+mn-ea"/>
              </a:rPr>
              <a:t>Root Certificates</a:t>
            </a:r>
          </a:p>
        </p:txBody>
      </p:sp>
      <p:sp>
        <p:nvSpPr>
          <p:cNvPr id="11" name="Content Placeholder 7"/>
          <p:cNvSpPr txBox="1">
            <a:spLocks/>
          </p:cNvSpPr>
          <p:nvPr/>
        </p:nvSpPr>
        <p:spPr>
          <a:xfrm>
            <a:off x="519111" y="4625354"/>
            <a:ext cx="10693401" cy="664797"/>
          </a:xfrm>
          <a:prstGeom prst="rect">
            <a:avLst/>
          </a:prstGeom>
        </p:spPr>
        <p:txBody>
          <a:bodyPr lIns="0" tIns="0" rIns="0" bIns="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indent="-404813" fontAlgn="auto">
              <a:spcAft>
                <a:spcPts val="0"/>
              </a:spcAft>
              <a:defRPr/>
            </a:pPr>
            <a:r>
              <a:rPr lang="en-US" sz="2400" dirty="0"/>
              <a:t>Self-signed certs are possible but recommend chaining off </a:t>
            </a:r>
            <a:br>
              <a:rPr lang="en-US" sz="2400" dirty="0"/>
            </a:br>
            <a:r>
              <a:rPr lang="en-US" sz="2400" dirty="0"/>
              <a:t>an existing root certificate</a:t>
            </a:r>
          </a:p>
        </p:txBody>
      </p:sp>
      <p:sp>
        <p:nvSpPr>
          <p:cNvPr id="12" name="Rectangle 11"/>
          <p:cNvSpPr/>
          <p:nvPr/>
        </p:nvSpPr>
        <p:spPr bwMode="auto">
          <a:xfrm>
            <a:off x="0" y="5732463"/>
            <a:ext cx="11212513" cy="512762"/>
          </a:xfrm>
          <a:prstGeom prst="rect">
            <a:avLst/>
          </a:prstGeom>
          <a:solidFill>
            <a:srgbClr val="6BBD46"/>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521208" rIns="68604" anchor="ctr"/>
          <a:lstStyle/>
          <a:p>
            <a:pPr defTabSz="914099">
              <a:spcBef>
                <a:spcPts val="300"/>
              </a:spcBef>
              <a:defRPr/>
            </a:pPr>
            <a:r>
              <a:rPr lang="en-US" sz="2800" dirty="0">
                <a:solidFill>
                  <a:schemeClr val="tx1">
                    <a:alpha val="99000"/>
                  </a:schemeClr>
                </a:solidFill>
                <a:latin typeface="+mn-lt"/>
                <a:ea typeface="+mn-ea"/>
              </a:rPr>
              <a:t>For further details on certificates configuration and other </a:t>
            </a:r>
            <a:r>
              <a:rPr lang="en-US" sz="2800" dirty="0">
                <a:solidFill>
                  <a:schemeClr val="tx1">
                    <a:alpha val="99000"/>
                  </a:schemeClr>
                </a:solidFill>
                <a:latin typeface="+mn-lt"/>
                <a:ea typeface="+mn-ea"/>
                <a:hlinkClick r:id="rId4"/>
              </a:rPr>
              <a:t>IT Pro info </a:t>
            </a:r>
            <a:endParaRPr lang="en-US" sz="2800" dirty="0">
              <a:solidFill>
                <a:schemeClr val="tx1">
                  <a:alpha val="99000"/>
                </a:schemeClr>
              </a:solidFill>
              <a:latin typeface="+mn-lt"/>
              <a:ea typeface="+mn-ea"/>
            </a:endParaRPr>
          </a:p>
        </p:txBody>
      </p:sp>
      <p:sp>
        <p:nvSpPr>
          <p:cNvPr id="167945" name="TextBox 12">
            <a:hlinkClick r:id="rId5"/>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dirty="0" smtClean="0"/>
              <a:t>Windows Phone Update</a:t>
            </a:r>
          </a:p>
        </p:txBody>
      </p:sp>
      <p:sp>
        <p:nvSpPr>
          <p:cNvPr id="3" name="Content Placeholder 2"/>
          <p:cNvSpPr>
            <a:spLocks noGrp="1"/>
          </p:cNvSpPr>
          <p:nvPr>
            <p:ph idx="1"/>
          </p:nvPr>
        </p:nvSpPr>
        <p:spPr>
          <a:xfrm>
            <a:off x="519112" y="1447799"/>
            <a:ext cx="11149013" cy="1144929"/>
          </a:xfrm>
        </p:spPr>
        <p:txBody>
          <a:bodyPr/>
          <a:lstStyle/>
          <a:p>
            <a:pPr marL="0" indent="0" defTabSz="914363" fontAlgn="auto">
              <a:spcAft>
                <a:spcPts val="0"/>
              </a:spcAft>
              <a:buFontTx/>
              <a:buNone/>
              <a:defRPr/>
            </a:pPr>
            <a:r>
              <a:rPr lang="en-US" sz="2400" b="1" dirty="0" smtClean="0">
                <a:gradFill>
                  <a:gsLst>
                    <a:gs pos="89583">
                      <a:schemeClr val="accent1"/>
                    </a:gs>
                    <a:gs pos="0">
                      <a:schemeClr val="accent1"/>
                    </a:gs>
                  </a:gsLst>
                  <a:lin ang="5400000" scaled="0"/>
                </a:gradFill>
              </a:rPr>
              <a:t>Microsoft is now enabling Windows Phones to be updated </a:t>
            </a:r>
            <a:r>
              <a:rPr lang="en-US" sz="2400" b="1" i="1" dirty="0" smtClean="0">
                <a:gradFill>
                  <a:gsLst>
                    <a:gs pos="89583">
                      <a:schemeClr val="accent1"/>
                    </a:gs>
                    <a:gs pos="0">
                      <a:schemeClr val="accent1"/>
                    </a:gs>
                  </a:gsLst>
                  <a:lin ang="5400000" scaled="0"/>
                </a:gradFill>
              </a:rPr>
              <a:t>after purchase</a:t>
            </a:r>
          </a:p>
          <a:p>
            <a:pPr marL="400050" indent="-400050" defTabSz="914363" fontAlgn="auto">
              <a:spcAft>
                <a:spcPts val="0"/>
              </a:spcAft>
              <a:defRPr/>
            </a:pPr>
            <a:r>
              <a:rPr lang="en-US" sz="2400" dirty="0" smtClean="0"/>
              <a:t>Leadership role in update planning, development, validation, and distribution</a:t>
            </a:r>
          </a:p>
          <a:p>
            <a:pPr marL="400050" indent="-400050" defTabSz="914363" fontAlgn="auto">
              <a:spcAft>
                <a:spcPts val="0"/>
              </a:spcAft>
              <a:defRPr/>
            </a:pPr>
            <a:r>
              <a:rPr lang="en-US" sz="2400" dirty="0" smtClean="0"/>
              <a:t>Mechanisms to update Windows Phones…</a:t>
            </a:r>
            <a:endParaRPr lang="en-US" sz="2400" dirty="0"/>
          </a:p>
        </p:txBody>
      </p:sp>
      <p:sp>
        <p:nvSpPr>
          <p:cNvPr id="27" name="Rectangle 26"/>
          <p:cNvSpPr/>
          <p:nvPr/>
        </p:nvSpPr>
        <p:spPr bwMode="auto">
          <a:xfrm>
            <a:off x="931905" y="4886120"/>
            <a:ext cx="2072100" cy="1529812"/>
          </a:xfrm>
          <a:prstGeom prst="rect">
            <a:avLst/>
          </a:prstGeom>
          <a:solidFill>
            <a:srgbClr val="F99A1B"/>
          </a:solidFill>
          <a:ln w="25400" cap="flat" cmpd="sng" algn="ctr">
            <a:noFill/>
            <a:prstDash val="solid"/>
            <a:headEnd type="none" w="med" len="med"/>
            <a:tailEnd type="none" w="med" len="med"/>
          </a:ln>
          <a:effectLst/>
        </p:spPr>
        <p:txBody>
          <a:bodyPr lIns="182880" tIns="34302" rIns="68604" bIns="34302" anchor="ctr"/>
          <a:lstStyle/>
          <a:p>
            <a:pPr defTabSz="914363">
              <a:lnSpc>
                <a:spcPct val="85000"/>
              </a:lnSpc>
              <a:spcBef>
                <a:spcPct val="20000"/>
              </a:spcBef>
              <a:defRPr/>
            </a:pPr>
            <a:r>
              <a:rPr lang="en-US" sz="2100" b="1" kern="0" dirty="0">
                <a:gradFill>
                  <a:gsLst>
                    <a:gs pos="0">
                      <a:srgbClr val="FFFFFF"/>
                    </a:gs>
                    <a:gs pos="100000">
                      <a:srgbClr val="FFFFFF"/>
                    </a:gs>
                  </a:gsLst>
                  <a:lin ang="5400000" scaled="0"/>
                </a:gradFill>
                <a:latin typeface="+mn-lt"/>
                <a:ea typeface="+mn-ea"/>
                <a:cs typeface="Segoe"/>
              </a:rPr>
              <a:t>Windows Phone Marketplace</a:t>
            </a:r>
          </a:p>
        </p:txBody>
      </p:sp>
      <p:grpSp>
        <p:nvGrpSpPr>
          <p:cNvPr id="18" name="Group 17"/>
          <p:cNvGrpSpPr>
            <a:grpSpLocks/>
          </p:cNvGrpSpPr>
          <p:nvPr/>
        </p:nvGrpSpPr>
        <p:grpSpPr bwMode="auto">
          <a:xfrm>
            <a:off x="3041650" y="4886325"/>
            <a:ext cx="8205788" cy="1530350"/>
            <a:chOff x="2081336" y="3424849"/>
            <a:chExt cx="6155371" cy="1147359"/>
          </a:xfrm>
        </p:grpSpPr>
        <p:sp>
          <p:nvSpPr>
            <p:cNvPr id="38" name="Rectangle 37"/>
            <p:cNvSpPr/>
            <p:nvPr/>
          </p:nvSpPr>
          <p:spPr>
            <a:xfrm>
              <a:off x="2081336" y="3424849"/>
              <a:ext cx="1463040" cy="1147359"/>
            </a:xfrm>
            <a:prstGeom prst="rect">
              <a:avLst/>
            </a:prstGeom>
            <a:solidFill>
              <a:srgbClr val="F99A1B"/>
            </a:solidFill>
            <a:ln w="25400" cap="flat" cmpd="sng" algn="ctr">
              <a:noFill/>
              <a:prstDash val="solid"/>
              <a:headEnd type="none" w="med" len="med"/>
              <a:tailEnd type="none" w="med" len="med"/>
            </a:ln>
            <a:effectLst/>
          </p:spPr>
          <p:txBody>
            <a:bodyPr lIns="182880" tIns="34302" rIns="68604" bIns="34302" anchor="ctr"/>
            <a:lstStyle/>
            <a:p>
              <a:pPr defTabSz="914363">
                <a:lnSpc>
                  <a:spcPct val="85000"/>
                </a:lnSpc>
                <a:spcBef>
                  <a:spcPct val="20000"/>
                </a:spcBef>
                <a:defRPr/>
              </a:pPr>
              <a:r>
                <a:rPr lang="en-US" sz="2100" b="1" kern="0" dirty="0">
                  <a:gradFill>
                    <a:gsLst>
                      <a:gs pos="0">
                        <a:srgbClr val="FFFFFF"/>
                      </a:gs>
                      <a:gs pos="100000">
                        <a:srgbClr val="FFFFFF"/>
                      </a:gs>
                    </a:gsLst>
                    <a:lin ang="5400000" scaled="0"/>
                  </a:gradFill>
                  <a:latin typeface="+mn-lt"/>
                  <a:ea typeface="+mn-ea"/>
                  <a:cs typeface="Segoe"/>
                </a:rPr>
                <a:t>Application Updates</a:t>
              </a:r>
            </a:p>
          </p:txBody>
        </p:sp>
        <p:grpSp>
          <p:nvGrpSpPr>
            <p:cNvPr id="170013" name="Group 12"/>
            <p:cNvGrpSpPr>
              <a:grpSpLocks/>
            </p:cNvGrpSpPr>
            <p:nvPr/>
          </p:nvGrpSpPr>
          <p:grpSpPr bwMode="auto">
            <a:xfrm>
              <a:off x="3503454" y="3424849"/>
              <a:ext cx="4733253" cy="365760"/>
              <a:chOff x="3591195" y="4624999"/>
              <a:chExt cx="4733253" cy="365760"/>
            </a:xfrm>
          </p:grpSpPr>
          <p:sp>
            <p:nvSpPr>
              <p:cNvPr id="49" name="Rectangle 48"/>
              <p:cNvSpPr/>
              <p:nvPr/>
            </p:nvSpPr>
            <p:spPr>
              <a:xfrm>
                <a:off x="3590921" y="4624999"/>
                <a:ext cx="4733527" cy="365393"/>
              </a:xfrm>
              <a:prstGeom prst="rect">
                <a:avLst/>
              </a:prstGeom>
              <a:solidFill>
                <a:srgbClr val="F99A1B"/>
              </a:solidFill>
              <a:ln w="25400" cap="flat" cmpd="sng" algn="ctr">
                <a:noFill/>
                <a:prstDash val="solid"/>
                <a:headEnd type="none" w="med" len="med"/>
                <a:tailEnd type="none" w="med" len="med"/>
              </a:ln>
              <a:effectLst/>
            </p:spPr>
            <p:txBody>
              <a:bodyPr lIns="182880" tIns="34302" rIns="68604" bIns="34302" anchor="ctr"/>
              <a:lstStyle/>
              <a:p>
                <a:pPr>
                  <a:lnSpc>
                    <a:spcPct val="85000"/>
                  </a:lnSpc>
                  <a:spcBef>
                    <a:spcPct val="20000"/>
                  </a:spcBef>
                </a:pPr>
                <a:endParaRPr lang="en-US" altLang="zh-CN" sz="1900" b="1">
                  <a:ea typeface="Segoe"/>
                  <a:cs typeface="Segoe"/>
                </a:endParaRPr>
              </a:p>
            </p:txBody>
          </p:sp>
          <p:sp>
            <p:nvSpPr>
              <p:cNvPr id="39" name="Rectangle 38"/>
              <p:cNvSpPr/>
              <p:nvPr/>
            </p:nvSpPr>
            <p:spPr>
              <a:xfrm>
                <a:off x="3739896" y="4660724"/>
                <a:ext cx="4555735" cy="294311"/>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defTabSz="914363">
                  <a:lnSpc>
                    <a:spcPct val="85000"/>
                  </a:lnSpc>
                  <a:spcBef>
                    <a:spcPct val="20000"/>
                  </a:spcBef>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Enables partners to send partner application updates </a:t>
                </a:r>
                <a:br>
                  <a:rPr lang="en-US" sz="1500" spc="-13" dirty="0">
                    <a:gradFill>
                      <a:gsLst>
                        <a:gs pos="0">
                          <a:srgbClr val="FFFFFF"/>
                        </a:gs>
                        <a:gs pos="100000">
                          <a:srgbClr val="FFFFFF"/>
                        </a:gs>
                      </a:gsLst>
                      <a:lin ang="5400000" scaled="0"/>
                    </a:gradFill>
                    <a:latin typeface="+mn-lt"/>
                    <a:ea typeface="Segoe UI" pitchFamily="34" charset="0"/>
                    <a:cs typeface="Zegoe UI SemiLight" charset="0"/>
                  </a:rPr>
                </a:br>
                <a:r>
                  <a:rPr lang="en-US" sz="1500" spc="-13" dirty="0">
                    <a:gradFill>
                      <a:gsLst>
                        <a:gs pos="0">
                          <a:srgbClr val="FFFFFF"/>
                        </a:gs>
                        <a:gs pos="100000">
                          <a:srgbClr val="FFFFFF"/>
                        </a:gs>
                      </a:gsLst>
                      <a:lin ang="5400000" scaled="0"/>
                    </a:gradFill>
                    <a:latin typeface="+mn-lt"/>
                    <a:ea typeface="Segoe UI" pitchFamily="34" charset="0"/>
                    <a:cs typeface="Zegoe UI SemiLight" charset="0"/>
                  </a:rPr>
                  <a:t>to Windows Phones via Marketplace </a:t>
                </a:r>
              </a:p>
            </p:txBody>
          </p:sp>
        </p:grpSp>
      </p:grpSp>
      <p:grpSp>
        <p:nvGrpSpPr>
          <p:cNvPr id="10" name="Group 9"/>
          <p:cNvGrpSpPr>
            <a:grpSpLocks/>
          </p:cNvGrpSpPr>
          <p:nvPr/>
        </p:nvGrpSpPr>
        <p:grpSpPr bwMode="auto">
          <a:xfrm>
            <a:off x="5026025" y="5407025"/>
            <a:ext cx="6218238" cy="487363"/>
            <a:chOff x="3657600" y="5210476"/>
            <a:chExt cx="4664655" cy="365760"/>
          </a:xfrm>
        </p:grpSpPr>
        <p:sp>
          <p:nvSpPr>
            <p:cNvPr id="50" name="Rectangle 49"/>
            <p:cNvSpPr/>
            <p:nvPr/>
          </p:nvSpPr>
          <p:spPr>
            <a:xfrm>
              <a:off x="3657600" y="5210476"/>
              <a:ext cx="4664655" cy="365760"/>
            </a:xfrm>
            <a:prstGeom prst="rect">
              <a:avLst/>
            </a:prstGeom>
            <a:solidFill>
              <a:srgbClr val="F99A1B"/>
            </a:solidFill>
            <a:ln w="25400" cap="flat" cmpd="sng" algn="ctr">
              <a:noFill/>
              <a:prstDash val="solid"/>
              <a:headEnd type="none" w="med" len="med"/>
              <a:tailEnd type="none" w="med" len="med"/>
            </a:ln>
            <a:effectLst/>
          </p:spPr>
          <p:txBody>
            <a:bodyPr lIns="182880" tIns="34302" rIns="68604" bIns="34302" anchor="ctr"/>
            <a:lstStyle/>
            <a:p>
              <a:pPr>
                <a:lnSpc>
                  <a:spcPct val="85000"/>
                </a:lnSpc>
                <a:spcBef>
                  <a:spcPct val="20000"/>
                </a:spcBef>
              </a:pPr>
              <a:endParaRPr lang="en-US" altLang="zh-CN" sz="1900" b="1">
                <a:ea typeface="Segoe"/>
                <a:cs typeface="Segoe"/>
              </a:endParaRPr>
            </a:p>
          </p:txBody>
        </p:sp>
        <p:sp>
          <p:nvSpPr>
            <p:cNvPr id="41" name="Rectangle 40"/>
            <p:cNvSpPr/>
            <p:nvPr/>
          </p:nvSpPr>
          <p:spPr>
            <a:xfrm>
              <a:off x="3739216" y="5319778"/>
              <a:ext cx="1463040" cy="147156"/>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defTabSz="914363">
                <a:lnSpc>
                  <a:spcPct val="85000"/>
                </a:lnSpc>
                <a:spcBef>
                  <a:spcPct val="20000"/>
                </a:spcBef>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OEM/MO Updates</a:t>
              </a:r>
            </a:p>
          </p:txBody>
        </p:sp>
        <p:sp>
          <p:nvSpPr>
            <p:cNvPr id="42" name="Rectangle 41"/>
            <p:cNvSpPr/>
            <p:nvPr/>
          </p:nvSpPr>
          <p:spPr>
            <a:xfrm>
              <a:off x="4997453" y="5227929"/>
              <a:ext cx="3298178" cy="330860"/>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marL="169863" indent="-169863" defTabSz="914363">
                <a:lnSpc>
                  <a:spcPct val="90000"/>
                </a:lnSpc>
                <a:spcBef>
                  <a:spcPts val="200"/>
                </a:spcBef>
                <a:buClr>
                  <a:schemeClr val="bg1"/>
                </a:buClr>
                <a:buSzPct val="90000"/>
                <a:buFontTx/>
                <a:buBlip>
                  <a:blip r:embed="rId3"/>
                </a:buBlip>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Pre-loaded applications (after first run)</a:t>
              </a:r>
            </a:p>
            <a:p>
              <a:pPr marL="169863" indent="-169863" defTabSz="914363">
                <a:lnSpc>
                  <a:spcPct val="90000"/>
                </a:lnSpc>
                <a:spcBef>
                  <a:spcPts val="200"/>
                </a:spcBef>
                <a:buClr>
                  <a:schemeClr val="bg1"/>
                </a:buClr>
                <a:buSzPct val="90000"/>
                <a:buFontTx/>
                <a:buBlip>
                  <a:blip r:embed="rId3"/>
                </a:buBlip>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2nd-party applications acquired via Marketplace</a:t>
              </a:r>
            </a:p>
          </p:txBody>
        </p:sp>
      </p:grpSp>
      <p:grpSp>
        <p:nvGrpSpPr>
          <p:cNvPr id="7" name="Group 6"/>
          <p:cNvGrpSpPr>
            <a:grpSpLocks/>
          </p:cNvGrpSpPr>
          <p:nvPr/>
        </p:nvGrpSpPr>
        <p:grpSpPr bwMode="auto">
          <a:xfrm>
            <a:off x="5026025" y="5927725"/>
            <a:ext cx="6218238" cy="488950"/>
            <a:chOff x="3657600" y="5763348"/>
            <a:chExt cx="4664655" cy="365760"/>
          </a:xfrm>
        </p:grpSpPr>
        <p:sp>
          <p:nvSpPr>
            <p:cNvPr id="51" name="Rectangle 50"/>
            <p:cNvSpPr/>
            <p:nvPr/>
          </p:nvSpPr>
          <p:spPr>
            <a:xfrm>
              <a:off x="3657600" y="5763348"/>
              <a:ext cx="4664655" cy="365760"/>
            </a:xfrm>
            <a:prstGeom prst="rect">
              <a:avLst/>
            </a:prstGeom>
            <a:solidFill>
              <a:srgbClr val="F99A1B"/>
            </a:solidFill>
            <a:ln w="25400" cap="flat" cmpd="sng" algn="ctr">
              <a:noFill/>
              <a:prstDash val="solid"/>
              <a:headEnd type="none" w="med" len="med"/>
              <a:tailEnd type="none" w="med" len="med"/>
            </a:ln>
            <a:effectLst/>
          </p:spPr>
          <p:txBody>
            <a:bodyPr lIns="182880" tIns="34302" rIns="68604" bIns="34302" anchor="ctr"/>
            <a:lstStyle/>
            <a:p>
              <a:pPr>
                <a:lnSpc>
                  <a:spcPct val="85000"/>
                </a:lnSpc>
                <a:spcBef>
                  <a:spcPct val="20000"/>
                </a:spcBef>
              </a:pPr>
              <a:endParaRPr lang="en-US" altLang="zh-CN" sz="1900" b="1">
                <a:ea typeface="Segoe"/>
                <a:cs typeface="Segoe"/>
              </a:endParaRPr>
            </a:p>
          </p:txBody>
        </p:sp>
        <p:sp>
          <p:nvSpPr>
            <p:cNvPr id="44" name="Rectangle 43"/>
            <p:cNvSpPr/>
            <p:nvPr/>
          </p:nvSpPr>
          <p:spPr>
            <a:xfrm>
              <a:off x="3739216" y="5872650"/>
              <a:ext cx="1463040" cy="147156"/>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defTabSz="914363">
                <a:lnSpc>
                  <a:spcPct val="85000"/>
                </a:lnSpc>
                <a:spcBef>
                  <a:spcPct val="20000"/>
                </a:spcBef>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ISV Updates</a:t>
              </a:r>
            </a:p>
          </p:txBody>
        </p:sp>
        <p:sp>
          <p:nvSpPr>
            <p:cNvPr id="45" name="Rectangle 44"/>
            <p:cNvSpPr/>
            <p:nvPr/>
          </p:nvSpPr>
          <p:spPr>
            <a:xfrm>
              <a:off x="4997453" y="5871209"/>
              <a:ext cx="3292697" cy="155812"/>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marL="169863" indent="-169863" defTabSz="914363">
                <a:lnSpc>
                  <a:spcPct val="90000"/>
                </a:lnSpc>
                <a:spcBef>
                  <a:spcPts val="200"/>
                </a:spcBef>
                <a:buClr>
                  <a:schemeClr val="bg1"/>
                </a:buClr>
                <a:buSzPct val="90000"/>
                <a:buFontTx/>
                <a:buBlip>
                  <a:blip r:embed="rId3"/>
                </a:buBlip>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3rd-party applications acquired via Marketplace</a:t>
              </a:r>
            </a:p>
          </p:txBody>
        </p:sp>
      </p:grpSp>
      <p:sp>
        <p:nvSpPr>
          <p:cNvPr id="61" name="Rectangle 60"/>
          <p:cNvSpPr/>
          <p:nvPr/>
        </p:nvSpPr>
        <p:spPr bwMode="auto">
          <a:xfrm>
            <a:off x="931905" y="2811475"/>
            <a:ext cx="2072100" cy="2030629"/>
          </a:xfrm>
          <a:prstGeom prst="rect">
            <a:avLst/>
          </a:prstGeom>
          <a:solidFill>
            <a:srgbClr val="6BBD46"/>
          </a:solidFill>
          <a:ln w="25400" cap="flat" cmpd="sng" algn="ctr">
            <a:noFill/>
            <a:prstDash val="solid"/>
            <a:headEnd type="none" w="med" len="med"/>
            <a:tailEnd type="none" w="med" len="med"/>
          </a:ln>
          <a:effectLst/>
        </p:spPr>
        <p:txBody>
          <a:bodyPr lIns="182880" tIns="34302" rIns="68604" bIns="34302" anchor="ctr"/>
          <a:lstStyle/>
          <a:p>
            <a:pPr defTabSz="914363">
              <a:lnSpc>
                <a:spcPct val="85000"/>
              </a:lnSpc>
              <a:spcBef>
                <a:spcPct val="20000"/>
              </a:spcBef>
              <a:defRPr/>
            </a:pPr>
            <a:r>
              <a:rPr lang="en-US" sz="2100" b="1" kern="0" dirty="0">
                <a:gradFill>
                  <a:gsLst>
                    <a:gs pos="0">
                      <a:srgbClr val="FFFFFF"/>
                    </a:gs>
                    <a:gs pos="100000">
                      <a:srgbClr val="FFFFFF"/>
                    </a:gs>
                  </a:gsLst>
                  <a:lin ang="5400000" scaled="0"/>
                </a:gradFill>
                <a:latin typeface="+mn-lt"/>
                <a:ea typeface="+mn-ea"/>
                <a:cs typeface="Segoe"/>
              </a:rPr>
              <a:t>Windows Phone Update</a:t>
            </a:r>
          </a:p>
        </p:txBody>
      </p:sp>
      <p:grpSp>
        <p:nvGrpSpPr>
          <p:cNvPr id="62" name="Group 61"/>
          <p:cNvGrpSpPr>
            <a:grpSpLocks/>
          </p:cNvGrpSpPr>
          <p:nvPr/>
        </p:nvGrpSpPr>
        <p:grpSpPr bwMode="auto">
          <a:xfrm>
            <a:off x="3041650" y="2811463"/>
            <a:ext cx="8205788" cy="2030412"/>
            <a:chOff x="2081336" y="3424849"/>
            <a:chExt cx="6155371" cy="1522972"/>
          </a:xfrm>
        </p:grpSpPr>
        <p:sp>
          <p:nvSpPr>
            <p:cNvPr id="63" name="Rectangle 62"/>
            <p:cNvSpPr/>
            <p:nvPr/>
          </p:nvSpPr>
          <p:spPr>
            <a:xfrm>
              <a:off x="2081336" y="3424849"/>
              <a:ext cx="1463040" cy="1522972"/>
            </a:xfrm>
            <a:prstGeom prst="rect">
              <a:avLst/>
            </a:prstGeom>
            <a:solidFill>
              <a:srgbClr val="6BBD46"/>
            </a:solidFill>
            <a:ln w="25400" cap="flat" cmpd="sng" algn="ctr">
              <a:noFill/>
              <a:prstDash val="solid"/>
              <a:headEnd type="none" w="med" len="med"/>
              <a:tailEnd type="none" w="med" len="med"/>
            </a:ln>
            <a:effectLst/>
          </p:spPr>
          <p:txBody>
            <a:bodyPr lIns="182880" tIns="34302" rIns="68604" bIns="34302" anchor="ctr"/>
            <a:lstStyle/>
            <a:p>
              <a:pPr defTabSz="914363">
                <a:lnSpc>
                  <a:spcPct val="85000"/>
                </a:lnSpc>
                <a:spcBef>
                  <a:spcPct val="20000"/>
                </a:spcBef>
                <a:defRPr/>
              </a:pPr>
              <a:r>
                <a:rPr lang="en-US" sz="2100" b="1" kern="0" dirty="0">
                  <a:gradFill>
                    <a:gsLst>
                      <a:gs pos="0">
                        <a:srgbClr val="FFFFFF"/>
                      </a:gs>
                      <a:gs pos="100000">
                        <a:srgbClr val="FFFFFF"/>
                      </a:gs>
                    </a:gsLst>
                    <a:lin ang="5400000" scaled="0"/>
                  </a:gradFill>
                  <a:latin typeface="+mn-lt"/>
                  <a:ea typeface="+mn-ea"/>
                  <a:cs typeface="Segoe"/>
                </a:rPr>
                <a:t>Operating System Updates</a:t>
              </a:r>
            </a:p>
          </p:txBody>
        </p:sp>
        <p:grpSp>
          <p:nvGrpSpPr>
            <p:cNvPr id="170003" name="Group 63"/>
            <p:cNvGrpSpPr>
              <a:grpSpLocks/>
            </p:cNvGrpSpPr>
            <p:nvPr/>
          </p:nvGrpSpPr>
          <p:grpSpPr bwMode="auto">
            <a:xfrm>
              <a:off x="3503454" y="3424849"/>
              <a:ext cx="4733253" cy="365760"/>
              <a:chOff x="3591195" y="4624999"/>
              <a:chExt cx="4733253" cy="365760"/>
            </a:xfrm>
          </p:grpSpPr>
          <p:sp>
            <p:nvSpPr>
              <p:cNvPr id="65" name="Rectangle 64"/>
              <p:cNvSpPr/>
              <p:nvPr/>
            </p:nvSpPr>
            <p:spPr>
              <a:xfrm>
                <a:off x="3590921" y="4624999"/>
                <a:ext cx="4733527" cy="365560"/>
              </a:xfrm>
              <a:prstGeom prst="rect">
                <a:avLst/>
              </a:prstGeom>
              <a:solidFill>
                <a:srgbClr val="6BBD46"/>
              </a:solidFill>
              <a:ln w="25400" cap="flat" cmpd="sng" algn="ctr">
                <a:noFill/>
                <a:prstDash val="solid"/>
                <a:headEnd type="none" w="med" len="med"/>
                <a:tailEnd type="none" w="med" len="med"/>
              </a:ln>
              <a:effectLst/>
            </p:spPr>
            <p:txBody>
              <a:bodyPr lIns="182880" tIns="34302" rIns="68604" bIns="34302" anchor="ctr"/>
              <a:lstStyle/>
              <a:p>
                <a:pPr defTabSz="914400">
                  <a:lnSpc>
                    <a:spcPct val="85000"/>
                  </a:lnSpc>
                  <a:spcBef>
                    <a:spcPct val="20000"/>
                  </a:spcBef>
                </a:pPr>
                <a:endParaRPr lang="en-US" altLang="zh-CN" sz="1400" b="1">
                  <a:latin typeface="Segoe Light"/>
                  <a:ea typeface="Segoe"/>
                  <a:cs typeface="Segoe"/>
                </a:endParaRPr>
              </a:p>
            </p:txBody>
          </p:sp>
          <p:sp>
            <p:nvSpPr>
              <p:cNvPr id="66" name="Rectangle 65"/>
              <p:cNvSpPr/>
              <p:nvPr/>
            </p:nvSpPr>
            <p:spPr>
              <a:xfrm>
                <a:off x="3739896" y="4660724"/>
                <a:ext cx="4555735" cy="294311"/>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defTabSz="914363">
                  <a:lnSpc>
                    <a:spcPct val="85000"/>
                  </a:lnSpc>
                  <a:spcBef>
                    <a:spcPct val="20000"/>
                  </a:spcBef>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Enables Microsoft and partners to send OS software updates to Windows Phones via Zune on the PC</a:t>
                </a:r>
              </a:p>
            </p:txBody>
          </p:sp>
        </p:grpSp>
      </p:grpSp>
      <p:grpSp>
        <p:nvGrpSpPr>
          <p:cNvPr id="53" name="Group 52"/>
          <p:cNvGrpSpPr>
            <a:grpSpLocks/>
          </p:cNvGrpSpPr>
          <p:nvPr/>
        </p:nvGrpSpPr>
        <p:grpSpPr bwMode="auto">
          <a:xfrm>
            <a:off x="5026025" y="3336925"/>
            <a:ext cx="6218238" cy="731838"/>
            <a:chOff x="3657600" y="5108728"/>
            <a:chExt cx="4664655" cy="548640"/>
          </a:xfrm>
        </p:grpSpPr>
        <p:sp>
          <p:nvSpPr>
            <p:cNvPr id="58" name="Rectangle 57"/>
            <p:cNvSpPr/>
            <p:nvPr/>
          </p:nvSpPr>
          <p:spPr>
            <a:xfrm>
              <a:off x="3657600" y="5108728"/>
              <a:ext cx="4664655" cy="548640"/>
            </a:xfrm>
            <a:prstGeom prst="rect">
              <a:avLst/>
            </a:prstGeom>
            <a:solidFill>
              <a:srgbClr val="6BBD46"/>
            </a:solidFill>
            <a:ln w="25400" cap="flat" cmpd="sng" algn="ctr">
              <a:noFill/>
              <a:prstDash val="solid"/>
              <a:headEnd type="none" w="med" len="med"/>
              <a:tailEnd type="none" w="med" len="med"/>
            </a:ln>
            <a:effectLst/>
          </p:spPr>
          <p:txBody>
            <a:bodyPr lIns="182880" tIns="34302" rIns="68604" bIns="34302" anchor="ctr"/>
            <a:lstStyle/>
            <a:p>
              <a:pPr defTabSz="914400">
                <a:lnSpc>
                  <a:spcPct val="85000"/>
                </a:lnSpc>
                <a:spcBef>
                  <a:spcPct val="20000"/>
                </a:spcBef>
                <a:defRPr/>
              </a:pPr>
              <a:r>
                <a:rPr lang="en-US" sz="1400" b="1" kern="0" dirty="0">
                  <a:gradFill>
                    <a:gsLst>
                      <a:gs pos="0">
                        <a:srgbClr val="FFFFFF"/>
                      </a:gs>
                      <a:gs pos="100000">
                        <a:srgbClr val="FFFFFF"/>
                      </a:gs>
                    </a:gsLst>
                    <a:lin ang="5400000" scaled="0"/>
                  </a:gradFill>
                  <a:latin typeface="Segoe Light" pitchFamily="34" charset="0"/>
                  <a:ea typeface="+mn-ea"/>
                  <a:cs typeface="Segoe"/>
                </a:rPr>
                <a:t> </a:t>
              </a:r>
            </a:p>
          </p:txBody>
        </p:sp>
        <p:sp>
          <p:nvSpPr>
            <p:cNvPr id="59" name="Rectangle 58"/>
            <p:cNvSpPr/>
            <p:nvPr/>
          </p:nvSpPr>
          <p:spPr>
            <a:xfrm>
              <a:off x="3739216" y="5309470"/>
              <a:ext cx="1463040" cy="147156"/>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defTabSz="914363">
                <a:lnSpc>
                  <a:spcPct val="85000"/>
                </a:lnSpc>
                <a:spcBef>
                  <a:spcPct val="20000"/>
                </a:spcBef>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Microsoft Updates</a:t>
              </a:r>
            </a:p>
          </p:txBody>
        </p:sp>
        <p:sp>
          <p:nvSpPr>
            <p:cNvPr id="60" name="Rectangle 59"/>
            <p:cNvSpPr/>
            <p:nvPr/>
          </p:nvSpPr>
          <p:spPr>
            <a:xfrm>
              <a:off x="4997452" y="5130095"/>
              <a:ext cx="3292697" cy="505909"/>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marL="169863" indent="-169863" defTabSz="914363">
                <a:lnSpc>
                  <a:spcPct val="90000"/>
                </a:lnSpc>
                <a:spcBef>
                  <a:spcPts val="200"/>
                </a:spcBef>
                <a:buClr>
                  <a:schemeClr val="bg1"/>
                </a:buClr>
                <a:buSzPct val="90000"/>
                <a:buFontTx/>
                <a:buBlip>
                  <a:blip r:embed="rId3"/>
                </a:buBlip>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Microsoft-owned applications</a:t>
              </a:r>
            </a:p>
            <a:p>
              <a:pPr marL="169863" indent="-169863" defTabSz="914363">
                <a:lnSpc>
                  <a:spcPct val="90000"/>
                </a:lnSpc>
                <a:spcBef>
                  <a:spcPts val="200"/>
                </a:spcBef>
                <a:buClr>
                  <a:schemeClr val="bg1"/>
                </a:buClr>
                <a:buSzPct val="90000"/>
                <a:buFontTx/>
                <a:buBlip>
                  <a:blip r:embed="rId3"/>
                </a:buBlip>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Core OS feature enhancements</a:t>
              </a:r>
            </a:p>
            <a:p>
              <a:pPr marL="169863" indent="-169863" defTabSz="914363">
                <a:lnSpc>
                  <a:spcPct val="90000"/>
                </a:lnSpc>
                <a:spcBef>
                  <a:spcPts val="200"/>
                </a:spcBef>
                <a:buClr>
                  <a:schemeClr val="bg1"/>
                </a:buClr>
                <a:buSzPct val="90000"/>
                <a:buFontTx/>
                <a:buBlip>
                  <a:blip r:embed="rId3"/>
                </a:buBlip>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Bug and security fixes</a:t>
              </a:r>
            </a:p>
          </p:txBody>
        </p:sp>
      </p:grpSp>
      <p:grpSp>
        <p:nvGrpSpPr>
          <p:cNvPr id="54" name="Group 53"/>
          <p:cNvGrpSpPr>
            <a:grpSpLocks/>
          </p:cNvGrpSpPr>
          <p:nvPr/>
        </p:nvGrpSpPr>
        <p:grpSpPr bwMode="auto">
          <a:xfrm>
            <a:off x="5026025" y="4110038"/>
            <a:ext cx="6218238" cy="731837"/>
            <a:chOff x="3657600" y="5729946"/>
            <a:chExt cx="4664655" cy="548640"/>
          </a:xfrm>
        </p:grpSpPr>
        <p:sp>
          <p:nvSpPr>
            <p:cNvPr id="55" name="Rectangle 54"/>
            <p:cNvSpPr/>
            <p:nvPr/>
          </p:nvSpPr>
          <p:spPr>
            <a:xfrm>
              <a:off x="3657600" y="5729946"/>
              <a:ext cx="4664655" cy="548640"/>
            </a:xfrm>
            <a:prstGeom prst="rect">
              <a:avLst/>
            </a:prstGeom>
            <a:solidFill>
              <a:srgbClr val="6BBD46"/>
            </a:solidFill>
            <a:ln w="25400" cap="flat" cmpd="sng" algn="ctr">
              <a:noFill/>
              <a:prstDash val="solid"/>
              <a:headEnd type="none" w="med" len="med"/>
              <a:tailEnd type="none" w="med" len="med"/>
            </a:ln>
            <a:effectLst/>
          </p:spPr>
          <p:txBody>
            <a:bodyPr lIns="182880" tIns="34302" rIns="68604" bIns="34302" anchor="ctr"/>
            <a:lstStyle/>
            <a:p>
              <a:pPr defTabSz="914400">
                <a:lnSpc>
                  <a:spcPct val="85000"/>
                </a:lnSpc>
                <a:spcBef>
                  <a:spcPct val="20000"/>
                </a:spcBef>
              </a:pPr>
              <a:endParaRPr lang="en-US" altLang="zh-CN" sz="1400" b="1">
                <a:latin typeface="Segoe Light"/>
                <a:ea typeface="Segoe"/>
                <a:cs typeface="Segoe"/>
              </a:endParaRPr>
            </a:p>
          </p:txBody>
        </p:sp>
        <p:sp>
          <p:nvSpPr>
            <p:cNvPr id="56" name="Rectangle 55"/>
            <p:cNvSpPr/>
            <p:nvPr/>
          </p:nvSpPr>
          <p:spPr>
            <a:xfrm>
              <a:off x="3739216" y="5930688"/>
              <a:ext cx="1463040" cy="147156"/>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defTabSz="914363">
                <a:lnSpc>
                  <a:spcPct val="85000"/>
                </a:lnSpc>
                <a:spcBef>
                  <a:spcPct val="20000"/>
                </a:spcBef>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OEM Updates</a:t>
              </a:r>
            </a:p>
          </p:txBody>
        </p:sp>
        <p:sp>
          <p:nvSpPr>
            <p:cNvPr id="57" name="Rectangle 56"/>
            <p:cNvSpPr/>
            <p:nvPr/>
          </p:nvSpPr>
          <p:spPr>
            <a:xfrm>
              <a:off x="4997452" y="5751314"/>
              <a:ext cx="3292697" cy="505908"/>
            </a:xfrm>
            <a:prstGeom prst="rect">
              <a:avLst/>
            </a:prstGeom>
            <a:noFill/>
            <a:ln w="25400" cap="flat" cmpd="sng" algn="ctr">
              <a:noFill/>
              <a:prstDash val="solid"/>
              <a:headEnd type="none" w="med" len="med"/>
              <a:tailEnd type="none" w="med" len="med"/>
            </a:ln>
            <a:effectLst/>
          </p:spPr>
          <p:txBody>
            <a:bodyPr lIns="0" tIns="0" rIns="0" bIns="0" anchor="ctr">
              <a:spAutoFit/>
            </a:bodyPr>
            <a:lstStyle/>
            <a:p>
              <a:pPr marL="169863" indent="-169863" defTabSz="914363">
                <a:lnSpc>
                  <a:spcPct val="90000"/>
                </a:lnSpc>
                <a:spcBef>
                  <a:spcPts val="200"/>
                </a:spcBef>
                <a:buClr>
                  <a:schemeClr val="bg1"/>
                </a:buClr>
                <a:buSzPct val="90000"/>
                <a:buFontTx/>
                <a:buBlip>
                  <a:blip r:embed="rId3"/>
                </a:buBlip>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OEM, MO, Qualcomm, and IHV updates</a:t>
              </a:r>
            </a:p>
            <a:p>
              <a:pPr marL="169863" indent="-169863" defTabSz="914363">
                <a:lnSpc>
                  <a:spcPct val="90000"/>
                </a:lnSpc>
                <a:spcBef>
                  <a:spcPts val="200"/>
                </a:spcBef>
                <a:buClr>
                  <a:schemeClr val="bg1"/>
                </a:buClr>
                <a:buSzPct val="90000"/>
                <a:buFontTx/>
                <a:buBlip>
                  <a:blip r:embed="rId3"/>
                </a:buBlip>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File, database, driver, registry, policy, and settings</a:t>
              </a:r>
            </a:p>
            <a:p>
              <a:pPr marL="169863" indent="-169863" defTabSz="914363">
                <a:lnSpc>
                  <a:spcPct val="90000"/>
                </a:lnSpc>
                <a:spcBef>
                  <a:spcPts val="200"/>
                </a:spcBef>
                <a:buClr>
                  <a:schemeClr val="bg1"/>
                </a:buClr>
                <a:buSzPct val="90000"/>
                <a:buFontTx/>
                <a:buBlip>
                  <a:blip r:embed="rId3"/>
                </a:buBlip>
                <a:defRPr/>
              </a:pPr>
              <a:r>
                <a:rPr lang="en-US" sz="1500" spc="-13" dirty="0">
                  <a:gradFill>
                    <a:gsLst>
                      <a:gs pos="0">
                        <a:srgbClr val="FFFFFF"/>
                      </a:gs>
                      <a:gs pos="100000">
                        <a:srgbClr val="FFFFFF"/>
                      </a:gs>
                    </a:gsLst>
                    <a:lin ang="5400000" scaled="0"/>
                  </a:gradFill>
                  <a:latin typeface="+mn-lt"/>
                  <a:ea typeface="Segoe UI" pitchFamily="34" charset="0"/>
                  <a:cs typeface="Zegoe UI SemiLight" charset="0"/>
                </a:rPr>
                <a:t>Pre-loaded applications (first run only)</a:t>
              </a:r>
            </a:p>
          </p:txBody>
        </p:sp>
      </p:grpSp>
      <p:sp>
        <p:nvSpPr>
          <p:cNvPr id="169995" name="TextBox 31">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1+#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1+#ppt_w/2"/>
                                          </p:val>
                                        </p:tav>
                                        <p:tav tm="100000">
                                          <p:val>
                                            <p:strVal val="#ppt_x"/>
                                          </p:val>
                                        </p:tav>
                                      </p:tavLst>
                                    </p:anim>
                                    <p:anim calcmode="lin" valueType="num">
                                      <p:cBhvr additive="base">
                                        <p:cTn id="13" dur="500" fill="hold"/>
                                        <p:tgtEl>
                                          <p:spTgt spid="6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1+#ppt_w/2"/>
                                          </p:val>
                                        </p:tav>
                                        <p:tav tm="100000">
                                          <p:val>
                                            <p:strVal val="#ppt_x"/>
                                          </p:val>
                                        </p:tav>
                                      </p:tavLst>
                                    </p:anim>
                                    <p:anim calcmode="lin" valueType="num">
                                      <p:cBhvr additive="base">
                                        <p:cTn id="18" dur="500" fill="hold"/>
                                        <p:tgtEl>
                                          <p:spTgt spid="5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1+#ppt_w/2"/>
                                          </p:val>
                                        </p:tav>
                                        <p:tav tm="100000">
                                          <p:val>
                                            <p:strVal val="#ppt_x"/>
                                          </p:val>
                                        </p:tav>
                                      </p:tavLst>
                                    </p:anim>
                                    <p:anim calcmode="lin" valueType="num">
                                      <p:cBhvr additive="base">
                                        <p:cTn id="23"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1+#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2"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2"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1+#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2"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dirty="0" smtClean="0"/>
              <a:t>Microsoft and OEM Updates</a:t>
            </a:r>
            <a:endParaRPr dirty="0"/>
          </a:p>
        </p:txBody>
      </p:sp>
      <p:sp>
        <p:nvSpPr>
          <p:cNvPr id="3" name="Down Arrow 2"/>
          <p:cNvSpPr/>
          <p:nvPr/>
        </p:nvSpPr>
        <p:spPr bwMode="auto">
          <a:xfrm>
            <a:off x="6754813" y="4114800"/>
            <a:ext cx="1320800" cy="1479550"/>
          </a:xfrm>
          <a:prstGeom prst="downArrow">
            <a:avLst/>
          </a:prstGeom>
          <a:gradFill>
            <a:gsLst>
              <a:gs pos="0">
                <a:schemeClr val="accent1"/>
              </a:gs>
              <a:gs pos="100000">
                <a:schemeClr val="accent1">
                  <a:alpha val="0"/>
                </a:schemeClr>
              </a:gs>
            </a:gsLst>
            <a:lin ang="16200000" scaled="0"/>
          </a:gra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893" tIns="60947" rIns="121893" bIns="60947" anchor="ctr"/>
          <a:lstStyle/>
          <a:p>
            <a:pPr algn="ctr" defTabSz="1218585">
              <a:defRPr/>
            </a:pPr>
            <a:endParaRPr lang="en-US" sz="2900" spc="-200" dirty="0">
              <a:gradFill>
                <a:gsLst>
                  <a:gs pos="0">
                    <a:srgbClr val="FFFFFF"/>
                  </a:gs>
                  <a:gs pos="100000">
                    <a:srgbClr val="FFFFFF"/>
                  </a:gs>
                </a:gsLst>
                <a:lin ang="5400000" scaled="0"/>
              </a:gradFill>
              <a:latin typeface="Segoe Light" pitchFamily="34" charset="0"/>
            </a:endParaRPr>
          </a:p>
        </p:txBody>
      </p:sp>
      <p:sp>
        <p:nvSpPr>
          <p:cNvPr id="25" name="Content Placeholder 2"/>
          <p:cNvSpPr txBox="1">
            <a:spLocks/>
          </p:cNvSpPr>
          <p:nvPr/>
        </p:nvSpPr>
        <p:spPr>
          <a:xfrm>
            <a:off x="4195179" y="5683197"/>
            <a:ext cx="6440866" cy="775597"/>
          </a:xfrm>
          <a:prstGeom prst="rect">
            <a:avLst/>
          </a:prstGeom>
        </p:spPr>
        <p:txBody>
          <a:bodyPr wrap="none" lIns="0" tIns="0" rIns="0" bIns="0">
            <a:spAutoFit/>
          </a:bodyPr>
          <a:lstStyle/>
          <a:p>
            <a:pPr indent="-156606" algn="ctr" defTabSz="914363" fontAlgn="auto">
              <a:lnSpc>
                <a:spcPct val="90000"/>
              </a:lnSpc>
              <a:spcBef>
                <a:spcPts val="0"/>
              </a:spcBef>
              <a:spcAft>
                <a:spcPts val="0"/>
              </a:spcAft>
              <a:defRPr/>
            </a:pPr>
            <a:r>
              <a:rPr lang="en-US" sz="2800" kern="0" dirty="0">
                <a:gradFill>
                  <a:gsLst>
                    <a:gs pos="0">
                      <a:srgbClr val="FFFFFF"/>
                    </a:gs>
                    <a:gs pos="100000">
                      <a:srgbClr val="FFFFFF"/>
                    </a:gs>
                  </a:gsLst>
                  <a:lin ang="5400000" scaled="0"/>
                </a:gradFill>
                <a:latin typeface="+mn-lt"/>
                <a:ea typeface="+mn-ea"/>
                <a:cs typeface="Segoe"/>
              </a:rPr>
              <a:t>One download installed by the end-user </a:t>
            </a:r>
            <a:br>
              <a:rPr lang="en-US" sz="2800" kern="0" dirty="0">
                <a:gradFill>
                  <a:gsLst>
                    <a:gs pos="0">
                      <a:srgbClr val="FFFFFF"/>
                    </a:gs>
                    <a:gs pos="100000">
                      <a:srgbClr val="FFFFFF"/>
                    </a:gs>
                  </a:gsLst>
                  <a:lin ang="5400000" scaled="0"/>
                </a:gradFill>
                <a:latin typeface="+mn-lt"/>
                <a:ea typeface="+mn-ea"/>
                <a:cs typeface="Segoe"/>
              </a:rPr>
            </a:br>
            <a:r>
              <a:rPr lang="en-US" sz="2800" kern="0" dirty="0">
                <a:gradFill>
                  <a:gsLst>
                    <a:gs pos="0">
                      <a:srgbClr val="FFFFFF"/>
                    </a:gs>
                    <a:gs pos="100000">
                      <a:srgbClr val="FFFFFF"/>
                    </a:gs>
                  </a:gsLst>
                  <a:lin ang="5400000" scaled="0"/>
                </a:gradFill>
                <a:latin typeface="+mn-lt"/>
                <a:ea typeface="+mn-ea"/>
                <a:cs typeface="Segoe"/>
              </a:rPr>
              <a:t>via Zune Software on a PC</a:t>
            </a:r>
          </a:p>
        </p:txBody>
      </p:sp>
      <p:sp>
        <p:nvSpPr>
          <p:cNvPr id="7" name="Rectangle 6"/>
          <p:cNvSpPr/>
          <p:nvPr/>
        </p:nvSpPr>
        <p:spPr bwMode="auto">
          <a:xfrm>
            <a:off x="3249423" y="1450510"/>
            <a:ext cx="4143075" cy="721725"/>
          </a:xfrm>
          <a:prstGeom prst="rect">
            <a:avLst/>
          </a:prstGeom>
          <a:solidFill>
            <a:srgbClr val="6BBD46"/>
          </a:solidFill>
          <a:ln w="12700" cap="flat" cmpd="sng" algn="ctr">
            <a:solidFill>
              <a:srgbClr val="92CF77"/>
            </a:solidFill>
            <a:prstDash val="solid"/>
            <a:headEnd type="none" w="med" len="med"/>
            <a:tailEnd type="none" w="med" len="med"/>
          </a:ln>
          <a:effectLst/>
        </p:spPr>
        <p:txBody>
          <a:bodyPr lIns="182880" tIns="34302" rIns="68604" bIns="34302" anchor="ctr"/>
          <a:lstStyle/>
          <a:p>
            <a:pPr algn="ctr" defTabSz="914363">
              <a:lnSpc>
                <a:spcPct val="85000"/>
              </a:lnSpc>
              <a:spcBef>
                <a:spcPct val="20000"/>
              </a:spcBef>
              <a:defRPr/>
            </a:pPr>
            <a:r>
              <a:rPr lang="en-US" sz="2800" kern="0" dirty="0">
                <a:gradFill>
                  <a:gsLst>
                    <a:gs pos="0">
                      <a:srgbClr val="FFFFFF"/>
                    </a:gs>
                    <a:gs pos="100000">
                      <a:srgbClr val="FFFFFF"/>
                    </a:gs>
                  </a:gsLst>
                  <a:lin ang="5400000" scaled="0"/>
                </a:gradFill>
                <a:latin typeface="+mn-lt"/>
                <a:ea typeface="+mn-ea"/>
                <a:cs typeface="Segoe"/>
              </a:rPr>
              <a:t>Microsoft Updates</a:t>
            </a:r>
          </a:p>
        </p:txBody>
      </p:sp>
      <p:sp>
        <p:nvSpPr>
          <p:cNvPr id="8" name="Rectangle 7"/>
          <p:cNvSpPr/>
          <p:nvPr/>
        </p:nvSpPr>
        <p:spPr bwMode="auto">
          <a:xfrm>
            <a:off x="7424404" y="1450508"/>
            <a:ext cx="4143077" cy="721725"/>
          </a:xfrm>
          <a:prstGeom prst="rect">
            <a:avLst/>
          </a:prstGeom>
          <a:solidFill>
            <a:srgbClr val="4891DC"/>
          </a:solidFill>
          <a:ln w="12700">
            <a:solidFill>
              <a:srgbClr val="7AB0E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defTabSz="914363">
              <a:lnSpc>
                <a:spcPct val="85000"/>
              </a:lnSpc>
              <a:spcBef>
                <a:spcPct val="20000"/>
              </a:spcBef>
              <a:defRPr/>
            </a:pPr>
            <a:r>
              <a:rPr lang="en-US" sz="2800" kern="0" dirty="0">
                <a:gradFill>
                  <a:gsLst>
                    <a:gs pos="0">
                      <a:srgbClr val="FFFFFF"/>
                    </a:gs>
                    <a:gs pos="100000">
                      <a:srgbClr val="FFFFFF"/>
                    </a:gs>
                  </a:gsLst>
                  <a:lin ang="5400000" scaled="0"/>
                </a:gradFill>
                <a:cs typeface="Segoe"/>
              </a:rPr>
              <a:t>OEM Updates</a:t>
            </a:r>
          </a:p>
        </p:txBody>
      </p:sp>
      <p:grpSp>
        <p:nvGrpSpPr>
          <p:cNvPr id="4" name="Group 3"/>
          <p:cNvGrpSpPr>
            <a:grpSpLocks/>
          </p:cNvGrpSpPr>
          <p:nvPr/>
        </p:nvGrpSpPr>
        <p:grpSpPr bwMode="auto">
          <a:xfrm>
            <a:off x="627063" y="2211388"/>
            <a:ext cx="2590800" cy="2352675"/>
            <a:chOff x="461302" y="1641604"/>
            <a:chExt cx="1943533" cy="2353803"/>
          </a:xfrm>
        </p:grpSpPr>
        <p:sp>
          <p:nvSpPr>
            <p:cNvPr id="22" name="Rectangle 21"/>
            <p:cNvSpPr/>
            <p:nvPr/>
          </p:nvSpPr>
          <p:spPr>
            <a:xfrm>
              <a:off x="461302" y="3053279"/>
              <a:ext cx="1943533" cy="530249"/>
            </a:xfrm>
            <a:prstGeom prst="rect">
              <a:avLst/>
            </a:prstGeom>
            <a:solidFill>
              <a:srgbClr val="F99A1B"/>
            </a:solidFill>
            <a:ln w="12700" cap="flat" cmpd="sng" algn="ctr">
              <a:solidFill>
                <a:srgbClr val="FAB150"/>
              </a:solidFill>
              <a:prstDash val="solid"/>
              <a:headEnd type="none" w="med" len="med"/>
              <a:tailEnd type="none" w="med" len="med"/>
            </a:ln>
            <a:effectLst/>
          </p:spPr>
          <p:txBody>
            <a:bodyPr lIns="182880" tIns="34302" rIns="182880" bIns="34302" anchor="ctr"/>
            <a:lstStyle/>
            <a:p>
              <a:pPr algn="r" defTabSz="914363">
                <a:lnSpc>
                  <a:spcPct val="85000"/>
                </a:lnSpc>
                <a:spcBef>
                  <a:spcPct val="20000"/>
                </a:spcBef>
                <a:defRPr/>
              </a:pPr>
              <a:r>
                <a:rPr lang="en-US" sz="2000" kern="0" dirty="0">
                  <a:gradFill>
                    <a:gsLst>
                      <a:gs pos="0">
                        <a:srgbClr val="FFFFFF"/>
                      </a:gs>
                      <a:gs pos="100000">
                        <a:srgbClr val="FFFFFF"/>
                      </a:gs>
                    </a:gsLst>
                    <a:lin ang="5400000" scaled="0"/>
                  </a:gradFill>
                  <a:latin typeface="+mn-lt"/>
                  <a:ea typeface="+mn-ea"/>
                  <a:cs typeface="Segoe"/>
                </a:rPr>
                <a:t>Timing</a:t>
              </a:r>
            </a:p>
          </p:txBody>
        </p:sp>
        <p:sp>
          <p:nvSpPr>
            <p:cNvPr id="23" name="Rectangle 22"/>
            <p:cNvSpPr/>
            <p:nvPr/>
          </p:nvSpPr>
          <p:spPr>
            <a:xfrm>
              <a:off x="461302" y="1641604"/>
              <a:ext cx="1943533" cy="373502"/>
            </a:xfrm>
            <a:prstGeom prst="rect">
              <a:avLst/>
            </a:prstGeom>
            <a:solidFill>
              <a:srgbClr val="F99A1B"/>
            </a:solidFill>
            <a:ln w="12700" cap="flat" cmpd="sng" algn="ctr">
              <a:solidFill>
                <a:srgbClr val="FAB150"/>
              </a:solidFill>
              <a:prstDash val="solid"/>
              <a:headEnd type="none" w="med" len="med"/>
              <a:tailEnd type="none" w="med" len="med"/>
            </a:ln>
            <a:effectLst/>
          </p:spPr>
          <p:txBody>
            <a:bodyPr lIns="182880" tIns="34302" rIns="182880" bIns="34302" anchor="ctr"/>
            <a:lstStyle/>
            <a:p>
              <a:pPr algn="r" defTabSz="914363">
                <a:lnSpc>
                  <a:spcPct val="85000"/>
                </a:lnSpc>
                <a:spcBef>
                  <a:spcPct val="20000"/>
                </a:spcBef>
                <a:defRPr/>
              </a:pPr>
              <a:r>
                <a:rPr lang="en-US" sz="2000" kern="0" dirty="0">
                  <a:gradFill>
                    <a:gsLst>
                      <a:gs pos="0">
                        <a:srgbClr val="FFFFFF"/>
                      </a:gs>
                      <a:gs pos="100000">
                        <a:srgbClr val="FFFFFF"/>
                      </a:gs>
                    </a:gsLst>
                    <a:lin ang="5400000" scaled="0"/>
                  </a:gradFill>
                  <a:latin typeface="+mn-lt"/>
                  <a:ea typeface="+mn-ea"/>
                  <a:cs typeface="Segoe"/>
                </a:rPr>
                <a:t>Ships Code From</a:t>
              </a:r>
            </a:p>
          </p:txBody>
        </p:sp>
        <p:sp>
          <p:nvSpPr>
            <p:cNvPr id="24" name="Rectangle 23"/>
            <p:cNvSpPr/>
            <p:nvPr/>
          </p:nvSpPr>
          <p:spPr>
            <a:xfrm>
              <a:off x="461302" y="3621905"/>
              <a:ext cx="1943533" cy="373502"/>
            </a:xfrm>
            <a:prstGeom prst="rect">
              <a:avLst/>
            </a:prstGeom>
            <a:solidFill>
              <a:srgbClr val="F99A1B"/>
            </a:solidFill>
            <a:ln w="12700" cap="flat" cmpd="sng" algn="ctr">
              <a:solidFill>
                <a:srgbClr val="FAB150"/>
              </a:solidFill>
              <a:prstDash val="solid"/>
              <a:headEnd type="none" w="med" len="med"/>
              <a:tailEnd type="none" w="med" len="med"/>
            </a:ln>
            <a:effectLst/>
          </p:spPr>
          <p:txBody>
            <a:bodyPr lIns="182880" tIns="34302" rIns="182880" bIns="34302" anchor="ctr"/>
            <a:lstStyle/>
            <a:p>
              <a:pPr algn="r" defTabSz="914363">
                <a:lnSpc>
                  <a:spcPct val="85000"/>
                </a:lnSpc>
                <a:spcBef>
                  <a:spcPct val="20000"/>
                </a:spcBef>
                <a:defRPr/>
              </a:pPr>
              <a:r>
                <a:rPr lang="en-US" sz="2000" kern="0" dirty="0">
                  <a:gradFill>
                    <a:gsLst>
                      <a:gs pos="0">
                        <a:srgbClr val="FFFFFF"/>
                      </a:gs>
                      <a:gs pos="100000">
                        <a:srgbClr val="FFFFFF"/>
                      </a:gs>
                    </a:gsLst>
                    <a:lin ang="5400000" scaled="0"/>
                  </a:gradFill>
                  <a:latin typeface="+mn-lt"/>
                  <a:ea typeface="+mn-ea"/>
                  <a:cs typeface="Segoe"/>
                </a:rPr>
                <a:t>Distributed To</a:t>
              </a:r>
            </a:p>
          </p:txBody>
        </p:sp>
        <p:sp>
          <p:nvSpPr>
            <p:cNvPr id="26" name="Rectangle 25"/>
            <p:cNvSpPr/>
            <p:nvPr/>
          </p:nvSpPr>
          <p:spPr>
            <a:xfrm>
              <a:off x="461302" y="2053484"/>
              <a:ext cx="1943533" cy="356614"/>
            </a:xfrm>
            <a:prstGeom prst="rect">
              <a:avLst/>
            </a:prstGeom>
            <a:solidFill>
              <a:srgbClr val="F99A1B"/>
            </a:solidFill>
            <a:ln w="12700" cap="flat" cmpd="sng" algn="ctr">
              <a:solidFill>
                <a:srgbClr val="FAB150"/>
              </a:solidFill>
              <a:prstDash val="solid"/>
              <a:headEnd type="none" w="med" len="med"/>
              <a:tailEnd type="none" w="med" len="med"/>
            </a:ln>
            <a:effectLst/>
          </p:spPr>
          <p:txBody>
            <a:bodyPr lIns="182880" tIns="34302" rIns="182880" bIns="34302" anchor="ctr"/>
            <a:lstStyle/>
            <a:p>
              <a:pPr algn="r" defTabSz="914363">
                <a:lnSpc>
                  <a:spcPct val="85000"/>
                </a:lnSpc>
                <a:spcBef>
                  <a:spcPct val="20000"/>
                </a:spcBef>
                <a:defRPr/>
              </a:pPr>
              <a:r>
                <a:rPr lang="en-US" sz="2000" kern="0" dirty="0">
                  <a:gradFill>
                    <a:gsLst>
                      <a:gs pos="0">
                        <a:srgbClr val="FFFFFF"/>
                      </a:gs>
                      <a:gs pos="100000">
                        <a:srgbClr val="FFFFFF"/>
                      </a:gs>
                    </a:gsLst>
                    <a:lin ang="5400000" scaled="0"/>
                  </a:gradFill>
                  <a:latin typeface="+mn-lt"/>
                  <a:ea typeface="+mn-ea"/>
                  <a:cs typeface="Segoe"/>
                </a:rPr>
                <a:t>Update Authority</a:t>
              </a:r>
            </a:p>
          </p:txBody>
        </p:sp>
        <p:sp>
          <p:nvSpPr>
            <p:cNvPr id="20" name="Rectangle 19"/>
            <p:cNvSpPr/>
            <p:nvPr/>
          </p:nvSpPr>
          <p:spPr>
            <a:xfrm>
              <a:off x="461302" y="2448476"/>
              <a:ext cx="1943533" cy="566425"/>
            </a:xfrm>
            <a:prstGeom prst="rect">
              <a:avLst/>
            </a:prstGeom>
            <a:solidFill>
              <a:srgbClr val="F99A1B"/>
            </a:solidFill>
            <a:ln w="12700" cap="flat" cmpd="sng" algn="ctr">
              <a:solidFill>
                <a:srgbClr val="FAB150"/>
              </a:solidFill>
              <a:prstDash val="solid"/>
              <a:headEnd type="none" w="med" len="med"/>
              <a:tailEnd type="none" w="med" len="med"/>
            </a:ln>
            <a:effectLst/>
          </p:spPr>
          <p:txBody>
            <a:bodyPr lIns="182880" tIns="34302" rIns="182880" bIns="34302" anchor="ctr"/>
            <a:lstStyle/>
            <a:p>
              <a:pPr algn="r" defTabSz="914363">
                <a:lnSpc>
                  <a:spcPct val="85000"/>
                </a:lnSpc>
                <a:spcBef>
                  <a:spcPct val="20000"/>
                </a:spcBef>
                <a:defRPr/>
              </a:pPr>
              <a:r>
                <a:rPr lang="en-US" sz="2000" kern="0" dirty="0">
                  <a:gradFill>
                    <a:gsLst>
                      <a:gs pos="0">
                        <a:srgbClr val="FFFFFF"/>
                      </a:gs>
                      <a:gs pos="100000">
                        <a:srgbClr val="FFFFFF"/>
                      </a:gs>
                    </a:gsLst>
                    <a:lin ang="5400000" scaled="0"/>
                  </a:gradFill>
                  <a:latin typeface="+mn-lt"/>
                  <a:ea typeface="+mn-ea"/>
                  <a:cs typeface="Segoe"/>
                </a:rPr>
                <a:t>Testing</a:t>
              </a:r>
            </a:p>
          </p:txBody>
        </p:sp>
      </p:grpSp>
      <p:grpSp>
        <p:nvGrpSpPr>
          <p:cNvPr id="5" name="Group 4"/>
          <p:cNvGrpSpPr>
            <a:grpSpLocks/>
          </p:cNvGrpSpPr>
          <p:nvPr/>
        </p:nvGrpSpPr>
        <p:grpSpPr bwMode="auto">
          <a:xfrm>
            <a:off x="3249613" y="2211388"/>
            <a:ext cx="4143375" cy="2352675"/>
            <a:chOff x="2439515" y="1641604"/>
            <a:chExt cx="3108116" cy="2353803"/>
          </a:xfrm>
        </p:grpSpPr>
        <p:sp>
          <p:nvSpPr>
            <p:cNvPr id="14" name="Rectangle 13"/>
            <p:cNvSpPr/>
            <p:nvPr/>
          </p:nvSpPr>
          <p:spPr>
            <a:xfrm>
              <a:off x="2439515" y="3053279"/>
              <a:ext cx="3108116" cy="530249"/>
            </a:xfrm>
            <a:prstGeom prst="rect">
              <a:avLst/>
            </a:prstGeom>
            <a:solidFill>
              <a:srgbClr val="6BBD46"/>
            </a:solidFill>
            <a:ln w="12700" cap="flat" cmpd="sng" algn="ctr">
              <a:solidFill>
                <a:srgbClr val="92CF77"/>
              </a:solidFill>
              <a:prstDash val="solid"/>
              <a:headEnd type="none" w="med" len="med"/>
              <a:tailEnd type="none" w="med" len="med"/>
            </a:ln>
            <a:effectLst/>
          </p:spPr>
          <p:txBody>
            <a:bodyPr lIns="182880" tIns="34302" rIns="68604" bIns="34302"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latin typeface="+mn-lt"/>
                  <a:ea typeface="+mn-ea"/>
                  <a:cs typeface="Segoe"/>
                </a:rPr>
                <a:t>Microsoft Set Cadence</a:t>
              </a:r>
            </a:p>
          </p:txBody>
        </p:sp>
        <p:sp>
          <p:nvSpPr>
            <p:cNvPr id="16" name="Rectangle 15"/>
            <p:cNvSpPr/>
            <p:nvPr/>
          </p:nvSpPr>
          <p:spPr>
            <a:xfrm>
              <a:off x="2439515" y="1641604"/>
              <a:ext cx="3108116" cy="373502"/>
            </a:xfrm>
            <a:prstGeom prst="rect">
              <a:avLst/>
            </a:prstGeom>
            <a:solidFill>
              <a:srgbClr val="6BBD46"/>
            </a:solidFill>
            <a:ln w="12700" cap="flat" cmpd="sng" algn="ctr">
              <a:solidFill>
                <a:srgbClr val="92CF77"/>
              </a:solidFill>
              <a:prstDash val="solid"/>
              <a:headEnd type="none" w="med" len="med"/>
              <a:tailEnd type="none" w="med" len="med"/>
            </a:ln>
            <a:effectLst/>
          </p:spPr>
          <p:txBody>
            <a:bodyPr lIns="182880" tIns="34302" rIns="68604" bIns="34302"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latin typeface="+mn-lt"/>
                  <a:ea typeface="+mn-ea"/>
                  <a:cs typeface="Segoe"/>
                </a:rPr>
                <a:t>Microsoft-only</a:t>
              </a:r>
            </a:p>
          </p:txBody>
        </p:sp>
        <p:sp>
          <p:nvSpPr>
            <p:cNvPr id="18" name="Rectangle 17"/>
            <p:cNvSpPr/>
            <p:nvPr/>
          </p:nvSpPr>
          <p:spPr>
            <a:xfrm>
              <a:off x="2439515" y="3621905"/>
              <a:ext cx="3108116" cy="373502"/>
            </a:xfrm>
            <a:prstGeom prst="rect">
              <a:avLst/>
            </a:prstGeom>
            <a:solidFill>
              <a:srgbClr val="6BBD46"/>
            </a:solidFill>
            <a:ln w="12700" cap="flat" cmpd="sng" algn="ctr">
              <a:solidFill>
                <a:srgbClr val="92CF77"/>
              </a:solidFill>
              <a:prstDash val="solid"/>
              <a:headEnd type="none" w="med" len="med"/>
              <a:tailEnd type="none" w="med" len="med"/>
            </a:ln>
            <a:effectLst/>
          </p:spPr>
          <p:txBody>
            <a:bodyPr lIns="182880" tIns="34302" rIns="68604" bIns="34302"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latin typeface="+mn-lt"/>
                  <a:ea typeface="+mn-ea"/>
                  <a:cs typeface="Segoe"/>
                </a:rPr>
                <a:t>All Windows Phone 7 devices</a:t>
              </a:r>
            </a:p>
          </p:txBody>
        </p:sp>
        <p:sp>
          <p:nvSpPr>
            <p:cNvPr id="27" name="Rectangle 26"/>
            <p:cNvSpPr/>
            <p:nvPr/>
          </p:nvSpPr>
          <p:spPr>
            <a:xfrm>
              <a:off x="2439515" y="2053484"/>
              <a:ext cx="3108116" cy="356614"/>
            </a:xfrm>
            <a:prstGeom prst="rect">
              <a:avLst/>
            </a:prstGeom>
            <a:solidFill>
              <a:srgbClr val="6BBD46"/>
            </a:solidFill>
            <a:ln w="12700" cap="flat" cmpd="sng" algn="ctr">
              <a:solidFill>
                <a:srgbClr val="92CF77"/>
              </a:solidFill>
              <a:prstDash val="solid"/>
              <a:headEnd type="none" w="med" len="med"/>
              <a:tailEnd type="none" w="med" len="med"/>
            </a:ln>
            <a:effectLst/>
          </p:spPr>
          <p:txBody>
            <a:bodyPr lIns="182880" tIns="34302" rIns="68604" bIns="34302"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latin typeface="+mn-lt"/>
                  <a:ea typeface="+mn-ea"/>
                  <a:cs typeface="Segoe"/>
                </a:rPr>
                <a:t>Microsoft</a:t>
              </a:r>
            </a:p>
          </p:txBody>
        </p:sp>
        <p:sp>
          <p:nvSpPr>
            <p:cNvPr id="21" name="Rectangle 20"/>
            <p:cNvSpPr/>
            <p:nvPr/>
          </p:nvSpPr>
          <p:spPr>
            <a:xfrm>
              <a:off x="2439515" y="2448476"/>
              <a:ext cx="3108116" cy="566425"/>
            </a:xfrm>
            <a:prstGeom prst="rect">
              <a:avLst/>
            </a:prstGeom>
            <a:solidFill>
              <a:srgbClr val="6BBD46"/>
            </a:solidFill>
            <a:ln w="12700" cap="flat" cmpd="sng" algn="ctr">
              <a:solidFill>
                <a:srgbClr val="92CF77"/>
              </a:solidFill>
              <a:prstDash val="solid"/>
              <a:headEnd type="none" w="med" len="med"/>
              <a:tailEnd type="none" w="med" len="med"/>
            </a:ln>
            <a:effectLst/>
          </p:spPr>
          <p:txBody>
            <a:bodyPr lIns="182880" tIns="34302" rIns="68604" bIns="34302"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latin typeface="+mn-lt"/>
                  <a:ea typeface="+mn-ea"/>
                  <a:cs typeface="Segoe"/>
                </a:rPr>
                <a:t>Lead: Microsoft</a:t>
              </a:r>
            </a:p>
            <a:p>
              <a:pPr algn="ctr" defTabSz="914363">
                <a:lnSpc>
                  <a:spcPct val="85000"/>
                </a:lnSpc>
                <a:spcBef>
                  <a:spcPts val="0"/>
                </a:spcBef>
                <a:defRPr/>
              </a:pPr>
              <a:r>
                <a:rPr lang="en-US" sz="2000" kern="0" dirty="0">
                  <a:gradFill>
                    <a:gsLst>
                      <a:gs pos="0">
                        <a:srgbClr val="FFFFFF"/>
                      </a:gs>
                      <a:gs pos="100000">
                        <a:srgbClr val="FFFFFF"/>
                      </a:gs>
                    </a:gsLst>
                    <a:lin ang="5400000" scaled="0"/>
                  </a:gradFill>
                  <a:latin typeface="+mn-lt"/>
                  <a:ea typeface="+mn-ea"/>
                  <a:cs typeface="Segoe"/>
                </a:rPr>
                <a:t>Others: OEM and MO(s)</a:t>
              </a:r>
            </a:p>
          </p:txBody>
        </p:sp>
      </p:grpSp>
      <p:grpSp>
        <p:nvGrpSpPr>
          <p:cNvPr id="6" name="Group 5"/>
          <p:cNvGrpSpPr>
            <a:grpSpLocks/>
          </p:cNvGrpSpPr>
          <p:nvPr/>
        </p:nvGrpSpPr>
        <p:grpSpPr bwMode="auto">
          <a:xfrm>
            <a:off x="7424738" y="2211388"/>
            <a:ext cx="4143375" cy="2352675"/>
            <a:chOff x="5578684" y="1641604"/>
            <a:chExt cx="3108116" cy="2353803"/>
          </a:xfrm>
        </p:grpSpPr>
        <p:sp>
          <p:nvSpPr>
            <p:cNvPr id="15" name="Rectangle 14"/>
            <p:cNvSpPr/>
            <p:nvPr/>
          </p:nvSpPr>
          <p:spPr>
            <a:xfrm>
              <a:off x="5578684" y="3053279"/>
              <a:ext cx="3108116" cy="530249"/>
            </a:xfrm>
            <a:prstGeom prst="rect">
              <a:avLst/>
            </a:prstGeom>
            <a:solidFill>
              <a:srgbClr val="4891DC"/>
            </a:solidFill>
            <a:ln w="12700">
              <a:solidFill>
                <a:srgbClr val="7AB0E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cs typeface="Segoe"/>
                </a:rPr>
                <a:t>Timed with </a:t>
              </a:r>
              <a:br>
                <a:rPr lang="en-US" sz="2000" kern="0" dirty="0">
                  <a:gradFill>
                    <a:gsLst>
                      <a:gs pos="0">
                        <a:srgbClr val="FFFFFF"/>
                      </a:gs>
                      <a:gs pos="100000">
                        <a:srgbClr val="FFFFFF"/>
                      </a:gs>
                    </a:gsLst>
                    <a:lin ang="5400000" scaled="0"/>
                  </a:gradFill>
                  <a:cs typeface="Segoe"/>
                </a:rPr>
              </a:br>
              <a:r>
                <a:rPr lang="en-US" sz="2000" kern="0" dirty="0">
                  <a:gradFill>
                    <a:gsLst>
                      <a:gs pos="0">
                        <a:srgbClr val="FFFFFF"/>
                      </a:gs>
                      <a:gs pos="100000">
                        <a:srgbClr val="FFFFFF"/>
                      </a:gs>
                    </a:gsLst>
                    <a:lin ang="5400000" scaled="0"/>
                  </a:gradFill>
                  <a:cs typeface="Segoe"/>
                </a:rPr>
                <a:t>Microsoft Update Schedule</a:t>
              </a:r>
            </a:p>
          </p:txBody>
        </p:sp>
        <p:sp>
          <p:nvSpPr>
            <p:cNvPr id="17" name="Rectangle 16"/>
            <p:cNvSpPr/>
            <p:nvPr/>
          </p:nvSpPr>
          <p:spPr>
            <a:xfrm>
              <a:off x="5578684" y="1641604"/>
              <a:ext cx="3108116" cy="373502"/>
            </a:xfrm>
            <a:prstGeom prst="rect">
              <a:avLst/>
            </a:prstGeom>
            <a:solidFill>
              <a:srgbClr val="4891DC"/>
            </a:solidFill>
            <a:ln w="12700">
              <a:solidFill>
                <a:srgbClr val="7AB0E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cs typeface="Segoe"/>
                </a:rPr>
                <a:t>OEM, MO, Qualcomm and IHV(s)</a:t>
              </a:r>
            </a:p>
          </p:txBody>
        </p:sp>
        <p:sp>
          <p:nvSpPr>
            <p:cNvPr id="19" name="Rectangle 18"/>
            <p:cNvSpPr/>
            <p:nvPr/>
          </p:nvSpPr>
          <p:spPr>
            <a:xfrm>
              <a:off x="5578684" y="3621905"/>
              <a:ext cx="3108116" cy="373502"/>
            </a:xfrm>
            <a:prstGeom prst="rect">
              <a:avLst/>
            </a:prstGeom>
            <a:solidFill>
              <a:srgbClr val="4891DC"/>
            </a:solidFill>
            <a:ln w="12700">
              <a:solidFill>
                <a:srgbClr val="7AB0E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cs typeface="Segoe"/>
                </a:rPr>
                <a:t>Specific Phone/Operator Pairings</a:t>
              </a:r>
            </a:p>
          </p:txBody>
        </p:sp>
        <p:sp>
          <p:nvSpPr>
            <p:cNvPr id="28" name="Rectangle 27"/>
            <p:cNvSpPr/>
            <p:nvPr/>
          </p:nvSpPr>
          <p:spPr>
            <a:xfrm>
              <a:off x="5578684" y="2053484"/>
              <a:ext cx="3108116" cy="356614"/>
            </a:xfrm>
            <a:prstGeom prst="rect">
              <a:avLst/>
            </a:prstGeom>
            <a:solidFill>
              <a:srgbClr val="4891DC"/>
            </a:solidFill>
            <a:ln w="12700">
              <a:solidFill>
                <a:srgbClr val="7AB0E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cs typeface="Segoe"/>
                </a:rPr>
                <a:t>OEM</a:t>
              </a:r>
            </a:p>
          </p:txBody>
        </p:sp>
        <p:sp>
          <p:nvSpPr>
            <p:cNvPr id="29" name="Rectangle 28"/>
            <p:cNvSpPr/>
            <p:nvPr/>
          </p:nvSpPr>
          <p:spPr>
            <a:xfrm>
              <a:off x="5578684" y="2448476"/>
              <a:ext cx="3108116" cy="566425"/>
            </a:xfrm>
            <a:prstGeom prst="rect">
              <a:avLst/>
            </a:prstGeom>
            <a:solidFill>
              <a:srgbClr val="4891DC"/>
            </a:solidFill>
            <a:ln w="12700">
              <a:solidFill>
                <a:srgbClr val="7AB0E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defTabSz="914363">
                <a:lnSpc>
                  <a:spcPct val="85000"/>
                </a:lnSpc>
                <a:spcBef>
                  <a:spcPts val="0"/>
                </a:spcBef>
                <a:defRPr/>
              </a:pPr>
              <a:r>
                <a:rPr lang="en-US" sz="2000" kern="0" dirty="0">
                  <a:gradFill>
                    <a:gsLst>
                      <a:gs pos="0">
                        <a:srgbClr val="FFFFFF"/>
                      </a:gs>
                      <a:gs pos="100000">
                        <a:srgbClr val="FFFFFF"/>
                      </a:gs>
                    </a:gsLst>
                    <a:lin ang="5400000" scaled="0"/>
                  </a:gradFill>
                  <a:cs typeface="Segoe"/>
                </a:rPr>
                <a:t>Lead: OEM</a:t>
              </a:r>
            </a:p>
            <a:p>
              <a:pPr algn="ctr" defTabSz="914363">
                <a:lnSpc>
                  <a:spcPct val="85000"/>
                </a:lnSpc>
                <a:spcBef>
                  <a:spcPts val="0"/>
                </a:spcBef>
                <a:defRPr/>
              </a:pPr>
              <a:r>
                <a:rPr lang="en-US" sz="2000" kern="0" dirty="0">
                  <a:gradFill>
                    <a:gsLst>
                      <a:gs pos="0">
                        <a:srgbClr val="FFFFFF"/>
                      </a:gs>
                      <a:gs pos="100000">
                        <a:srgbClr val="FFFFFF"/>
                      </a:gs>
                    </a:gsLst>
                    <a:lin ang="5400000" scaled="0"/>
                  </a:gradFill>
                  <a:cs typeface="Segoe"/>
                </a:rPr>
                <a:t>Others: Microsoft and MO(s)</a:t>
              </a:r>
            </a:p>
          </p:txBody>
        </p:sp>
      </p:grpSp>
      <p:sp>
        <p:nvSpPr>
          <p:cNvPr id="172041" name="TextBox 29">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88825" cy="68580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37890" name="Picture 2"/>
          <p:cNvSpPr>
            <a:spLocks noChangeAspect="1" noChangeArrowheads="1"/>
          </p:cNvSpPr>
          <p:nvPr/>
        </p:nvSpPr>
        <p:spPr bwMode="auto">
          <a:xfrm>
            <a:off x="0" y="-14288"/>
            <a:ext cx="12188825" cy="6858001"/>
          </a:xfrm>
          <a:prstGeom prst="rect">
            <a:avLst/>
          </a:prstGeom>
          <a:noFill/>
          <a:ln w="9525">
            <a:noFill/>
            <a:miter lim="800000"/>
            <a:headEnd/>
            <a:tailEnd/>
          </a:ln>
        </p:spPr>
        <p:txBody>
          <a:bodyPr/>
          <a:lstStyle/>
          <a:p>
            <a:endParaRPr lang="zh-CN" altLang="en-US"/>
          </a:p>
        </p:txBody>
      </p:sp>
      <p:grpSp>
        <p:nvGrpSpPr>
          <p:cNvPr id="98" name="Group 97"/>
          <p:cNvGrpSpPr>
            <a:grpSpLocks/>
          </p:cNvGrpSpPr>
          <p:nvPr/>
        </p:nvGrpSpPr>
        <p:grpSpPr bwMode="auto">
          <a:xfrm>
            <a:off x="0" y="-14288"/>
            <a:ext cx="12188825" cy="6858001"/>
            <a:chOff x="-9261" y="1"/>
            <a:chExt cx="12099764" cy="6857998"/>
          </a:xfrm>
        </p:grpSpPr>
        <p:pic>
          <p:nvPicPr>
            <p:cNvPr id="37935" name="Picture 2"/>
            <p:cNvPicPr>
              <a:picLocks noChangeAspect="1" noChangeArrowheads="1"/>
            </p:cNvPicPr>
            <p:nvPr/>
          </p:nvPicPr>
          <p:blipFill>
            <a:blip r:embed="rId2"/>
            <a:srcRect l="949" r="1033"/>
            <a:stretch>
              <a:fillRect/>
            </a:stretch>
          </p:blipFill>
          <p:spPr bwMode="auto">
            <a:xfrm>
              <a:off x="-9261" y="1"/>
              <a:ext cx="12099764" cy="6857998"/>
            </a:xfrm>
            <a:prstGeom prst="rect">
              <a:avLst/>
            </a:prstGeom>
            <a:noFill/>
            <a:ln w="9525">
              <a:noFill/>
              <a:miter lim="800000"/>
              <a:headEnd/>
              <a:tailEnd/>
            </a:ln>
          </p:spPr>
        </p:pic>
        <p:pic>
          <p:nvPicPr>
            <p:cNvPr id="37936" name="Picture 2" descr="C:\Users\chrisw\Desktop\icongrid2.png"/>
            <p:cNvPicPr>
              <a:picLocks noChangeAspect="1" noChangeArrowheads="1"/>
            </p:cNvPicPr>
            <p:nvPr/>
          </p:nvPicPr>
          <p:blipFill>
            <a:blip r:embed="rId3"/>
            <a:srcRect l="96732" t="48167" r="1680" b="48265"/>
            <a:stretch>
              <a:fillRect/>
            </a:stretch>
          </p:blipFill>
          <p:spPr bwMode="auto">
            <a:xfrm>
              <a:off x="4607718" y="3548063"/>
              <a:ext cx="189915" cy="190500"/>
            </a:xfrm>
            <a:prstGeom prst="rect">
              <a:avLst/>
            </a:prstGeom>
            <a:noFill/>
            <a:ln w="9525">
              <a:noFill/>
              <a:miter lim="800000"/>
              <a:headEnd/>
              <a:tailEnd/>
            </a:ln>
          </p:spPr>
        </p:pic>
      </p:grpSp>
      <p:grpSp>
        <p:nvGrpSpPr>
          <p:cNvPr id="101" name="Group 100"/>
          <p:cNvGrpSpPr>
            <a:grpSpLocks noChangeAspect="1"/>
          </p:cNvGrpSpPr>
          <p:nvPr/>
        </p:nvGrpSpPr>
        <p:grpSpPr bwMode="auto">
          <a:xfrm>
            <a:off x="1535113" y="727075"/>
            <a:ext cx="9345612" cy="5375275"/>
            <a:chOff x="1450488" y="740044"/>
            <a:chExt cx="9279301" cy="5377913"/>
          </a:xfrm>
        </p:grpSpPr>
        <p:grpSp>
          <p:nvGrpSpPr>
            <p:cNvPr id="37894" name="Group 101"/>
            <p:cNvGrpSpPr>
              <a:grpSpLocks/>
            </p:cNvGrpSpPr>
            <p:nvPr/>
          </p:nvGrpSpPr>
          <p:grpSpPr bwMode="auto">
            <a:xfrm>
              <a:off x="8776127" y="740044"/>
              <a:ext cx="1953662" cy="5375831"/>
              <a:chOff x="8776123" y="740045"/>
              <a:chExt cx="1953662" cy="5375830"/>
            </a:xfrm>
          </p:grpSpPr>
          <p:pic>
            <p:nvPicPr>
              <p:cNvPr id="37929" name="Picture 2"/>
              <p:cNvPicPr>
                <a:picLocks noChangeAspect="1" noChangeArrowheads="1"/>
              </p:cNvPicPr>
              <p:nvPr/>
            </p:nvPicPr>
            <p:blipFill>
              <a:blip r:embed="rId4"/>
              <a:srcRect l="79675" t="44373" r="12317" b="41391"/>
              <a:stretch>
                <a:fillRect/>
              </a:stretch>
            </p:blipFill>
            <p:spPr bwMode="auto">
              <a:xfrm>
                <a:off x="8776123" y="740045"/>
                <a:ext cx="905257" cy="905256"/>
              </a:xfrm>
              <a:prstGeom prst="rect">
                <a:avLst/>
              </a:prstGeom>
              <a:noFill/>
              <a:ln w="9525">
                <a:noFill/>
                <a:miter lim="800000"/>
                <a:headEnd/>
                <a:tailEnd/>
              </a:ln>
            </p:spPr>
          </p:pic>
          <p:pic>
            <p:nvPicPr>
              <p:cNvPr id="37930" name="Picture 2"/>
              <p:cNvPicPr>
                <a:picLocks noChangeAspect="1" noChangeArrowheads="1"/>
              </p:cNvPicPr>
              <p:nvPr/>
            </p:nvPicPr>
            <p:blipFill>
              <a:blip r:embed="rId4"/>
              <a:srcRect l="79675" t="70670" r="12317" b="15096"/>
              <a:stretch>
                <a:fillRect/>
              </a:stretch>
            </p:blipFill>
            <p:spPr bwMode="auto">
              <a:xfrm>
                <a:off x="8776123" y="2975332"/>
                <a:ext cx="905257" cy="905256"/>
              </a:xfrm>
              <a:prstGeom prst="rect">
                <a:avLst/>
              </a:prstGeom>
              <a:noFill/>
              <a:ln w="9525">
                <a:noFill/>
                <a:miter lim="800000"/>
                <a:headEnd/>
                <a:tailEnd/>
              </a:ln>
            </p:spPr>
          </p:pic>
          <p:pic>
            <p:nvPicPr>
              <p:cNvPr id="37931" name="Picture 2"/>
              <p:cNvPicPr>
                <a:picLocks noChangeAspect="1" noChangeArrowheads="1"/>
              </p:cNvPicPr>
              <p:nvPr/>
            </p:nvPicPr>
            <p:blipFill>
              <a:blip r:embed="rId4"/>
              <a:srcRect l="69022" t="70299" r="22971" b="15465"/>
              <a:stretch>
                <a:fillRect/>
              </a:stretch>
            </p:blipFill>
            <p:spPr bwMode="auto">
              <a:xfrm>
                <a:off x="8776123" y="4092979"/>
                <a:ext cx="905257" cy="905256"/>
              </a:xfrm>
              <a:prstGeom prst="rect">
                <a:avLst/>
              </a:prstGeom>
              <a:noFill/>
              <a:ln w="9525">
                <a:noFill/>
                <a:miter lim="800000"/>
                <a:headEnd/>
                <a:tailEnd/>
              </a:ln>
            </p:spPr>
          </p:pic>
          <p:pic>
            <p:nvPicPr>
              <p:cNvPr id="37932" name="Picture 2"/>
              <p:cNvPicPr>
                <a:picLocks noChangeAspect="1" noChangeArrowheads="1"/>
              </p:cNvPicPr>
              <p:nvPr/>
            </p:nvPicPr>
            <p:blipFill>
              <a:blip r:embed="rId4"/>
              <a:srcRect l="15936" t="70729" r="76054" b="15034"/>
              <a:stretch>
                <a:fillRect/>
              </a:stretch>
            </p:blipFill>
            <p:spPr bwMode="auto">
              <a:xfrm>
                <a:off x="8776123" y="1857690"/>
                <a:ext cx="905257" cy="905256"/>
              </a:xfrm>
              <a:prstGeom prst="rect">
                <a:avLst/>
              </a:prstGeom>
              <a:noFill/>
              <a:ln w="9525">
                <a:noFill/>
                <a:miter lim="800000"/>
                <a:headEnd/>
                <a:tailEnd/>
              </a:ln>
            </p:spPr>
          </p:pic>
          <p:pic>
            <p:nvPicPr>
              <p:cNvPr id="37933" name="Picture 3"/>
              <p:cNvPicPr>
                <a:picLocks noChangeAspect="1" noChangeArrowheads="1"/>
              </p:cNvPicPr>
              <p:nvPr/>
            </p:nvPicPr>
            <p:blipFill>
              <a:blip r:embed="rId5"/>
              <a:srcRect l="37263" t="32860" r="54805" b="53041"/>
              <a:stretch>
                <a:fillRect/>
              </a:stretch>
            </p:blipFill>
            <p:spPr bwMode="auto">
              <a:xfrm>
                <a:off x="8776124" y="5210619"/>
                <a:ext cx="905257" cy="905256"/>
              </a:xfrm>
              <a:prstGeom prst="rect">
                <a:avLst/>
              </a:prstGeom>
              <a:noFill/>
              <a:ln w="9525">
                <a:noFill/>
                <a:miter lim="800000"/>
                <a:headEnd/>
                <a:tailEnd/>
              </a:ln>
            </p:spPr>
          </p:pic>
          <p:pic>
            <p:nvPicPr>
              <p:cNvPr id="37934" name="Picture 3"/>
              <p:cNvPicPr>
                <a:picLocks noChangeAspect="1" noChangeArrowheads="1"/>
              </p:cNvPicPr>
              <p:nvPr/>
            </p:nvPicPr>
            <p:blipFill>
              <a:blip r:embed="rId5"/>
              <a:srcRect l="69125" t="32860" r="22945" b="53041"/>
              <a:stretch>
                <a:fillRect/>
              </a:stretch>
            </p:blipFill>
            <p:spPr bwMode="auto">
              <a:xfrm>
                <a:off x="9824528" y="2982633"/>
                <a:ext cx="905257" cy="905256"/>
              </a:xfrm>
              <a:prstGeom prst="rect">
                <a:avLst/>
              </a:prstGeom>
              <a:noFill/>
              <a:ln w="9525">
                <a:noFill/>
                <a:miter lim="800000"/>
                <a:headEnd/>
                <a:tailEnd/>
              </a:ln>
            </p:spPr>
          </p:pic>
        </p:grpSp>
        <p:grpSp>
          <p:nvGrpSpPr>
            <p:cNvPr id="37895" name="Group 102"/>
            <p:cNvGrpSpPr>
              <a:grpSpLocks/>
            </p:cNvGrpSpPr>
            <p:nvPr/>
          </p:nvGrpSpPr>
          <p:grpSpPr bwMode="auto">
            <a:xfrm>
              <a:off x="1450488" y="740044"/>
              <a:ext cx="1971683" cy="5377913"/>
              <a:chOff x="1450487" y="740044"/>
              <a:chExt cx="1971681" cy="5377913"/>
            </a:xfrm>
          </p:grpSpPr>
          <p:pic>
            <p:nvPicPr>
              <p:cNvPr id="37923" name="Picture 2"/>
              <p:cNvPicPr>
                <a:picLocks noChangeAspect="1" noChangeArrowheads="1"/>
              </p:cNvPicPr>
              <p:nvPr/>
            </p:nvPicPr>
            <p:blipFill>
              <a:blip r:embed="rId4"/>
              <a:srcRect l="26459" t="44247" r="65533" b="41516"/>
              <a:stretch>
                <a:fillRect/>
              </a:stretch>
            </p:blipFill>
            <p:spPr bwMode="auto">
              <a:xfrm>
                <a:off x="2516909" y="2976370"/>
                <a:ext cx="905258" cy="905256"/>
              </a:xfrm>
              <a:prstGeom prst="rect">
                <a:avLst/>
              </a:prstGeom>
              <a:noFill/>
              <a:ln w="9525">
                <a:noFill/>
                <a:miter lim="800000"/>
                <a:headEnd/>
                <a:tailEnd/>
              </a:ln>
            </p:spPr>
          </p:pic>
          <p:pic>
            <p:nvPicPr>
              <p:cNvPr id="37924" name="Picture 2"/>
              <p:cNvPicPr>
                <a:picLocks noChangeAspect="1" noChangeArrowheads="1"/>
              </p:cNvPicPr>
              <p:nvPr/>
            </p:nvPicPr>
            <p:blipFill>
              <a:blip r:embed="rId4"/>
              <a:srcRect l="58437" t="44177" r="33556" b="41586"/>
              <a:stretch>
                <a:fillRect/>
              </a:stretch>
            </p:blipFill>
            <p:spPr bwMode="auto">
              <a:xfrm>
                <a:off x="2516909" y="4094538"/>
                <a:ext cx="905258" cy="905256"/>
              </a:xfrm>
              <a:prstGeom prst="rect">
                <a:avLst/>
              </a:prstGeom>
              <a:noFill/>
              <a:ln w="9525">
                <a:noFill/>
                <a:miter lim="800000"/>
                <a:headEnd/>
                <a:tailEnd/>
              </a:ln>
            </p:spPr>
          </p:pic>
          <p:pic>
            <p:nvPicPr>
              <p:cNvPr id="37925" name="Picture 3"/>
              <p:cNvPicPr>
                <a:picLocks noChangeAspect="1" noChangeArrowheads="1"/>
              </p:cNvPicPr>
              <p:nvPr/>
            </p:nvPicPr>
            <p:blipFill>
              <a:blip r:embed="rId5"/>
              <a:srcRect l="26660" t="32860" r="65408" b="53041"/>
              <a:stretch>
                <a:fillRect/>
              </a:stretch>
            </p:blipFill>
            <p:spPr bwMode="auto">
              <a:xfrm>
                <a:off x="2516909" y="5212701"/>
                <a:ext cx="905258" cy="905256"/>
              </a:xfrm>
              <a:prstGeom prst="rect">
                <a:avLst/>
              </a:prstGeom>
              <a:noFill/>
              <a:ln w="9525">
                <a:noFill/>
                <a:miter lim="800000"/>
                <a:headEnd/>
                <a:tailEnd/>
              </a:ln>
            </p:spPr>
          </p:pic>
          <p:pic>
            <p:nvPicPr>
              <p:cNvPr id="37926" name="Picture 2"/>
              <p:cNvPicPr>
                <a:picLocks noChangeAspect="1" noChangeArrowheads="1"/>
              </p:cNvPicPr>
              <p:nvPr/>
            </p:nvPicPr>
            <p:blipFill>
              <a:blip r:embed="rId4"/>
              <a:srcRect l="15938" t="44434" r="76054" b="41331"/>
              <a:stretch>
                <a:fillRect/>
              </a:stretch>
            </p:blipFill>
            <p:spPr bwMode="auto">
              <a:xfrm>
                <a:off x="1450487" y="2976370"/>
                <a:ext cx="905258" cy="905256"/>
              </a:xfrm>
              <a:prstGeom prst="rect">
                <a:avLst/>
              </a:prstGeom>
              <a:noFill/>
              <a:ln w="9525">
                <a:noFill/>
                <a:miter lim="800000"/>
                <a:headEnd/>
                <a:tailEnd/>
              </a:ln>
            </p:spPr>
          </p:pic>
          <p:pic>
            <p:nvPicPr>
              <p:cNvPr id="37927" name="Picture 4"/>
              <p:cNvPicPr>
                <a:picLocks noChangeAspect="1" noChangeArrowheads="1"/>
              </p:cNvPicPr>
              <p:nvPr/>
            </p:nvPicPr>
            <p:blipFill>
              <a:blip r:embed="rId6"/>
              <a:srcRect l="58534" t="44302" r="33537" b="41597"/>
              <a:stretch>
                <a:fillRect/>
              </a:stretch>
            </p:blipFill>
            <p:spPr bwMode="auto">
              <a:xfrm>
                <a:off x="2516909" y="740044"/>
                <a:ext cx="905258" cy="905256"/>
              </a:xfrm>
              <a:prstGeom prst="rect">
                <a:avLst/>
              </a:prstGeom>
              <a:noFill/>
              <a:ln w="9525">
                <a:noFill/>
                <a:miter lim="800000"/>
                <a:headEnd/>
                <a:tailEnd/>
              </a:ln>
            </p:spPr>
          </p:pic>
          <p:pic>
            <p:nvPicPr>
              <p:cNvPr id="37928" name="Picture 5"/>
              <p:cNvPicPr>
                <a:picLocks noChangeAspect="1" noChangeArrowheads="1"/>
              </p:cNvPicPr>
              <p:nvPr/>
            </p:nvPicPr>
            <p:blipFill>
              <a:blip r:embed="rId7"/>
              <a:srcRect l="26537" t="44200" r="65375" b="41422"/>
              <a:stretch>
                <a:fillRect/>
              </a:stretch>
            </p:blipFill>
            <p:spPr bwMode="auto">
              <a:xfrm>
                <a:off x="2516910" y="1858207"/>
                <a:ext cx="905258" cy="905256"/>
              </a:xfrm>
              <a:prstGeom prst="rect">
                <a:avLst/>
              </a:prstGeom>
              <a:noFill/>
              <a:ln w="9525">
                <a:noFill/>
                <a:miter lim="800000"/>
                <a:headEnd/>
                <a:tailEnd/>
              </a:ln>
            </p:spPr>
          </p:pic>
        </p:grpSp>
        <p:grpSp>
          <p:nvGrpSpPr>
            <p:cNvPr id="37896" name="Group 103"/>
            <p:cNvGrpSpPr>
              <a:grpSpLocks/>
            </p:cNvGrpSpPr>
            <p:nvPr/>
          </p:nvGrpSpPr>
          <p:grpSpPr bwMode="auto">
            <a:xfrm>
              <a:off x="3549797" y="740044"/>
              <a:ext cx="5089241" cy="5377913"/>
              <a:chOff x="13597249" y="836815"/>
              <a:chExt cx="5089240" cy="5377913"/>
            </a:xfrm>
          </p:grpSpPr>
          <p:pic>
            <p:nvPicPr>
              <p:cNvPr id="37907" name="Picture 15" descr="\\SFP\Work\White_Whale\2-20365_Lees_Holland\art\AppTiles\adobe-reader-windows-phone-wp7.png"/>
              <p:cNvPicPr>
                <a:picLocks noChangeAspect="1" noChangeArrowheads="1"/>
              </p:cNvPicPr>
              <p:nvPr/>
            </p:nvPicPr>
            <p:blipFill>
              <a:blip r:embed="rId8"/>
              <a:srcRect/>
              <a:stretch>
                <a:fillRect/>
              </a:stretch>
            </p:blipFill>
            <p:spPr bwMode="auto">
              <a:xfrm>
                <a:off x="17781231" y="3073141"/>
                <a:ext cx="905258" cy="905256"/>
              </a:xfrm>
              <a:prstGeom prst="rect">
                <a:avLst/>
              </a:prstGeom>
              <a:noFill/>
              <a:ln w="9525">
                <a:noFill/>
                <a:miter lim="800000"/>
                <a:headEnd/>
                <a:tailEnd/>
              </a:ln>
            </p:spPr>
          </p:pic>
          <p:pic>
            <p:nvPicPr>
              <p:cNvPr id="37908" name="Picture 18"/>
              <p:cNvPicPr>
                <a:picLocks noChangeAspect="1" noChangeArrowheads="1"/>
              </p:cNvPicPr>
              <p:nvPr/>
            </p:nvPicPr>
            <p:blipFill>
              <a:blip r:embed="rId9"/>
              <a:srcRect/>
              <a:stretch>
                <a:fillRect/>
              </a:stretch>
            </p:blipFill>
            <p:spPr bwMode="auto">
              <a:xfrm>
                <a:off x="17781231" y="5309471"/>
                <a:ext cx="905258" cy="905256"/>
              </a:xfrm>
              <a:prstGeom prst="rect">
                <a:avLst/>
              </a:prstGeom>
              <a:noFill/>
              <a:ln w="9525">
                <a:noFill/>
                <a:miter lim="800000"/>
                <a:headEnd/>
                <a:tailEnd/>
              </a:ln>
            </p:spPr>
          </p:pic>
          <p:pic>
            <p:nvPicPr>
              <p:cNvPr id="37909" name="Picture 19" descr="\\SFP\Work\White_Whale\2-20365_Lees_Holland\art\AppTiles\ebay-radio-windows-phone-7-wp7-app-logo.png"/>
              <p:cNvPicPr>
                <a:picLocks noChangeAspect="1" noChangeArrowheads="1"/>
              </p:cNvPicPr>
              <p:nvPr/>
            </p:nvPicPr>
            <p:blipFill>
              <a:blip r:embed="rId10"/>
              <a:srcRect/>
              <a:stretch>
                <a:fillRect/>
              </a:stretch>
            </p:blipFill>
            <p:spPr bwMode="auto">
              <a:xfrm>
                <a:off x="15689240" y="836815"/>
                <a:ext cx="905256" cy="905256"/>
              </a:xfrm>
              <a:prstGeom prst="rect">
                <a:avLst/>
              </a:prstGeom>
              <a:noFill/>
              <a:ln w="9525">
                <a:noFill/>
                <a:miter lim="800000"/>
                <a:headEnd/>
                <a:tailEnd/>
              </a:ln>
            </p:spPr>
          </p:pic>
          <p:pic>
            <p:nvPicPr>
              <p:cNvPr id="37910" name="Picture 20" descr="\\SFP\Work\White_Whale\2-20365_Lees_Holland\art\AppTiles\fandango-radio-windows-phone-7-wp7-app-logo.png"/>
              <p:cNvPicPr>
                <a:picLocks noChangeAspect="1" noChangeArrowheads="1"/>
              </p:cNvPicPr>
              <p:nvPr/>
            </p:nvPicPr>
            <p:blipFill>
              <a:blip r:embed="rId11"/>
              <a:srcRect/>
              <a:stretch>
                <a:fillRect/>
              </a:stretch>
            </p:blipFill>
            <p:spPr bwMode="auto">
              <a:xfrm>
                <a:off x="16729207" y="836815"/>
                <a:ext cx="905257" cy="905256"/>
              </a:xfrm>
              <a:prstGeom prst="rect">
                <a:avLst/>
              </a:prstGeom>
              <a:noFill/>
              <a:ln w="9525">
                <a:noFill/>
                <a:miter lim="800000"/>
                <a:headEnd/>
                <a:tailEnd/>
              </a:ln>
            </p:spPr>
          </p:pic>
          <p:pic>
            <p:nvPicPr>
              <p:cNvPr id="37911" name="Picture 23"/>
              <p:cNvPicPr>
                <a:picLocks noChangeAspect="1" noChangeArrowheads="1"/>
              </p:cNvPicPr>
              <p:nvPr/>
            </p:nvPicPr>
            <p:blipFill>
              <a:blip r:embed="rId12"/>
              <a:srcRect/>
              <a:stretch>
                <a:fillRect/>
              </a:stretch>
            </p:blipFill>
            <p:spPr bwMode="auto">
              <a:xfrm>
                <a:off x="17781231" y="1954978"/>
                <a:ext cx="905258" cy="905256"/>
              </a:xfrm>
              <a:prstGeom prst="rect">
                <a:avLst/>
              </a:prstGeom>
              <a:noFill/>
              <a:ln w="9525">
                <a:noFill/>
                <a:miter lim="800000"/>
                <a:headEnd/>
                <a:tailEnd/>
              </a:ln>
            </p:spPr>
          </p:pic>
          <p:pic>
            <p:nvPicPr>
              <p:cNvPr id="37912" name="Picture 24" descr="\\SFP\Work\White_Whale\2-20365_Lees_Holland\art\AppTiles\imdb-windows-phone-7-wp7-app-logo.png"/>
              <p:cNvPicPr>
                <a:picLocks noChangeAspect="1" noChangeArrowheads="1"/>
              </p:cNvPicPr>
              <p:nvPr/>
            </p:nvPicPr>
            <p:blipFill>
              <a:blip r:embed="rId13"/>
              <a:srcRect/>
              <a:stretch>
                <a:fillRect/>
              </a:stretch>
            </p:blipFill>
            <p:spPr bwMode="auto">
              <a:xfrm>
                <a:off x="17781231" y="836815"/>
                <a:ext cx="905258" cy="905256"/>
              </a:xfrm>
              <a:prstGeom prst="rect">
                <a:avLst/>
              </a:prstGeom>
              <a:noFill/>
              <a:ln w="9525">
                <a:noFill/>
                <a:miter lim="800000"/>
                <a:headEnd/>
                <a:tailEnd/>
              </a:ln>
            </p:spPr>
          </p:pic>
          <p:pic>
            <p:nvPicPr>
              <p:cNvPr id="37913" name="Picture 26" descr="\\SFP\Work\White_Whale\2-20365_Lees_Holland\art\AppTiles\loopt-windows-phone-wp7.png"/>
              <p:cNvPicPr>
                <a:picLocks noChangeAspect="1" noChangeArrowheads="1"/>
              </p:cNvPicPr>
              <p:nvPr/>
            </p:nvPicPr>
            <p:blipFill>
              <a:blip r:embed="rId14"/>
              <a:srcRect/>
              <a:stretch>
                <a:fillRect/>
              </a:stretch>
            </p:blipFill>
            <p:spPr bwMode="auto">
              <a:xfrm>
                <a:off x="17781231" y="4191308"/>
                <a:ext cx="905258" cy="905256"/>
              </a:xfrm>
              <a:prstGeom prst="rect">
                <a:avLst/>
              </a:prstGeom>
              <a:noFill/>
              <a:ln w="9525">
                <a:noFill/>
                <a:miter lim="800000"/>
                <a:headEnd/>
                <a:tailEnd/>
              </a:ln>
            </p:spPr>
          </p:pic>
          <p:pic>
            <p:nvPicPr>
              <p:cNvPr id="37914" name="Picture 27"/>
              <p:cNvPicPr>
                <a:picLocks noChangeAspect="1" noChangeArrowheads="1"/>
              </p:cNvPicPr>
              <p:nvPr/>
            </p:nvPicPr>
            <p:blipFill>
              <a:blip r:embed="rId15"/>
              <a:srcRect/>
              <a:stretch>
                <a:fillRect/>
              </a:stretch>
            </p:blipFill>
            <p:spPr bwMode="auto">
              <a:xfrm>
                <a:off x="14649273" y="836815"/>
                <a:ext cx="905258" cy="905256"/>
              </a:xfrm>
              <a:prstGeom prst="rect">
                <a:avLst/>
              </a:prstGeom>
              <a:noFill/>
              <a:ln w="9525">
                <a:noFill/>
                <a:miter lim="800000"/>
                <a:headEnd/>
                <a:tailEnd/>
              </a:ln>
            </p:spPr>
          </p:pic>
          <p:pic>
            <p:nvPicPr>
              <p:cNvPr id="37915" name="Picture 28" descr="\\SFP\Work\White_Whale\2-20365_Lees_Holland\art\AppTiles\netflix-windows-phone-wp7-app-logo.png"/>
              <p:cNvPicPr>
                <a:picLocks noChangeAspect="1" noChangeArrowheads="1"/>
              </p:cNvPicPr>
              <p:nvPr/>
            </p:nvPicPr>
            <p:blipFill>
              <a:blip r:embed="rId16"/>
              <a:srcRect/>
              <a:stretch>
                <a:fillRect/>
              </a:stretch>
            </p:blipFill>
            <p:spPr bwMode="auto">
              <a:xfrm>
                <a:off x="13597249" y="836815"/>
                <a:ext cx="905258" cy="905256"/>
              </a:xfrm>
              <a:prstGeom prst="rect">
                <a:avLst/>
              </a:prstGeom>
              <a:noFill/>
              <a:ln w="9525">
                <a:noFill/>
                <a:miter lim="800000"/>
                <a:headEnd/>
                <a:tailEnd/>
              </a:ln>
            </p:spPr>
          </p:pic>
          <p:pic>
            <p:nvPicPr>
              <p:cNvPr id="37916" name="Picture 29" descr="\\SFP\Work\White_Whale\2-20365_Lees_Holland\art\AppTiles\photobucket-windows-phone-7-wp7-screenshot.png"/>
              <p:cNvPicPr>
                <a:picLocks noChangeAspect="1" noChangeArrowheads="1"/>
              </p:cNvPicPr>
              <p:nvPr/>
            </p:nvPicPr>
            <p:blipFill>
              <a:blip r:embed="rId17"/>
              <a:srcRect/>
              <a:stretch>
                <a:fillRect/>
              </a:stretch>
            </p:blipFill>
            <p:spPr bwMode="auto">
              <a:xfrm>
                <a:off x="13597249" y="5309471"/>
                <a:ext cx="905258" cy="905256"/>
              </a:xfrm>
              <a:prstGeom prst="rect">
                <a:avLst/>
              </a:prstGeom>
              <a:noFill/>
              <a:ln w="9525">
                <a:noFill/>
                <a:miter lim="800000"/>
                <a:headEnd/>
                <a:tailEnd/>
              </a:ln>
            </p:spPr>
          </p:pic>
          <p:pic>
            <p:nvPicPr>
              <p:cNvPr id="37917" name="Picture 31" descr="\\SFP\Work\White_Whale\2-20365_Lees_Holland\art\AppTiles\real-estate-search-windows-phone-wp7-screenshot.png"/>
              <p:cNvPicPr>
                <a:picLocks noChangeAspect="1" noChangeArrowheads="1"/>
              </p:cNvPicPr>
              <p:nvPr/>
            </p:nvPicPr>
            <p:blipFill>
              <a:blip r:embed="rId18"/>
              <a:srcRect/>
              <a:stretch>
                <a:fillRect/>
              </a:stretch>
            </p:blipFill>
            <p:spPr bwMode="auto">
              <a:xfrm>
                <a:off x="13597249" y="1956122"/>
                <a:ext cx="905258" cy="905256"/>
              </a:xfrm>
              <a:prstGeom prst="rect">
                <a:avLst/>
              </a:prstGeom>
              <a:noFill/>
              <a:ln w="9525">
                <a:noFill/>
                <a:miter lim="800000"/>
                <a:headEnd/>
                <a:tailEnd/>
              </a:ln>
            </p:spPr>
          </p:pic>
          <p:pic>
            <p:nvPicPr>
              <p:cNvPr id="37918" name="Picture 32" descr="\\SFP\Work\White_Whale\2-20365_Lees_Holland\art\AppTiles\seesmic-radio-windows-phone-7-wp7-app-logo.png"/>
              <p:cNvPicPr>
                <a:picLocks noChangeAspect="1" noChangeArrowheads="1"/>
              </p:cNvPicPr>
              <p:nvPr/>
            </p:nvPicPr>
            <p:blipFill>
              <a:blip r:embed="rId19"/>
              <a:srcRect/>
              <a:stretch>
                <a:fillRect/>
              </a:stretch>
            </p:blipFill>
            <p:spPr bwMode="auto">
              <a:xfrm>
                <a:off x="13597249" y="3075429"/>
                <a:ext cx="905258" cy="905256"/>
              </a:xfrm>
              <a:prstGeom prst="rect">
                <a:avLst/>
              </a:prstGeom>
              <a:noFill/>
              <a:ln w="9525">
                <a:noFill/>
                <a:miter lim="800000"/>
                <a:headEnd/>
                <a:tailEnd/>
              </a:ln>
            </p:spPr>
          </p:pic>
          <p:pic>
            <p:nvPicPr>
              <p:cNvPr id="37919" name="Picture 33" descr="\\SFP\Work\White_Whale\2-20365_Lees_Holland\art\AppTiles\shazam-windows-phone-wp7-app-logo.png"/>
              <p:cNvPicPr>
                <a:picLocks noChangeAspect="1" noChangeArrowheads="1"/>
              </p:cNvPicPr>
              <p:nvPr/>
            </p:nvPicPr>
            <p:blipFill>
              <a:blip r:embed="rId20"/>
              <a:srcRect/>
              <a:stretch>
                <a:fillRect/>
              </a:stretch>
            </p:blipFill>
            <p:spPr bwMode="auto">
              <a:xfrm>
                <a:off x="16729207" y="5309471"/>
                <a:ext cx="905257" cy="905256"/>
              </a:xfrm>
              <a:prstGeom prst="rect">
                <a:avLst/>
              </a:prstGeom>
              <a:noFill/>
              <a:ln w="9525">
                <a:noFill/>
                <a:miter lim="800000"/>
                <a:headEnd/>
                <a:tailEnd/>
              </a:ln>
            </p:spPr>
          </p:pic>
          <p:pic>
            <p:nvPicPr>
              <p:cNvPr id="37920" name="Picture 35"/>
              <p:cNvPicPr>
                <a:picLocks noChangeAspect="1" noChangeArrowheads="1"/>
              </p:cNvPicPr>
              <p:nvPr/>
            </p:nvPicPr>
            <p:blipFill>
              <a:blip r:embed="rId21"/>
              <a:srcRect/>
              <a:stretch>
                <a:fillRect/>
              </a:stretch>
            </p:blipFill>
            <p:spPr bwMode="auto">
              <a:xfrm>
                <a:off x="13597249" y="4194737"/>
                <a:ext cx="905258" cy="905256"/>
              </a:xfrm>
              <a:prstGeom prst="rect">
                <a:avLst/>
              </a:prstGeom>
              <a:noFill/>
              <a:ln w="9525">
                <a:noFill/>
                <a:miter lim="800000"/>
                <a:headEnd/>
                <a:tailEnd/>
              </a:ln>
            </p:spPr>
          </p:pic>
          <p:pic>
            <p:nvPicPr>
              <p:cNvPr id="37921" name="Picture 38" descr="\\SFP\Work\White_Whale\2-20365_Lees_Holland\art\AppTiles\yelp-windows-phone-7-wp7-app-logo.png"/>
              <p:cNvPicPr>
                <a:picLocks noChangeAspect="1" noChangeArrowheads="1"/>
              </p:cNvPicPr>
              <p:nvPr/>
            </p:nvPicPr>
            <p:blipFill>
              <a:blip r:embed="rId22"/>
              <a:srcRect/>
              <a:stretch>
                <a:fillRect/>
              </a:stretch>
            </p:blipFill>
            <p:spPr bwMode="auto">
              <a:xfrm>
                <a:off x="14649275" y="5309472"/>
                <a:ext cx="905258" cy="905256"/>
              </a:xfrm>
              <a:prstGeom prst="rect">
                <a:avLst/>
              </a:prstGeom>
              <a:noFill/>
              <a:ln w="9525">
                <a:noFill/>
                <a:miter lim="800000"/>
                <a:headEnd/>
                <a:tailEnd/>
              </a:ln>
            </p:spPr>
          </p:pic>
          <p:pic>
            <p:nvPicPr>
              <p:cNvPr id="37922" name="Picture 39" descr="\\SFP\Work\White_Whale\2-20365_Lees_Holland\art\AppTiles\youtube-windows-phone-7-wp7-app-logo.png"/>
              <p:cNvPicPr>
                <a:picLocks noChangeAspect="1" noChangeArrowheads="1"/>
              </p:cNvPicPr>
              <p:nvPr/>
            </p:nvPicPr>
            <p:blipFill>
              <a:blip r:embed="rId23"/>
              <a:srcRect/>
              <a:stretch>
                <a:fillRect/>
              </a:stretch>
            </p:blipFill>
            <p:spPr bwMode="auto">
              <a:xfrm>
                <a:off x="15689237" y="5309471"/>
                <a:ext cx="905256" cy="905256"/>
              </a:xfrm>
              <a:prstGeom prst="rect">
                <a:avLst/>
              </a:prstGeom>
              <a:noFill/>
              <a:ln w="9525">
                <a:noFill/>
                <a:miter lim="800000"/>
                <a:headEnd/>
                <a:tailEnd/>
              </a:ln>
            </p:spPr>
          </p:pic>
        </p:grpSp>
        <p:grpSp>
          <p:nvGrpSpPr>
            <p:cNvPr id="37897" name="Group 104"/>
            <p:cNvGrpSpPr>
              <a:grpSpLocks/>
            </p:cNvGrpSpPr>
            <p:nvPr/>
          </p:nvGrpSpPr>
          <p:grpSpPr bwMode="auto">
            <a:xfrm>
              <a:off x="4601819" y="1858208"/>
              <a:ext cx="2985193" cy="3141584"/>
              <a:chOff x="14649270" y="1954978"/>
              <a:chExt cx="2985195" cy="3141584"/>
            </a:xfrm>
          </p:grpSpPr>
          <p:pic>
            <p:nvPicPr>
              <p:cNvPr id="37899" name="Picture 16" descr="\\SFP\Work\White_Whale\2-20365_Lees_Holland\art\AppTiles\ap-mobile-radio-windows-phone-7-wp7-app-logo.png"/>
              <p:cNvPicPr>
                <a:picLocks noChangeAspect="1" noChangeArrowheads="1"/>
              </p:cNvPicPr>
              <p:nvPr/>
            </p:nvPicPr>
            <p:blipFill>
              <a:blip r:embed="rId24"/>
              <a:srcRect/>
              <a:stretch>
                <a:fillRect/>
              </a:stretch>
            </p:blipFill>
            <p:spPr bwMode="auto">
              <a:xfrm>
                <a:off x="16729204" y="3073142"/>
                <a:ext cx="905258" cy="905257"/>
              </a:xfrm>
              <a:prstGeom prst="rect">
                <a:avLst/>
              </a:prstGeom>
              <a:noFill/>
              <a:ln w="9525">
                <a:noFill/>
                <a:miter lim="800000"/>
                <a:headEnd/>
                <a:tailEnd/>
              </a:ln>
            </p:spPr>
          </p:pic>
          <p:pic>
            <p:nvPicPr>
              <p:cNvPr id="37900" name="Picture 17" descr="\\SFP\Work\White_Whale\2-20365_Lees_Holland\art\AppTiles\att-uverse-icon.png"/>
              <p:cNvPicPr>
                <a:picLocks noChangeAspect="1" noChangeArrowheads="1"/>
              </p:cNvPicPr>
              <p:nvPr/>
            </p:nvPicPr>
            <p:blipFill>
              <a:blip r:embed="rId25"/>
              <a:srcRect/>
              <a:stretch>
                <a:fillRect/>
              </a:stretch>
            </p:blipFill>
            <p:spPr bwMode="auto">
              <a:xfrm>
                <a:off x="14649270" y="1954978"/>
                <a:ext cx="905258" cy="905257"/>
              </a:xfrm>
              <a:prstGeom prst="rect">
                <a:avLst/>
              </a:prstGeom>
              <a:noFill/>
              <a:ln w="9525">
                <a:noFill/>
                <a:miter lim="800000"/>
                <a:headEnd/>
                <a:tailEnd/>
              </a:ln>
            </p:spPr>
          </p:pic>
          <p:pic>
            <p:nvPicPr>
              <p:cNvPr id="37901" name="Picture 21" descr="\\SFP\Work\White_Whale\2-20365_Lees_Holland\art\AppTiles\flixster-radio-windows-phone-7-wp7-app-logo.png"/>
              <p:cNvPicPr>
                <a:picLocks noChangeAspect="1" noChangeArrowheads="1"/>
              </p:cNvPicPr>
              <p:nvPr/>
            </p:nvPicPr>
            <p:blipFill>
              <a:blip r:embed="rId26"/>
              <a:srcRect/>
              <a:stretch>
                <a:fillRect/>
              </a:stretch>
            </p:blipFill>
            <p:spPr bwMode="auto">
              <a:xfrm>
                <a:off x="15689237" y="1954978"/>
                <a:ext cx="905256" cy="905256"/>
              </a:xfrm>
              <a:prstGeom prst="rect">
                <a:avLst/>
              </a:prstGeom>
              <a:noFill/>
              <a:ln w="9525">
                <a:noFill/>
                <a:miter lim="800000"/>
                <a:headEnd/>
                <a:tailEnd/>
              </a:ln>
            </p:spPr>
          </p:pic>
          <p:pic>
            <p:nvPicPr>
              <p:cNvPr id="37902" name="Picture 22" descr="\\SFP\Work\White_Whale\2-20365_Lees_Holland\art\AppTiles\foursquare-windows-phone-7-wp7-app-logo.png"/>
              <p:cNvPicPr>
                <a:picLocks noChangeAspect="1" noChangeArrowheads="1"/>
              </p:cNvPicPr>
              <p:nvPr/>
            </p:nvPicPr>
            <p:blipFill>
              <a:blip r:embed="rId27"/>
              <a:srcRect/>
              <a:stretch>
                <a:fillRect/>
              </a:stretch>
            </p:blipFill>
            <p:spPr bwMode="auto">
              <a:xfrm>
                <a:off x="14649270" y="4191305"/>
                <a:ext cx="905258" cy="905257"/>
              </a:xfrm>
              <a:prstGeom prst="rect">
                <a:avLst/>
              </a:prstGeom>
              <a:noFill/>
              <a:ln w="9525">
                <a:noFill/>
                <a:miter lim="800000"/>
                <a:headEnd/>
                <a:tailEnd/>
              </a:ln>
            </p:spPr>
          </p:pic>
          <p:pic>
            <p:nvPicPr>
              <p:cNvPr id="37903" name="Picture 25" descr="\\SFP\Work\White_Whale\2-20365_Lees_Holland\art\AppTiles\lastfm-radio-windows-phone-7-wp7-app-logo.png"/>
              <p:cNvPicPr>
                <a:picLocks noChangeAspect="1" noChangeArrowheads="1"/>
              </p:cNvPicPr>
              <p:nvPr/>
            </p:nvPicPr>
            <p:blipFill>
              <a:blip r:embed="rId28"/>
              <a:srcRect/>
              <a:stretch>
                <a:fillRect/>
              </a:stretch>
            </p:blipFill>
            <p:spPr bwMode="auto">
              <a:xfrm>
                <a:off x="15689237" y="4191306"/>
                <a:ext cx="905256" cy="905256"/>
              </a:xfrm>
              <a:prstGeom prst="rect">
                <a:avLst/>
              </a:prstGeom>
              <a:noFill/>
              <a:ln w="9525">
                <a:noFill/>
                <a:miter lim="800000"/>
                <a:headEnd/>
                <a:tailEnd/>
              </a:ln>
            </p:spPr>
          </p:pic>
          <p:pic>
            <p:nvPicPr>
              <p:cNvPr id="37904" name="Picture 30"/>
              <p:cNvPicPr>
                <a:picLocks noChangeAspect="1" noChangeArrowheads="1"/>
              </p:cNvPicPr>
              <p:nvPr/>
            </p:nvPicPr>
            <p:blipFill>
              <a:blip r:embed="rId29"/>
              <a:srcRect/>
              <a:stretch>
                <a:fillRect/>
              </a:stretch>
            </p:blipFill>
            <p:spPr bwMode="auto">
              <a:xfrm>
                <a:off x="14649273" y="3073142"/>
                <a:ext cx="905258" cy="905257"/>
              </a:xfrm>
              <a:prstGeom prst="rect">
                <a:avLst/>
              </a:prstGeom>
              <a:noFill/>
              <a:ln w="9525">
                <a:noFill/>
                <a:miter lim="800000"/>
                <a:headEnd/>
                <a:tailEnd/>
              </a:ln>
            </p:spPr>
          </p:pic>
          <p:pic>
            <p:nvPicPr>
              <p:cNvPr id="37905" name="Picture 34" descr="\\SFP\Work\White_Whale\2-20365_Lees_Holland\art\AppTiles\slacker-radio-windows-phone-7-wp7-app-logo.png"/>
              <p:cNvPicPr>
                <a:picLocks noChangeAspect="1" noChangeArrowheads="1"/>
              </p:cNvPicPr>
              <p:nvPr/>
            </p:nvPicPr>
            <p:blipFill>
              <a:blip r:embed="rId30"/>
              <a:srcRect/>
              <a:stretch>
                <a:fillRect/>
              </a:stretch>
            </p:blipFill>
            <p:spPr bwMode="auto">
              <a:xfrm>
                <a:off x="16729207" y="1954979"/>
                <a:ext cx="905258" cy="905257"/>
              </a:xfrm>
              <a:prstGeom prst="rect">
                <a:avLst/>
              </a:prstGeom>
              <a:noFill/>
              <a:ln w="9525">
                <a:noFill/>
                <a:miter lim="800000"/>
                <a:headEnd/>
                <a:tailEnd/>
              </a:ln>
            </p:spPr>
          </p:pic>
          <p:pic>
            <p:nvPicPr>
              <p:cNvPr id="37906" name="Picture 37"/>
              <p:cNvPicPr>
                <a:picLocks noChangeAspect="1" noChangeArrowheads="1"/>
              </p:cNvPicPr>
              <p:nvPr/>
            </p:nvPicPr>
            <p:blipFill>
              <a:blip r:embed="rId31"/>
              <a:srcRect/>
              <a:stretch>
                <a:fillRect/>
              </a:stretch>
            </p:blipFill>
            <p:spPr bwMode="auto">
              <a:xfrm>
                <a:off x="16729204" y="4191305"/>
                <a:ext cx="905258" cy="905257"/>
              </a:xfrm>
              <a:prstGeom prst="rect">
                <a:avLst/>
              </a:prstGeom>
              <a:noFill/>
              <a:ln w="9525">
                <a:noFill/>
                <a:miter lim="800000"/>
                <a:headEnd/>
                <a:tailEnd/>
              </a:ln>
            </p:spPr>
          </p:pic>
        </p:grpSp>
        <p:pic>
          <p:nvPicPr>
            <p:cNvPr id="37898" name="Picture 36" descr="\\SFP\Work\White_Whale\2-20365_Lees_Holland\art\AppTiles\twitter-windows-phone-wp7-app-logo.png"/>
            <p:cNvPicPr>
              <a:picLocks noChangeAspect="1" noChangeArrowheads="1"/>
            </p:cNvPicPr>
            <p:nvPr/>
          </p:nvPicPr>
          <p:blipFill>
            <a:blip r:embed="rId32"/>
            <a:srcRect/>
            <a:stretch>
              <a:fillRect/>
            </a:stretch>
          </p:blipFill>
          <p:spPr bwMode="auto">
            <a:xfrm>
              <a:off x="5641784" y="2976372"/>
              <a:ext cx="905256" cy="905256"/>
            </a:xfrm>
            <a:prstGeom prst="rect">
              <a:avLst/>
            </a:prstGeom>
            <a:noFill/>
            <a:ln w="9525">
              <a:noFill/>
              <a:miter lim="800000"/>
              <a:headEnd/>
              <a:tailEnd/>
            </a:ln>
          </p:spPr>
        </p:pic>
      </p:grpSp>
      <p:sp>
        <p:nvSpPr>
          <p:cNvPr id="37893" name="TextBox 48">
            <a:hlinkClick r:id="rId3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5000" decel="75000" fill="hold" nodeType="withEffect">
                                  <p:stCondLst>
                                    <p:cond delay="0"/>
                                  </p:stCondLst>
                                  <p:childTnLst>
                                    <p:animScale>
                                      <p:cBhvr>
                                        <p:cTn id="6" dur="1000" fill="hold"/>
                                        <p:tgtEl>
                                          <p:spTgt spid="101"/>
                                        </p:tgtEl>
                                      </p:cBhvr>
                                      <p:by x="19720" y="19720"/>
                                    </p:animScale>
                                  </p:childTnLst>
                                </p:cTn>
                              </p:par>
                              <p:par>
                                <p:cTn id="7" presetID="10" presetClass="entr" presetSubtype="0" fill="hold" nodeType="withEffect">
                                  <p:stCondLst>
                                    <p:cond delay="500"/>
                                  </p:stCondLst>
                                  <p:childTnLst>
                                    <p:set>
                                      <p:cBhvr>
                                        <p:cTn id="8" dur="1" fill="hold">
                                          <p:stCondLst>
                                            <p:cond delay="0"/>
                                          </p:stCondLst>
                                        </p:cTn>
                                        <p:tgtEl>
                                          <p:spTgt spid="98"/>
                                        </p:tgtEl>
                                        <p:attrNameLst>
                                          <p:attrName>style.visibility</p:attrName>
                                        </p:attrNameLst>
                                      </p:cBhvr>
                                      <p:to>
                                        <p:strVal val="visible"/>
                                      </p:to>
                                    </p:set>
                                    <p:animEffect transition="in" filter="fade">
                                      <p:cBhvr>
                                        <p:cTn id="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052596"/>
          </a:xfrm>
        </p:spPr>
        <p:txBody>
          <a:bodyPr/>
          <a:lstStyle/>
          <a:p>
            <a:pPr defTabSz="914363" fontAlgn="auto">
              <a:spcAft>
                <a:spcPts val="0"/>
              </a:spcAft>
              <a:defRPr/>
            </a:pPr>
            <a:r>
              <a:rPr dirty="0" smtClean="0"/>
              <a:t>Windows</a:t>
            </a:r>
            <a:r>
              <a:rPr dirty="0"/>
              <a:t> </a:t>
            </a:r>
            <a:r>
              <a:rPr dirty="0" smtClean="0"/>
              <a:t>Phone Resources</a:t>
            </a:r>
            <a:br>
              <a:rPr dirty="0" smtClean="0"/>
            </a:br>
            <a:r>
              <a:rPr sz="3200" smtClean="0">
                <a:gradFill>
                  <a:gsLst>
                    <a:gs pos="0">
                      <a:schemeClr val="accent1"/>
                    </a:gs>
                    <a:gs pos="86000">
                      <a:schemeClr val="accent1"/>
                    </a:gs>
                  </a:gsLst>
                  <a:lin ang="5400000" scaled="0"/>
                </a:gradFill>
              </a:rPr>
              <a:t>Questions? Demos</a:t>
            </a:r>
            <a:r>
              <a:rPr sz="3200" dirty="0" smtClean="0">
                <a:gradFill>
                  <a:gsLst>
                    <a:gs pos="0">
                      <a:schemeClr val="accent1"/>
                    </a:gs>
                    <a:gs pos="86000">
                      <a:schemeClr val="accent1"/>
                    </a:gs>
                  </a:gsLst>
                  <a:lin ang="5400000" scaled="0"/>
                </a:gradFill>
              </a:rPr>
              <a:t>? The </a:t>
            </a:r>
            <a:r>
              <a:rPr sz="3200" dirty="0">
                <a:gradFill>
                  <a:gsLst>
                    <a:gs pos="0">
                      <a:schemeClr val="accent1"/>
                    </a:gs>
                    <a:gs pos="86000">
                      <a:schemeClr val="accent1"/>
                    </a:gs>
                  </a:gsLst>
                  <a:lin ang="5400000" scaled="0"/>
                </a:gradFill>
              </a:rPr>
              <a:t>latest phones? </a:t>
            </a:r>
            <a:endParaRPr dirty="0">
              <a:gradFill>
                <a:gsLst>
                  <a:gs pos="0">
                    <a:schemeClr val="accent1"/>
                  </a:gs>
                  <a:gs pos="86000">
                    <a:schemeClr val="accent1"/>
                  </a:gs>
                </a:gsLst>
                <a:lin ang="5400000" scaled="0"/>
              </a:gradFill>
            </a:endParaRPr>
          </a:p>
        </p:txBody>
      </p:sp>
      <p:sp>
        <p:nvSpPr>
          <p:cNvPr id="18" name="Rectangle 17"/>
          <p:cNvSpPr/>
          <p:nvPr/>
        </p:nvSpPr>
        <p:spPr bwMode="auto">
          <a:xfrm>
            <a:off x="1143000" y="1774825"/>
            <a:ext cx="7224713" cy="1354138"/>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0" rIns="274320" bIns="0" anchor="ctr"/>
          <a:lstStyle/>
          <a:p>
            <a:pPr defTabSz="914363" fontAlgn="auto">
              <a:spcBef>
                <a:spcPts val="0"/>
              </a:spcBef>
              <a:spcAft>
                <a:spcPts val="0"/>
              </a:spcAft>
              <a:defRPr/>
            </a:pPr>
            <a:r>
              <a:rPr lang="en-US" sz="2400" dirty="0">
                <a:latin typeface="+mn-lt"/>
                <a:ea typeface="+mn-ea"/>
              </a:rPr>
              <a:t>Visit the </a:t>
            </a:r>
            <a:r>
              <a:rPr lang="en-US" sz="2400" dirty="0">
                <a:latin typeface="+mn-lt"/>
                <a:ea typeface="+mn-ea"/>
              </a:rPr>
              <a:t/>
            </a:r>
            <a:br>
              <a:rPr lang="en-US" sz="2400" dirty="0">
                <a:latin typeface="+mn-lt"/>
                <a:ea typeface="+mn-ea"/>
              </a:rPr>
            </a:br>
            <a:r>
              <a:rPr lang="en-US" sz="2400" b="1" dirty="0">
                <a:latin typeface="+mn-lt"/>
                <a:ea typeface="+mn-ea"/>
              </a:rPr>
              <a:t>Windows </a:t>
            </a:r>
            <a:r>
              <a:rPr lang="en-US" sz="2400" b="1" dirty="0">
                <a:latin typeface="+mn-lt"/>
                <a:ea typeface="+mn-ea"/>
              </a:rPr>
              <a:t>Phone Technical Learning Center</a:t>
            </a:r>
            <a:r>
              <a:rPr lang="en-US" sz="2400" dirty="0">
                <a:latin typeface="+mn-lt"/>
                <a:ea typeface="+mn-ea"/>
              </a:rPr>
              <a:t> for demos </a:t>
            </a:r>
            <a:r>
              <a:rPr lang="en-US" sz="2400" dirty="0">
                <a:latin typeface="+mn-lt"/>
                <a:ea typeface="+mn-ea"/>
              </a:rPr>
              <a:t>and more</a:t>
            </a:r>
            <a:r>
              <a:rPr lang="en-US" sz="2400" dirty="0">
                <a:latin typeface="+mn-lt"/>
                <a:ea typeface="+mn-ea"/>
              </a:rPr>
              <a:t>…</a:t>
            </a:r>
          </a:p>
        </p:txBody>
      </p:sp>
      <p:sp>
        <p:nvSpPr>
          <p:cNvPr id="19" name="Rectangle 18"/>
          <p:cNvSpPr/>
          <p:nvPr/>
        </p:nvSpPr>
        <p:spPr bwMode="auto">
          <a:xfrm>
            <a:off x="1143000" y="3214688"/>
            <a:ext cx="3657600" cy="18288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182880" bIns="100584" anchor="ctr"/>
          <a:lstStyle/>
          <a:p>
            <a:pPr defTabSz="914363" fontAlgn="auto">
              <a:spcBef>
                <a:spcPts val="0"/>
              </a:spcBef>
              <a:spcAft>
                <a:spcPts val="0"/>
              </a:spcAft>
              <a:defRPr/>
            </a:pPr>
            <a:r>
              <a:rPr lang="en-US" sz="2400" b="1" dirty="0">
                <a:latin typeface="+mn-lt"/>
                <a:ea typeface="+mn-ea"/>
              </a:rPr>
              <a:t>Business IT r</a:t>
            </a:r>
            <a:r>
              <a:rPr lang="en-US" sz="2400" b="1" dirty="0">
                <a:latin typeface="+mn-lt"/>
                <a:ea typeface="+mn-ea"/>
              </a:rPr>
              <a:t>esources</a:t>
            </a:r>
          </a:p>
          <a:p>
            <a:pPr defTabSz="914363" fontAlgn="auto">
              <a:spcBef>
                <a:spcPts val="0"/>
              </a:spcBef>
              <a:spcAft>
                <a:spcPts val="0"/>
              </a:spcAft>
              <a:defRPr/>
            </a:pPr>
            <a:endParaRPr lang="en-US" sz="1600" dirty="0">
              <a:latin typeface="+mn-lt"/>
              <a:ea typeface="+mn-ea"/>
            </a:endParaRPr>
          </a:p>
          <a:p>
            <a:pPr marL="0" lvl="1" indent="0" defTabSz="914363" fontAlgn="auto">
              <a:lnSpc>
                <a:spcPct val="90000"/>
              </a:lnSpc>
              <a:spcBef>
                <a:spcPts val="0"/>
              </a:spcBef>
              <a:spcAft>
                <a:spcPts val="0"/>
              </a:spcAft>
              <a:defRPr/>
            </a:pPr>
            <a:r>
              <a:rPr lang="en-US" sz="2100" dirty="0">
                <a:latin typeface="+mn-lt"/>
                <a:ea typeface="+mn-ea"/>
              </a:rPr>
              <a:t>blogs.technet.com/b</a:t>
            </a:r>
            <a:r>
              <a:rPr lang="en-US" sz="2100" dirty="0">
                <a:latin typeface="+mn-lt"/>
                <a:ea typeface="+mn-ea"/>
              </a:rPr>
              <a:t>/</a:t>
            </a:r>
            <a:br>
              <a:rPr lang="en-US" sz="2100" dirty="0">
                <a:latin typeface="+mn-lt"/>
                <a:ea typeface="+mn-ea"/>
              </a:rPr>
            </a:br>
            <a:r>
              <a:rPr lang="en-US" sz="2100" dirty="0">
                <a:latin typeface="+mn-lt"/>
                <a:ea typeface="+mn-ea"/>
              </a:rPr>
              <a:t>windows_phone_4_it_pros</a:t>
            </a:r>
            <a:endParaRPr lang="en-US" sz="2100" dirty="0">
              <a:latin typeface="+mn-lt"/>
              <a:ea typeface="+mn-ea"/>
            </a:endParaRPr>
          </a:p>
        </p:txBody>
      </p:sp>
      <p:sp>
        <p:nvSpPr>
          <p:cNvPr id="20" name="Rectangle 19"/>
          <p:cNvSpPr/>
          <p:nvPr/>
        </p:nvSpPr>
        <p:spPr bwMode="auto">
          <a:xfrm>
            <a:off x="4892675" y="3214688"/>
            <a:ext cx="3475038" cy="182880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274320" bIns="0" anchor="ctr"/>
          <a:lstStyle/>
          <a:p>
            <a:pPr defTabSz="914363" fontAlgn="auto">
              <a:spcBef>
                <a:spcPts val="0"/>
              </a:spcBef>
              <a:spcAft>
                <a:spcPts val="0"/>
              </a:spcAft>
              <a:defRPr/>
            </a:pPr>
            <a:r>
              <a:rPr lang="en-US" sz="2400" b="1" dirty="0">
                <a:latin typeface="+mn-lt"/>
                <a:ea typeface="+mn-ea"/>
              </a:rPr>
              <a:t>Developer r</a:t>
            </a:r>
            <a:r>
              <a:rPr lang="en-US" sz="2400" b="1" dirty="0">
                <a:latin typeface="+mn-lt"/>
                <a:ea typeface="+mn-ea"/>
              </a:rPr>
              <a:t>esources</a:t>
            </a:r>
          </a:p>
          <a:p>
            <a:pPr defTabSz="914363" fontAlgn="auto">
              <a:spcBef>
                <a:spcPts val="0"/>
              </a:spcBef>
              <a:spcAft>
                <a:spcPts val="0"/>
              </a:spcAft>
              <a:defRPr/>
            </a:pPr>
            <a:endParaRPr lang="en-US" sz="2400" dirty="0">
              <a:latin typeface="+mn-lt"/>
              <a:ea typeface="+mn-ea"/>
            </a:endParaRPr>
          </a:p>
          <a:p>
            <a:pPr defTabSz="914363" fontAlgn="auto">
              <a:spcBef>
                <a:spcPts val="0"/>
              </a:spcBef>
              <a:spcAft>
                <a:spcPts val="0"/>
              </a:spcAft>
              <a:defRPr/>
            </a:pPr>
            <a:r>
              <a:rPr lang="en-US" sz="2400" dirty="0">
                <a:latin typeface="+mn-lt"/>
                <a:ea typeface="+mn-ea"/>
              </a:rPr>
              <a:t>craete.msdn.com </a:t>
            </a:r>
          </a:p>
        </p:txBody>
      </p:sp>
      <p:sp>
        <p:nvSpPr>
          <p:cNvPr id="21" name="Rectangle 20"/>
          <p:cNvSpPr/>
          <p:nvPr/>
        </p:nvSpPr>
        <p:spPr bwMode="auto">
          <a:xfrm>
            <a:off x="1143000" y="5129213"/>
            <a:ext cx="7224713" cy="1371600"/>
          </a:xfrm>
          <a:prstGeom prst="rect">
            <a:avLst/>
          </a:prstGeom>
          <a:solidFill>
            <a:srgbClr val="F6AE1E"/>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wrap="none" lIns="274320" tIns="274320" rIns="274320" bIns="274320" anchor="ctr"/>
          <a:lstStyle/>
          <a:p>
            <a:pPr defTabSz="914363" fontAlgn="auto">
              <a:lnSpc>
                <a:spcPct val="90000"/>
              </a:lnSpc>
              <a:spcBef>
                <a:spcPts val="0"/>
              </a:spcBef>
              <a:spcAft>
                <a:spcPts val="0"/>
              </a:spcAft>
              <a:defRPr/>
            </a:pPr>
            <a:r>
              <a:rPr lang="en-US" sz="2400" b="1" dirty="0">
                <a:latin typeface="+mn-lt"/>
                <a:ea typeface="+mn-ea"/>
              </a:rPr>
              <a:t>Experience Windows Phone 7 on-line </a:t>
            </a:r>
            <a:r>
              <a:rPr lang="en-US" sz="2400" b="1" dirty="0">
                <a:latin typeface="+mn-lt"/>
                <a:ea typeface="+mn-ea"/>
              </a:rPr>
              <a:t/>
            </a:r>
            <a:br>
              <a:rPr lang="en-US" sz="2400" b="1" dirty="0">
                <a:latin typeface="+mn-lt"/>
                <a:ea typeface="+mn-ea"/>
              </a:rPr>
            </a:br>
            <a:r>
              <a:rPr lang="en-US" sz="2400" b="1" dirty="0">
                <a:latin typeface="+mn-lt"/>
                <a:ea typeface="+mn-ea"/>
              </a:rPr>
              <a:t>and </a:t>
            </a:r>
            <a:r>
              <a:rPr lang="en-US" sz="2400" b="1" dirty="0">
                <a:latin typeface="+mn-lt"/>
                <a:ea typeface="+mn-ea"/>
              </a:rPr>
              <a:t>get a backstage </a:t>
            </a:r>
            <a:r>
              <a:rPr lang="en-US" sz="2400" b="1" dirty="0">
                <a:latin typeface="+mn-lt"/>
                <a:ea typeface="+mn-ea"/>
              </a:rPr>
              <a:t>pass</a:t>
            </a:r>
          </a:p>
          <a:p>
            <a:pPr defTabSz="914363" fontAlgn="auto">
              <a:lnSpc>
                <a:spcPct val="90000"/>
              </a:lnSpc>
              <a:spcBef>
                <a:spcPts val="0"/>
              </a:spcBef>
              <a:spcAft>
                <a:spcPts val="0"/>
              </a:spcAft>
              <a:defRPr/>
            </a:pPr>
            <a:endParaRPr lang="en-US" sz="1600" b="1" dirty="0">
              <a:latin typeface="+mn-lt"/>
              <a:ea typeface="+mn-ea"/>
            </a:endParaRPr>
          </a:p>
          <a:p>
            <a:pPr defTabSz="914099">
              <a:lnSpc>
                <a:spcPct val="80000"/>
              </a:lnSpc>
              <a:spcBef>
                <a:spcPts val="300"/>
              </a:spcBef>
              <a:defRPr/>
            </a:pPr>
            <a:r>
              <a:rPr lang="en-US" sz="2400" dirty="0">
                <a:latin typeface="+mn-lt"/>
                <a:ea typeface="+mn-ea"/>
              </a:rPr>
              <a:t>www.windowsphone.com</a:t>
            </a:r>
            <a:endParaRPr lang="en-US" sz="2400" dirty="0">
              <a:latin typeface="+mn-lt"/>
              <a:ea typeface="+mn-ea"/>
            </a:endParaRPr>
          </a:p>
        </p:txBody>
      </p:sp>
      <p:pic>
        <p:nvPicPr>
          <p:cNvPr id="22" name="Picture 21"/>
          <p:cNvPicPr>
            <a:picLocks noChangeAspect="1"/>
          </p:cNvPicPr>
          <p:nvPr/>
        </p:nvPicPr>
        <p:blipFill>
          <a:blip r:embed="rId2"/>
          <a:stretch>
            <a:fillRect/>
          </a:stretch>
        </p:blipFill>
        <p:spPr>
          <a:xfrm>
            <a:off x="8502650" y="1757363"/>
            <a:ext cx="2476500" cy="4759325"/>
          </a:xfrm>
          <a:prstGeom prst="rect">
            <a:avLst/>
          </a:prstGeom>
          <a:effectLst>
            <a:outerShdw blurRad="40005" dist="22860" dir="5400000" algn="t" rotWithShape="0">
              <a:prstClr val="black">
                <a:alpha val="35000"/>
              </a:prstClr>
            </a:outerShdw>
          </a:effectLst>
        </p:spPr>
      </p:pic>
      <p:pic>
        <p:nvPicPr>
          <p:cNvPr id="174087" name="Picture 2" descr="H:\Design IN-OUT\#1307 Windows Phone 7 datasheets &amp; PPT\Correction\WP7_StartOfficeCalendar_US_Green_15-Sep-2010.jpg"/>
          <p:cNvPicPr>
            <a:picLocks noChangeAspect="1" noChangeArrowheads="1"/>
          </p:cNvPicPr>
          <p:nvPr/>
        </p:nvPicPr>
        <p:blipFill>
          <a:blip r:embed="rId3"/>
          <a:srcRect/>
          <a:stretch>
            <a:fillRect/>
          </a:stretch>
        </p:blipFill>
        <p:spPr bwMode="auto">
          <a:xfrm>
            <a:off x="8631238" y="1924050"/>
            <a:ext cx="2219325" cy="3698875"/>
          </a:xfrm>
          <a:prstGeom prst="rect">
            <a:avLst/>
          </a:prstGeom>
          <a:noFill/>
          <a:ln w="9525">
            <a:noFill/>
            <a:miter lim="800000"/>
            <a:headEnd/>
            <a:tailEnd/>
          </a:ln>
        </p:spPr>
      </p:pic>
      <p:sp>
        <p:nvSpPr>
          <p:cNvPr id="174088" name="TextBox 8">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dirty="0"/>
              <a:t>Win a Windows Phone Contest</a:t>
            </a:r>
          </a:p>
        </p:txBody>
      </p:sp>
      <p:grpSp>
        <p:nvGrpSpPr>
          <p:cNvPr id="14" name="Group 13"/>
          <p:cNvGrpSpPr>
            <a:grpSpLocks/>
          </p:cNvGrpSpPr>
          <p:nvPr/>
        </p:nvGrpSpPr>
        <p:grpSpPr bwMode="auto">
          <a:xfrm>
            <a:off x="8053388" y="1447800"/>
            <a:ext cx="3611562" cy="3219450"/>
            <a:chOff x="8053389" y="1447801"/>
            <a:chExt cx="3611880" cy="3219448"/>
          </a:xfrm>
        </p:grpSpPr>
        <p:sp>
          <p:nvSpPr>
            <p:cNvPr id="71" name="Rectangle 70"/>
            <p:cNvSpPr/>
            <p:nvPr/>
          </p:nvSpPr>
          <p:spPr bwMode="auto">
            <a:xfrm>
              <a:off x="8053389" y="1447801"/>
              <a:ext cx="3611880" cy="831849"/>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marL="0" lvl="1" indent="0" algn="ctr" defTabSz="914363" fontAlgn="auto">
                <a:spcBef>
                  <a:spcPts val="0"/>
                </a:spcBef>
                <a:spcAft>
                  <a:spcPts val="0"/>
                </a:spcAft>
                <a:defRPr/>
              </a:pPr>
              <a:r>
                <a:rPr lang="en-US" sz="2800" b="1" dirty="0">
                  <a:latin typeface="+mn-lt"/>
                  <a:ea typeface="+mn-ea"/>
                </a:rPr>
                <a:t>QUESTIONS? </a:t>
              </a:r>
              <a:endParaRPr lang="en-US" sz="2800" b="1" dirty="0">
                <a:latin typeface="+mn-lt"/>
                <a:ea typeface="+mn-ea"/>
              </a:endParaRPr>
            </a:p>
          </p:txBody>
        </p:sp>
        <p:sp>
          <p:nvSpPr>
            <p:cNvPr id="74" name="Rectangle 73"/>
            <p:cNvSpPr/>
            <p:nvPr/>
          </p:nvSpPr>
          <p:spPr bwMode="auto">
            <a:xfrm>
              <a:off x="8053389" y="2357478"/>
              <a:ext cx="3611880" cy="2309771"/>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91440" rIns="91436" bIns="45718" anchor="ctr"/>
            <a:lstStyle/>
            <a:p>
              <a:pPr defTabSz="914363" fontAlgn="auto">
                <a:lnSpc>
                  <a:spcPct val="90000"/>
                </a:lnSpc>
                <a:spcBef>
                  <a:spcPts val="0"/>
                </a:spcBef>
                <a:spcAft>
                  <a:spcPts val="0"/>
                </a:spcAft>
                <a:defRPr/>
              </a:pPr>
              <a:r>
                <a:rPr lang="en-US" sz="2200" kern="0" dirty="0">
                  <a:gradFill>
                    <a:gsLst>
                      <a:gs pos="0">
                        <a:srgbClr val="FFFFFF"/>
                      </a:gs>
                      <a:gs pos="100000">
                        <a:srgbClr val="FFFFFF"/>
                      </a:gs>
                    </a:gsLst>
                    <a:lin ang="5400000" scaled="0"/>
                  </a:gradFill>
                  <a:latin typeface="+mn-lt"/>
                  <a:ea typeface="Segoe UI" pitchFamily="34" charset="0"/>
                  <a:cs typeface="Zegoe UI SemiLight" charset="0"/>
                </a:rPr>
                <a:t>Go to the </a:t>
              </a:r>
              <a:br>
                <a:rPr lang="en-US" sz="2200" kern="0" dirty="0">
                  <a:gradFill>
                    <a:gsLst>
                      <a:gs pos="0">
                        <a:srgbClr val="FFFFFF"/>
                      </a:gs>
                      <a:gs pos="100000">
                        <a:srgbClr val="FFFFFF"/>
                      </a:gs>
                    </a:gsLst>
                    <a:lin ang="5400000" scaled="0"/>
                  </a:gradFill>
                  <a:latin typeface="+mn-lt"/>
                  <a:ea typeface="Segoe UI" pitchFamily="34" charset="0"/>
                  <a:cs typeface="Zegoe UI SemiLight" charset="0"/>
                </a:rPr>
              </a:br>
              <a:r>
                <a:rPr lang="en-US" sz="2200" b="1" kern="0" dirty="0">
                  <a:gradFill>
                    <a:gsLst>
                      <a:gs pos="0">
                        <a:srgbClr val="FFFFFF"/>
                      </a:gs>
                      <a:gs pos="100000">
                        <a:srgbClr val="FFFFFF"/>
                      </a:gs>
                    </a:gsLst>
                    <a:lin ang="5400000" scaled="0"/>
                  </a:gradFill>
                  <a:latin typeface="+mn-lt"/>
                  <a:ea typeface="Segoe UI" pitchFamily="34" charset="0"/>
                  <a:cs typeface="Zegoe UI SemiLight" charset="0"/>
                </a:rPr>
                <a:t>WPC Information Counter </a:t>
              </a:r>
              <a:r>
                <a:rPr lang="en-US" sz="2200" kern="0" dirty="0">
                  <a:gradFill>
                    <a:gsLst>
                      <a:gs pos="0">
                        <a:srgbClr val="FFFFFF"/>
                      </a:gs>
                      <a:gs pos="100000">
                        <a:srgbClr val="FFFFFF"/>
                      </a:gs>
                    </a:gsLst>
                    <a:lin ang="5400000" scaled="0"/>
                  </a:gradFill>
                  <a:latin typeface="+mn-lt"/>
                  <a:ea typeface="Segoe UI" pitchFamily="34" charset="0"/>
                  <a:cs typeface="Zegoe UI SemiLight" charset="0"/>
                </a:rPr>
                <a:t/>
              </a:r>
              <a:br>
                <a:rPr lang="en-US" sz="2200" kern="0" dirty="0">
                  <a:gradFill>
                    <a:gsLst>
                      <a:gs pos="0">
                        <a:srgbClr val="FFFFFF"/>
                      </a:gs>
                      <a:gs pos="100000">
                        <a:srgbClr val="FFFFFF"/>
                      </a:gs>
                    </a:gsLst>
                    <a:lin ang="5400000" scaled="0"/>
                  </a:gradFill>
                  <a:latin typeface="+mn-lt"/>
                  <a:ea typeface="Segoe UI" pitchFamily="34" charset="0"/>
                  <a:cs typeface="Zegoe UI SemiLight" charset="0"/>
                </a:rPr>
              </a:br>
              <a:r>
                <a:rPr lang="en-US" sz="2200" kern="0" dirty="0">
                  <a:gradFill>
                    <a:gsLst>
                      <a:gs pos="0">
                        <a:srgbClr val="FFFFFF"/>
                      </a:gs>
                      <a:gs pos="100000">
                        <a:srgbClr val="FFFFFF"/>
                      </a:gs>
                    </a:gsLst>
                    <a:lin ang="5400000" scaled="0"/>
                  </a:gradFill>
                  <a:latin typeface="+mn-lt"/>
                  <a:ea typeface="Segoe UI" pitchFamily="34" charset="0"/>
                  <a:cs typeface="Zegoe UI SemiLight" charset="0"/>
                </a:rPr>
                <a:t>at the TLC</a:t>
              </a:r>
            </a:p>
          </p:txBody>
        </p:sp>
      </p:grpSp>
      <p:sp>
        <p:nvSpPr>
          <p:cNvPr id="175107" name="AutoShape 2" descr="https://mediabank.partners.extranet.microsoft.com/Assets/Active/M-Q/Microsoft_Office_365/Logos/Horizontal/online-rgb/_w/ofc365_h_rgb_png.jpeg"/>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en-US" altLang="zh-CN"/>
          </a:p>
        </p:txBody>
      </p:sp>
      <p:sp>
        <p:nvSpPr>
          <p:cNvPr id="175108" name="AutoShape 4" descr="https://mediabank.partners.extranet.microsoft.com/Assets/Active/M-Q/Microsoft_Office_365/Logos/Horizontal/online-rgb/ofc365_h_rgb.pn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ltLang="zh-CN"/>
          </a:p>
        </p:txBody>
      </p:sp>
      <p:sp>
        <p:nvSpPr>
          <p:cNvPr id="175109" name="AutoShape 8" descr="https://mediabank.partners.extranet.microsoft.com/Assets/Active/R-T/SharePoint/Horizontal/online-rgb/ShrPt_h_rgb.png"/>
          <p:cNvSpPr>
            <a:spLocks noChangeAspect="1" noChangeArrowheads="1"/>
          </p:cNvSpPr>
          <p:nvPr/>
        </p:nvSpPr>
        <p:spPr bwMode="auto">
          <a:xfrm>
            <a:off x="215900" y="15875"/>
            <a:ext cx="304800" cy="304800"/>
          </a:xfrm>
          <a:prstGeom prst="rect">
            <a:avLst/>
          </a:prstGeom>
          <a:noFill/>
          <a:ln w="9525">
            <a:noFill/>
            <a:miter lim="800000"/>
            <a:headEnd/>
            <a:tailEnd/>
          </a:ln>
        </p:spPr>
        <p:txBody>
          <a:bodyPr/>
          <a:lstStyle/>
          <a:p>
            <a:endParaRPr lang="en-US" altLang="zh-CN"/>
          </a:p>
        </p:txBody>
      </p:sp>
      <p:grpSp>
        <p:nvGrpSpPr>
          <p:cNvPr id="12" name="Group 11"/>
          <p:cNvGrpSpPr>
            <a:grpSpLocks/>
          </p:cNvGrpSpPr>
          <p:nvPr/>
        </p:nvGrpSpPr>
        <p:grpSpPr bwMode="auto">
          <a:xfrm>
            <a:off x="508000" y="1447800"/>
            <a:ext cx="3622675" cy="4884738"/>
            <a:chOff x="508122" y="1447801"/>
            <a:chExt cx="3623261" cy="4885039"/>
          </a:xfrm>
        </p:grpSpPr>
        <p:sp>
          <p:nvSpPr>
            <p:cNvPr id="67" name="Rectangle 66"/>
            <p:cNvSpPr/>
            <p:nvPr/>
          </p:nvSpPr>
          <p:spPr bwMode="auto">
            <a:xfrm>
              <a:off x="519503" y="1447801"/>
              <a:ext cx="3611880" cy="832584"/>
            </a:xfrm>
            <a:prstGeom prst="rect">
              <a:avLst/>
            </a:prstGeom>
            <a:solidFill>
              <a:srgbClr val="4891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2800" b="1" kern="0" dirty="0">
                  <a:gradFill>
                    <a:gsLst>
                      <a:gs pos="0">
                        <a:srgbClr val="FFFFFF"/>
                      </a:gs>
                      <a:gs pos="100000">
                        <a:srgbClr val="FFFFFF"/>
                      </a:gs>
                    </a:gsLst>
                    <a:lin ang="5400000" scaled="0"/>
                  </a:gradFill>
                  <a:latin typeface="+mn-lt"/>
                  <a:ea typeface="Segoe UI" pitchFamily="34" charset="0"/>
                  <a:cs typeface="Zegoe UI SemiLight" charset="0"/>
                </a:rPr>
                <a:t>HAT CONTEST*</a:t>
              </a:r>
            </a:p>
          </p:txBody>
        </p:sp>
        <p:sp>
          <p:nvSpPr>
            <p:cNvPr id="69" name="Rectangle 68"/>
            <p:cNvSpPr/>
            <p:nvPr/>
          </p:nvSpPr>
          <p:spPr bwMode="auto">
            <a:xfrm>
              <a:off x="519237" y="2357495"/>
              <a:ext cx="3612146" cy="460403"/>
            </a:xfrm>
            <a:prstGeom prst="rect">
              <a:avLst/>
            </a:prstGeom>
            <a:gradFill>
              <a:gsLst>
                <a:gs pos="0">
                  <a:srgbClr val="4B8EDC">
                    <a:lumMod val="80000"/>
                  </a:srgbClr>
                </a:gs>
                <a:gs pos="100000">
                  <a:srgbClr val="4B8EDC">
                    <a:lumMod val="80000"/>
                  </a:srgbClr>
                </a:gs>
              </a:gsLst>
              <a:lin ang="16200000" scaled="0"/>
            </a:gra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45718" rIns="0" bIns="45718" anchor="ctr"/>
            <a:lstStyle/>
            <a:p>
              <a:pPr marL="460375" lvl="1" indent="0" defTabSz="914363" fontAlgn="auto">
                <a:spcBef>
                  <a:spcPts val="0"/>
                </a:spcBef>
                <a:spcAft>
                  <a:spcPts val="0"/>
                </a:spcAft>
                <a:defRPr/>
              </a:pPr>
              <a:r>
                <a:rPr lang="en-US" sz="2400" dirty="0">
                  <a:latin typeface="+mn-lt"/>
                  <a:ea typeface="+mn-ea"/>
                </a:rPr>
                <a:t>How do you enter?</a:t>
              </a:r>
            </a:p>
          </p:txBody>
        </p:sp>
        <p:sp>
          <p:nvSpPr>
            <p:cNvPr id="8" name="TextBox 7"/>
            <p:cNvSpPr txBox="1"/>
            <p:nvPr/>
          </p:nvSpPr>
          <p:spPr>
            <a:xfrm>
              <a:off x="969962" y="2903298"/>
              <a:ext cx="3161031" cy="1329595"/>
            </a:xfrm>
            <a:prstGeom prst="rect">
              <a:avLst/>
            </a:prstGeom>
            <a:noFill/>
          </p:spPr>
          <p:txBody>
            <a:bodyPr lIns="0" tIns="0" rIns="0" bIns="0">
              <a:spAutoFit/>
            </a:bodyPr>
            <a:lstStyle/>
            <a:p>
              <a:pPr marL="290513" indent="-287338" defTabSz="914363" fontAlgn="auto">
                <a:lnSpc>
                  <a:spcPct val="90000"/>
                </a:lnSpc>
                <a:spcBef>
                  <a:spcPct val="20000"/>
                </a:spcBef>
                <a:spcAft>
                  <a:spcPts val="0"/>
                </a:spcAft>
                <a:buSzPct val="90000"/>
                <a:buFontTx/>
                <a:buBlip>
                  <a:blip r:embed="rId3"/>
                </a:buBlip>
                <a:defRPr/>
              </a:pPr>
              <a:r>
                <a:rPr lang="en-US" sz="1600" dirty="0">
                  <a:gradFill>
                    <a:gsLst>
                      <a:gs pos="0">
                        <a:schemeClr val="tx1"/>
                      </a:gs>
                      <a:gs pos="86000">
                        <a:schemeClr val="tx1"/>
                      </a:gs>
                    </a:gsLst>
                    <a:lin ang="5400000" scaled="0"/>
                  </a:gradFill>
                  <a:latin typeface="+mn-lt"/>
                  <a:ea typeface="+mn-ea"/>
                </a:rPr>
                <a:t>Enter by visiting the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Windows </a:t>
              </a:r>
              <a:r>
                <a:rPr lang="en-US" sz="1600" dirty="0">
                  <a:gradFill>
                    <a:gsLst>
                      <a:gs pos="0">
                        <a:schemeClr val="tx1"/>
                      </a:gs>
                      <a:gs pos="86000">
                        <a:schemeClr val="tx1"/>
                      </a:gs>
                    </a:gsLst>
                    <a:lin ang="5400000" scaled="0"/>
                  </a:gradFill>
                  <a:latin typeface="+mn-lt"/>
                  <a:ea typeface="+mn-ea"/>
                </a:rPr>
                <a:t>Phone booth, accepting a </a:t>
              </a:r>
              <a:r>
                <a:rPr lang="en-US" sz="1600" b="1" dirty="0">
                  <a:gradFill>
                    <a:gsLst>
                      <a:gs pos="0">
                        <a:schemeClr val="tx1"/>
                      </a:gs>
                      <a:gs pos="86000">
                        <a:schemeClr val="tx1"/>
                      </a:gs>
                    </a:gsLst>
                    <a:lin ang="5400000" scaled="0"/>
                  </a:gradFill>
                  <a:latin typeface="+mn-lt"/>
                  <a:ea typeface="+mn-ea"/>
                </a:rPr>
                <a:t>free </a:t>
              </a:r>
              <a:r>
                <a:rPr lang="en-US" sz="1600" b="1" dirty="0">
                  <a:gradFill>
                    <a:gsLst>
                      <a:gs pos="0">
                        <a:schemeClr val="tx1"/>
                      </a:gs>
                      <a:gs pos="86000">
                        <a:schemeClr val="tx1"/>
                      </a:gs>
                    </a:gsLst>
                    <a:lin ang="5400000" scaled="0"/>
                  </a:gradFill>
                  <a:latin typeface="+mn-lt"/>
                  <a:ea typeface="+mn-ea"/>
                </a:rPr>
                <a:t/>
              </a:r>
              <a:br>
                <a:rPr lang="en-US" sz="1600" b="1" dirty="0">
                  <a:gradFill>
                    <a:gsLst>
                      <a:gs pos="0">
                        <a:schemeClr val="tx1"/>
                      </a:gs>
                      <a:gs pos="86000">
                        <a:schemeClr val="tx1"/>
                      </a:gs>
                    </a:gsLst>
                    <a:lin ang="5400000" scaled="0"/>
                  </a:gradFill>
                  <a:latin typeface="+mn-lt"/>
                  <a:ea typeface="+mn-ea"/>
                </a:rPr>
              </a:br>
              <a:r>
                <a:rPr lang="en-US" sz="1600" b="1" dirty="0">
                  <a:gradFill>
                    <a:gsLst>
                      <a:gs pos="0">
                        <a:schemeClr val="tx1"/>
                      </a:gs>
                      <a:gs pos="86000">
                        <a:schemeClr val="tx1"/>
                      </a:gs>
                    </a:gsLst>
                    <a:lin ang="5400000" scaled="0"/>
                  </a:gradFill>
                  <a:latin typeface="+mn-lt"/>
                  <a:ea typeface="+mn-ea"/>
                </a:rPr>
                <a:t>Windows </a:t>
              </a:r>
              <a:r>
                <a:rPr lang="en-US" sz="1600" b="1" dirty="0">
                  <a:gradFill>
                    <a:gsLst>
                      <a:gs pos="0">
                        <a:schemeClr val="tx1"/>
                      </a:gs>
                      <a:gs pos="86000">
                        <a:schemeClr val="tx1"/>
                      </a:gs>
                    </a:gsLst>
                    <a:lin ang="5400000" scaled="0"/>
                  </a:gradFill>
                  <a:latin typeface="+mn-lt"/>
                  <a:ea typeface="+mn-ea"/>
                </a:rPr>
                <a:t>Phone</a:t>
              </a:r>
              <a:r>
                <a:rPr lang="en-US" sz="1600" dirty="0">
                  <a:gradFill>
                    <a:gsLst>
                      <a:gs pos="0">
                        <a:schemeClr val="tx1"/>
                      </a:gs>
                      <a:gs pos="86000">
                        <a:schemeClr val="tx1"/>
                      </a:gs>
                    </a:gsLst>
                    <a:lin ang="5400000" scaled="0"/>
                  </a:gradFill>
                  <a:latin typeface="+mn-lt"/>
                  <a:ea typeface="+mn-ea"/>
                </a:rPr>
                <a:t> branded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hat</a:t>
              </a:r>
              <a:r>
                <a:rPr lang="en-US" sz="1600" dirty="0">
                  <a:gradFill>
                    <a:gsLst>
                      <a:gs pos="0">
                        <a:schemeClr val="tx1"/>
                      </a:gs>
                      <a:gs pos="86000">
                        <a:schemeClr val="tx1"/>
                      </a:gs>
                    </a:gsLst>
                    <a:lin ang="5400000" scaled="0"/>
                  </a:gradFill>
                  <a:latin typeface="+mn-lt"/>
                  <a:ea typeface="+mn-ea"/>
                </a:rPr>
                <a:t>, and </a:t>
              </a:r>
              <a:r>
                <a:rPr lang="en-US" sz="1600" b="1" dirty="0">
                  <a:gradFill>
                    <a:gsLst>
                      <a:gs pos="0">
                        <a:schemeClr val="tx1"/>
                      </a:gs>
                      <a:gs pos="86000">
                        <a:schemeClr val="tx1"/>
                      </a:gs>
                    </a:gsLst>
                    <a:lin ang="5400000" scaled="0"/>
                  </a:gradFill>
                  <a:latin typeface="+mn-lt"/>
                  <a:ea typeface="+mn-ea"/>
                </a:rPr>
                <a:t>wearing that hat </a:t>
              </a:r>
              <a:r>
                <a:rPr lang="en-US" sz="1600" dirty="0">
                  <a:gradFill>
                    <a:gsLst>
                      <a:gs pos="0">
                        <a:schemeClr val="tx1"/>
                      </a:gs>
                      <a:gs pos="86000">
                        <a:schemeClr val="tx1"/>
                      </a:gs>
                    </a:gsLst>
                    <a:lin ang="5400000" scaled="0"/>
                  </a:gradFill>
                  <a:latin typeface="+mn-lt"/>
                  <a:ea typeface="+mn-ea"/>
                </a:rPr>
                <a:t>during the Event</a:t>
              </a:r>
              <a:endParaRPr lang="en-US" sz="1600" dirty="0">
                <a:gradFill>
                  <a:gsLst>
                    <a:gs pos="0">
                      <a:schemeClr val="tx1"/>
                    </a:gs>
                    <a:gs pos="86000">
                      <a:schemeClr val="tx1"/>
                    </a:gs>
                  </a:gsLst>
                  <a:lin ang="5400000" scaled="0"/>
                </a:gradFill>
                <a:latin typeface="+mn-lt"/>
                <a:ea typeface="+mn-ea"/>
              </a:endParaRPr>
            </a:p>
          </p:txBody>
        </p:sp>
        <p:sp>
          <p:nvSpPr>
            <p:cNvPr id="27" name="Rectangle 26"/>
            <p:cNvSpPr/>
            <p:nvPr/>
          </p:nvSpPr>
          <p:spPr bwMode="auto">
            <a:xfrm>
              <a:off x="508122" y="4424547"/>
              <a:ext cx="3612147" cy="457228"/>
            </a:xfrm>
            <a:prstGeom prst="rect">
              <a:avLst/>
            </a:prstGeom>
            <a:gradFill>
              <a:gsLst>
                <a:gs pos="0">
                  <a:srgbClr val="4B8EDC">
                    <a:lumMod val="80000"/>
                  </a:srgbClr>
                </a:gs>
                <a:gs pos="100000">
                  <a:srgbClr val="4B8EDC">
                    <a:lumMod val="80000"/>
                  </a:srgbClr>
                </a:gs>
              </a:gsLst>
              <a:lin ang="16200000" scaled="0"/>
            </a:gra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0" tIns="45718" rIns="0" bIns="45718" anchor="ctr"/>
            <a:lstStyle/>
            <a:p>
              <a:pPr marL="460375" lvl="1" indent="0" defTabSz="914363" fontAlgn="auto">
                <a:spcBef>
                  <a:spcPts val="0"/>
                </a:spcBef>
                <a:spcAft>
                  <a:spcPts val="0"/>
                </a:spcAft>
                <a:defRPr/>
              </a:pPr>
              <a:r>
                <a:rPr lang="en-US" sz="2400" dirty="0">
                  <a:latin typeface="+mn-lt"/>
                  <a:ea typeface="+mn-ea"/>
                </a:rPr>
                <a:t>How am I selected?</a:t>
              </a:r>
            </a:p>
          </p:txBody>
        </p:sp>
        <p:sp>
          <p:nvSpPr>
            <p:cNvPr id="9" name="TextBox 8"/>
            <p:cNvSpPr txBox="1"/>
            <p:nvPr/>
          </p:nvSpPr>
          <p:spPr>
            <a:xfrm>
              <a:off x="969963" y="5003245"/>
              <a:ext cx="3161030" cy="1329595"/>
            </a:xfrm>
            <a:prstGeom prst="rect">
              <a:avLst/>
            </a:prstGeom>
            <a:noFill/>
          </p:spPr>
          <p:txBody>
            <a:bodyPr lIns="0" tIns="0" rIns="0" bIns="0">
              <a:spAutoFit/>
            </a:bodyPr>
            <a:lstStyle>
              <a:defPPr>
                <a:defRPr lang="en-US"/>
              </a:defPPr>
              <a:lvl1pPr marL="290513" indent="-287338">
                <a:lnSpc>
                  <a:spcPct val="90000"/>
                </a:lnSpc>
                <a:spcBef>
                  <a:spcPct val="20000"/>
                </a:spcBef>
                <a:buSzPct val="90000"/>
                <a:buBlip>
                  <a:blip r:embed="rId3"/>
                </a:buBlip>
                <a:defRPr>
                  <a:gradFill>
                    <a:gsLst>
                      <a:gs pos="0">
                        <a:schemeClr val="tx1"/>
                      </a:gs>
                      <a:gs pos="86000">
                        <a:schemeClr val="tx1"/>
                      </a:gs>
                    </a:gsLst>
                    <a:lin ang="5400000" scaled="0"/>
                  </a:gradFill>
                </a:defRPr>
              </a:lvl1pPr>
            </a:lstStyle>
            <a:p>
              <a:pPr marL="290513" lvl="1" indent="-287338" defTabSz="914363" fontAlgn="auto">
                <a:lnSpc>
                  <a:spcPct val="90000"/>
                </a:lnSpc>
                <a:spcBef>
                  <a:spcPct val="20000"/>
                </a:spcBef>
                <a:spcAft>
                  <a:spcPts val="0"/>
                </a:spcAft>
                <a:buSzPct val="90000"/>
                <a:buFontTx/>
                <a:buBlip>
                  <a:blip r:embed="rId3"/>
                </a:buBlip>
                <a:defRPr/>
              </a:pPr>
              <a:r>
                <a:rPr lang="en-US" sz="1600" dirty="0">
                  <a:gradFill>
                    <a:gsLst>
                      <a:gs pos="0">
                        <a:schemeClr val="tx1"/>
                      </a:gs>
                      <a:gs pos="86000">
                        <a:schemeClr val="tx1"/>
                      </a:gs>
                    </a:gsLst>
                    <a:lin ang="5400000" scaled="0"/>
                  </a:gradFill>
                  <a:latin typeface="+mn-lt"/>
                  <a:ea typeface="+mn-ea"/>
                </a:rPr>
                <a:t>Each day of the event,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a </a:t>
              </a:r>
              <a:r>
                <a:rPr lang="en-US" sz="1600" dirty="0">
                  <a:gradFill>
                    <a:gsLst>
                      <a:gs pos="0">
                        <a:schemeClr val="tx1"/>
                      </a:gs>
                      <a:gs pos="86000">
                        <a:schemeClr val="tx1"/>
                      </a:gs>
                    </a:gsLst>
                    <a:lin ang="5400000" scaled="0"/>
                  </a:gradFill>
                  <a:latin typeface="+mn-lt"/>
                  <a:ea typeface="+mn-ea"/>
                </a:rPr>
                <a:t>Windows Phone representative will </a:t>
              </a:r>
              <a:r>
                <a:rPr lang="en-US" sz="1600" b="1" dirty="0">
                  <a:gradFill>
                    <a:gsLst>
                      <a:gs pos="0">
                        <a:schemeClr val="tx1"/>
                      </a:gs>
                      <a:gs pos="86000">
                        <a:schemeClr val="tx1"/>
                      </a:gs>
                    </a:gsLst>
                    <a:lin ang="5400000" scaled="0"/>
                  </a:gradFill>
                  <a:latin typeface="+mn-lt"/>
                  <a:ea typeface="+mn-ea"/>
                </a:rPr>
                <a:t>randomly select</a:t>
              </a:r>
              <a:r>
                <a:rPr lang="en-US" sz="1600" dirty="0">
                  <a:gradFill>
                    <a:gsLst>
                      <a:gs pos="0">
                        <a:schemeClr val="tx1"/>
                      </a:gs>
                      <a:gs pos="86000">
                        <a:schemeClr val="tx1"/>
                      </a:gs>
                    </a:gsLst>
                    <a:lin ang="5400000" scaled="0"/>
                  </a:gradFill>
                  <a:latin typeface="+mn-lt"/>
                  <a:ea typeface="+mn-ea"/>
                </a:rPr>
                <a:t> up to 5 people who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dirty="0">
                  <a:gradFill>
                    <a:gsLst>
                      <a:gs pos="0">
                        <a:schemeClr val="tx1"/>
                      </a:gs>
                      <a:gs pos="86000">
                        <a:schemeClr val="tx1"/>
                      </a:gs>
                    </a:gsLst>
                    <a:lin ang="5400000" scaled="0"/>
                  </a:gradFill>
                  <a:latin typeface="+mn-lt"/>
                  <a:ea typeface="+mn-ea"/>
                </a:rPr>
                <a:t>are </a:t>
              </a:r>
              <a:r>
                <a:rPr lang="en-US" sz="1600" dirty="0">
                  <a:gradFill>
                    <a:gsLst>
                      <a:gs pos="0">
                        <a:schemeClr val="tx1"/>
                      </a:gs>
                      <a:gs pos="86000">
                        <a:schemeClr val="tx1"/>
                      </a:gs>
                    </a:gsLst>
                    <a:lin ang="5400000" scaled="0"/>
                  </a:gradFill>
                  <a:latin typeface="+mn-lt"/>
                  <a:ea typeface="+mn-ea"/>
                </a:rPr>
                <a:t>observed wearing their </a:t>
              </a:r>
              <a:r>
                <a:rPr lang="en-US" sz="1600" dirty="0">
                  <a:gradFill>
                    <a:gsLst>
                      <a:gs pos="0">
                        <a:schemeClr val="tx1"/>
                      </a:gs>
                      <a:gs pos="86000">
                        <a:schemeClr val="tx1"/>
                      </a:gs>
                    </a:gsLst>
                    <a:lin ang="5400000" scaled="0"/>
                  </a:gradFill>
                  <a:latin typeface="+mn-lt"/>
                  <a:ea typeface="+mn-ea"/>
                </a:rPr>
                <a:t/>
              </a:r>
              <a:br>
                <a:rPr lang="en-US" sz="1600" dirty="0">
                  <a:gradFill>
                    <a:gsLst>
                      <a:gs pos="0">
                        <a:schemeClr val="tx1"/>
                      </a:gs>
                      <a:gs pos="86000">
                        <a:schemeClr val="tx1"/>
                      </a:gs>
                    </a:gsLst>
                    <a:lin ang="5400000" scaled="0"/>
                  </a:gradFill>
                  <a:latin typeface="+mn-lt"/>
                  <a:ea typeface="+mn-ea"/>
                </a:rPr>
              </a:br>
              <a:r>
                <a:rPr lang="en-US" sz="1600" b="1" dirty="0">
                  <a:gradFill>
                    <a:gsLst>
                      <a:gs pos="0">
                        <a:schemeClr val="tx1"/>
                      </a:gs>
                      <a:gs pos="86000">
                        <a:schemeClr val="tx1"/>
                      </a:gs>
                    </a:gsLst>
                    <a:lin ang="5400000" scaled="0"/>
                  </a:gradFill>
                  <a:latin typeface="+mn-lt"/>
                  <a:ea typeface="+mn-ea"/>
                </a:rPr>
                <a:t>Windows </a:t>
              </a:r>
              <a:r>
                <a:rPr lang="en-US" sz="1600" b="1" dirty="0">
                  <a:gradFill>
                    <a:gsLst>
                      <a:gs pos="0">
                        <a:schemeClr val="tx1"/>
                      </a:gs>
                      <a:gs pos="86000">
                        <a:schemeClr val="tx1"/>
                      </a:gs>
                    </a:gsLst>
                    <a:lin ang="5400000" scaled="0"/>
                  </a:gradFill>
                  <a:latin typeface="+mn-lt"/>
                  <a:ea typeface="+mn-ea"/>
                </a:rPr>
                <a:t>Phone branded </a:t>
              </a:r>
              <a:r>
                <a:rPr lang="en-US" sz="1600" b="1" dirty="0">
                  <a:gradFill>
                    <a:gsLst>
                      <a:gs pos="0">
                        <a:schemeClr val="tx1"/>
                      </a:gs>
                      <a:gs pos="86000">
                        <a:schemeClr val="tx1"/>
                      </a:gs>
                    </a:gsLst>
                    <a:lin ang="5400000" scaled="0"/>
                  </a:gradFill>
                  <a:latin typeface="+mn-lt"/>
                  <a:ea typeface="+mn-ea"/>
                </a:rPr>
                <a:t>hat</a:t>
              </a:r>
              <a:endParaRPr lang="en-US" sz="1600" dirty="0">
                <a:gradFill>
                  <a:gsLst>
                    <a:gs pos="0">
                      <a:schemeClr val="tx1"/>
                    </a:gs>
                    <a:gs pos="86000">
                      <a:schemeClr val="tx1"/>
                    </a:gs>
                  </a:gsLst>
                  <a:lin ang="5400000" scaled="0"/>
                </a:gradFill>
                <a:latin typeface="+mn-lt"/>
                <a:ea typeface="+mn-ea"/>
              </a:endParaRPr>
            </a:p>
          </p:txBody>
        </p:sp>
      </p:grpSp>
      <p:grpSp>
        <p:nvGrpSpPr>
          <p:cNvPr id="13" name="Group 12"/>
          <p:cNvGrpSpPr>
            <a:grpSpLocks/>
          </p:cNvGrpSpPr>
          <p:nvPr/>
        </p:nvGrpSpPr>
        <p:grpSpPr bwMode="auto">
          <a:xfrm>
            <a:off x="4217988" y="1447800"/>
            <a:ext cx="3751262" cy="5153025"/>
            <a:chOff x="4217866" y="1447800"/>
            <a:chExt cx="3751067" cy="5152787"/>
          </a:xfrm>
        </p:grpSpPr>
        <p:sp>
          <p:nvSpPr>
            <p:cNvPr id="82" name="Rectangle 81"/>
            <p:cNvSpPr/>
            <p:nvPr/>
          </p:nvSpPr>
          <p:spPr bwMode="auto">
            <a:xfrm>
              <a:off x="4217866" y="1447800"/>
              <a:ext cx="3749040" cy="829925"/>
            </a:xfrm>
            <a:prstGeom prst="rect">
              <a:avLst/>
            </a:prstGeom>
            <a:solidFill>
              <a:srgbClr val="FFB70F"/>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91436" tIns="45718" rIns="91436" bIns="45718" anchor="ctr"/>
            <a:lstStyle/>
            <a:p>
              <a:pPr algn="ctr" defTabSz="914363" fontAlgn="auto">
                <a:lnSpc>
                  <a:spcPct val="90000"/>
                </a:lnSpc>
                <a:spcBef>
                  <a:spcPts val="0"/>
                </a:spcBef>
                <a:spcAft>
                  <a:spcPts val="0"/>
                </a:spcAft>
                <a:defRPr/>
              </a:pPr>
              <a:r>
                <a:rPr lang="en-US" sz="2800" b="1" kern="0" dirty="0">
                  <a:gradFill>
                    <a:gsLst>
                      <a:gs pos="0">
                        <a:srgbClr val="FFFFFF"/>
                      </a:gs>
                      <a:gs pos="100000">
                        <a:srgbClr val="FFFFFF"/>
                      </a:gs>
                    </a:gsLst>
                    <a:lin ang="5400000" scaled="0"/>
                  </a:gradFill>
                  <a:latin typeface="+mn-lt"/>
                  <a:ea typeface="Segoe UI" pitchFamily="34" charset="0"/>
                  <a:cs typeface="Zegoe UI SemiLight" charset="0"/>
                </a:rPr>
                <a:t>SESSION CONTEST*</a:t>
              </a:r>
              <a:endParaRPr lang="en-US" sz="2800" b="1" kern="0" dirty="0">
                <a:gradFill>
                  <a:gsLst>
                    <a:gs pos="0">
                      <a:srgbClr val="FFFFFF"/>
                    </a:gs>
                    <a:gs pos="100000">
                      <a:srgbClr val="FFFFFF"/>
                    </a:gs>
                  </a:gsLst>
                  <a:lin ang="5400000" scaled="0"/>
                </a:gradFill>
                <a:latin typeface="+mn-lt"/>
                <a:ea typeface="Segoe UI" pitchFamily="34" charset="0"/>
                <a:cs typeface="Zegoe UI SemiLight" charset="0"/>
              </a:endParaRPr>
            </a:p>
          </p:txBody>
        </p:sp>
        <p:sp>
          <p:nvSpPr>
            <p:cNvPr id="84" name="Rectangle 83"/>
            <p:cNvSpPr/>
            <p:nvPr/>
          </p:nvSpPr>
          <p:spPr bwMode="auto">
            <a:xfrm>
              <a:off x="4219453" y="2357396"/>
              <a:ext cx="3749480" cy="4243191"/>
            </a:xfrm>
            <a:prstGeom prst="rect">
              <a:avLst/>
            </a:prstGeom>
            <a:solidFill>
              <a:srgbClr val="FFB70F"/>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vert270" lIns="91436" tIns="45718" rIns="91436" bIns="45718" anchor="ctr"/>
            <a:lstStyle/>
            <a:p>
              <a:pPr algn="ctr" defTabSz="914363" fontAlgn="auto">
                <a:lnSpc>
                  <a:spcPct val="90000"/>
                </a:lnSpc>
                <a:spcBef>
                  <a:spcPts val="0"/>
                </a:spcBef>
                <a:spcAft>
                  <a:spcPts val="0"/>
                </a:spcAft>
                <a:defRPr/>
              </a:pPr>
              <a:endParaRPr lang="en-US" sz="2800" kern="0" dirty="0">
                <a:gradFill>
                  <a:gsLst>
                    <a:gs pos="0">
                      <a:srgbClr val="FFFFFF"/>
                    </a:gs>
                    <a:gs pos="100000">
                      <a:srgbClr val="FFFFFF"/>
                    </a:gs>
                  </a:gsLst>
                  <a:lin ang="5400000" scaled="0"/>
                </a:gradFill>
                <a:latin typeface="+mn-lt"/>
                <a:ea typeface="Segoe UI" pitchFamily="34" charset="0"/>
                <a:cs typeface="Zegoe UI SemiLight" charset="0"/>
              </a:endParaRPr>
            </a:p>
          </p:txBody>
        </p:sp>
        <p:sp>
          <p:nvSpPr>
            <p:cNvPr id="175116" name="TextBox 9"/>
            <p:cNvSpPr txBox="1">
              <a:spLocks noChangeArrowheads="1"/>
            </p:cNvSpPr>
            <p:nvPr/>
          </p:nvSpPr>
          <p:spPr bwMode="auto">
            <a:xfrm>
              <a:off x="4480173" y="2383466"/>
              <a:ext cx="3297608" cy="3323987"/>
            </a:xfrm>
            <a:prstGeom prst="rect">
              <a:avLst/>
            </a:prstGeom>
            <a:noFill/>
            <a:ln w="9525">
              <a:noFill/>
              <a:miter lim="800000"/>
              <a:headEnd/>
              <a:tailEnd/>
            </a:ln>
          </p:spPr>
          <p:txBody>
            <a:bodyPr lIns="0" tIns="0" rIns="0" bIns="0" anchor="ctr">
              <a:spAutoFit/>
            </a:bodyPr>
            <a:lstStyle/>
            <a:p>
              <a:pPr marL="0" lvl="1" indent="0"/>
              <a:r>
                <a:rPr lang="en-US" altLang="zh-CN" sz="2400"/>
                <a:t>During each </a:t>
              </a:r>
              <a:br>
                <a:rPr lang="en-US" altLang="zh-CN" sz="2400"/>
              </a:br>
              <a:r>
                <a:rPr lang="en-US" altLang="zh-CN" sz="2400"/>
                <a:t>Windows Phone session the moderator will </a:t>
              </a:r>
              <a:r>
                <a:rPr lang="en-US" altLang="zh-CN" sz="2400" b="1"/>
                <a:t>post a question</a:t>
              </a:r>
              <a:r>
                <a:rPr lang="en-US" altLang="zh-CN" sz="2400"/>
                <a:t>;  the first person to correctly answer the question and is called on by the moderator will potentially win</a:t>
              </a:r>
            </a:p>
          </p:txBody>
        </p:sp>
      </p:grpSp>
      <p:sp>
        <p:nvSpPr>
          <p:cNvPr id="31" name="Rectangle 30"/>
          <p:cNvSpPr/>
          <p:nvPr/>
        </p:nvSpPr>
        <p:spPr bwMode="auto">
          <a:xfrm>
            <a:off x="8053388" y="4772025"/>
            <a:ext cx="3614737" cy="182880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lIns="274320" tIns="18288" rIns="182880" bIns="100584" anchor="ctr"/>
          <a:lstStyle/>
          <a:p>
            <a:pPr marL="119063" indent="-119063" defTabSz="914363" fontAlgn="auto">
              <a:lnSpc>
                <a:spcPct val="90000"/>
              </a:lnSpc>
              <a:spcBef>
                <a:spcPts val="0"/>
              </a:spcBef>
              <a:spcAft>
                <a:spcPts val="0"/>
              </a:spcAft>
              <a:defRPr/>
            </a:pPr>
            <a:r>
              <a:rPr lang="en-US" sz="1600" dirty="0">
                <a:latin typeface="+mn-lt"/>
                <a:ea typeface="+mn-ea"/>
              </a:rPr>
              <a:t>* Restrictions </a:t>
            </a:r>
            <a:r>
              <a:rPr lang="en-US" sz="1600" dirty="0">
                <a:latin typeface="+mn-lt"/>
                <a:ea typeface="+mn-ea"/>
              </a:rPr>
              <a:t>apply please see contest rules for eligibility and restrictions. Contest rules are displayed in the </a:t>
            </a:r>
            <a:r>
              <a:rPr lang="en-US" sz="1600" b="1" dirty="0">
                <a:latin typeface="+mn-lt"/>
                <a:ea typeface="+mn-ea"/>
              </a:rPr>
              <a:t>Technical  Learning Center </a:t>
            </a:r>
            <a:r>
              <a:rPr lang="en-US" sz="1600" dirty="0">
                <a:latin typeface="+mn-lt"/>
                <a:ea typeface="+mn-ea"/>
              </a:rPr>
              <a:t>at the </a:t>
            </a:r>
            <a:r>
              <a:rPr lang="en-US" sz="1600" dirty="0">
                <a:latin typeface="+mn-lt"/>
                <a:ea typeface="+mn-ea"/>
              </a:rPr>
              <a:t/>
            </a:r>
            <a:br>
              <a:rPr lang="en-US" sz="1600" dirty="0">
                <a:latin typeface="+mn-lt"/>
                <a:ea typeface="+mn-ea"/>
              </a:rPr>
            </a:br>
            <a:r>
              <a:rPr lang="en-US" sz="1600" dirty="0">
                <a:latin typeface="+mn-lt"/>
                <a:ea typeface="+mn-ea"/>
              </a:rPr>
              <a:t>WPH </a:t>
            </a:r>
            <a:r>
              <a:rPr lang="en-US" sz="1600">
                <a:latin typeface="+mn-lt"/>
                <a:ea typeface="+mn-ea"/>
              </a:rPr>
              <a:t>info </a:t>
            </a:r>
            <a:r>
              <a:rPr lang="en-US" sz="1600">
                <a:latin typeface="+mn-lt"/>
                <a:ea typeface="+mn-ea"/>
              </a:rPr>
              <a:t>counter</a:t>
            </a:r>
            <a:endParaRPr lang="en-US" sz="1600" dirty="0">
              <a:latin typeface="+mn-lt"/>
              <a:ea typeface="+mn-ea"/>
            </a:endParaRPr>
          </a:p>
        </p:txBody>
      </p:sp>
      <p:sp>
        <p:nvSpPr>
          <p:cNvPr id="175113" name="TextBox 19">
            <a:hlinkClick r:id="rId4"/>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7" presetClass="entr" presetSubtype="0" fill="hold" grpId="0" nodeType="afterEffect">
                                  <p:stCondLst>
                                    <p:cond delay="2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strVal val="#ppt_x"/>
                                          </p:val>
                                        </p:tav>
                                        <p:tav tm="100000">
                                          <p:val>
                                            <p:strVal val="#ppt_x"/>
                                          </p:val>
                                        </p:tav>
                                      </p:tavLst>
                                    </p:anim>
                                    <p:anim calcmode="lin" valueType="num">
                                      <p:cBhvr>
                                        <p:cTn id="27"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519112" y="228600"/>
            <a:ext cx="11149013" cy="609398"/>
          </a:xfrm>
        </p:spPr>
        <p:txBody>
          <a:bodyPr/>
          <a:lstStyle/>
          <a:p>
            <a:pPr defTabSz="914363" fontAlgn="auto">
              <a:spcAft>
                <a:spcPts val="0"/>
              </a:spcAft>
              <a:defRPr/>
            </a:pPr>
            <a:r>
              <a:rPr smtClean="0"/>
              <a:t>Windows Phone Multitasking Features</a:t>
            </a:r>
            <a:endParaRPr dirty="0"/>
          </a:p>
        </p:txBody>
      </p:sp>
      <p:sp>
        <p:nvSpPr>
          <p:cNvPr id="6" name="Rectangle 5"/>
          <p:cNvSpPr/>
          <p:nvPr/>
        </p:nvSpPr>
        <p:spPr bwMode="auto">
          <a:xfrm>
            <a:off x="0" y="1436688"/>
            <a:ext cx="8324850" cy="731837"/>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3600" dirty="0">
                <a:solidFill>
                  <a:schemeClr val="tx1">
                    <a:alpha val="99000"/>
                  </a:schemeClr>
                </a:solidFill>
              </a:rPr>
              <a:t>Switching between applications</a:t>
            </a:r>
            <a:endParaRPr lang="en-US" sz="3600" dirty="0">
              <a:solidFill>
                <a:schemeClr val="tx1">
                  <a:alpha val="99000"/>
                </a:schemeClr>
              </a:solidFill>
            </a:endParaRPr>
          </a:p>
        </p:txBody>
      </p:sp>
      <p:sp>
        <p:nvSpPr>
          <p:cNvPr id="8" name="Rectangle 7"/>
          <p:cNvSpPr/>
          <p:nvPr/>
        </p:nvSpPr>
        <p:spPr bwMode="auto">
          <a:xfrm>
            <a:off x="0" y="2317750"/>
            <a:ext cx="8324850" cy="731838"/>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3600" dirty="0">
                <a:solidFill>
                  <a:schemeClr val="tx1">
                    <a:alpha val="99000"/>
                  </a:schemeClr>
                </a:solidFill>
              </a:rPr>
              <a:t>Alarms and reminders</a:t>
            </a:r>
          </a:p>
        </p:txBody>
      </p:sp>
      <p:sp>
        <p:nvSpPr>
          <p:cNvPr id="9" name="Rectangle 8"/>
          <p:cNvSpPr/>
          <p:nvPr/>
        </p:nvSpPr>
        <p:spPr bwMode="auto">
          <a:xfrm>
            <a:off x="0" y="3200400"/>
            <a:ext cx="8324850" cy="731838"/>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3600" dirty="0">
                <a:solidFill>
                  <a:schemeClr val="tx1">
                    <a:alpha val="99000"/>
                  </a:schemeClr>
                </a:solidFill>
              </a:rPr>
              <a:t>Background file </a:t>
            </a:r>
            <a:r>
              <a:rPr lang="en-US" sz="3600" dirty="0">
                <a:solidFill>
                  <a:schemeClr val="tx1">
                    <a:alpha val="99000"/>
                  </a:schemeClr>
                </a:solidFill>
              </a:rPr>
              <a:t>transfers</a:t>
            </a:r>
            <a:endParaRPr lang="en-US" sz="3600" dirty="0">
              <a:solidFill>
                <a:schemeClr val="tx1">
                  <a:alpha val="99000"/>
                </a:schemeClr>
              </a:solidFill>
            </a:endParaRPr>
          </a:p>
        </p:txBody>
      </p:sp>
      <p:sp>
        <p:nvSpPr>
          <p:cNvPr id="11" name="Rectangle 10"/>
          <p:cNvSpPr/>
          <p:nvPr/>
        </p:nvSpPr>
        <p:spPr bwMode="auto">
          <a:xfrm>
            <a:off x="0" y="4083050"/>
            <a:ext cx="8324850" cy="731838"/>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3600" dirty="0">
                <a:solidFill>
                  <a:schemeClr val="tx1">
                    <a:alpha val="99000"/>
                  </a:schemeClr>
                </a:solidFill>
              </a:rPr>
              <a:t>Playing audio in the </a:t>
            </a:r>
            <a:r>
              <a:rPr lang="en-US" sz="3600" dirty="0">
                <a:solidFill>
                  <a:schemeClr val="tx1">
                    <a:alpha val="99000"/>
                  </a:schemeClr>
                </a:solidFill>
              </a:rPr>
              <a:t>background</a:t>
            </a:r>
            <a:endParaRPr lang="en-US" sz="3600" dirty="0">
              <a:solidFill>
                <a:schemeClr val="tx1">
                  <a:alpha val="99000"/>
                </a:schemeClr>
              </a:solidFill>
            </a:endParaRPr>
          </a:p>
        </p:txBody>
      </p:sp>
      <p:sp>
        <p:nvSpPr>
          <p:cNvPr id="12" name="Rectangle 11"/>
          <p:cNvSpPr/>
          <p:nvPr/>
        </p:nvSpPr>
        <p:spPr bwMode="auto">
          <a:xfrm>
            <a:off x="0" y="4964113"/>
            <a:ext cx="8324850" cy="731837"/>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3600" dirty="0">
                <a:solidFill>
                  <a:schemeClr val="tx1">
                    <a:alpha val="99000"/>
                  </a:schemeClr>
                </a:solidFill>
              </a:rPr>
              <a:t>General-purpose background tasks</a:t>
            </a:r>
            <a:endParaRPr lang="en-US" sz="3600" dirty="0">
              <a:solidFill>
                <a:schemeClr val="tx1">
                  <a:alpha val="99000"/>
                </a:schemeClr>
              </a:solidFill>
            </a:endParaRPr>
          </a:p>
        </p:txBody>
      </p:sp>
      <p:sp>
        <p:nvSpPr>
          <p:cNvPr id="177159" name="TextBox 12">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Windows Phone Harmony</a:t>
            </a:r>
            <a:endParaRPr dirty="0"/>
          </a:p>
        </p:txBody>
      </p:sp>
      <p:sp>
        <p:nvSpPr>
          <p:cNvPr id="3" name="Oval 2"/>
          <p:cNvSpPr/>
          <p:nvPr/>
        </p:nvSpPr>
        <p:spPr>
          <a:xfrm>
            <a:off x="4265613" y="1604963"/>
            <a:ext cx="3657600" cy="3657600"/>
          </a:xfrm>
          <a:prstGeom prst="ellipse">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algn="ctr" defTabSz="914099" fontAlgn="auto">
              <a:lnSpc>
                <a:spcPct val="90000"/>
              </a:lnSpc>
              <a:spcBef>
                <a:spcPts val="0"/>
              </a:spcBef>
              <a:spcAft>
                <a:spcPts val="0"/>
              </a:spcAft>
              <a:defRPr/>
            </a:pPr>
            <a:endParaRPr lang="en-US" sz="2400">
              <a:solidFill>
                <a:schemeClr val="tx1">
                  <a:alpha val="99000"/>
                </a:schemeClr>
              </a:solidFill>
            </a:endParaRPr>
          </a:p>
        </p:txBody>
      </p:sp>
      <p:sp>
        <p:nvSpPr>
          <p:cNvPr id="15" name="Chord 14"/>
          <p:cNvSpPr/>
          <p:nvPr/>
        </p:nvSpPr>
        <p:spPr>
          <a:xfrm>
            <a:off x="4265613" y="1604963"/>
            <a:ext cx="3657600" cy="3657600"/>
          </a:xfrm>
          <a:prstGeom prst="chord">
            <a:avLst>
              <a:gd name="adj1" fmla="val 5411322"/>
              <a:gd name="adj2" fmla="val 16200000"/>
            </a:avLst>
          </a:prstGeom>
          <a:solidFill>
            <a:srgbClr val="F09B2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algn="ctr" defTabSz="914099" fontAlgn="auto">
              <a:lnSpc>
                <a:spcPct val="90000"/>
              </a:lnSpc>
              <a:spcBef>
                <a:spcPts val="0"/>
              </a:spcBef>
              <a:spcAft>
                <a:spcPts val="0"/>
              </a:spcAft>
              <a:defRPr/>
            </a:pPr>
            <a:endParaRPr lang="en-US" sz="2400">
              <a:solidFill>
                <a:schemeClr val="tx1">
                  <a:alpha val="99000"/>
                </a:schemeClr>
              </a:solidFill>
            </a:endParaRPr>
          </a:p>
        </p:txBody>
      </p:sp>
      <p:sp>
        <p:nvSpPr>
          <p:cNvPr id="16" name="Chord 15"/>
          <p:cNvSpPr/>
          <p:nvPr/>
        </p:nvSpPr>
        <p:spPr>
          <a:xfrm rot="10800000">
            <a:off x="5180013" y="3432175"/>
            <a:ext cx="1828800" cy="1828800"/>
          </a:xfrm>
          <a:prstGeom prst="chord">
            <a:avLst>
              <a:gd name="adj1" fmla="val 5043080"/>
              <a:gd name="adj2" fmla="val 16693154"/>
            </a:avLst>
          </a:prstGeom>
          <a:solidFill>
            <a:srgbClr val="F09B2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521208" tIns="18288" rIns="91436" bIns="0" anchor="ctr"/>
          <a:lstStyle/>
          <a:p>
            <a:pPr algn="ctr" defTabSz="914099" fontAlgn="auto">
              <a:lnSpc>
                <a:spcPct val="90000"/>
              </a:lnSpc>
              <a:spcBef>
                <a:spcPts val="0"/>
              </a:spcBef>
              <a:spcAft>
                <a:spcPts val="0"/>
              </a:spcAft>
              <a:defRPr/>
            </a:pPr>
            <a:endParaRPr lang="en-US" sz="2400">
              <a:solidFill>
                <a:schemeClr val="tx1">
                  <a:alpha val="99000"/>
                </a:schemeClr>
              </a:solidFill>
            </a:endParaRPr>
          </a:p>
        </p:txBody>
      </p:sp>
      <p:sp>
        <p:nvSpPr>
          <p:cNvPr id="17" name="Chord 16"/>
          <p:cNvSpPr/>
          <p:nvPr/>
        </p:nvSpPr>
        <p:spPr>
          <a:xfrm>
            <a:off x="5180013" y="1608138"/>
            <a:ext cx="1828800" cy="1828800"/>
          </a:xfrm>
          <a:prstGeom prst="chord">
            <a:avLst>
              <a:gd name="adj1" fmla="val 4997987"/>
              <a:gd name="adj2" fmla="val 16423880"/>
            </a:avLst>
          </a:prstGeom>
          <a:solidFill>
            <a:srgbClr val="6BBD4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algn="ctr" defTabSz="914099" fontAlgn="auto">
              <a:lnSpc>
                <a:spcPct val="90000"/>
              </a:lnSpc>
              <a:spcBef>
                <a:spcPts val="0"/>
              </a:spcBef>
              <a:spcAft>
                <a:spcPts val="0"/>
              </a:spcAft>
              <a:defRPr/>
            </a:pPr>
            <a:endParaRPr lang="en-US" sz="2400">
              <a:solidFill>
                <a:schemeClr val="tx1">
                  <a:alpha val="99000"/>
                </a:schemeClr>
              </a:solidFill>
            </a:endParaRPr>
          </a:p>
        </p:txBody>
      </p:sp>
      <p:sp>
        <p:nvSpPr>
          <p:cNvPr id="18" name="TextBox 17"/>
          <p:cNvSpPr txBox="1"/>
          <p:nvPr/>
        </p:nvSpPr>
        <p:spPr>
          <a:xfrm>
            <a:off x="5773812" y="4096857"/>
            <a:ext cx="641201" cy="498598"/>
          </a:xfrm>
          <a:prstGeom prst="rect">
            <a:avLst/>
          </a:prstGeom>
        </p:spPr>
        <p:txBody>
          <a:bodyPr wrap="none" lIns="0" tIns="0" rIns="0" bIns="0">
            <a:spAutoFit/>
          </a:bodyPr>
          <a:lstStyle>
            <a:defPPr>
              <a:defRPr lang="en-US"/>
            </a:defPPr>
            <a:lvl1pPr algn="ctr">
              <a:lnSpc>
                <a:spcPct val="90000"/>
              </a:lnSpc>
              <a:spcBef>
                <a:spcPct val="0"/>
              </a:spcBef>
              <a:buNone/>
              <a:defRPr sz="3600" b="0" cap="none" spc="0" baseline="0">
                <a:ln w="3175">
                  <a:noFill/>
                </a:ln>
                <a:gradFill flip="none" rotWithShape="1">
                  <a:gsLst>
                    <a:gs pos="0">
                      <a:schemeClr val="tx1"/>
                    </a:gs>
                    <a:gs pos="86000">
                      <a:schemeClr val="tx1"/>
                    </a:gs>
                  </a:gsLst>
                  <a:lin ang="5400000" scaled="0"/>
                  <a:tileRect/>
                </a:gradFill>
                <a:effectLst/>
                <a:cs typeface="Arial" charset="0"/>
              </a:defRPr>
            </a:lvl1pPr>
          </a:lstStyle>
          <a:p>
            <a:pPr defTabSz="914363" fontAlgn="auto">
              <a:spcAft>
                <a:spcPts val="0"/>
              </a:spcAft>
              <a:defRPr/>
            </a:pPr>
            <a:r>
              <a:rPr lang="en-US" b="1" dirty="0">
                <a:effectLst>
                  <a:outerShdw blurRad="190500" algn="ctr" rotWithShape="0">
                    <a:prstClr val="black">
                      <a:alpha val="40000"/>
                    </a:prstClr>
                  </a:outerShdw>
                </a:effectLst>
                <a:latin typeface="+mn-lt"/>
                <a:ea typeface="+mn-ea"/>
              </a:rPr>
              <a:t>UX</a:t>
            </a:r>
          </a:p>
        </p:txBody>
      </p:sp>
      <p:sp>
        <p:nvSpPr>
          <p:cNvPr id="19" name="TextBox 18"/>
          <p:cNvSpPr txBox="1"/>
          <p:nvPr/>
        </p:nvSpPr>
        <p:spPr>
          <a:xfrm>
            <a:off x="5389091" y="2272819"/>
            <a:ext cx="1410643" cy="498598"/>
          </a:xfrm>
          <a:prstGeom prst="rect">
            <a:avLst/>
          </a:prstGeom>
        </p:spPr>
        <p:txBody>
          <a:bodyPr wrap="none" lIns="0" tIns="0" rIns="0" bIns="0">
            <a:spAutoFit/>
          </a:bodyPr>
          <a:lstStyle>
            <a:lvl1pPr>
              <a:lnSpc>
                <a:spcPct val="90000"/>
              </a:lnSpc>
              <a:spcBef>
                <a:spcPct val="0"/>
              </a:spcBef>
              <a:buNone/>
              <a:defRPr lang="en-US" sz="4400" b="0" cap="none" spc="-100" baseline="0">
                <a:ln w="3175">
                  <a:noFill/>
                </a:ln>
                <a:gradFill flip="none" rotWithShape="1">
                  <a:gsLst>
                    <a:gs pos="0">
                      <a:schemeClr val="tx1"/>
                    </a:gs>
                    <a:gs pos="86000">
                      <a:schemeClr val="tx1"/>
                    </a:gs>
                  </a:gsLst>
                  <a:lin ang="5400000" scaled="0"/>
                  <a:tileRect/>
                </a:gradFill>
                <a:effectLst/>
                <a:latin typeface="+mj-lt"/>
                <a:cs typeface="Arial" charset="0"/>
              </a:defRPr>
            </a:lvl1pPr>
          </a:lstStyle>
          <a:p>
            <a:pPr algn="ctr" defTabSz="914363" fontAlgn="auto">
              <a:spcAft>
                <a:spcPts val="0"/>
              </a:spcAft>
              <a:defRPr/>
            </a:pPr>
            <a:r>
              <a:rPr sz="3600" b="1" spc="0" dirty="0">
                <a:effectLst>
                  <a:outerShdw blurRad="190500" algn="ctr" rotWithShape="0">
                    <a:prstClr val="black">
                      <a:alpha val="40000"/>
                    </a:prstClr>
                  </a:outerShdw>
                </a:effectLst>
                <a:latin typeface="+mn-lt"/>
                <a:ea typeface="+mn-ea"/>
              </a:rPr>
              <a:t>Health</a:t>
            </a:r>
          </a:p>
        </p:txBody>
      </p:sp>
      <p:sp>
        <p:nvSpPr>
          <p:cNvPr id="20" name="Rectangle 19"/>
          <p:cNvSpPr/>
          <p:nvPr/>
        </p:nvSpPr>
        <p:spPr bwMode="auto">
          <a:xfrm>
            <a:off x="8258175" y="1990725"/>
            <a:ext cx="3932238" cy="822325"/>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18288" rIns="521208" bIns="0" anchor="ctr"/>
          <a:lstStyle/>
          <a:p>
            <a:pPr algn="ctr" defTabSz="914099" fontAlgn="auto">
              <a:lnSpc>
                <a:spcPct val="90000"/>
              </a:lnSpc>
              <a:spcBef>
                <a:spcPts val="0"/>
              </a:spcBef>
              <a:spcAft>
                <a:spcPts val="0"/>
              </a:spcAft>
              <a:defRPr/>
            </a:pPr>
            <a:r>
              <a:rPr lang="en-US" sz="2400" dirty="0">
                <a:solidFill>
                  <a:schemeClr val="tx1">
                    <a:alpha val="99000"/>
                  </a:schemeClr>
                </a:solidFill>
              </a:rPr>
              <a:t>Battery Friendly</a:t>
            </a:r>
          </a:p>
        </p:txBody>
      </p:sp>
      <p:sp>
        <p:nvSpPr>
          <p:cNvPr id="21" name="Rectangle 20"/>
          <p:cNvSpPr/>
          <p:nvPr/>
        </p:nvSpPr>
        <p:spPr bwMode="auto">
          <a:xfrm>
            <a:off x="8258175" y="3024188"/>
            <a:ext cx="3932238" cy="822325"/>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18288" rIns="521208" bIns="0" anchor="ctr"/>
          <a:lstStyle/>
          <a:p>
            <a:pPr algn="ctr" defTabSz="914099" fontAlgn="auto">
              <a:lnSpc>
                <a:spcPct val="90000"/>
              </a:lnSpc>
              <a:spcBef>
                <a:spcPts val="0"/>
              </a:spcBef>
              <a:spcAft>
                <a:spcPts val="0"/>
              </a:spcAft>
              <a:defRPr/>
            </a:pPr>
            <a:r>
              <a:rPr lang="en-US" sz="2400" dirty="0">
                <a:solidFill>
                  <a:schemeClr val="tx1">
                    <a:alpha val="99000"/>
                  </a:schemeClr>
                </a:solidFill>
              </a:rPr>
              <a:t>Network Conscience</a:t>
            </a:r>
          </a:p>
        </p:txBody>
      </p:sp>
      <p:sp>
        <p:nvSpPr>
          <p:cNvPr id="22" name="Rectangle 21"/>
          <p:cNvSpPr/>
          <p:nvPr/>
        </p:nvSpPr>
        <p:spPr bwMode="auto">
          <a:xfrm>
            <a:off x="8258175" y="4057650"/>
            <a:ext cx="3932238" cy="823913"/>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18288" rIns="521208" bIns="0" anchor="ctr"/>
          <a:lstStyle/>
          <a:p>
            <a:pPr algn="ctr" defTabSz="914099" fontAlgn="auto">
              <a:lnSpc>
                <a:spcPct val="90000"/>
              </a:lnSpc>
              <a:spcBef>
                <a:spcPts val="0"/>
              </a:spcBef>
              <a:spcAft>
                <a:spcPts val="0"/>
              </a:spcAft>
              <a:defRPr/>
            </a:pPr>
            <a:r>
              <a:rPr lang="en-US" sz="2400" dirty="0">
                <a:solidFill>
                  <a:schemeClr val="tx1">
                    <a:alpha val="99000"/>
                  </a:schemeClr>
                </a:solidFill>
              </a:rPr>
              <a:t>Hardened Services</a:t>
            </a:r>
          </a:p>
        </p:txBody>
      </p:sp>
      <p:sp>
        <p:nvSpPr>
          <p:cNvPr id="23" name="Rectangle 22"/>
          <p:cNvSpPr/>
          <p:nvPr/>
        </p:nvSpPr>
        <p:spPr bwMode="auto">
          <a:xfrm>
            <a:off x="0" y="1990725"/>
            <a:ext cx="3932238" cy="82232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r>
              <a:rPr lang="en-US" sz="2400" dirty="0">
                <a:solidFill>
                  <a:schemeClr val="tx1">
                    <a:alpha val="99000"/>
                  </a:schemeClr>
                </a:solidFill>
              </a:rPr>
              <a:t>Delightful and </a:t>
            </a:r>
            <a:r>
              <a:rPr lang="en-US" sz="2400" dirty="0">
                <a:solidFill>
                  <a:schemeClr val="tx1">
                    <a:alpha val="99000"/>
                  </a:schemeClr>
                </a:solidFill>
              </a:rPr>
              <a:t>Responsive </a:t>
            </a:r>
            <a:r>
              <a:rPr lang="en-US" sz="2400" dirty="0">
                <a:solidFill>
                  <a:schemeClr val="tx1">
                    <a:alpha val="99000"/>
                  </a:schemeClr>
                </a:solidFill>
              </a:rPr>
              <a:t>UX</a:t>
            </a:r>
          </a:p>
        </p:txBody>
      </p:sp>
      <p:sp>
        <p:nvSpPr>
          <p:cNvPr id="24" name="Rectangle 23"/>
          <p:cNvSpPr/>
          <p:nvPr/>
        </p:nvSpPr>
        <p:spPr bwMode="auto">
          <a:xfrm>
            <a:off x="0" y="3024188"/>
            <a:ext cx="3932238" cy="82232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r>
              <a:rPr lang="en-US" sz="2400" dirty="0">
                <a:solidFill>
                  <a:schemeClr val="tx1">
                    <a:alpha val="99000"/>
                  </a:schemeClr>
                </a:solidFill>
              </a:rPr>
              <a:t>Never Regret </a:t>
            </a:r>
            <a:endParaRPr lang="en-US" sz="2400" dirty="0">
              <a:solidFill>
                <a:schemeClr val="tx1">
                  <a:alpha val="99000"/>
                </a:schemeClr>
              </a:solidFill>
            </a:endParaRPr>
          </a:p>
          <a:p>
            <a:pPr algn="ctr" defTabSz="914099" fontAlgn="auto">
              <a:lnSpc>
                <a:spcPct val="90000"/>
              </a:lnSpc>
              <a:spcBef>
                <a:spcPts val="0"/>
              </a:spcBef>
              <a:spcAft>
                <a:spcPts val="0"/>
              </a:spcAft>
              <a:defRPr/>
            </a:pPr>
            <a:r>
              <a:rPr lang="en-US" sz="2400" dirty="0">
                <a:solidFill>
                  <a:schemeClr val="tx1">
                    <a:alpha val="99000"/>
                  </a:schemeClr>
                </a:solidFill>
              </a:rPr>
              <a:t>Installing an App</a:t>
            </a:r>
            <a:endParaRPr lang="en-US" sz="2400" dirty="0">
              <a:solidFill>
                <a:schemeClr val="tx1">
                  <a:alpha val="99000"/>
                </a:schemeClr>
              </a:solidFill>
            </a:endParaRPr>
          </a:p>
        </p:txBody>
      </p:sp>
      <p:sp>
        <p:nvSpPr>
          <p:cNvPr id="25" name="Rectangle 24"/>
          <p:cNvSpPr/>
          <p:nvPr/>
        </p:nvSpPr>
        <p:spPr bwMode="auto">
          <a:xfrm>
            <a:off x="0" y="4057650"/>
            <a:ext cx="3932238" cy="823913"/>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r>
              <a:rPr lang="en-US" sz="2400" dirty="0">
                <a:solidFill>
                  <a:schemeClr val="tx1">
                    <a:alpha val="99000"/>
                  </a:schemeClr>
                </a:solidFill>
              </a:rPr>
              <a:t>Integrated </a:t>
            </a:r>
            <a:endParaRPr lang="en-US" sz="2400" dirty="0">
              <a:solidFill>
                <a:schemeClr val="tx1">
                  <a:alpha val="99000"/>
                </a:schemeClr>
              </a:solidFill>
            </a:endParaRPr>
          </a:p>
          <a:p>
            <a:pPr algn="ctr" defTabSz="914099" fontAlgn="auto">
              <a:lnSpc>
                <a:spcPct val="90000"/>
              </a:lnSpc>
              <a:spcBef>
                <a:spcPts val="0"/>
              </a:spcBef>
              <a:spcAft>
                <a:spcPts val="0"/>
              </a:spcAft>
              <a:defRPr/>
            </a:pPr>
            <a:r>
              <a:rPr lang="en-US" sz="2400" dirty="0">
                <a:solidFill>
                  <a:schemeClr val="tx1">
                    <a:alpha val="99000"/>
                  </a:schemeClr>
                </a:solidFill>
              </a:rPr>
              <a:t>Experiences</a:t>
            </a:r>
            <a:endParaRPr lang="en-US" sz="2400" dirty="0">
              <a:solidFill>
                <a:schemeClr val="tx1">
                  <a:alpha val="99000"/>
                </a:schemeClr>
              </a:solidFill>
            </a:endParaRPr>
          </a:p>
        </p:txBody>
      </p:sp>
      <p:sp>
        <p:nvSpPr>
          <p:cNvPr id="178190" name="TextBox 25">
            <a:hlinkClick r:id="rId3"/>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right)">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entagon 21"/>
          <p:cNvSpPr/>
          <p:nvPr/>
        </p:nvSpPr>
        <p:spPr>
          <a:xfrm>
            <a:off x="2163763" y="1724025"/>
            <a:ext cx="2560637" cy="1279525"/>
          </a:xfrm>
          <a:prstGeom prst="homePlate">
            <a:avLst/>
          </a:prstGeom>
          <a:gradFill>
            <a:gsLst>
              <a:gs pos="0">
                <a:srgbClr val="F09B20">
                  <a:alpha val="0"/>
                </a:srgbClr>
              </a:gs>
              <a:gs pos="50000">
                <a:srgbClr val="F09B20"/>
              </a:gs>
            </a:gsLst>
            <a:lin ang="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274320" tIns="18288" bIns="0" anchor="ctr"/>
          <a:lstStyle/>
          <a:p>
            <a:pPr algn="ctr" defTabSz="914099" fontAlgn="auto">
              <a:lnSpc>
                <a:spcPct val="90000"/>
              </a:lnSpc>
              <a:spcBef>
                <a:spcPts val="0"/>
              </a:spcBef>
              <a:spcAft>
                <a:spcPts val="0"/>
              </a:spcAft>
              <a:defRPr/>
            </a:pPr>
            <a:r>
              <a:rPr lang="en-US" sz="2400" dirty="0">
                <a:solidFill>
                  <a:schemeClr val="tx1">
                    <a:alpha val="99000"/>
                  </a:schemeClr>
                </a:solidFill>
              </a:rPr>
              <a:t>User </a:t>
            </a:r>
            <a:r>
              <a:rPr lang="en-US" sz="2400" dirty="0">
                <a:solidFill>
                  <a:schemeClr val="tx1">
                    <a:alpha val="99000"/>
                  </a:schemeClr>
                </a:solidFill>
              </a:rPr>
              <a:t/>
            </a:r>
            <a:br>
              <a:rPr lang="en-US" sz="2400" dirty="0">
                <a:solidFill>
                  <a:schemeClr val="tx1">
                    <a:alpha val="99000"/>
                  </a:schemeClr>
                </a:solidFill>
              </a:rPr>
            </a:br>
            <a:r>
              <a:rPr lang="en-US" sz="2400" dirty="0">
                <a:solidFill>
                  <a:schemeClr val="tx1">
                    <a:alpha val="99000"/>
                  </a:schemeClr>
                </a:solidFill>
              </a:rPr>
              <a:t>Control</a:t>
            </a:r>
            <a:endParaRPr lang="en-US" sz="2400" dirty="0">
              <a:solidFill>
                <a:schemeClr val="tx1">
                  <a:alpha val="99000"/>
                </a:schemeClr>
              </a:solidFill>
            </a:endParaRPr>
          </a:p>
        </p:txBody>
      </p:sp>
      <p:sp>
        <p:nvSpPr>
          <p:cNvPr id="25" name="Pentagon 24"/>
          <p:cNvSpPr/>
          <p:nvPr/>
        </p:nvSpPr>
        <p:spPr>
          <a:xfrm>
            <a:off x="2163763" y="4887913"/>
            <a:ext cx="2560637" cy="1281112"/>
          </a:xfrm>
          <a:prstGeom prst="homePlate">
            <a:avLst/>
          </a:prstGeom>
          <a:gradFill>
            <a:gsLst>
              <a:gs pos="0">
                <a:srgbClr val="F09B20">
                  <a:alpha val="0"/>
                </a:srgbClr>
              </a:gs>
              <a:gs pos="50000">
                <a:srgbClr val="F09B20"/>
              </a:gs>
            </a:gsLst>
            <a:lin ang="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274320" tIns="18288" bIns="0" anchor="ctr"/>
          <a:lstStyle/>
          <a:p>
            <a:pPr algn="ctr" defTabSz="914099" fontAlgn="auto">
              <a:lnSpc>
                <a:spcPct val="90000"/>
              </a:lnSpc>
              <a:spcBef>
                <a:spcPts val="0"/>
              </a:spcBef>
              <a:spcAft>
                <a:spcPts val="0"/>
              </a:spcAft>
              <a:defRPr/>
            </a:pPr>
            <a:r>
              <a:rPr lang="en-US" sz="2400" dirty="0">
                <a:solidFill>
                  <a:schemeClr val="tx1">
                    <a:alpha val="99000"/>
                  </a:schemeClr>
                </a:solidFill>
              </a:rPr>
              <a:t>Windows Phone 7</a:t>
            </a:r>
            <a:endParaRPr lang="en-US" sz="2400" dirty="0">
              <a:solidFill>
                <a:schemeClr val="tx1">
                  <a:alpha val="99000"/>
                </a:schemeClr>
              </a:solidFill>
            </a:endParaRPr>
          </a:p>
          <a:p>
            <a:pPr algn="ctr" defTabSz="914099" fontAlgn="auto">
              <a:lnSpc>
                <a:spcPct val="90000"/>
              </a:lnSpc>
              <a:spcBef>
                <a:spcPts val="0"/>
              </a:spcBef>
              <a:spcAft>
                <a:spcPts val="0"/>
              </a:spcAft>
              <a:defRPr/>
            </a:pPr>
            <a:r>
              <a:rPr lang="en-US" sz="2400" dirty="0">
                <a:solidFill>
                  <a:schemeClr val="tx1">
                    <a:alpha val="99000"/>
                  </a:schemeClr>
                </a:solidFill>
              </a:rPr>
              <a:t>Compatible</a:t>
            </a:r>
          </a:p>
        </p:txBody>
      </p:sp>
      <p:sp>
        <p:nvSpPr>
          <p:cNvPr id="23" name="Pentagon 22"/>
          <p:cNvSpPr/>
          <p:nvPr/>
        </p:nvSpPr>
        <p:spPr>
          <a:xfrm>
            <a:off x="2163763" y="3306763"/>
            <a:ext cx="2560637" cy="1279525"/>
          </a:xfrm>
          <a:prstGeom prst="homePlate">
            <a:avLst/>
          </a:prstGeom>
          <a:gradFill>
            <a:gsLst>
              <a:gs pos="0">
                <a:srgbClr val="F09B20">
                  <a:alpha val="0"/>
                </a:srgbClr>
              </a:gs>
              <a:gs pos="50000">
                <a:srgbClr val="F09B20"/>
              </a:gs>
            </a:gsLst>
            <a:lin ang="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274320" tIns="18288" bIns="0" anchor="ctr"/>
          <a:lstStyle/>
          <a:p>
            <a:pPr algn="ctr" defTabSz="914099" fontAlgn="auto">
              <a:lnSpc>
                <a:spcPct val="90000"/>
              </a:lnSpc>
              <a:spcBef>
                <a:spcPts val="0"/>
              </a:spcBef>
              <a:spcAft>
                <a:spcPts val="0"/>
              </a:spcAft>
              <a:defRPr/>
            </a:pPr>
            <a:r>
              <a:rPr lang="en-US" sz="2400" dirty="0">
                <a:solidFill>
                  <a:schemeClr val="tx1">
                    <a:alpha val="99000"/>
                  </a:schemeClr>
                </a:solidFill>
              </a:rPr>
              <a:t>App </a:t>
            </a:r>
            <a:r>
              <a:rPr lang="en-US" sz="2400" dirty="0">
                <a:solidFill>
                  <a:schemeClr val="tx1">
                    <a:alpha val="99000"/>
                  </a:schemeClr>
                </a:solidFill>
              </a:rPr>
              <a:t/>
            </a:r>
            <a:br>
              <a:rPr lang="en-US" sz="2400" dirty="0">
                <a:solidFill>
                  <a:schemeClr val="tx1">
                    <a:alpha val="99000"/>
                  </a:schemeClr>
                </a:solidFill>
              </a:rPr>
            </a:br>
            <a:r>
              <a:rPr lang="en-US" sz="2400" dirty="0">
                <a:solidFill>
                  <a:schemeClr val="tx1">
                    <a:alpha val="99000"/>
                  </a:schemeClr>
                </a:solidFill>
              </a:rPr>
              <a:t>Dormancy</a:t>
            </a:r>
            <a:endParaRPr lang="en-US" sz="2400" dirty="0">
              <a:solidFill>
                <a:schemeClr val="tx1">
                  <a:alpha val="99000"/>
                </a:schemeClr>
              </a:solidFill>
            </a:endParaRPr>
          </a:p>
        </p:txBody>
      </p:sp>
      <p:sp>
        <p:nvSpPr>
          <p:cNvPr id="26" name="Pentagon 25"/>
          <p:cNvSpPr/>
          <p:nvPr/>
        </p:nvSpPr>
        <p:spPr>
          <a:xfrm rot="10800000" flipV="1">
            <a:off x="7504113" y="3306763"/>
            <a:ext cx="2560637" cy="1279525"/>
          </a:xfrm>
          <a:prstGeom prst="homePlate">
            <a:avLst/>
          </a:prstGeom>
          <a:gradFill>
            <a:gsLst>
              <a:gs pos="0">
                <a:srgbClr val="6BBD46">
                  <a:alpha val="0"/>
                </a:srgbClr>
              </a:gs>
              <a:gs pos="50000">
                <a:srgbClr val="6BBD46"/>
              </a:gs>
            </a:gsLst>
            <a:lin ang="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18288" rIns="274320" bIns="0" anchor="ctr"/>
          <a:lstStyle/>
          <a:p>
            <a:pPr algn="ctr" defTabSz="914099" fontAlgn="auto">
              <a:lnSpc>
                <a:spcPct val="90000"/>
              </a:lnSpc>
              <a:spcBef>
                <a:spcPts val="0"/>
              </a:spcBef>
              <a:spcAft>
                <a:spcPts val="0"/>
              </a:spcAft>
              <a:defRPr/>
            </a:pPr>
            <a:r>
              <a:rPr lang="en-US" sz="2400" dirty="0">
                <a:solidFill>
                  <a:schemeClr val="tx1">
                    <a:alpha val="99000"/>
                  </a:schemeClr>
                </a:solidFill>
              </a:rPr>
              <a:t>Load or refresh state*</a:t>
            </a:r>
            <a:endParaRPr lang="en-US" sz="2400" dirty="0">
              <a:solidFill>
                <a:schemeClr val="tx1">
                  <a:alpha val="99000"/>
                </a:schemeClr>
              </a:solidFill>
            </a:endParaRPr>
          </a:p>
        </p:txBody>
      </p:sp>
      <p:sp>
        <p:nvSpPr>
          <p:cNvPr id="32" name="Pentagon 31"/>
          <p:cNvSpPr/>
          <p:nvPr/>
        </p:nvSpPr>
        <p:spPr>
          <a:xfrm rot="10800000" flipV="1">
            <a:off x="7494588" y="1724025"/>
            <a:ext cx="2560637" cy="1279525"/>
          </a:xfrm>
          <a:prstGeom prst="homePlate">
            <a:avLst/>
          </a:prstGeom>
          <a:gradFill>
            <a:gsLst>
              <a:gs pos="0">
                <a:srgbClr val="6BBD46">
                  <a:alpha val="0"/>
                </a:srgbClr>
              </a:gs>
              <a:gs pos="50000">
                <a:srgbClr val="6BBD46"/>
              </a:gs>
            </a:gsLst>
            <a:lin ang="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18288" rIns="274320" bIns="0" anchor="ctr"/>
          <a:lstStyle/>
          <a:p>
            <a:pPr algn="ctr" defTabSz="914099" fontAlgn="auto">
              <a:lnSpc>
                <a:spcPct val="90000"/>
              </a:lnSpc>
              <a:spcBef>
                <a:spcPts val="0"/>
              </a:spcBef>
              <a:spcAft>
                <a:spcPts val="0"/>
              </a:spcAft>
              <a:defRPr/>
            </a:pPr>
            <a:r>
              <a:rPr lang="en-US" sz="2400" dirty="0">
                <a:solidFill>
                  <a:schemeClr val="tx1">
                    <a:alpha val="99000"/>
                  </a:schemeClr>
                </a:solidFill>
              </a:rPr>
              <a:t>Compile</a:t>
            </a:r>
          </a:p>
          <a:p>
            <a:pPr algn="ctr" defTabSz="914099" fontAlgn="auto">
              <a:lnSpc>
                <a:spcPct val="90000"/>
              </a:lnSpc>
              <a:spcBef>
                <a:spcPts val="0"/>
              </a:spcBef>
              <a:spcAft>
                <a:spcPts val="0"/>
              </a:spcAft>
              <a:defRPr/>
            </a:pPr>
            <a:r>
              <a:rPr lang="en-US" sz="2400" dirty="0">
                <a:solidFill>
                  <a:schemeClr val="tx1">
                    <a:alpha val="99000"/>
                  </a:schemeClr>
                </a:solidFill>
              </a:rPr>
              <a:t>and test for Mango</a:t>
            </a:r>
            <a:endParaRPr lang="en-US" sz="2400" dirty="0">
              <a:solidFill>
                <a:schemeClr val="tx1">
                  <a:alpha val="99000"/>
                </a:schemeClr>
              </a:solidFill>
            </a:endParaRPr>
          </a:p>
        </p:txBody>
      </p:sp>
      <p:sp>
        <p:nvSpPr>
          <p:cNvPr id="30" name="Pentagon 29"/>
          <p:cNvSpPr/>
          <p:nvPr/>
        </p:nvSpPr>
        <p:spPr>
          <a:xfrm rot="10800000" flipV="1">
            <a:off x="7515225" y="4887913"/>
            <a:ext cx="2559050" cy="1281112"/>
          </a:xfrm>
          <a:prstGeom prst="homePlate">
            <a:avLst/>
          </a:prstGeom>
          <a:gradFill>
            <a:gsLst>
              <a:gs pos="0">
                <a:srgbClr val="6BBD46">
                  <a:alpha val="0"/>
                </a:srgbClr>
              </a:gs>
              <a:gs pos="50000">
                <a:srgbClr val="6BBD46"/>
              </a:gs>
            </a:gsLst>
            <a:lin ang="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18288" rIns="274320" bIns="0" anchor="ctr"/>
          <a:lstStyle/>
          <a:p>
            <a:pPr algn="ctr" defTabSz="914099" fontAlgn="auto">
              <a:lnSpc>
                <a:spcPct val="90000"/>
              </a:lnSpc>
              <a:spcBef>
                <a:spcPts val="0"/>
              </a:spcBef>
              <a:spcAft>
                <a:spcPts val="0"/>
              </a:spcAft>
              <a:defRPr/>
            </a:pPr>
            <a:r>
              <a:rPr lang="en-US" sz="2400" dirty="0">
                <a:solidFill>
                  <a:schemeClr val="tx1">
                    <a:alpha val="99000"/>
                  </a:schemeClr>
                </a:solidFill>
              </a:rPr>
              <a:t>Reattach resources*</a:t>
            </a:r>
            <a:endParaRPr lang="en-US" sz="2400" dirty="0">
              <a:solidFill>
                <a:schemeClr val="tx1">
                  <a:alpha val="99000"/>
                </a:schemeClr>
              </a:solidFill>
            </a:endParaRPr>
          </a:p>
        </p:txBody>
      </p:sp>
      <p:sp>
        <p:nvSpPr>
          <p:cNvPr id="40" name="Rounded Rectangle 39"/>
          <p:cNvSpPr/>
          <p:nvPr/>
        </p:nvSpPr>
        <p:spPr>
          <a:xfrm rot="10800000" flipV="1">
            <a:off x="8297630" y="6367130"/>
            <a:ext cx="1632371" cy="245174"/>
          </a:xfrm>
          <a:prstGeom prst="roundRect">
            <a:avLst/>
          </a:prstGeom>
        </p:spPr>
        <p:txBody>
          <a:bodyPr lIns="0" tIns="0" rIns="0" bIns="0">
            <a:spAutoFit/>
          </a:bodyPr>
          <a:lstStyle/>
          <a:p>
            <a:pPr algn="ctr" defTabSz="914363" fontAlgn="auto">
              <a:lnSpc>
                <a:spcPct val="90000"/>
              </a:lnSpc>
              <a:spcAft>
                <a:spcPts val="0"/>
              </a:spcAft>
              <a:defRPr/>
            </a:pPr>
            <a:r>
              <a:rPr lang="en-US" sz="1600" spc="-100" dirty="0">
                <a:ln w="3175">
                  <a:noFill/>
                </a:ln>
                <a:gradFill flip="none" rotWithShape="1">
                  <a:gsLst>
                    <a:gs pos="0">
                      <a:schemeClr val="tx1"/>
                    </a:gs>
                    <a:gs pos="86000">
                      <a:schemeClr val="tx1"/>
                    </a:gs>
                  </a:gsLst>
                  <a:lin ang="5400000" scaled="0"/>
                  <a:tileRect/>
                </a:gradFill>
                <a:latin typeface="+mn-lt"/>
                <a:ea typeface="+mn-ea"/>
                <a:cs typeface="Arial" charset="0"/>
              </a:rPr>
              <a:t>* Only if needed.</a:t>
            </a:r>
            <a:endParaRPr lang="en-US" sz="1600" spc="-100" dirty="0">
              <a:ln w="3175">
                <a:noFill/>
              </a:ln>
              <a:gradFill flip="none" rotWithShape="1">
                <a:gsLst>
                  <a:gs pos="0">
                    <a:schemeClr val="tx1"/>
                  </a:gs>
                  <a:gs pos="86000">
                    <a:schemeClr val="tx1"/>
                  </a:gs>
                </a:gsLst>
                <a:lin ang="5400000" scaled="0"/>
                <a:tileRect/>
              </a:gradFill>
              <a:latin typeface="+mn-lt"/>
              <a:ea typeface="+mn-ea"/>
              <a:cs typeface="Arial" charset="0"/>
            </a:endParaRPr>
          </a:p>
        </p:txBody>
      </p:sp>
      <p:sp>
        <p:nvSpPr>
          <p:cNvPr id="43" name="Oval 2"/>
          <p:cNvSpPr/>
          <p:nvPr/>
        </p:nvSpPr>
        <p:spPr bwMode="auto">
          <a:xfrm flipH="1">
            <a:off x="9699076" y="0"/>
            <a:ext cx="4153938" cy="7905911"/>
          </a:xfrm>
          <a:custGeom>
            <a:avLst/>
            <a:gdLst/>
            <a:ahLst/>
            <a:cxnLst/>
            <a:rect l="l" t="t" r="r" b="b"/>
            <a:pathLst>
              <a:path w="4153938" h="7905911">
                <a:moveTo>
                  <a:pt x="0" y="0"/>
                </a:moveTo>
                <a:lnTo>
                  <a:pt x="1975208" y="0"/>
                </a:lnTo>
                <a:lnTo>
                  <a:pt x="2178730" y="0"/>
                </a:lnTo>
                <a:lnTo>
                  <a:pt x="3063204" y="0"/>
                </a:lnTo>
                <a:lnTo>
                  <a:pt x="3065942" y="0"/>
                </a:lnTo>
                <a:lnTo>
                  <a:pt x="3065942" y="1847"/>
                </a:lnTo>
                <a:cubicBezTo>
                  <a:pt x="3684670" y="335850"/>
                  <a:pt x="4153938" y="1977858"/>
                  <a:pt x="4153938" y="3952955"/>
                </a:cubicBezTo>
                <a:cubicBezTo>
                  <a:pt x="4153938" y="5928054"/>
                  <a:pt x="3684670" y="7570061"/>
                  <a:pt x="3065942" y="7904065"/>
                </a:cubicBezTo>
                <a:lnTo>
                  <a:pt x="3065942" y="7905911"/>
                </a:lnTo>
                <a:lnTo>
                  <a:pt x="3063204" y="7905911"/>
                </a:lnTo>
                <a:lnTo>
                  <a:pt x="1975208" y="7905911"/>
                </a:lnTo>
                <a:lnTo>
                  <a:pt x="1975208" y="7905910"/>
                </a:lnTo>
                <a:lnTo>
                  <a:pt x="0" y="7905910"/>
                </a:lnTo>
                <a:close/>
              </a:path>
            </a:pathLst>
          </a:custGeom>
          <a:gradFill flip="none" rotWithShape="1">
            <a:gsLst>
              <a:gs pos="0">
                <a:srgbClr val="000000">
                  <a:alpha val="0"/>
                </a:srgbClr>
              </a:gs>
              <a:gs pos="100000">
                <a:srgbClr val="000000">
                  <a:alpha val="0"/>
                </a:srgbClr>
              </a:gs>
              <a:gs pos="50000">
                <a:srgbClr val="000000">
                  <a:alpha val="25000"/>
                </a:srgbClr>
              </a:gs>
            </a:gsLst>
            <a:lin ang="5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45" name="Oval 2"/>
          <p:cNvSpPr/>
          <p:nvPr/>
        </p:nvSpPr>
        <p:spPr bwMode="auto">
          <a:xfrm>
            <a:off x="-1714520" y="0"/>
            <a:ext cx="4153938" cy="7905911"/>
          </a:xfrm>
          <a:custGeom>
            <a:avLst/>
            <a:gdLst/>
            <a:ahLst/>
            <a:cxnLst/>
            <a:rect l="l" t="t" r="r" b="b"/>
            <a:pathLst>
              <a:path w="4153938" h="7905911">
                <a:moveTo>
                  <a:pt x="0" y="0"/>
                </a:moveTo>
                <a:lnTo>
                  <a:pt x="1975208" y="0"/>
                </a:lnTo>
                <a:lnTo>
                  <a:pt x="2178730" y="0"/>
                </a:lnTo>
                <a:lnTo>
                  <a:pt x="3063204" y="0"/>
                </a:lnTo>
                <a:lnTo>
                  <a:pt x="3065942" y="0"/>
                </a:lnTo>
                <a:lnTo>
                  <a:pt x="3065942" y="1847"/>
                </a:lnTo>
                <a:cubicBezTo>
                  <a:pt x="3684670" y="335850"/>
                  <a:pt x="4153938" y="1977858"/>
                  <a:pt x="4153938" y="3952955"/>
                </a:cubicBezTo>
                <a:cubicBezTo>
                  <a:pt x="4153938" y="5928054"/>
                  <a:pt x="3684670" y="7570061"/>
                  <a:pt x="3065942" y="7904065"/>
                </a:cubicBezTo>
                <a:lnTo>
                  <a:pt x="3065942" y="7905911"/>
                </a:lnTo>
                <a:lnTo>
                  <a:pt x="3063204" y="7905911"/>
                </a:lnTo>
                <a:lnTo>
                  <a:pt x="1975208" y="7905911"/>
                </a:lnTo>
                <a:lnTo>
                  <a:pt x="1975208" y="7905910"/>
                </a:lnTo>
                <a:lnTo>
                  <a:pt x="0" y="7905910"/>
                </a:lnTo>
                <a:close/>
              </a:path>
            </a:pathLst>
          </a:custGeom>
          <a:gradFill flip="none" rotWithShape="1">
            <a:gsLst>
              <a:gs pos="0">
                <a:srgbClr val="000000">
                  <a:alpha val="0"/>
                </a:srgbClr>
              </a:gs>
              <a:gs pos="100000">
                <a:srgbClr val="000000">
                  <a:alpha val="0"/>
                </a:srgbClr>
              </a:gs>
              <a:gs pos="50000">
                <a:srgbClr val="000000">
                  <a:alpha val="25000"/>
                </a:srgbClr>
              </a:gs>
            </a:gsLst>
            <a:lin ang="5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pic>
        <p:nvPicPr>
          <p:cNvPr id="180238" name="Picture 33"/>
          <p:cNvPicPr>
            <a:picLocks noChangeAspect="1"/>
          </p:cNvPicPr>
          <p:nvPr/>
        </p:nvPicPr>
        <p:blipFill>
          <a:blip r:embed="rId3"/>
          <a:srcRect/>
          <a:stretch>
            <a:fillRect/>
          </a:stretch>
        </p:blipFill>
        <p:spPr bwMode="auto">
          <a:xfrm>
            <a:off x="4789488" y="1412875"/>
            <a:ext cx="2598737" cy="5162550"/>
          </a:xfrm>
          <a:prstGeom prst="rect">
            <a:avLst/>
          </a:prstGeom>
          <a:noFill/>
          <a:ln w="9525">
            <a:noFill/>
            <a:miter lim="800000"/>
            <a:headEnd/>
            <a:tailEnd/>
          </a:ln>
        </p:spPr>
      </p:pic>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Fast Application Switching Support</a:t>
            </a:r>
            <a:endParaRPr dirty="0"/>
          </a:p>
        </p:txBody>
      </p:sp>
      <p:sp>
        <p:nvSpPr>
          <p:cNvPr id="8" name="TextBox 7"/>
          <p:cNvSpPr txBox="1"/>
          <p:nvPr/>
        </p:nvSpPr>
        <p:spPr>
          <a:xfrm>
            <a:off x="5300780" y="3501957"/>
            <a:ext cx="1591099" cy="415476"/>
          </a:xfrm>
          <a:prstGeom prst="rect">
            <a:avLst/>
          </a:prstGeom>
          <a:noFill/>
        </p:spPr>
        <p:txBody>
          <a:bodyPr wrap="none" lIns="121899" tIns="60949" rIns="121899" bIns="60949">
            <a:spAutoFit/>
          </a:bodyPr>
          <a:lstStyle/>
          <a:p>
            <a:pPr defTabSz="914363" fontAlgn="auto">
              <a:spcBef>
                <a:spcPts val="0"/>
              </a:spcBef>
              <a:spcAft>
                <a:spcPts val="0"/>
              </a:spcAft>
              <a:defRPr/>
            </a:pPr>
            <a:r>
              <a:rPr lang="en-US" sz="1900" dirty="0">
                <a:gradFill>
                  <a:gsLst>
                    <a:gs pos="0">
                      <a:schemeClr val="tx1"/>
                    </a:gs>
                    <a:gs pos="86000">
                      <a:schemeClr val="tx1"/>
                    </a:gs>
                  </a:gsLst>
                  <a:lin ang="5400000" scaled="0"/>
                </a:gradFill>
                <a:latin typeface="+mn-lt"/>
                <a:ea typeface="+mn-ea"/>
              </a:rPr>
              <a:t>Resuming…</a:t>
            </a:r>
          </a:p>
        </p:txBody>
      </p:sp>
      <p:sp>
        <p:nvSpPr>
          <p:cNvPr id="14" name="Dot 5"/>
          <p:cNvSpPr txBox="1"/>
          <p:nvPr/>
        </p:nvSpPr>
        <p:spPr>
          <a:xfrm>
            <a:off x="6216235" y="3166722"/>
            <a:ext cx="310299" cy="400087"/>
          </a:xfrm>
          <a:prstGeom prst="rect">
            <a:avLst/>
          </a:prstGeom>
          <a:noFill/>
        </p:spPr>
        <p:txBody>
          <a:bodyPr wrap="none" lIns="121899" tIns="60949" rIns="121899" bIns="60949">
            <a:spAutoFit/>
          </a:bodyPr>
          <a:lstStyle/>
          <a:p>
            <a:pPr defTabSz="914363" fontAlgn="auto">
              <a:spcBef>
                <a:spcPts val="0"/>
              </a:spcBef>
              <a:spcAft>
                <a:spcPts val="0"/>
              </a:spcAft>
              <a:defRPr/>
            </a:pPr>
            <a:r>
              <a:rPr lang="en-US" dirty="0">
                <a:gradFill>
                  <a:gsLst>
                    <a:gs pos="0">
                      <a:schemeClr val="tx1"/>
                    </a:gs>
                    <a:gs pos="86000">
                      <a:schemeClr val="tx1"/>
                    </a:gs>
                  </a:gsLst>
                  <a:lin ang="5400000" scaled="0"/>
                </a:gradFill>
                <a:latin typeface="+mn-lt"/>
                <a:ea typeface="+mn-ea"/>
              </a:rPr>
              <a:t>.</a:t>
            </a:r>
            <a:endParaRPr lang="en-US" dirty="0">
              <a:gradFill>
                <a:gsLst>
                  <a:gs pos="0">
                    <a:schemeClr val="tx1"/>
                  </a:gs>
                  <a:gs pos="86000">
                    <a:schemeClr val="tx1"/>
                  </a:gs>
                </a:gsLst>
                <a:lin ang="5400000" scaled="0"/>
              </a:gradFill>
              <a:latin typeface="+mn-lt"/>
              <a:ea typeface="+mn-ea"/>
            </a:endParaRPr>
          </a:p>
        </p:txBody>
      </p:sp>
      <p:pic>
        <p:nvPicPr>
          <p:cNvPr id="35" name="screenshot" descr="C:\Users\darinm\Desktop\Mango-taskSwitching-sample_RL.png"/>
          <p:cNvPicPr>
            <a:picLocks noChangeAspect="1" noChangeArrowheads="1"/>
          </p:cNvPicPr>
          <p:nvPr/>
        </p:nvPicPr>
        <p:blipFill>
          <a:blip r:embed="rId4"/>
          <a:srcRect/>
          <a:stretch>
            <a:fillRect/>
          </a:stretch>
        </p:blipFill>
        <p:spPr bwMode="auto">
          <a:xfrm>
            <a:off x="4994275" y="2670175"/>
            <a:ext cx="2181225" cy="2484438"/>
          </a:xfrm>
          <a:prstGeom prst="rect">
            <a:avLst/>
          </a:prstGeom>
          <a:noFill/>
          <a:ln w="9525">
            <a:noFill/>
            <a:miter lim="800000"/>
            <a:headEnd/>
            <a:tailEnd/>
          </a:ln>
        </p:spPr>
      </p:pic>
      <p:sp>
        <p:nvSpPr>
          <p:cNvPr id="27" name="Dot 4"/>
          <p:cNvSpPr txBox="1"/>
          <p:nvPr/>
        </p:nvSpPr>
        <p:spPr>
          <a:xfrm>
            <a:off x="6057413" y="3166722"/>
            <a:ext cx="310299" cy="400087"/>
          </a:xfrm>
          <a:prstGeom prst="rect">
            <a:avLst/>
          </a:prstGeom>
          <a:noFill/>
        </p:spPr>
        <p:txBody>
          <a:bodyPr wrap="none" lIns="121899" tIns="60949" rIns="121899" bIns="60949">
            <a:spAutoFit/>
          </a:bodyPr>
          <a:lstStyle/>
          <a:p>
            <a:pPr defTabSz="914363" fontAlgn="auto">
              <a:spcBef>
                <a:spcPts val="0"/>
              </a:spcBef>
              <a:spcAft>
                <a:spcPts val="0"/>
              </a:spcAft>
              <a:defRPr/>
            </a:pPr>
            <a:r>
              <a:rPr lang="en-US" dirty="0">
                <a:gradFill>
                  <a:gsLst>
                    <a:gs pos="0">
                      <a:schemeClr val="tx1"/>
                    </a:gs>
                    <a:gs pos="86000">
                      <a:schemeClr val="tx1"/>
                    </a:gs>
                  </a:gsLst>
                  <a:lin ang="5400000" scaled="0"/>
                </a:gradFill>
                <a:latin typeface="+mn-lt"/>
                <a:ea typeface="+mn-ea"/>
              </a:rPr>
              <a:t>.</a:t>
            </a:r>
            <a:endParaRPr lang="en-US" dirty="0">
              <a:gradFill>
                <a:gsLst>
                  <a:gs pos="0">
                    <a:schemeClr val="tx1"/>
                  </a:gs>
                  <a:gs pos="86000">
                    <a:schemeClr val="tx1"/>
                  </a:gs>
                </a:gsLst>
                <a:lin ang="5400000" scaled="0"/>
              </a:gradFill>
              <a:latin typeface="+mn-lt"/>
              <a:ea typeface="+mn-ea"/>
            </a:endParaRPr>
          </a:p>
        </p:txBody>
      </p:sp>
      <p:sp>
        <p:nvSpPr>
          <p:cNvPr id="28" name="Dot 3"/>
          <p:cNvSpPr txBox="1"/>
          <p:nvPr/>
        </p:nvSpPr>
        <p:spPr>
          <a:xfrm>
            <a:off x="5896112" y="3166722"/>
            <a:ext cx="310299" cy="400087"/>
          </a:xfrm>
          <a:prstGeom prst="rect">
            <a:avLst/>
          </a:prstGeom>
          <a:noFill/>
        </p:spPr>
        <p:txBody>
          <a:bodyPr wrap="none" lIns="121899" tIns="60949" rIns="121899" bIns="60949">
            <a:spAutoFit/>
          </a:bodyPr>
          <a:lstStyle/>
          <a:p>
            <a:pPr defTabSz="914363" fontAlgn="auto">
              <a:spcBef>
                <a:spcPts val="0"/>
              </a:spcBef>
              <a:spcAft>
                <a:spcPts val="0"/>
              </a:spcAft>
              <a:defRPr/>
            </a:pPr>
            <a:r>
              <a:rPr lang="en-US" dirty="0">
                <a:gradFill>
                  <a:gsLst>
                    <a:gs pos="0">
                      <a:schemeClr val="tx1"/>
                    </a:gs>
                    <a:gs pos="86000">
                      <a:schemeClr val="tx1"/>
                    </a:gs>
                  </a:gsLst>
                  <a:lin ang="5400000" scaled="0"/>
                </a:gradFill>
                <a:latin typeface="+mn-lt"/>
                <a:ea typeface="+mn-ea"/>
              </a:rPr>
              <a:t>.</a:t>
            </a:r>
            <a:endParaRPr lang="en-US" dirty="0">
              <a:gradFill>
                <a:gsLst>
                  <a:gs pos="0">
                    <a:schemeClr val="tx1"/>
                  </a:gs>
                  <a:gs pos="86000">
                    <a:schemeClr val="tx1"/>
                  </a:gs>
                </a:gsLst>
                <a:lin ang="5400000" scaled="0"/>
              </a:gradFill>
              <a:latin typeface="+mn-lt"/>
              <a:ea typeface="+mn-ea"/>
            </a:endParaRPr>
          </a:p>
        </p:txBody>
      </p:sp>
      <p:sp>
        <p:nvSpPr>
          <p:cNvPr id="37" name="Dot 2"/>
          <p:cNvSpPr txBox="1"/>
          <p:nvPr/>
        </p:nvSpPr>
        <p:spPr>
          <a:xfrm>
            <a:off x="5747614" y="3166722"/>
            <a:ext cx="310299" cy="400087"/>
          </a:xfrm>
          <a:prstGeom prst="rect">
            <a:avLst/>
          </a:prstGeom>
          <a:noFill/>
        </p:spPr>
        <p:txBody>
          <a:bodyPr wrap="none" lIns="121899" tIns="60949" rIns="121899" bIns="60949">
            <a:spAutoFit/>
          </a:bodyPr>
          <a:lstStyle/>
          <a:p>
            <a:pPr defTabSz="914363" fontAlgn="auto">
              <a:spcBef>
                <a:spcPts val="0"/>
              </a:spcBef>
              <a:spcAft>
                <a:spcPts val="0"/>
              </a:spcAft>
              <a:defRPr/>
            </a:pPr>
            <a:r>
              <a:rPr lang="en-US" dirty="0">
                <a:gradFill>
                  <a:gsLst>
                    <a:gs pos="0">
                      <a:schemeClr val="tx1"/>
                    </a:gs>
                    <a:gs pos="86000">
                      <a:schemeClr val="tx1"/>
                    </a:gs>
                  </a:gsLst>
                  <a:lin ang="5400000" scaled="0"/>
                </a:gradFill>
                <a:latin typeface="+mn-lt"/>
                <a:ea typeface="+mn-ea"/>
              </a:rPr>
              <a:t>.</a:t>
            </a:r>
            <a:endParaRPr lang="en-US" dirty="0">
              <a:gradFill>
                <a:gsLst>
                  <a:gs pos="0">
                    <a:schemeClr val="tx1"/>
                  </a:gs>
                  <a:gs pos="86000">
                    <a:schemeClr val="tx1"/>
                  </a:gs>
                </a:gsLst>
                <a:lin ang="5400000" scaled="0"/>
              </a:gradFill>
              <a:latin typeface="+mn-lt"/>
              <a:ea typeface="+mn-ea"/>
            </a:endParaRPr>
          </a:p>
        </p:txBody>
      </p:sp>
      <p:sp>
        <p:nvSpPr>
          <p:cNvPr id="38" name="Dot 1"/>
          <p:cNvSpPr txBox="1"/>
          <p:nvPr/>
        </p:nvSpPr>
        <p:spPr>
          <a:xfrm>
            <a:off x="5599092" y="3166722"/>
            <a:ext cx="310299" cy="400087"/>
          </a:xfrm>
          <a:prstGeom prst="rect">
            <a:avLst/>
          </a:prstGeom>
          <a:noFill/>
        </p:spPr>
        <p:txBody>
          <a:bodyPr wrap="none" lIns="121899" tIns="60949" rIns="121899" bIns="60949">
            <a:spAutoFit/>
          </a:bodyPr>
          <a:lstStyle/>
          <a:p>
            <a:pPr defTabSz="914363" fontAlgn="auto">
              <a:spcBef>
                <a:spcPts val="0"/>
              </a:spcBef>
              <a:spcAft>
                <a:spcPts val="0"/>
              </a:spcAft>
              <a:defRPr/>
            </a:pPr>
            <a:r>
              <a:rPr lang="en-US" dirty="0">
                <a:gradFill>
                  <a:gsLst>
                    <a:gs pos="0">
                      <a:schemeClr val="tx1"/>
                    </a:gs>
                    <a:gs pos="86000">
                      <a:schemeClr val="tx1"/>
                    </a:gs>
                  </a:gsLst>
                  <a:lin ang="5400000" scaled="0"/>
                </a:gradFill>
                <a:latin typeface="+mn-lt"/>
                <a:ea typeface="+mn-ea"/>
              </a:rPr>
              <a:t>.</a:t>
            </a:r>
            <a:endParaRPr lang="en-US" dirty="0">
              <a:gradFill>
                <a:gsLst>
                  <a:gs pos="0">
                    <a:schemeClr val="tx1"/>
                  </a:gs>
                  <a:gs pos="86000">
                    <a:schemeClr val="tx1"/>
                  </a:gs>
                </a:gsLst>
                <a:lin ang="5400000" scaled="0"/>
              </a:gradFill>
              <a:latin typeface="+mn-lt"/>
              <a:ea typeface="+mn-ea"/>
            </a:endParaRPr>
          </a:p>
        </p:txBody>
      </p:sp>
      <p:pic>
        <p:nvPicPr>
          <p:cNvPr id="4" name="Picture 3"/>
          <p:cNvPicPr>
            <a:picLocks noChangeAspect="1"/>
          </p:cNvPicPr>
          <p:nvPr/>
        </p:nvPicPr>
        <p:blipFill>
          <a:blip r:embed="rId5"/>
          <a:srcRect/>
          <a:stretch>
            <a:fillRect/>
          </a:stretch>
        </p:blipFill>
        <p:spPr bwMode="auto">
          <a:xfrm>
            <a:off x="1060450" y="2978150"/>
            <a:ext cx="957263" cy="1903413"/>
          </a:xfrm>
          <a:prstGeom prst="rect">
            <a:avLst/>
          </a:prstGeom>
          <a:noFill/>
          <a:ln w="9525">
            <a:noFill/>
            <a:miter lim="800000"/>
            <a:headEnd/>
            <a:tailEnd/>
          </a:ln>
        </p:spPr>
      </p:pic>
      <p:sp>
        <p:nvSpPr>
          <p:cNvPr id="6" name="TextBox 5"/>
          <p:cNvSpPr txBox="1"/>
          <p:nvPr/>
        </p:nvSpPr>
        <p:spPr>
          <a:xfrm>
            <a:off x="1205591" y="3653006"/>
            <a:ext cx="666849" cy="553998"/>
          </a:xfrm>
          <a:prstGeom prst="rect">
            <a:avLst/>
          </a:prstGeom>
          <a:noFill/>
        </p:spPr>
        <p:txBody>
          <a:bodyPr wrap="none" lIns="0" tIns="0" rIns="0" bIns="0">
            <a:spAutoFit/>
          </a:bodyPr>
          <a:lstStyle/>
          <a:p>
            <a:pPr algn="ctr" defTabSz="914363" fontAlgn="auto">
              <a:spcBef>
                <a:spcPts val="0"/>
              </a:spcBef>
              <a:spcAft>
                <a:spcPts val="0"/>
              </a:spcAft>
              <a:defRPr/>
            </a:pPr>
            <a:r>
              <a:rPr lang="en-US" sz="3600" dirty="0">
                <a:ln w="3175">
                  <a:noFill/>
                </a:ln>
                <a:gradFill flip="none" rotWithShape="1">
                  <a:gsLst>
                    <a:gs pos="0">
                      <a:schemeClr val="tx1"/>
                    </a:gs>
                    <a:gs pos="86000">
                      <a:schemeClr val="tx1"/>
                    </a:gs>
                  </a:gsLst>
                  <a:lin ang="5400000" scaled="0"/>
                  <a:tileRect/>
                </a:gradFill>
                <a:latin typeface="+mn-lt"/>
                <a:ea typeface="+mn-ea"/>
                <a:cs typeface="Arial" charset="0"/>
              </a:rPr>
              <a:t>OS</a:t>
            </a:r>
          </a:p>
        </p:txBody>
      </p:sp>
      <p:pic>
        <p:nvPicPr>
          <p:cNvPr id="36" name="Picture 35"/>
          <p:cNvPicPr>
            <a:picLocks noChangeAspect="1"/>
          </p:cNvPicPr>
          <p:nvPr/>
        </p:nvPicPr>
        <p:blipFill>
          <a:blip r:embed="rId6"/>
          <a:srcRect/>
          <a:stretch>
            <a:fillRect/>
          </a:stretch>
        </p:blipFill>
        <p:spPr bwMode="auto">
          <a:xfrm>
            <a:off x="10055225" y="3635375"/>
            <a:ext cx="1227138" cy="620713"/>
          </a:xfrm>
          <a:prstGeom prst="rect">
            <a:avLst/>
          </a:prstGeom>
          <a:noFill/>
          <a:ln w="9525">
            <a:noFill/>
            <a:miter lim="800000"/>
            <a:headEnd/>
            <a:tailEnd/>
          </a:ln>
        </p:spPr>
      </p:pic>
      <p:cxnSp>
        <p:nvCxnSpPr>
          <p:cNvPr id="24" name="Straight Connector 23"/>
          <p:cNvCxnSpPr/>
          <p:nvPr/>
        </p:nvCxnSpPr>
        <p:spPr>
          <a:xfrm>
            <a:off x="4965700" y="2058988"/>
            <a:ext cx="0" cy="3694112"/>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180251" name="TextBox 28">
            <a:hlinkClick r:id="rId7"/>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0.11649 1.7284E-6 L -3.33333E-6 1.7284E-6 " pathEditMode="relative" rAng="0" ptsTypes="AA">
                                      <p:cBhvr>
                                        <p:cTn id="20" dur="1000" fill="hold"/>
                                        <p:tgtEl>
                                          <p:spTgt spid="14"/>
                                        </p:tgtEl>
                                        <p:attrNameLst>
                                          <p:attrName>ppt_x</p:attrName>
                                          <p:attrName>ppt_y</p:attrName>
                                        </p:attrNameLst>
                                      </p:cBhvr>
                                      <p:rCtr x="5816" y="0"/>
                                    </p:animMotion>
                                  </p:childTnLst>
                                </p:cTn>
                              </p:par>
                              <p:par>
                                <p:cTn id="21" presetID="63" presetClass="path" presetSubtype="0" accel="50000" decel="50000" fill="hold" nodeType="withEffect">
                                  <p:stCondLst>
                                    <p:cond delay="500"/>
                                  </p:stCondLst>
                                  <p:childTnLst>
                                    <p:animMotion origin="layout" path="M -0.10347 -1.39772E-6 L -1.66667E-6 -1.39772E-6 " pathEditMode="relative" rAng="0" ptsTypes="AA">
                                      <p:cBhvr>
                                        <p:cTn id="22" dur="1000" fill="hold"/>
                                        <p:tgtEl>
                                          <p:spTgt spid="27"/>
                                        </p:tgtEl>
                                        <p:attrNameLst>
                                          <p:attrName>ppt_x</p:attrName>
                                          <p:attrName>ppt_y</p:attrName>
                                        </p:attrNameLst>
                                      </p:cBhvr>
                                      <p:rCtr x="5174" y="0"/>
                                    </p:animMotion>
                                  </p:childTnLst>
                                </p:cTn>
                              </p:par>
                              <p:par>
                                <p:cTn id="23" presetID="1" presetClass="entr" presetSubtype="0" fill="hold" nodeType="withEffect">
                                  <p:stCondLst>
                                    <p:cond delay="500"/>
                                  </p:stCondLst>
                                  <p:childTnLst>
                                    <p:set>
                                      <p:cBhvr>
                                        <p:cTn id="24" dur="1" fill="hold">
                                          <p:stCondLst>
                                            <p:cond delay="0"/>
                                          </p:stCondLst>
                                        </p:cTn>
                                        <p:tgtEl>
                                          <p:spTgt spid="27"/>
                                        </p:tgtEl>
                                        <p:attrNameLst>
                                          <p:attrName>style.visibility</p:attrName>
                                        </p:attrNameLst>
                                      </p:cBhvr>
                                      <p:to>
                                        <p:strVal val="visible"/>
                                      </p:to>
                                    </p:set>
                                  </p:childTnLst>
                                </p:cTn>
                              </p:par>
                              <p:par>
                                <p:cTn id="25" presetID="63" presetClass="path" presetSubtype="0" accel="50000" decel="50000" fill="hold" nodeType="withEffect">
                                  <p:stCondLst>
                                    <p:cond delay="1000"/>
                                  </p:stCondLst>
                                  <p:childTnLst>
                                    <p:animMotion origin="layout" path="M -0.09028 -1.39772E-6 L 2.77778E-6 -1.39772E-6 " pathEditMode="relative" rAng="0" ptsTypes="AA">
                                      <p:cBhvr>
                                        <p:cTn id="26" dur="1000" fill="hold"/>
                                        <p:tgtEl>
                                          <p:spTgt spid="28"/>
                                        </p:tgtEl>
                                        <p:attrNameLst>
                                          <p:attrName>ppt_x</p:attrName>
                                          <p:attrName>ppt_y</p:attrName>
                                        </p:attrNameLst>
                                      </p:cBhvr>
                                      <p:rCtr x="4514" y="0"/>
                                    </p:animMotion>
                                  </p:childTnLst>
                                </p:cTn>
                              </p:par>
                              <p:par>
                                <p:cTn id="27" presetID="1" presetClass="entr" presetSubtype="0" fill="hold" nodeType="withEffect">
                                  <p:stCondLst>
                                    <p:cond delay="1000"/>
                                  </p:stCondLst>
                                  <p:childTnLst>
                                    <p:set>
                                      <p:cBhvr>
                                        <p:cTn id="28" dur="1" fill="hold">
                                          <p:stCondLst>
                                            <p:cond delay="0"/>
                                          </p:stCondLst>
                                        </p:cTn>
                                        <p:tgtEl>
                                          <p:spTgt spid="28"/>
                                        </p:tgtEl>
                                        <p:attrNameLst>
                                          <p:attrName>style.visibility</p:attrName>
                                        </p:attrNameLst>
                                      </p:cBhvr>
                                      <p:to>
                                        <p:strVal val="visible"/>
                                      </p:to>
                                    </p:set>
                                  </p:childTnLst>
                                </p:cTn>
                              </p:par>
                              <p:par>
                                <p:cTn id="29" presetID="63" presetClass="path" presetSubtype="0" accel="50000" decel="50000" fill="hold" nodeType="withEffect">
                                  <p:stCondLst>
                                    <p:cond delay="1500"/>
                                  </p:stCondLst>
                                  <p:childTnLst>
                                    <p:animMotion origin="layout" path="M -0.07795 -1.39772E-6 L -8.33333E-7 -1.39772E-6 " pathEditMode="relative" rAng="0" ptsTypes="AA">
                                      <p:cBhvr>
                                        <p:cTn id="30" dur="1000" fill="hold"/>
                                        <p:tgtEl>
                                          <p:spTgt spid="37"/>
                                        </p:tgtEl>
                                        <p:attrNameLst>
                                          <p:attrName>ppt_x</p:attrName>
                                          <p:attrName>ppt_y</p:attrName>
                                        </p:attrNameLst>
                                      </p:cBhvr>
                                      <p:rCtr x="3889" y="0"/>
                                    </p:animMotion>
                                  </p:childTnLst>
                                </p:cTn>
                              </p:par>
                              <p:par>
                                <p:cTn id="31" presetID="1" presetClass="entr" presetSubtype="0" fill="hold" nodeType="withEffect">
                                  <p:stCondLst>
                                    <p:cond delay="1500"/>
                                  </p:stCondLst>
                                  <p:childTnLst>
                                    <p:set>
                                      <p:cBhvr>
                                        <p:cTn id="32" dur="1" fill="hold">
                                          <p:stCondLst>
                                            <p:cond delay="0"/>
                                          </p:stCondLst>
                                        </p:cTn>
                                        <p:tgtEl>
                                          <p:spTgt spid="37"/>
                                        </p:tgtEl>
                                        <p:attrNameLst>
                                          <p:attrName>style.visibility</p:attrName>
                                        </p:attrNameLst>
                                      </p:cBhvr>
                                      <p:to>
                                        <p:strVal val="visible"/>
                                      </p:to>
                                    </p:set>
                                  </p:childTnLst>
                                </p:cTn>
                              </p:par>
                              <p:par>
                                <p:cTn id="33" presetID="63" presetClass="path" presetSubtype="0" accel="50000" decel="50000" fill="hold" nodeType="withEffect">
                                  <p:stCondLst>
                                    <p:cond delay="2000"/>
                                  </p:stCondLst>
                                  <p:childTnLst>
                                    <p:animMotion origin="layout" path="M -0.0658 -1.39772E-6 L 1.94444E-6 -1.39772E-6 " pathEditMode="relative" rAng="0" ptsTypes="AA">
                                      <p:cBhvr>
                                        <p:cTn id="34" dur="1000" fill="hold"/>
                                        <p:tgtEl>
                                          <p:spTgt spid="38"/>
                                        </p:tgtEl>
                                        <p:attrNameLst>
                                          <p:attrName>ppt_x</p:attrName>
                                          <p:attrName>ppt_y</p:attrName>
                                        </p:attrNameLst>
                                      </p:cBhvr>
                                      <p:rCtr x="3281" y="0"/>
                                    </p:animMotion>
                                  </p:childTnLst>
                                </p:cTn>
                              </p:par>
                              <p:par>
                                <p:cTn id="35" presetID="1" presetClass="entr" presetSubtype="0" fill="hold" nodeType="withEffect">
                                  <p:stCondLst>
                                    <p:cond delay="200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nodeType="withEffect">
                                  <p:stCondLst>
                                    <p:cond delay="25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25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37"/>
                                        </p:tgtEl>
                                        <p:attrNameLst>
                                          <p:attrName>style.visibility</p:attrName>
                                        </p:attrNameLst>
                                      </p:cBhvr>
                                      <p:to>
                                        <p:strVal val="hidden"/>
                                      </p:to>
                                    </p:set>
                                  </p:childTnLst>
                                </p:cTn>
                              </p:par>
                              <p:par>
                                <p:cTn id="47" presetID="1" presetClass="exit" presetSubtype="0" fill="hold" nodeType="withEffect">
                                  <p:stCondLst>
                                    <p:cond delay="250"/>
                                  </p:stCondLst>
                                  <p:childTnLst>
                                    <p:set>
                                      <p:cBhvr>
                                        <p:cTn id="48" dur="1" fill="hold">
                                          <p:stCondLst>
                                            <p:cond delay="0"/>
                                          </p:stCondLst>
                                        </p:cTn>
                                        <p:tgtEl>
                                          <p:spTgt spid="38"/>
                                        </p:tgtEl>
                                        <p:attrNameLst>
                                          <p:attrName>style.visibility</p:attrName>
                                        </p:attrNameLst>
                                      </p:cBhvr>
                                      <p:to>
                                        <p:strVal val="hidden"/>
                                      </p:to>
                                    </p:set>
                                  </p:childTnLst>
                                </p:cTn>
                              </p:par>
                              <p:par>
                                <p:cTn id="49" presetID="1" presetClass="exit" presetSubtype="0" fill="hold" nodeType="withEffect">
                                  <p:stCondLst>
                                    <p:cond delay="250"/>
                                  </p:stCondLst>
                                  <p:childTnLst>
                                    <p:set>
                                      <p:cBhvr>
                                        <p:cTn id="50" dur="1" fill="hold">
                                          <p:stCondLst>
                                            <p:cond delay="0"/>
                                          </p:stCondLst>
                                        </p:cTn>
                                        <p:tgtEl>
                                          <p:spTgt spid="28"/>
                                        </p:tgtEl>
                                        <p:attrNameLst>
                                          <p:attrName>style.visibility</p:attrName>
                                        </p:attrNameLst>
                                      </p:cBhvr>
                                      <p:to>
                                        <p:strVal val="hidden"/>
                                      </p:to>
                                    </p:set>
                                  </p:childTnLst>
                                </p:cTn>
                              </p:par>
                              <p:par>
                                <p:cTn id="51" presetID="10" presetClass="entr" presetSubtype="0" fill="hold" nodeType="withEffect">
                                  <p:stCondLst>
                                    <p:cond delay="25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par>
                                <p:cTn id="71" presetID="10"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par>
                                <p:cTn id="91" presetID="10"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3" grpId="0" animBg="1"/>
      <p:bldP spid="26" grpId="0" animBg="1"/>
      <p:bldP spid="32" grpId="0" animBg="1"/>
      <p:bldP spid="3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2" y="228600"/>
            <a:ext cx="11149013" cy="609398"/>
          </a:xfrm>
        </p:spPr>
        <p:txBody>
          <a:bodyPr/>
          <a:lstStyle/>
          <a:p>
            <a:pPr defTabSz="914363" fontAlgn="auto">
              <a:spcAft>
                <a:spcPts val="0"/>
              </a:spcAft>
              <a:defRPr/>
            </a:pPr>
            <a:r>
              <a:rPr smtClean="0"/>
              <a:t>Application Lifecycle</a:t>
            </a:r>
            <a:endParaRPr dirty="0"/>
          </a:p>
        </p:txBody>
      </p:sp>
      <p:sp>
        <p:nvSpPr>
          <p:cNvPr id="18" name="TextBox 17"/>
          <p:cNvSpPr txBox="1"/>
          <p:nvPr/>
        </p:nvSpPr>
        <p:spPr>
          <a:xfrm>
            <a:off x="8684564" y="5716991"/>
            <a:ext cx="1395764" cy="747897"/>
          </a:xfrm>
          <a:prstGeom prst="rect">
            <a:avLst/>
          </a:prstGeom>
          <a:noFill/>
          <a:ln>
            <a:noFill/>
          </a:ln>
        </p:spPr>
        <p:txBody>
          <a:bodyPr lIns="0" tIns="0" rIns="0" bIns="0">
            <a:spAutoFit/>
          </a:bodyPr>
          <a:lstStyle/>
          <a:p>
            <a:pPr defTabSz="914363" fontAlgn="auto">
              <a:lnSpc>
                <a:spcPct val="90000"/>
              </a:lnSpc>
              <a:spcBef>
                <a:spcPts val="0"/>
              </a:spcBef>
              <a:spcAft>
                <a:spcPts val="0"/>
              </a:spcAft>
              <a:defRPr/>
            </a:pPr>
            <a:r>
              <a:rPr lang="en-US" dirty="0">
                <a:gradFill>
                  <a:gsLst>
                    <a:gs pos="0">
                      <a:schemeClr val="tx1"/>
                    </a:gs>
                    <a:gs pos="86000">
                      <a:schemeClr val="tx1"/>
                    </a:gs>
                  </a:gsLst>
                  <a:lin ang="5400000" scaled="0"/>
                </a:gradFill>
                <a:latin typeface="+mn-lt"/>
                <a:ea typeface="+mn-ea"/>
              </a:rPr>
              <a:t>Save state but do not discard it</a:t>
            </a:r>
            <a:endParaRPr lang="en-AU" b="1" dirty="0">
              <a:gradFill>
                <a:gsLst>
                  <a:gs pos="0">
                    <a:schemeClr val="tx1"/>
                  </a:gs>
                  <a:gs pos="86000">
                    <a:schemeClr val="tx1"/>
                  </a:gs>
                </a:gsLst>
                <a:lin ang="5400000" scaled="0"/>
              </a:gradFill>
              <a:latin typeface="+mn-lt"/>
              <a:ea typeface="+mn-ea"/>
            </a:endParaRPr>
          </a:p>
        </p:txBody>
      </p:sp>
      <p:sp>
        <p:nvSpPr>
          <p:cNvPr id="21" name="TextBox 20"/>
          <p:cNvSpPr txBox="1"/>
          <p:nvPr/>
        </p:nvSpPr>
        <p:spPr>
          <a:xfrm>
            <a:off x="1789609" y="1341387"/>
            <a:ext cx="1647858" cy="747897"/>
          </a:xfrm>
          <a:prstGeom prst="rect">
            <a:avLst/>
          </a:prstGeom>
          <a:noFill/>
          <a:ln>
            <a:noFill/>
          </a:ln>
        </p:spPr>
        <p:txBody>
          <a:bodyPr lIns="0" tIns="0" rIns="0" bIns="0">
            <a:spAutoFit/>
          </a:bodyPr>
          <a:lstStyle/>
          <a:p>
            <a:pPr defTabSz="914363" fontAlgn="auto">
              <a:lnSpc>
                <a:spcPct val="90000"/>
              </a:lnSpc>
              <a:spcBef>
                <a:spcPts val="0"/>
              </a:spcBef>
              <a:spcAft>
                <a:spcPts val="0"/>
              </a:spcAft>
              <a:defRPr/>
            </a:pPr>
            <a:r>
              <a:rPr lang="en-US" dirty="0">
                <a:gradFill>
                  <a:gsLst>
                    <a:gs pos="0">
                      <a:schemeClr val="tx1"/>
                    </a:gs>
                    <a:gs pos="86000">
                      <a:schemeClr val="tx1"/>
                    </a:gs>
                  </a:gsLst>
                  <a:lin ang="5400000" scaled="0"/>
                </a:gradFill>
                <a:latin typeface="+mn-lt"/>
                <a:ea typeface="+mn-ea"/>
              </a:rPr>
              <a:t>Reload / refresh state only if needed</a:t>
            </a:r>
            <a:endParaRPr lang="en-AU" dirty="0">
              <a:gradFill>
                <a:gsLst>
                  <a:gs pos="0">
                    <a:schemeClr val="tx1"/>
                  </a:gs>
                  <a:gs pos="86000">
                    <a:schemeClr val="tx1"/>
                  </a:gs>
                </a:gsLst>
                <a:lin ang="5400000" scaled="0"/>
              </a:gradFill>
              <a:latin typeface="+mn-lt"/>
              <a:ea typeface="+mn-ea"/>
            </a:endParaRPr>
          </a:p>
        </p:txBody>
      </p:sp>
      <p:sp>
        <p:nvSpPr>
          <p:cNvPr id="26" name="Might be killed"/>
          <p:cNvSpPr txBox="1"/>
          <p:nvPr/>
        </p:nvSpPr>
        <p:spPr>
          <a:xfrm>
            <a:off x="1105520" y="5592342"/>
            <a:ext cx="2395318" cy="997196"/>
          </a:xfrm>
          <a:prstGeom prst="rect">
            <a:avLst/>
          </a:prstGeom>
          <a:noFill/>
        </p:spPr>
        <p:txBody>
          <a:bodyPr lIns="0" tIns="0" rIns="0" bIns="0">
            <a:spAutoFit/>
          </a:bodyPr>
          <a:lstStyle/>
          <a:p>
            <a:pPr defTabSz="914363" fontAlgn="auto">
              <a:lnSpc>
                <a:spcPct val="90000"/>
              </a:lnSpc>
              <a:spcBef>
                <a:spcPts val="0"/>
              </a:spcBef>
              <a:spcAft>
                <a:spcPts val="0"/>
              </a:spcAft>
              <a:defRPr/>
            </a:pPr>
            <a:r>
              <a:rPr lang="en-US" dirty="0">
                <a:gradFill>
                  <a:gsLst>
                    <a:gs pos="0">
                      <a:schemeClr val="tx1"/>
                    </a:gs>
                    <a:gs pos="86000">
                      <a:schemeClr val="tx1"/>
                    </a:gs>
                  </a:gsLst>
                  <a:lin ang="5400000" scaled="0"/>
                </a:gradFill>
                <a:latin typeface="+mn-lt"/>
                <a:ea typeface="+mn-ea"/>
              </a:rPr>
              <a:t>A</a:t>
            </a:r>
            <a:r>
              <a:rPr lang="en-US" dirty="0">
                <a:gradFill>
                  <a:gsLst>
                    <a:gs pos="0">
                      <a:schemeClr val="tx1"/>
                    </a:gs>
                    <a:gs pos="86000">
                      <a:schemeClr val="tx1"/>
                    </a:gs>
                  </a:gsLst>
                  <a:lin ang="5400000" scaled="0"/>
                </a:gradFill>
                <a:latin typeface="+mn-lt"/>
                <a:ea typeface="+mn-ea"/>
              </a:rPr>
              <a:t>pplication is resident in memory; system detaches resources and pauses threads</a:t>
            </a:r>
            <a:endParaRPr lang="en-AU" dirty="0">
              <a:gradFill>
                <a:gsLst>
                  <a:gs pos="0">
                    <a:schemeClr val="tx1"/>
                  </a:gs>
                  <a:gs pos="86000">
                    <a:schemeClr val="tx1"/>
                  </a:gs>
                </a:gsLst>
                <a:lin ang="5400000" scaled="0"/>
              </a:gradFill>
              <a:latin typeface="+mn-lt"/>
              <a:ea typeface="+mn-ea"/>
            </a:endParaRPr>
          </a:p>
        </p:txBody>
      </p:sp>
      <p:sp>
        <p:nvSpPr>
          <p:cNvPr id="29" name="Oval 28"/>
          <p:cNvSpPr/>
          <p:nvPr/>
        </p:nvSpPr>
        <p:spPr>
          <a:xfrm>
            <a:off x="1627188" y="2662238"/>
            <a:ext cx="2139950" cy="2139950"/>
          </a:xfrm>
          <a:prstGeom prst="ellipse">
            <a:avLst/>
          </a:prstGeom>
          <a:solidFill>
            <a:srgbClr val="96969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wrap="none" lIns="0" tIns="0" rIns="0" bIns="0" anchor="ctr"/>
          <a:lstStyle/>
          <a:p>
            <a:pPr indent="-66675" algn="ctr" defTabSz="914099">
              <a:lnSpc>
                <a:spcPct val="90000"/>
              </a:lnSpc>
              <a:spcBef>
                <a:spcPts val="600"/>
              </a:spcBef>
              <a:defRPr/>
            </a:pPr>
            <a:r>
              <a:rPr lang="en-US" sz="2400" dirty="0" err="1">
                <a:solidFill>
                  <a:schemeClr val="tx1">
                    <a:alpha val="99000"/>
                  </a:schemeClr>
                </a:solidFill>
                <a:latin typeface="+mn-lt"/>
                <a:ea typeface="+mn-ea"/>
              </a:rPr>
              <a:t>Tombstoned</a:t>
            </a:r>
            <a:endParaRPr lang="en-US" sz="2400" dirty="0">
              <a:solidFill>
                <a:schemeClr val="tx1">
                  <a:alpha val="99000"/>
                </a:schemeClr>
              </a:solidFill>
              <a:latin typeface="+mn-lt"/>
              <a:ea typeface="+mn-ea"/>
            </a:endParaRPr>
          </a:p>
        </p:txBody>
      </p:sp>
      <p:sp>
        <p:nvSpPr>
          <p:cNvPr id="41" name="Oval 40"/>
          <p:cNvSpPr/>
          <p:nvPr/>
        </p:nvSpPr>
        <p:spPr>
          <a:xfrm>
            <a:off x="6275388" y="3913188"/>
            <a:ext cx="2103437" cy="2103437"/>
          </a:xfrm>
          <a:prstGeom prst="ellipse">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defTabSz="914099" fontAlgn="auto">
              <a:lnSpc>
                <a:spcPct val="90000"/>
              </a:lnSpc>
              <a:spcBef>
                <a:spcPts val="0"/>
              </a:spcBef>
              <a:spcAft>
                <a:spcPts val="0"/>
              </a:spcAft>
              <a:defRPr/>
            </a:pPr>
            <a:r>
              <a:rPr lang="en-US" sz="2400" dirty="0">
                <a:solidFill>
                  <a:schemeClr val="tx1">
                    <a:alpha val="99000"/>
                  </a:schemeClr>
                </a:solidFill>
              </a:rPr>
              <a:t>Deactivated</a:t>
            </a:r>
            <a:endParaRPr lang="en-AU" sz="2400" dirty="0">
              <a:solidFill>
                <a:schemeClr val="tx1">
                  <a:alpha val="99000"/>
                </a:schemeClr>
              </a:solidFill>
            </a:endParaRPr>
          </a:p>
        </p:txBody>
      </p:sp>
      <p:sp>
        <p:nvSpPr>
          <p:cNvPr id="37" name="Oval 36"/>
          <p:cNvSpPr/>
          <p:nvPr/>
        </p:nvSpPr>
        <p:spPr>
          <a:xfrm>
            <a:off x="3806825" y="3913188"/>
            <a:ext cx="2103438" cy="2103437"/>
          </a:xfrm>
          <a:prstGeom prst="ellipse">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wrap="none" lIns="0" tIns="0" rIns="0" bIns="0" anchor="ctr"/>
          <a:lstStyle/>
          <a:p>
            <a:pPr indent="-66675" algn="ctr" defTabSz="914099">
              <a:lnSpc>
                <a:spcPct val="90000"/>
              </a:lnSpc>
              <a:spcBef>
                <a:spcPts val="600"/>
              </a:spcBef>
              <a:defRPr/>
            </a:pPr>
            <a:r>
              <a:rPr lang="en-US" sz="2400" dirty="0">
                <a:solidFill>
                  <a:schemeClr val="tx1">
                    <a:alpha val="99000"/>
                  </a:schemeClr>
                </a:solidFill>
                <a:latin typeface="+mn-lt"/>
                <a:ea typeface="+mn-ea"/>
              </a:rPr>
              <a:t>Dormant</a:t>
            </a:r>
          </a:p>
        </p:txBody>
      </p:sp>
      <p:sp>
        <p:nvSpPr>
          <p:cNvPr id="45" name="Oval 44"/>
          <p:cNvSpPr/>
          <p:nvPr/>
        </p:nvSpPr>
        <p:spPr>
          <a:xfrm>
            <a:off x="6275388" y="1447800"/>
            <a:ext cx="2103437" cy="2103438"/>
          </a:xfrm>
          <a:prstGeom prst="ellipse">
            <a:avLst/>
          </a:prstGeom>
          <a:solidFill>
            <a:srgbClr val="F15C44"/>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defTabSz="914099" fontAlgn="auto">
              <a:lnSpc>
                <a:spcPct val="90000"/>
              </a:lnSpc>
              <a:spcBef>
                <a:spcPts val="0"/>
              </a:spcBef>
              <a:spcAft>
                <a:spcPts val="0"/>
              </a:spcAft>
              <a:defRPr/>
            </a:pPr>
            <a:r>
              <a:rPr lang="en-US" sz="2400" dirty="0">
                <a:solidFill>
                  <a:schemeClr val="tx1">
                    <a:alpha val="99000"/>
                  </a:schemeClr>
                </a:solidFill>
              </a:rPr>
              <a:t>Running</a:t>
            </a:r>
            <a:endParaRPr lang="en-AU" sz="2400" dirty="0">
              <a:solidFill>
                <a:schemeClr val="tx1">
                  <a:alpha val="99000"/>
                </a:schemeClr>
              </a:solidFill>
            </a:endParaRPr>
          </a:p>
        </p:txBody>
      </p:sp>
      <p:sp>
        <p:nvSpPr>
          <p:cNvPr id="33" name="Oval 32"/>
          <p:cNvSpPr/>
          <p:nvPr/>
        </p:nvSpPr>
        <p:spPr>
          <a:xfrm>
            <a:off x="3806825" y="1447800"/>
            <a:ext cx="2103438" cy="2103438"/>
          </a:xfrm>
          <a:prstGeom prst="ellipse">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defTabSz="914099" fontAlgn="auto">
              <a:lnSpc>
                <a:spcPct val="90000"/>
              </a:lnSpc>
              <a:spcBef>
                <a:spcPts val="0"/>
              </a:spcBef>
              <a:spcAft>
                <a:spcPts val="0"/>
              </a:spcAft>
              <a:defRPr/>
            </a:pPr>
            <a:r>
              <a:rPr lang="en-US" sz="2400" dirty="0">
                <a:solidFill>
                  <a:schemeClr val="tx1">
                    <a:alpha val="99000"/>
                  </a:schemeClr>
                </a:solidFill>
              </a:rPr>
              <a:t>Activated</a:t>
            </a:r>
            <a:endParaRPr lang="en-AU" sz="2400" dirty="0">
              <a:solidFill>
                <a:schemeClr val="tx1">
                  <a:alpha val="99000"/>
                </a:schemeClr>
              </a:solidFill>
            </a:endParaRPr>
          </a:p>
        </p:txBody>
      </p:sp>
      <p:sp>
        <p:nvSpPr>
          <p:cNvPr id="43" name="Right Arrow 42"/>
          <p:cNvSpPr/>
          <p:nvPr/>
        </p:nvSpPr>
        <p:spPr>
          <a:xfrm rot="5400000">
            <a:off x="6961188" y="3503613"/>
            <a:ext cx="730250" cy="457200"/>
          </a:xfrm>
          <a:prstGeom prst="rightArrow">
            <a:avLst>
              <a:gd name="adj1" fmla="val 60000"/>
              <a:gd name="adj2" fmla="val 50000"/>
            </a:avLst>
          </a:prstGeom>
          <a:gradFill>
            <a:gsLst>
              <a:gs pos="0">
                <a:schemeClr val="tx1">
                  <a:alpha val="0"/>
                </a:schemeClr>
              </a:gs>
              <a:gs pos="70000">
                <a:schemeClr val="tx1"/>
              </a:gs>
            </a:gsLst>
            <a:lin ang="0" scaled="0"/>
          </a:gradFill>
          <a:ln>
            <a:noFill/>
          </a:ln>
          <a:effectLst/>
        </p:spPr>
        <p:style>
          <a:lnRef idx="2">
            <a:schemeClr val="accent1"/>
          </a:lnRef>
          <a:fillRef idx="1">
            <a:schemeClr val="lt1"/>
          </a:fillRef>
          <a:effectRef idx="0">
            <a:schemeClr val="accent1"/>
          </a:effectRef>
          <a:fontRef idx="minor">
            <a:schemeClr val="dk1"/>
          </a:fontRef>
        </p:style>
      </p:sp>
      <p:sp>
        <p:nvSpPr>
          <p:cNvPr id="39" name="Right Arrow 38"/>
          <p:cNvSpPr/>
          <p:nvPr/>
        </p:nvSpPr>
        <p:spPr>
          <a:xfrm rot="10800000">
            <a:off x="5726113" y="4735513"/>
            <a:ext cx="731837" cy="457200"/>
          </a:xfrm>
          <a:prstGeom prst="rightArrow">
            <a:avLst>
              <a:gd name="adj1" fmla="val 60000"/>
              <a:gd name="adj2" fmla="val 50000"/>
            </a:avLst>
          </a:prstGeom>
          <a:gradFill>
            <a:gsLst>
              <a:gs pos="0">
                <a:schemeClr val="tx1">
                  <a:alpha val="0"/>
                </a:schemeClr>
              </a:gs>
              <a:gs pos="70000">
                <a:schemeClr val="tx1"/>
              </a:gs>
            </a:gsLst>
            <a:lin ang="0" scaled="0"/>
          </a:gradFill>
          <a:ln>
            <a:noFill/>
          </a:ln>
          <a:effectLst/>
        </p:spPr>
        <p:style>
          <a:lnRef idx="2">
            <a:schemeClr val="accent1"/>
          </a:lnRef>
          <a:fillRef idx="1">
            <a:schemeClr val="lt1"/>
          </a:fillRef>
          <a:effectRef idx="0">
            <a:schemeClr val="accent1"/>
          </a:effectRef>
          <a:fontRef idx="minor">
            <a:schemeClr val="dk1"/>
          </a:fontRef>
        </p:style>
      </p:sp>
      <p:sp>
        <p:nvSpPr>
          <p:cNvPr id="35" name="Right Arrow 34"/>
          <p:cNvSpPr/>
          <p:nvPr/>
        </p:nvSpPr>
        <p:spPr>
          <a:xfrm rot="16200000">
            <a:off x="4492625" y="3503613"/>
            <a:ext cx="730250" cy="457200"/>
          </a:xfrm>
          <a:prstGeom prst="rightArrow">
            <a:avLst>
              <a:gd name="adj1" fmla="val 60000"/>
              <a:gd name="adj2" fmla="val 50000"/>
            </a:avLst>
          </a:prstGeom>
          <a:gradFill>
            <a:gsLst>
              <a:gs pos="0">
                <a:schemeClr val="tx1">
                  <a:alpha val="0"/>
                </a:schemeClr>
              </a:gs>
              <a:gs pos="70000">
                <a:schemeClr val="tx1"/>
              </a:gs>
            </a:gsLst>
            <a:lin ang="0" scaled="0"/>
          </a:gradFill>
          <a:ln>
            <a:noFill/>
          </a:ln>
          <a:effectLst/>
        </p:spPr>
        <p:style>
          <a:lnRef idx="2">
            <a:schemeClr val="accent1"/>
          </a:lnRef>
          <a:fillRef idx="1">
            <a:schemeClr val="lt1"/>
          </a:fillRef>
          <a:effectRef idx="0">
            <a:schemeClr val="accent1"/>
          </a:effectRef>
          <a:fontRef idx="minor">
            <a:schemeClr val="dk1"/>
          </a:fontRef>
        </p:style>
      </p:sp>
      <p:sp>
        <p:nvSpPr>
          <p:cNvPr id="31" name="Right Arrow 30"/>
          <p:cNvSpPr/>
          <p:nvPr/>
        </p:nvSpPr>
        <p:spPr>
          <a:xfrm>
            <a:off x="5726113" y="2270125"/>
            <a:ext cx="731837" cy="457200"/>
          </a:xfrm>
          <a:prstGeom prst="rightArrow">
            <a:avLst>
              <a:gd name="adj1" fmla="val 60000"/>
              <a:gd name="adj2" fmla="val 50000"/>
            </a:avLst>
          </a:prstGeom>
          <a:gradFill>
            <a:gsLst>
              <a:gs pos="0">
                <a:schemeClr val="tx1">
                  <a:alpha val="0"/>
                </a:schemeClr>
              </a:gs>
              <a:gs pos="70000">
                <a:schemeClr val="tx1"/>
              </a:gs>
            </a:gsLst>
            <a:lin ang="0" scaled="0"/>
          </a:gradFill>
          <a:ln>
            <a:noFill/>
          </a:ln>
          <a:effectLst/>
        </p:spPr>
        <p:style>
          <a:lnRef idx="2">
            <a:schemeClr val="accent1"/>
          </a:lnRef>
          <a:fillRef idx="1">
            <a:schemeClr val="lt1"/>
          </a:fillRef>
          <a:effectRef idx="0">
            <a:schemeClr val="accent1"/>
          </a:effectRef>
          <a:fontRef idx="minor">
            <a:schemeClr val="dk1"/>
          </a:fontRef>
        </p:style>
      </p:sp>
      <p:sp>
        <p:nvSpPr>
          <p:cNvPr id="47" name="Right Arrow 46"/>
          <p:cNvSpPr/>
          <p:nvPr/>
        </p:nvSpPr>
        <p:spPr>
          <a:xfrm rot="12720000">
            <a:off x="3402013" y="4159250"/>
            <a:ext cx="731837" cy="457200"/>
          </a:xfrm>
          <a:prstGeom prst="rightArrow">
            <a:avLst>
              <a:gd name="adj1" fmla="val 60000"/>
              <a:gd name="adj2" fmla="val 50000"/>
            </a:avLst>
          </a:prstGeom>
          <a:gradFill>
            <a:gsLst>
              <a:gs pos="0">
                <a:schemeClr val="tx1">
                  <a:alpha val="0"/>
                </a:schemeClr>
              </a:gs>
              <a:gs pos="70000">
                <a:schemeClr val="tx1"/>
              </a:gs>
            </a:gsLst>
            <a:lin ang="0" scaled="0"/>
          </a:gradFill>
          <a:ln>
            <a:noFill/>
          </a:ln>
          <a:effectLst/>
        </p:spPr>
        <p:style>
          <a:lnRef idx="2">
            <a:schemeClr val="accent1"/>
          </a:lnRef>
          <a:fillRef idx="1">
            <a:schemeClr val="lt1"/>
          </a:fillRef>
          <a:effectRef idx="0">
            <a:schemeClr val="accent1"/>
          </a:effectRef>
          <a:fontRef idx="minor">
            <a:schemeClr val="dk1"/>
          </a:fontRef>
        </p:style>
      </p:sp>
      <p:sp>
        <p:nvSpPr>
          <p:cNvPr id="48" name="Right Arrow 47"/>
          <p:cNvSpPr/>
          <p:nvPr/>
        </p:nvSpPr>
        <p:spPr>
          <a:xfrm rot="19920000" flipV="1">
            <a:off x="3402013" y="2835275"/>
            <a:ext cx="731837" cy="457200"/>
          </a:xfrm>
          <a:prstGeom prst="rightArrow">
            <a:avLst>
              <a:gd name="adj1" fmla="val 60000"/>
              <a:gd name="adj2" fmla="val 50000"/>
            </a:avLst>
          </a:prstGeom>
          <a:gradFill>
            <a:gsLst>
              <a:gs pos="0">
                <a:schemeClr val="tx1">
                  <a:alpha val="0"/>
                </a:schemeClr>
              </a:gs>
              <a:gs pos="70000">
                <a:schemeClr val="tx1"/>
              </a:gs>
            </a:gsLst>
            <a:lin ang="0" scaled="0"/>
          </a:gradFill>
          <a:ln>
            <a:noFill/>
          </a:ln>
          <a:effectLst/>
        </p:spPr>
        <p:style>
          <a:lnRef idx="2">
            <a:schemeClr val="accent1"/>
          </a:lnRef>
          <a:fillRef idx="1">
            <a:schemeClr val="lt1"/>
          </a:fillRef>
          <a:effectRef idx="0">
            <a:schemeClr val="accent1"/>
          </a:effectRef>
          <a:fontRef idx="minor">
            <a:schemeClr val="dk1"/>
          </a:fontRef>
        </p:style>
      </p:sp>
      <p:sp>
        <p:nvSpPr>
          <p:cNvPr id="50" name="Right Arrow 49"/>
          <p:cNvSpPr/>
          <p:nvPr/>
        </p:nvSpPr>
        <p:spPr>
          <a:xfrm rot="12600000">
            <a:off x="8034678" y="5367921"/>
            <a:ext cx="820310" cy="457200"/>
          </a:xfrm>
          <a:prstGeom prst="rightArrow">
            <a:avLst>
              <a:gd name="adj1" fmla="val 60000"/>
              <a:gd name="adj2" fmla="val 50000"/>
            </a:avLst>
          </a:prstGeom>
          <a:gradFill>
            <a:gsLst>
              <a:gs pos="70000">
                <a:srgbClr val="F6C47A"/>
              </a:gs>
              <a:gs pos="0">
                <a:srgbClr val="F6C47A">
                  <a:alpha val="0"/>
                </a:srgbClr>
              </a:gs>
            </a:gsLst>
            <a:lin ang="0" scaled="0"/>
          </a:gradFill>
          <a:ln w="19050">
            <a:gradFill>
              <a:gsLst>
                <a:gs pos="0">
                  <a:srgbClr val="FFFFFF">
                    <a:alpha val="0"/>
                  </a:srgbClr>
                </a:gs>
                <a:gs pos="100000">
                  <a:srgbClr val="FFFFFF"/>
                </a:gs>
              </a:gsLst>
              <a:lin ang="0" scaled="0"/>
            </a:gradFill>
          </a:ln>
          <a:effectLst/>
        </p:spPr>
        <p:style>
          <a:lnRef idx="2">
            <a:schemeClr val="accent1"/>
          </a:lnRef>
          <a:fillRef idx="1">
            <a:schemeClr val="lt1"/>
          </a:fillRef>
          <a:effectRef idx="0">
            <a:schemeClr val="accent1"/>
          </a:effectRef>
          <a:fontRef idx="minor">
            <a:schemeClr val="dk1"/>
          </a:fontRef>
        </p:style>
      </p:sp>
      <p:sp>
        <p:nvSpPr>
          <p:cNvPr id="51" name="Right Arrow 50"/>
          <p:cNvSpPr/>
          <p:nvPr/>
        </p:nvSpPr>
        <p:spPr>
          <a:xfrm rot="1800000">
            <a:off x="3208310" y="1772848"/>
            <a:ext cx="820310" cy="457200"/>
          </a:xfrm>
          <a:prstGeom prst="rightArrow">
            <a:avLst>
              <a:gd name="adj1" fmla="val 60000"/>
              <a:gd name="adj2" fmla="val 50000"/>
            </a:avLst>
          </a:prstGeom>
          <a:gradFill>
            <a:gsLst>
              <a:gs pos="70000">
                <a:srgbClr val="A9D993"/>
              </a:gs>
              <a:gs pos="0">
                <a:srgbClr val="A9D993">
                  <a:alpha val="0"/>
                </a:srgbClr>
              </a:gs>
            </a:gsLst>
            <a:lin ang="0" scaled="0"/>
          </a:gradFill>
          <a:ln w="19050">
            <a:gradFill>
              <a:gsLst>
                <a:gs pos="0">
                  <a:srgbClr val="FFFFFF">
                    <a:alpha val="0"/>
                  </a:srgbClr>
                </a:gs>
                <a:gs pos="100000">
                  <a:srgbClr val="FFFFFF"/>
                </a:gs>
              </a:gsLst>
              <a:lin ang="0" scaled="0"/>
            </a:gradFill>
          </a:ln>
          <a:effectLst/>
        </p:spPr>
        <p:style>
          <a:lnRef idx="2">
            <a:schemeClr val="accent1"/>
          </a:lnRef>
          <a:fillRef idx="1">
            <a:schemeClr val="lt1"/>
          </a:fillRef>
          <a:effectRef idx="0">
            <a:schemeClr val="accent1"/>
          </a:effectRef>
          <a:fontRef idx="minor">
            <a:schemeClr val="dk1"/>
          </a:fontRef>
        </p:style>
      </p:sp>
      <p:sp>
        <p:nvSpPr>
          <p:cNvPr id="52" name="Right Arrow 51"/>
          <p:cNvSpPr/>
          <p:nvPr/>
        </p:nvSpPr>
        <p:spPr>
          <a:xfrm rot="9000000" flipH="1">
            <a:off x="3313173" y="5367921"/>
            <a:ext cx="820310" cy="457200"/>
          </a:xfrm>
          <a:prstGeom prst="rightArrow">
            <a:avLst>
              <a:gd name="adj1" fmla="val 60000"/>
              <a:gd name="adj2" fmla="val 50000"/>
            </a:avLst>
          </a:prstGeom>
          <a:gradFill>
            <a:gsLst>
              <a:gs pos="70000">
                <a:srgbClr val="8BC5FF"/>
              </a:gs>
              <a:gs pos="0">
                <a:srgbClr val="8BC5FF">
                  <a:alpha val="0"/>
                </a:srgbClr>
              </a:gs>
            </a:gsLst>
            <a:lin ang="0" scaled="0"/>
          </a:gradFill>
          <a:ln w="19050">
            <a:gradFill>
              <a:gsLst>
                <a:gs pos="0">
                  <a:srgbClr val="FFFFFF">
                    <a:alpha val="0"/>
                  </a:srgbClr>
                </a:gs>
                <a:gs pos="100000">
                  <a:srgbClr val="FFFFFF"/>
                </a:gs>
              </a:gsLst>
              <a:lin ang="0" scaled="0"/>
            </a:gradFill>
          </a:ln>
          <a:effectLst/>
        </p:spPr>
        <p:style>
          <a:lnRef idx="2">
            <a:schemeClr val="accent1"/>
          </a:lnRef>
          <a:fillRef idx="1">
            <a:schemeClr val="lt1"/>
          </a:fillRef>
          <a:effectRef idx="0">
            <a:schemeClr val="accent1"/>
          </a:effectRef>
          <a:fontRef idx="minor">
            <a:schemeClr val="dk1"/>
          </a:fontRef>
        </p:style>
      </p:sp>
      <p:sp>
        <p:nvSpPr>
          <p:cNvPr id="182297" name="TextBox 19">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1" grpId="0" animBg="1"/>
      <p:bldP spid="37" grpId="0" animBg="1"/>
      <p:bldP spid="45" grpId="0" animBg="1"/>
      <p:bldP spid="3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Multitasking Components</a:t>
            </a:r>
            <a:endParaRPr dirty="0"/>
          </a:p>
        </p:txBody>
      </p:sp>
      <p:sp>
        <p:nvSpPr>
          <p:cNvPr id="6" name="Rectangle 5"/>
          <p:cNvSpPr/>
          <p:nvPr/>
        </p:nvSpPr>
        <p:spPr>
          <a:xfrm>
            <a:off x="1751013" y="4006850"/>
            <a:ext cx="8686800" cy="2286000"/>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18288" rIns="182880" bIns="0" anchor="ctr"/>
          <a:lstStyle/>
          <a:p>
            <a:pPr algn="ctr" defTabSz="914099" fontAlgn="auto">
              <a:lnSpc>
                <a:spcPct val="90000"/>
              </a:lnSpc>
              <a:spcBef>
                <a:spcPts val="0"/>
              </a:spcBef>
              <a:spcAft>
                <a:spcPts val="0"/>
              </a:spcAft>
              <a:defRPr/>
            </a:pPr>
            <a:r>
              <a:rPr lang="en-US" sz="4000" dirty="0">
                <a:solidFill>
                  <a:schemeClr val="tx1">
                    <a:alpha val="99000"/>
                  </a:schemeClr>
                </a:solidFill>
              </a:rPr>
              <a:t>Resource Management</a:t>
            </a:r>
          </a:p>
        </p:txBody>
      </p:sp>
      <p:sp>
        <p:nvSpPr>
          <p:cNvPr id="7" name="Rectangle 6"/>
          <p:cNvSpPr/>
          <p:nvPr/>
        </p:nvSpPr>
        <p:spPr>
          <a:xfrm>
            <a:off x="1751013" y="1490663"/>
            <a:ext cx="4206875" cy="2286000"/>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18288" rIns="182880" bIns="0" anchor="ctr"/>
          <a:lstStyle/>
          <a:p>
            <a:pPr algn="ctr" defTabSz="914099" fontAlgn="auto">
              <a:lnSpc>
                <a:spcPct val="90000"/>
              </a:lnSpc>
              <a:spcBef>
                <a:spcPts val="0"/>
              </a:spcBef>
              <a:spcAft>
                <a:spcPts val="0"/>
              </a:spcAft>
              <a:defRPr/>
            </a:pPr>
            <a:r>
              <a:rPr lang="en-US" sz="4000" dirty="0">
                <a:solidFill>
                  <a:schemeClr val="tx1">
                    <a:alpha val="99000"/>
                  </a:schemeClr>
                </a:solidFill>
              </a:rPr>
              <a:t>Services</a:t>
            </a:r>
          </a:p>
        </p:txBody>
      </p:sp>
      <p:sp>
        <p:nvSpPr>
          <p:cNvPr id="8" name="Rectangle 7"/>
          <p:cNvSpPr/>
          <p:nvPr/>
        </p:nvSpPr>
        <p:spPr>
          <a:xfrm>
            <a:off x="6230938" y="1490663"/>
            <a:ext cx="4206875" cy="2286000"/>
          </a:xfrm>
          <a:prstGeom prst="rect">
            <a:avLst/>
          </a:prstGeom>
          <a:solidFill>
            <a:srgbClr val="EB56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anchor="ctr"/>
          <a:lstStyle/>
          <a:p>
            <a:pPr algn="ctr" defTabSz="914099" fontAlgn="auto">
              <a:lnSpc>
                <a:spcPct val="90000"/>
              </a:lnSpc>
              <a:spcBef>
                <a:spcPts val="0"/>
              </a:spcBef>
              <a:spcAft>
                <a:spcPts val="0"/>
              </a:spcAft>
              <a:defRPr/>
            </a:pPr>
            <a:r>
              <a:rPr lang="en-US" sz="4000" dirty="0">
                <a:solidFill>
                  <a:schemeClr val="tx1">
                    <a:alpha val="99000"/>
                  </a:schemeClr>
                </a:solidFill>
                <a:latin typeface="+mn-lt"/>
                <a:ea typeface="+mn-ea"/>
              </a:rPr>
              <a:t>Agents</a:t>
            </a:r>
          </a:p>
        </p:txBody>
      </p:sp>
      <p:sp>
        <p:nvSpPr>
          <p:cNvPr id="183301" name="TextBox 8">
            <a:hlinkClick r:id="rId2"/>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Background Transfer Service</a:t>
            </a:r>
            <a:endParaRPr dirty="0"/>
          </a:p>
        </p:txBody>
      </p:sp>
      <p:pic>
        <p:nvPicPr>
          <p:cNvPr id="184322" name="Phone body"/>
          <p:cNvPicPr>
            <a:picLocks noChangeAspect="1"/>
          </p:cNvPicPr>
          <p:nvPr/>
        </p:nvPicPr>
        <p:blipFill>
          <a:blip r:embed="rId3"/>
          <a:srcRect/>
          <a:stretch>
            <a:fillRect/>
          </a:stretch>
        </p:blipFill>
        <p:spPr bwMode="auto">
          <a:xfrm>
            <a:off x="358775" y="1198563"/>
            <a:ext cx="2598738" cy="5162550"/>
          </a:xfrm>
          <a:prstGeom prst="rect">
            <a:avLst/>
          </a:prstGeom>
          <a:noFill/>
          <a:ln w="9525">
            <a:noFill/>
            <a:miter lim="800000"/>
            <a:headEnd/>
            <a:tailEnd/>
          </a:ln>
        </p:spPr>
      </p:pic>
      <p:sp>
        <p:nvSpPr>
          <p:cNvPr id="49" name="downloads"/>
          <p:cNvSpPr txBox="1"/>
          <p:nvPr/>
        </p:nvSpPr>
        <p:spPr>
          <a:xfrm>
            <a:off x="419414" y="2012503"/>
            <a:ext cx="2759470" cy="861752"/>
          </a:xfrm>
          <a:prstGeom prst="rect">
            <a:avLst/>
          </a:prstGeom>
          <a:noFill/>
        </p:spPr>
        <p:txBody>
          <a:bodyPr lIns="121899" tIns="60949" rIns="121899" bIns="60949">
            <a:spAutoFit/>
          </a:bodyPr>
          <a:lstStyle/>
          <a:p>
            <a:pPr defTabSz="914363" fontAlgn="auto">
              <a:spcBef>
                <a:spcPts val="0"/>
              </a:spcBef>
              <a:spcAft>
                <a:spcPts val="0"/>
              </a:spcAft>
              <a:defRPr/>
            </a:pPr>
            <a:r>
              <a:rPr lang="en-US" sz="4800" dirty="0">
                <a:gradFill>
                  <a:gsLst>
                    <a:gs pos="6667">
                      <a:srgbClr val="FFFFFF"/>
                    </a:gs>
                    <a:gs pos="53000">
                      <a:srgbClr val="FFFFFF"/>
                    </a:gs>
                  </a:gsLst>
                  <a:lin ang="0" scaled="0"/>
                </a:gradFill>
                <a:latin typeface="Segoe UI" pitchFamily="34" charset="0"/>
                <a:ea typeface="Segoe UI" pitchFamily="34" charset="0"/>
                <a:cs typeface="Segoe UI" pitchFamily="34" charset="0"/>
              </a:rPr>
              <a:t>program</a:t>
            </a:r>
            <a:endParaRPr lang="en-US" sz="4800" dirty="0">
              <a:gradFill>
                <a:gsLst>
                  <a:gs pos="6667">
                    <a:srgbClr val="FFFFFF"/>
                  </a:gs>
                  <a:gs pos="53000">
                    <a:srgbClr val="FFFFFF"/>
                  </a:gs>
                </a:gsLst>
                <a:lin ang="0" scaled="0"/>
              </a:gradFill>
              <a:latin typeface="Segoe UI" pitchFamily="34" charset="0"/>
              <a:ea typeface="Segoe UI" pitchFamily="34" charset="0"/>
              <a:cs typeface="Segoe UI" pitchFamily="34" charset="0"/>
            </a:endParaRPr>
          </a:p>
        </p:txBody>
      </p:sp>
      <p:sp>
        <p:nvSpPr>
          <p:cNvPr id="50" name="BOOK READER"/>
          <p:cNvSpPr txBox="1"/>
          <p:nvPr/>
        </p:nvSpPr>
        <p:spPr>
          <a:xfrm>
            <a:off x="440930" y="1886116"/>
            <a:ext cx="2590132" cy="307754"/>
          </a:xfrm>
          <a:prstGeom prst="rect">
            <a:avLst/>
          </a:prstGeom>
          <a:noFill/>
        </p:spPr>
        <p:txBody>
          <a:bodyPr lIns="121899" tIns="60949" rIns="121899" bIns="60949">
            <a:spAutoFit/>
          </a:bodyPr>
          <a:lstStyle/>
          <a:p>
            <a:pPr defTabSz="914363" fontAlgn="auto">
              <a:spcBef>
                <a:spcPts val="0"/>
              </a:spcBef>
              <a:spcAft>
                <a:spcPts val="0"/>
              </a:spcAft>
              <a:defRPr/>
            </a:pPr>
            <a:r>
              <a:rPr lang="en-US" sz="1200" dirty="0">
                <a:gradFill>
                  <a:gsLst>
                    <a:gs pos="6667">
                      <a:srgbClr val="FFFFFF"/>
                    </a:gs>
                    <a:gs pos="53000">
                      <a:srgbClr val="FFFFFF"/>
                    </a:gs>
                  </a:gsLst>
                  <a:lin ang="0" scaled="0"/>
                </a:gradFill>
                <a:latin typeface="Segoe UI" pitchFamily="34" charset="0"/>
                <a:ea typeface="Segoe UI" pitchFamily="34" charset="0"/>
                <a:cs typeface="Segoe UI" pitchFamily="34" charset="0"/>
              </a:rPr>
              <a:t>BOOK READER</a:t>
            </a:r>
            <a:endParaRPr lang="en-US" sz="1200" dirty="0">
              <a:gradFill>
                <a:gsLst>
                  <a:gs pos="6667">
                    <a:srgbClr val="FFFFFF"/>
                  </a:gs>
                  <a:gs pos="53000">
                    <a:srgbClr val="FFFFFF"/>
                  </a:gs>
                </a:gsLst>
                <a:lin ang="0" scaled="0"/>
              </a:gradFill>
              <a:latin typeface="Segoe UI" pitchFamily="34" charset="0"/>
              <a:ea typeface="Segoe UI" pitchFamily="34" charset="0"/>
              <a:cs typeface="Segoe UI" pitchFamily="34" charset="0"/>
            </a:endParaRPr>
          </a:p>
        </p:txBody>
      </p:sp>
      <p:grpSp>
        <p:nvGrpSpPr>
          <p:cNvPr id="184325" name="SL"/>
          <p:cNvGrpSpPr>
            <a:grpSpLocks/>
          </p:cNvGrpSpPr>
          <p:nvPr/>
        </p:nvGrpSpPr>
        <p:grpSpPr bwMode="auto">
          <a:xfrm>
            <a:off x="476250" y="2895600"/>
            <a:ext cx="2640013" cy="492125"/>
            <a:chOff x="475627" y="3239410"/>
            <a:chExt cx="2639897" cy="492420"/>
          </a:xfrm>
        </p:grpSpPr>
        <p:sp>
          <p:nvSpPr>
            <p:cNvPr id="51" name="SL text"/>
            <p:cNvSpPr txBox="1"/>
            <p:nvPr/>
          </p:nvSpPr>
          <p:spPr>
            <a:xfrm>
              <a:off x="802513" y="3258807"/>
              <a:ext cx="2313011" cy="400087"/>
            </a:xfrm>
            <a:prstGeom prst="rect">
              <a:avLst/>
            </a:prstGeom>
            <a:noFill/>
          </p:spPr>
          <p:txBody>
            <a:bodyPr lIns="121899" tIns="60949" rIns="121899" bIns="60949">
              <a:spAutoFit/>
            </a:bodyPr>
            <a:lstStyle/>
            <a:p>
              <a:pPr defTabSz="914363" fontAlgn="auto">
                <a:spcBef>
                  <a:spcPts val="0"/>
                </a:spcBef>
                <a:spcAft>
                  <a:spcPts val="0"/>
                </a:spcAft>
                <a:defRPr/>
              </a:pPr>
              <a:r>
                <a:rPr lang="en-US" dirty="0">
                  <a:gradFill>
                    <a:gsLst>
                      <a:gs pos="6667">
                        <a:srgbClr val="FFFFFF"/>
                      </a:gs>
                      <a:gs pos="53000">
                        <a:srgbClr val="FFFFFF"/>
                      </a:gs>
                    </a:gsLst>
                    <a:lin ang="0" scaled="0"/>
                  </a:gradFill>
                  <a:latin typeface="Segoe UI" pitchFamily="34" charset="0"/>
                  <a:ea typeface="Segoe UI" pitchFamily="34" charset="0"/>
                  <a:cs typeface="Segoe UI" pitchFamily="34" charset="0"/>
                </a:rPr>
                <a:t>Silverlight 101</a:t>
              </a:r>
            </a:p>
          </p:txBody>
        </p:sp>
        <p:grpSp>
          <p:nvGrpSpPr>
            <p:cNvPr id="184384" name="SL checkbox"/>
            <p:cNvGrpSpPr>
              <a:grpSpLocks/>
            </p:cNvGrpSpPr>
            <p:nvPr/>
          </p:nvGrpSpPr>
          <p:grpSpPr bwMode="auto">
            <a:xfrm>
              <a:off x="475627" y="3239410"/>
              <a:ext cx="488233" cy="492420"/>
              <a:chOff x="475627" y="3239410"/>
              <a:chExt cx="488233" cy="492420"/>
            </a:xfrm>
          </p:grpSpPr>
          <p:sp>
            <p:nvSpPr>
              <p:cNvPr id="55" name="Rectangle 54"/>
              <p:cNvSpPr/>
              <p:nvPr/>
            </p:nvSpPr>
            <p:spPr>
              <a:xfrm>
                <a:off x="601035" y="3334717"/>
                <a:ext cx="249226" cy="24938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a:endParaRPr lang="en-US" altLang="zh-CN">
                  <a:solidFill>
                    <a:srgbClr val="FFFFFF"/>
                  </a:solidFill>
                  <a:latin typeface="Segoe UI" pitchFamily="34" charset="0"/>
                  <a:ea typeface="宋体" charset="-122"/>
                  <a:cs typeface="Segoe UI" pitchFamily="34" charset="0"/>
                </a:endParaRPr>
              </a:p>
            </p:txBody>
          </p:sp>
          <p:sp>
            <p:nvSpPr>
              <p:cNvPr id="56" name="TextBox 55"/>
              <p:cNvSpPr txBox="1"/>
              <p:nvPr/>
            </p:nvSpPr>
            <p:spPr>
              <a:xfrm>
                <a:off x="475627" y="3239410"/>
                <a:ext cx="488233" cy="492420"/>
              </a:xfrm>
              <a:prstGeom prst="rect">
                <a:avLst/>
              </a:prstGeom>
              <a:noFill/>
            </p:spPr>
            <p:txBody>
              <a:bodyPr wrap="none" lIns="121899" tIns="60949" rIns="121899" bIns="60949">
                <a:spAutoFit/>
              </a:bodyPr>
              <a:lstStyle>
                <a:defPPr>
                  <a:defRPr lang="en-US"/>
                </a:defPPr>
                <a:lvl1pPr>
                  <a:defRPr sz="2400">
                    <a:gradFill>
                      <a:gsLst>
                        <a:gs pos="1667">
                          <a:srgbClr val="000000"/>
                        </a:gs>
                        <a:gs pos="13750">
                          <a:srgbClr val="000000"/>
                        </a:gs>
                      </a:gsLst>
                      <a:lin ang="5400000" scaled="0"/>
                    </a:gradFill>
                  </a:defRPr>
                </a:lvl1pPr>
              </a:lstStyle>
              <a:p>
                <a:pPr defTabSz="914363" fontAlgn="auto">
                  <a:spcBef>
                    <a:spcPts val="0"/>
                  </a:spcBef>
                  <a:spcAft>
                    <a:spcPts val="0"/>
                  </a:spcAft>
                  <a:defRPr/>
                </a:pPr>
                <a:r>
                  <a:rPr lang="en-US" dirty="0">
                    <a:latin typeface="Segoe UI" pitchFamily="34" charset="0"/>
                    <a:ea typeface="Segoe UI" pitchFamily="34" charset="0"/>
                    <a:cs typeface="Segoe UI" pitchFamily="34" charset="0"/>
                    <a:sym typeface="Wingdings"/>
                  </a:rPr>
                  <a:t></a:t>
                </a:r>
                <a:endParaRPr lang="en-US" dirty="0">
                  <a:latin typeface="Segoe UI" pitchFamily="34" charset="0"/>
                  <a:ea typeface="Segoe UI" pitchFamily="34" charset="0"/>
                  <a:cs typeface="Segoe UI" pitchFamily="34" charset="0"/>
                </a:endParaRPr>
              </a:p>
            </p:txBody>
          </p:sp>
        </p:grpSp>
      </p:grpSp>
      <p:grpSp>
        <p:nvGrpSpPr>
          <p:cNvPr id="184326" name="WP"/>
          <p:cNvGrpSpPr>
            <a:grpSpLocks/>
          </p:cNvGrpSpPr>
          <p:nvPr/>
        </p:nvGrpSpPr>
        <p:grpSpPr bwMode="auto">
          <a:xfrm>
            <a:off x="481013" y="3654425"/>
            <a:ext cx="2635250" cy="492125"/>
            <a:chOff x="480965" y="3998883"/>
            <a:chExt cx="2634552" cy="492420"/>
          </a:xfrm>
        </p:grpSpPr>
        <p:sp>
          <p:nvSpPr>
            <p:cNvPr id="52" name="WP text"/>
            <p:cNvSpPr txBox="1"/>
            <p:nvPr/>
          </p:nvSpPr>
          <p:spPr>
            <a:xfrm>
              <a:off x="802513" y="4018366"/>
              <a:ext cx="2313004" cy="400087"/>
            </a:xfrm>
            <a:prstGeom prst="rect">
              <a:avLst/>
            </a:prstGeom>
            <a:noFill/>
          </p:spPr>
          <p:txBody>
            <a:bodyPr lIns="121899" tIns="60949" rIns="121899" bIns="60949">
              <a:spAutoFit/>
            </a:bodyPr>
            <a:lstStyle/>
            <a:p>
              <a:pPr defTabSz="914363" fontAlgn="auto">
                <a:spcBef>
                  <a:spcPts val="0"/>
                </a:spcBef>
                <a:spcAft>
                  <a:spcPts val="0"/>
                </a:spcAft>
                <a:defRPr/>
              </a:pPr>
              <a:r>
                <a:rPr lang="en-US" dirty="0">
                  <a:gradFill>
                    <a:gsLst>
                      <a:gs pos="6667">
                        <a:srgbClr val="FFFFFF"/>
                      </a:gs>
                      <a:gs pos="53000">
                        <a:srgbClr val="FFFFFF"/>
                      </a:gs>
                    </a:gsLst>
                    <a:lin ang="0" scaled="0"/>
                  </a:gradFill>
                  <a:latin typeface="Segoe UI" pitchFamily="34" charset="0"/>
                  <a:ea typeface="Segoe UI" pitchFamily="34" charset="0"/>
                  <a:cs typeface="Segoe UI" pitchFamily="34" charset="0"/>
                </a:rPr>
                <a:t>Windows Phone Ti</a:t>
              </a:r>
            </a:p>
          </p:txBody>
        </p:sp>
        <p:grpSp>
          <p:nvGrpSpPr>
            <p:cNvPr id="184380" name="WP checkbox"/>
            <p:cNvGrpSpPr>
              <a:grpSpLocks/>
            </p:cNvGrpSpPr>
            <p:nvPr/>
          </p:nvGrpSpPr>
          <p:grpSpPr bwMode="auto">
            <a:xfrm>
              <a:off x="480965" y="3998883"/>
              <a:ext cx="488233" cy="492420"/>
              <a:chOff x="480965" y="3998883"/>
              <a:chExt cx="488233" cy="492420"/>
            </a:xfrm>
          </p:grpSpPr>
          <p:sp>
            <p:nvSpPr>
              <p:cNvPr id="57" name="Rectangle 56"/>
              <p:cNvSpPr/>
              <p:nvPr/>
            </p:nvSpPr>
            <p:spPr>
              <a:xfrm>
                <a:off x="599996" y="4094190"/>
                <a:ext cx="250759" cy="24938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a:endParaRPr lang="en-US" altLang="zh-CN">
                  <a:solidFill>
                    <a:srgbClr val="FFFFFF"/>
                  </a:solidFill>
                  <a:latin typeface="Segoe UI" pitchFamily="34" charset="0"/>
                  <a:ea typeface="宋体" charset="-122"/>
                  <a:cs typeface="Segoe UI" pitchFamily="34" charset="0"/>
                </a:endParaRPr>
              </a:p>
            </p:txBody>
          </p:sp>
          <p:sp>
            <p:nvSpPr>
              <p:cNvPr id="58" name="TextBox 57"/>
              <p:cNvSpPr txBox="1"/>
              <p:nvPr/>
            </p:nvSpPr>
            <p:spPr>
              <a:xfrm>
                <a:off x="480965" y="3998883"/>
                <a:ext cx="488233" cy="492420"/>
              </a:xfrm>
              <a:prstGeom prst="rect">
                <a:avLst/>
              </a:prstGeom>
              <a:noFill/>
            </p:spPr>
            <p:txBody>
              <a:bodyPr wrap="none" lIns="121899" tIns="60949" rIns="121899" bIns="60949">
                <a:spAutoFit/>
              </a:bodyPr>
              <a:lstStyle>
                <a:defPPr>
                  <a:defRPr lang="en-US"/>
                </a:defPPr>
                <a:lvl1pPr>
                  <a:defRPr sz="2400">
                    <a:gradFill>
                      <a:gsLst>
                        <a:gs pos="1667">
                          <a:srgbClr val="000000"/>
                        </a:gs>
                        <a:gs pos="13750">
                          <a:srgbClr val="000000"/>
                        </a:gs>
                      </a:gsLst>
                      <a:lin ang="5400000" scaled="0"/>
                    </a:gradFill>
                  </a:defRPr>
                </a:lvl1pPr>
              </a:lstStyle>
              <a:p>
                <a:pPr defTabSz="914363" fontAlgn="auto">
                  <a:spcBef>
                    <a:spcPts val="0"/>
                  </a:spcBef>
                  <a:spcAft>
                    <a:spcPts val="0"/>
                  </a:spcAft>
                  <a:defRPr/>
                </a:pPr>
                <a:r>
                  <a:rPr lang="en-US" dirty="0">
                    <a:latin typeface="Segoe UI" pitchFamily="34" charset="0"/>
                    <a:ea typeface="Segoe UI" pitchFamily="34" charset="0"/>
                    <a:cs typeface="Segoe UI" pitchFamily="34" charset="0"/>
                    <a:sym typeface="Wingdings"/>
                  </a:rPr>
                  <a:t></a:t>
                </a:r>
                <a:endParaRPr lang="en-US" dirty="0">
                  <a:latin typeface="Segoe UI" pitchFamily="34" charset="0"/>
                  <a:ea typeface="Segoe UI" pitchFamily="34" charset="0"/>
                  <a:cs typeface="Segoe UI" pitchFamily="34" charset="0"/>
                </a:endParaRPr>
              </a:p>
            </p:txBody>
          </p:sp>
        </p:grpSp>
      </p:grpSp>
      <p:grpSp>
        <p:nvGrpSpPr>
          <p:cNvPr id="184327" name="XNA"/>
          <p:cNvGrpSpPr>
            <a:grpSpLocks/>
          </p:cNvGrpSpPr>
          <p:nvPr/>
        </p:nvGrpSpPr>
        <p:grpSpPr bwMode="auto">
          <a:xfrm>
            <a:off x="600075" y="4433888"/>
            <a:ext cx="2478088" cy="400050"/>
            <a:chOff x="600423" y="4777924"/>
            <a:chExt cx="2477792" cy="400087"/>
          </a:xfrm>
        </p:grpSpPr>
        <p:sp>
          <p:nvSpPr>
            <p:cNvPr id="53" name="XNA text"/>
            <p:cNvSpPr txBox="1"/>
            <p:nvPr/>
          </p:nvSpPr>
          <p:spPr>
            <a:xfrm>
              <a:off x="802513" y="4777924"/>
              <a:ext cx="2275702" cy="400087"/>
            </a:xfrm>
            <a:prstGeom prst="rect">
              <a:avLst/>
            </a:prstGeom>
            <a:noFill/>
          </p:spPr>
          <p:txBody>
            <a:bodyPr lIns="121899" tIns="60949" rIns="121899" bIns="60949">
              <a:spAutoFit/>
            </a:bodyPr>
            <a:lstStyle/>
            <a:p>
              <a:pPr defTabSz="914363" fontAlgn="auto">
                <a:spcBef>
                  <a:spcPts val="0"/>
                </a:spcBef>
                <a:spcAft>
                  <a:spcPts val="0"/>
                </a:spcAft>
                <a:defRPr/>
              </a:pPr>
              <a:r>
                <a:rPr lang="en-US" dirty="0">
                  <a:gradFill>
                    <a:gsLst>
                      <a:gs pos="6667">
                        <a:srgbClr val="FFFFFF"/>
                      </a:gs>
                      <a:gs pos="53000">
                        <a:srgbClr val="FFFFFF"/>
                      </a:gs>
                    </a:gsLst>
                    <a:lin ang="0" scaled="0"/>
                  </a:gradFill>
                  <a:latin typeface="Segoe UI" pitchFamily="34" charset="0"/>
                  <a:ea typeface="Segoe UI" pitchFamily="34" charset="0"/>
                  <a:cs typeface="Segoe UI" pitchFamily="34" charset="0"/>
                </a:rPr>
                <a:t>XNA for Beginners</a:t>
              </a:r>
            </a:p>
          </p:txBody>
        </p:sp>
        <p:sp>
          <p:nvSpPr>
            <p:cNvPr id="59" name="XNA checkbox"/>
            <p:cNvSpPr/>
            <p:nvPr/>
          </p:nvSpPr>
          <p:spPr>
            <a:xfrm>
              <a:off x="600423" y="4852543"/>
              <a:ext cx="249208" cy="25084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endParaRPr lang="en-US"/>
            </a:p>
          </p:txBody>
        </p:sp>
      </p:grpSp>
      <p:sp>
        <p:nvSpPr>
          <p:cNvPr id="61" name="WP download bar" hidden="1"/>
          <p:cNvSpPr/>
          <p:nvPr/>
        </p:nvSpPr>
        <p:spPr>
          <a:xfrm>
            <a:off x="947738" y="4075113"/>
            <a:ext cx="603250" cy="46037"/>
          </a:xfrm>
          <a:prstGeom prst="rect">
            <a:avLst/>
          </a:prstGeom>
          <a:solidFill>
            <a:srgbClr val="6BBD4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endParaRPr lang="en-US"/>
          </a:p>
        </p:txBody>
      </p:sp>
      <p:sp>
        <p:nvSpPr>
          <p:cNvPr id="62" name="SL download bar" hidden="1"/>
          <p:cNvSpPr/>
          <p:nvPr/>
        </p:nvSpPr>
        <p:spPr>
          <a:xfrm>
            <a:off x="947738" y="3336925"/>
            <a:ext cx="292100" cy="46038"/>
          </a:xfrm>
          <a:prstGeom prst="rect">
            <a:avLst/>
          </a:prstGeom>
          <a:solidFill>
            <a:srgbClr val="6BBD4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14363" fontAlgn="auto">
              <a:spcBef>
                <a:spcPts val="0"/>
              </a:spcBef>
              <a:spcAft>
                <a:spcPts val="0"/>
              </a:spcAft>
              <a:defRPr/>
            </a:pPr>
            <a:endParaRPr lang="en-US"/>
          </a:p>
        </p:txBody>
      </p:sp>
      <p:pic>
        <p:nvPicPr>
          <p:cNvPr id="184330" name="IE screenshot" hidden="1"/>
          <p:cNvPicPr>
            <a:picLocks noChangeAspect="1" noChangeArrowheads="1"/>
          </p:cNvPicPr>
          <p:nvPr/>
        </p:nvPicPr>
        <p:blipFill>
          <a:blip r:embed="rId4"/>
          <a:srcRect/>
          <a:stretch>
            <a:fillRect/>
          </a:stretch>
        </p:blipFill>
        <p:spPr bwMode="auto">
          <a:xfrm>
            <a:off x="536575" y="1965325"/>
            <a:ext cx="2211388" cy="3514725"/>
          </a:xfrm>
          <a:prstGeom prst="rect">
            <a:avLst/>
          </a:prstGeom>
          <a:noFill/>
          <a:ln w="9525">
            <a:noFill/>
            <a:miter lim="800000"/>
            <a:headEnd/>
            <a:tailEnd/>
          </a:ln>
        </p:spPr>
      </p:pic>
      <p:pic>
        <p:nvPicPr>
          <p:cNvPr id="184331" name="Picture 2"/>
          <p:cNvPicPr>
            <a:picLocks noChangeAspect="1" noChangeArrowheads="1"/>
          </p:cNvPicPr>
          <p:nvPr/>
        </p:nvPicPr>
        <p:blipFill>
          <a:blip r:embed="rId5"/>
          <a:srcRect t="-60"/>
          <a:stretch>
            <a:fillRect/>
          </a:stretch>
        </p:blipFill>
        <p:spPr bwMode="auto">
          <a:xfrm>
            <a:off x="561975" y="1824038"/>
            <a:ext cx="2185988" cy="122237"/>
          </a:xfrm>
          <a:prstGeom prst="rect">
            <a:avLst/>
          </a:prstGeom>
          <a:noFill/>
          <a:ln w="9525">
            <a:noFill/>
            <a:miter lim="800000"/>
            <a:headEnd/>
            <a:tailEnd/>
          </a:ln>
        </p:spPr>
      </p:pic>
      <p:cxnSp>
        <p:nvCxnSpPr>
          <p:cNvPr id="66" name="Straight Connector 65"/>
          <p:cNvCxnSpPr/>
          <p:nvPr/>
        </p:nvCxnSpPr>
        <p:spPr>
          <a:xfrm>
            <a:off x="2771775" y="1946275"/>
            <a:ext cx="0" cy="3533775"/>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20700" y="1943100"/>
            <a:ext cx="0" cy="3533775"/>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9400" y="3841750"/>
            <a:ext cx="0" cy="1635125"/>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816225" y="1943100"/>
            <a:ext cx="0" cy="3533775"/>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69" name="Back button overlay" hidden="1"/>
          <p:cNvSpPr/>
          <p:nvPr/>
        </p:nvSpPr>
        <p:spPr>
          <a:xfrm>
            <a:off x="622300" y="5622925"/>
            <a:ext cx="504825" cy="506413"/>
          </a:xfrm>
          <a:prstGeom prst="ellipse">
            <a:avLst/>
          </a:prstGeom>
          <a:solidFill>
            <a:srgbClr val="FFCC00">
              <a:alpha val="5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lIns="121899" tIns="60949" rIns="121899" bIns="60949" anchor="ctr"/>
          <a:lstStyle/>
          <a:p>
            <a:pPr algn="ctr" defTabSz="914363" fontAlgn="auto">
              <a:spcBef>
                <a:spcPts val="0"/>
              </a:spcBef>
              <a:spcAft>
                <a:spcPts val="0"/>
              </a:spcAft>
              <a:defRPr/>
            </a:pPr>
            <a:endParaRPr lang="en-US"/>
          </a:p>
        </p:txBody>
      </p:sp>
      <p:sp>
        <p:nvSpPr>
          <p:cNvPr id="70" name="Cloud 69"/>
          <p:cNvSpPr/>
          <p:nvPr/>
        </p:nvSpPr>
        <p:spPr>
          <a:xfrm>
            <a:off x="9149426" y="2532165"/>
            <a:ext cx="2900870" cy="2173924"/>
          </a:xfrm>
          <a:prstGeom prst="cloud">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lIns="121899" tIns="60949" rIns="121899" bIns="60949" anchor="ctr"/>
          <a:lstStyle/>
          <a:p>
            <a:pPr algn="ctr" defTabSz="914363" fontAlgn="auto">
              <a:spcBef>
                <a:spcPts val="0"/>
              </a:spcBef>
              <a:spcAft>
                <a:spcPts val="0"/>
              </a:spcAft>
              <a:defRPr/>
            </a:pPr>
            <a:r>
              <a:rPr lang="en-US" sz="2400" dirty="0">
                <a:gradFill>
                  <a:gsLst>
                    <a:gs pos="87083">
                      <a:srgbClr val="000000"/>
                    </a:gs>
                    <a:gs pos="70000">
                      <a:srgbClr val="000000"/>
                    </a:gs>
                  </a:gsLst>
                  <a:lin ang="0" scaled="0"/>
                </a:gradFill>
              </a:rPr>
              <a:t>Cloud</a:t>
            </a:r>
          </a:p>
        </p:txBody>
      </p:sp>
      <p:sp>
        <p:nvSpPr>
          <p:cNvPr id="71" name="BTS"/>
          <p:cNvSpPr/>
          <p:nvPr/>
        </p:nvSpPr>
        <p:spPr>
          <a:xfrm>
            <a:off x="5761979" y="2690951"/>
            <a:ext cx="2096109" cy="2037648"/>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182880" rIns="182880" bIns="182880" anchor="ctr"/>
          <a:lstStyle/>
          <a:p>
            <a:pPr algn="ctr" defTabSz="914099" fontAlgn="auto">
              <a:lnSpc>
                <a:spcPct val="90000"/>
              </a:lnSpc>
              <a:spcBef>
                <a:spcPts val="0"/>
              </a:spcBef>
              <a:spcAft>
                <a:spcPts val="0"/>
              </a:spcAft>
              <a:defRPr/>
            </a:pPr>
            <a:r>
              <a:rPr lang="en-US" sz="2400" dirty="0">
                <a:gradFill>
                  <a:gsLst>
                    <a:gs pos="87083">
                      <a:srgbClr val="FFFFFF"/>
                    </a:gs>
                    <a:gs pos="70000">
                      <a:srgbClr val="FFFFFF"/>
                    </a:gs>
                  </a:gsLst>
                  <a:lin ang="0" scaled="0"/>
                </a:gradFill>
              </a:rPr>
              <a:t>Background Transfer Service</a:t>
            </a:r>
          </a:p>
        </p:txBody>
      </p:sp>
      <p:sp>
        <p:nvSpPr>
          <p:cNvPr id="72" name="BTS to cloud"/>
          <p:cNvSpPr/>
          <p:nvPr/>
        </p:nvSpPr>
        <p:spPr>
          <a:xfrm>
            <a:off x="7784253" y="2881210"/>
            <a:ext cx="1806014" cy="636477"/>
          </a:xfrm>
          <a:prstGeom prst="rightArrow">
            <a:avLst/>
          </a:prstGeom>
          <a:gradFill>
            <a:gsLst>
              <a:gs pos="40000">
                <a:srgbClr val="969696"/>
              </a:gs>
              <a:gs pos="0">
                <a:srgbClr val="969696">
                  <a:alpha val="0"/>
                </a:srgbClr>
              </a:gs>
            </a:gsLst>
            <a:lin ang="0" scaled="0"/>
          </a:gradFill>
          <a:ln>
            <a:gradFill>
              <a:gsLst>
                <a:gs pos="0">
                  <a:srgbClr val="FFFFFF">
                    <a:alpha val="0"/>
                  </a:srgbClr>
                </a:gs>
                <a:gs pos="100000">
                  <a:srgbClr val="FFFFFF"/>
                </a:gs>
              </a:gsLst>
              <a:lin ang="0" scaled="0"/>
            </a:gradFill>
          </a:ln>
          <a:effectLst/>
        </p:spPr>
        <p:style>
          <a:lnRef idx="1">
            <a:schemeClr val="accent5"/>
          </a:lnRef>
          <a:fillRef idx="3">
            <a:schemeClr val="accent5"/>
          </a:fillRef>
          <a:effectRef idx="2">
            <a:schemeClr val="accent5"/>
          </a:effectRef>
          <a:fontRef idx="minor">
            <a:schemeClr val="lt1"/>
          </a:fontRef>
        </p:style>
        <p:txBody>
          <a:bodyPr lIns="121899" tIns="60949" rIns="121899" bIns="60949" anchor="ctr"/>
          <a:lstStyle/>
          <a:p>
            <a:pPr algn="ctr" defTabSz="914099" fontAlgn="auto">
              <a:lnSpc>
                <a:spcPct val="90000"/>
              </a:lnSpc>
              <a:spcBef>
                <a:spcPts val="0"/>
              </a:spcBef>
              <a:spcAft>
                <a:spcPts val="0"/>
              </a:spcAft>
              <a:defRPr/>
            </a:pPr>
            <a:endParaRPr lang="en-US" sz="2000" dirty="0">
              <a:gradFill>
                <a:gsLst>
                  <a:gs pos="87083">
                    <a:srgbClr val="000000"/>
                  </a:gs>
                  <a:gs pos="70000">
                    <a:srgbClr val="000000"/>
                  </a:gs>
                </a:gsLst>
                <a:lin ang="0" scaled="0"/>
              </a:gradFill>
            </a:endParaRPr>
          </a:p>
        </p:txBody>
      </p:sp>
      <p:sp>
        <p:nvSpPr>
          <p:cNvPr id="76" name="Upload limit"/>
          <p:cNvSpPr txBox="1"/>
          <p:nvPr/>
        </p:nvSpPr>
        <p:spPr>
          <a:xfrm>
            <a:off x="8687260" y="3038481"/>
            <a:ext cx="597921" cy="307777"/>
          </a:xfrm>
          <a:prstGeom prst="rect">
            <a:avLst/>
          </a:prstGeom>
          <a:noFill/>
          <a:ln>
            <a:noFill/>
          </a:ln>
        </p:spPr>
        <p:txBody>
          <a:bodyPr wrap="none" lIns="0" tIns="0" rIns="0" bIns="0">
            <a:spAutoFit/>
          </a:bodyPr>
          <a:lstStyle/>
          <a:p>
            <a:pPr algn="r" defTabSz="914363" fontAlgn="auto">
              <a:spcBef>
                <a:spcPts val="0"/>
              </a:spcBef>
              <a:spcAft>
                <a:spcPts val="0"/>
              </a:spcAft>
              <a:defRPr/>
            </a:pPr>
            <a:r>
              <a:rPr lang="en-US" sz="2000" dirty="0">
                <a:gradFill>
                  <a:gsLst>
                    <a:gs pos="87083">
                      <a:srgbClr val="000000"/>
                    </a:gs>
                    <a:gs pos="70000">
                      <a:srgbClr val="000000"/>
                    </a:gs>
                  </a:gsLst>
                  <a:lin ang="0" scaled="0"/>
                </a:gradFill>
                <a:latin typeface="+mn-lt"/>
                <a:ea typeface="+mn-ea"/>
              </a:rPr>
              <a:t>5 </a:t>
            </a:r>
            <a:r>
              <a:rPr lang="en-US" sz="2000" dirty="0">
                <a:gradFill>
                  <a:gsLst>
                    <a:gs pos="87083">
                      <a:srgbClr val="000000"/>
                    </a:gs>
                    <a:gs pos="70000">
                      <a:srgbClr val="000000"/>
                    </a:gs>
                  </a:gsLst>
                  <a:lin ang="0" scaled="0"/>
                </a:gradFill>
                <a:latin typeface="+mn-lt"/>
                <a:ea typeface="+mn-ea"/>
              </a:rPr>
              <a:t>MB</a:t>
            </a:r>
          </a:p>
        </p:txBody>
      </p:sp>
      <p:sp>
        <p:nvSpPr>
          <p:cNvPr id="96" name="Cloud to BTS"/>
          <p:cNvSpPr/>
          <p:nvPr/>
        </p:nvSpPr>
        <p:spPr>
          <a:xfrm rot="10800000">
            <a:off x="7785948" y="3966991"/>
            <a:ext cx="1806014" cy="636477"/>
          </a:xfrm>
          <a:prstGeom prst="rightArrow">
            <a:avLst/>
          </a:prstGeom>
          <a:gradFill>
            <a:gsLst>
              <a:gs pos="40000">
                <a:srgbClr val="969696"/>
              </a:gs>
              <a:gs pos="0">
                <a:srgbClr val="969696">
                  <a:alpha val="0"/>
                </a:srgbClr>
              </a:gs>
            </a:gsLst>
            <a:lin ang="0" scaled="0"/>
          </a:gradFill>
          <a:ln>
            <a:gradFill>
              <a:gsLst>
                <a:gs pos="0">
                  <a:srgbClr val="FFFFFF">
                    <a:alpha val="0"/>
                  </a:srgbClr>
                </a:gs>
                <a:gs pos="100000">
                  <a:srgbClr val="FFFFFF"/>
                </a:gs>
              </a:gsLst>
              <a:lin ang="0" scaled="0"/>
            </a:gradFill>
          </a:ln>
          <a:effectLst/>
        </p:spPr>
        <p:style>
          <a:lnRef idx="1">
            <a:schemeClr val="accent5"/>
          </a:lnRef>
          <a:fillRef idx="3">
            <a:schemeClr val="accent5"/>
          </a:fillRef>
          <a:effectRef idx="2">
            <a:schemeClr val="accent5"/>
          </a:effectRef>
          <a:fontRef idx="minor">
            <a:schemeClr val="lt1"/>
          </a:fontRef>
        </p:style>
        <p:txBody>
          <a:bodyPr lIns="121899" tIns="60949" rIns="121899" bIns="60949" anchor="ctr"/>
          <a:lstStyle/>
          <a:p>
            <a:pPr algn="ctr" defTabSz="914099" fontAlgn="auto">
              <a:lnSpc>
                <a:spcPct val="90000"/>
              </a:lnSpc>
              <a:spcBef>
                <a:spcPts val="0"/>
              </a:spcBef>
              <a:spcAft>
                <a:spcPts val="0"/>
              </a:spcAft>
              <a:defRPr/>
            </a:pPr>
            <a:endParaRPr lang="en-US" sz="2000" dirty="0">
              <a:gradFill>
                <a:gsLst>
                  <a:gs pos="87083">
                    <a:srgbClr val="000000"/>
                  </a:gs>
                  <a:gs pos="70000">
                    <a:srgbClr val="000000"/>
                  </a:gs>
                </a:gsLst>
                <a:lin ang="0" scaled="0"/>
              </a:gradFill>
            </a:endParaRPr>
          </a:p>
        </p:txBody>
      </p:sp>
      <p:sp>
        <p:nvSpPr>
          <p:cNvPr id="184346" name="completed text" hidden="1"/>
          <p:cNvSpPr txBox="1">
            <a:spLocks noChangeArrowheads="1"/>
          </p:cNvSpPr>
          <p:nvPr/>
        </p:nvSpPr>
        <p:spPr bwMode="auto">
          <a:xfrm>
            <a:off x="815975" y="3167063"/>
            <a:ext cx="1201738" cy="339725"/>
          </a:xfrm>
          <a:prstGeom prst="rect">
            <a:avLst/>
          </a:prstGeom>
          <a:noFill/>
          <a:ln w="9525">
            <a:noFill/>
            <a:miter lim="800000"/>
            <a:headEnd/>
            <a:tailEnd/>
          </a:ln>
        </p:spPr>
        <p:txBody>
          <a:bodyPr lIns="121899" tIns="60949" rIns="121899" bIns="60949">
            <a:spAutoFit/>
          </a:bodyPr>
          <a:lstStyle/>
          <a:p>
            <a:r>
              <a:rPr lang="en-US" altLang="zh-CN" sz="1400">
                <a:solidFill>
                  <a:srgbClr val="6BBD46"/>
                </a:solidFill>
                <a:latin typeface="Segoe UI" pitchFamily="34" charset="0"/>
                <a:cs typeface="Segoe UI" pitchFamily="34" charset="0"/>
              </a:rPr>
              <a:t>completed</a:t>
            </a:r>
          </a:p>
        </p:txBody>
      </p:sp>
      <p:sp>
        <p:nvSpPr>
          <p:cNvPr id="86" name="Application"/>
          <p:cNvSpPr/>
          <p:nvPr/>
        </p:nvSpPr>
        <p:spPr>
          <a:xfrm>
            <a:off x="3231884" y="2689402"/>
            <a:ext cx="1987757" cy="2037648"/>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182880" rIns="182880" bIns="182880"/>
          <a:lstStyle/>
          <a:p>
            <a:pPr algn="ctr" defTabSz="914099" fontAlgn="auto">
              <a:lnSpc>
                <a:spcPct val="90000"/>
              </a:lnSpc>
              <a:spcBef>
                <a:spcPts val="0"/>
              </a:spcBef>
              <a:spcAft>
                <a:spcPts val="0"/>
              </a:spcAft>
              <a:defRPr/>
            </a:pPr>
            <a:r>
              <a:rPr lang="en-US" sz="2400" dirty="0">
                <a:gradFill>
                  <a:gsLst>
                    <a:gs pos="87083">
                      <a:srgbClr val="FFFFFF"/>
                    </a:gs>
                    <a:gs pos="70000">
                      <a:srgbClr val="FFFFFF"/>
                    </a:gs>
                  </a:gsLst>
                  <a:lin ang="0" scaled="0"/>
                </a:gradFill>
              </a:rPr>
              <a:t>Application</a:t>
            </a:r>
            <a:endParaRPr lang="en-US" sz="2400" dirty="0">
              <a:gradFill>
                <a:gsLst>
                  <a:gs pos="87083">
                    <a:srgbClr val="FFFFFF"/>
                  </a:gs>
                  <a:gs pos="70000">
                    <a:srgbClr val="FFFFFF"/>
                  </a:gs>
                </a:gsLst>
                <a:lin ang="0" scaled="0"/>
              </a:gradFill>
            </a:endParaRPr>
          </a:p>
        </p:txBody>
      </p:sp>
      <p:sp>
        <p:nvSpPr>
          <p:cNvPr id="87" name="App to BTS"/>
          <p:cNvSpPr/>
          <p:nvPr/>
        </p:nvSpPr>
        <p:spPr>
          <a:xfrm>
            <a:off x="5023264" y="2877607"/>
            <a:ext cx="835968" cy="640080"/>
          </a:xfrm>
          <a:prstGeom prst="rightArrow">
            <a:avLst/>
          </a:prstGeom>
          <a:gradFill>
            <a:gsLst>
              <a:gs pos="40000">
                <a:srgbClr val="969696"/>
              </a:gs>
              <a:gs pos="0">
                <a:srgbClr val="969696">
                  <a:alpha val="0"/>
                </a:srgbClr>
              </a:gs>
            </a:gsLst>
            <a:lin ang="0" scaled="0"/>
          </a:gradFill>
          <a:ln>
            <a:gradFill>
              <a:gsLst>
                <a:gs pos="0">
                  <a:srgbClr val="FFFFFF">
                    <a:alpha val="0"/>
                  </a:srgbClr>
                </a:gs>
                <a:gs pos="100000">
                  <a:srgbClr val="FFFFFF"/>
                </a:gs>
              </a:gsLst>
              <a:lin ang="0" scaled="0"/>
            </a:gradFill>
          </a:ln>
          <a:effectLst/>
        </p:spPr>
        <p:style>
          <a:lnRef idx="1">
            <a:schemeClr val="accent5"/>
          </a:lnRef>
          <a:fillRef idx="3">
            <a:schemeClr val="accent5"/>
          </a:fillRef>
          <a:effectRef idx="2">
            <a:schemeClr val="accent5"/>
          </a:effectRef>
          <a:fontRef idx="minor">
            <a:schemeClr val="lt1"/>
          </a:fontRef>
        </p:style>
        <p:txBody>
          <a:bodyPr lIns="121899" tIns="60949" rIns="121899" bIns="60949" anchor="ctr"/>
          <a:lstStyle/>
          <a:p>
            <a:pPr algn="ctr" defTabSz="914099" fontAlgn="auto">
              <a:lnSpc>
                <a:spcPct val="90000"/>
              </a:lnSpc>
              <a:spcBef>
                <a:spcPts val="0"/>
              </a:spcBef>
              <a:spcAft>
                <a:spcPts val="0"/>
              </a:spcAft>
              <a:defRPr/>
            </a:pPr>
            <a:endParaRPr lang="en-US" sz="2000">
              <a:gradFill>
                <a:gsLst>
                  <a:gs pos="87083">
                    <a:srgbClr val="000000"/>
                  </a:gs>
                  <a:gs pos="70000">
                    <a:srgbClr val="000000"/>
                  </a:gs>
                </a:gsLst>
                <a:lin ang="0" scaled="0"/>
              </a:gradFill>
            </a:endParaRPr>
          </a:p>
        </p:txBody>
      </p:sp>
      <p:sp>
        <p:nvSpPr>
          <p:cNvPr id="88" name="iso store"/>
          <p:cNvSpPr/>
          <p:nvPr/>
        </p:nvSpPr>
        <p:spPr bwMode="auto">
          <a:xfrm>
            <a:off x="3349648" y="4010653"/>
            <a:ext cx="1752229" cy="633967"/>
          </a:xfrm>
          <a:prstGeom prst="can">
            <a:avLst/>
          </a:prstGeom>
          <a:gradFill>
            <a:gsLst>
              <a:gs pos="0">
                <a:srgbClr val="B2B2B2"/>
              </a:gs>
              <a:gs pos="35000">
                <a:srgbClr val="C0C0C0"/>
              </a:gs>
              <a:gs pos="100000">
                <a:srgbClr val="DDDDDD"/>
              </a:gs>
            </a:gsLst>
            <a:lin ang="0" scaled="0"/>
          </a:gradFill>
          <a:ln>
            <a:solidFill>
              <a:srgbClr val="969696"/>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121893" tIns="60947" rIns="121893" bIns="60947" anchor="ctr"/>
          <a:lstStyle/>
          <a:p>
            <a:pPr algn="ctr" defTabSz="914363">
              <a:defRPr/>
            </a:pPr>
            <a:r>
              <a:rPr lang="en-US" sz="2400" dirty="0">
                <a:gradFill>
                  <a:gsLst>
                    <a:gs pos="87083">
                      <a:srgbClr val="000000"/>
                    </a:gs>
                    <a:gs pos="70000">
                      <a:srgbClr val="000000"/>
                    </a:gs>
                  </a:gsLst>
                  <a:lin ang="0" scaled="0"/>
                </a:gradFill>
              </a:rPr>
              <a:t>ISO Store</a:t>
            </a:r>
          </a:p>
        </p:txBody>
      </p:sp>
      <p:sp>
        <p:nvSpPr>
          <p:cNvPr id="89" name="BTS to app"/>
          <p:cNvSpPr/>
          <p:nvPr/>
        </p:nvSpPr>
        <p:spPr>
          <a:xfrm>
            <a:off x="5004797" y="3951956"/>
            <a:ext cx="835968" cy="640080"/>
          </a:xfrm>
          <a:prstGeom prst="leftArrow">
            <a:avLst/>
          </a:prstGeom>
          <a:gradFill>
            <a:gsLst>
              <a:gs pos="40000">
                <a:srgbClr val="969696"/>
              </a:gs>
              <a:gs pos="0">
                <a:srgbClr val="969696">
                  <a:alpha val="0"/>
                </a:srgbClr>
              </a:gs>
            </a:gsLst>
            <a:lin ang="10800000" scaled="0"/>
          </a:gradFill>
          <a:ln>
            <a:gradFill>
              <a:gsLst>
                <a:gs pos="0">
                  <a:srgbClr val="FFFFFF">
                    <a:alpha val="0"/>
                  </a:srgbClr>
                </a:gs>
                <a:gs pos="100000">
                  <a:srgbClr val="FFFFFF"/>
                </a:gs>
              </a:gsLst>
              <a:lin ang="10800000" scaled="0"/>
            </a:gradFill>
          </a:ln>
          <a:effectLst/>
        </p:spPr>
        <p:style>
          <a:lnRef idx="1">
            <a:schemeClr val="accent5"/>
          </a:lnRef>
          <a:fillRef idx="3">
            <a:schemeClr val="accent5"/>
          </a:fillRef>
          <a:effectRef idx="2">
            <a:schemeClr val="accent5"/>
          </a:effectRef>
          <a:fontRef idx="minor">
            <a:schemeClr val="lt1"/>
          </a:fontRef>
        </p:style>
        <p:txBody>
          <a:bodyPr lIns="121899" tIns="60949" rIns="121899" bIns="60949" anchor="ctr"/>
          <a:lstStyle/>
          <a:p>
            <a:pPr algn="ctr" defTabSz="914099" fontAlgn="auto">
              <a:lnSpc>
                <a:spcPct val="90000"/>
              </a:lnSpc>
              <a:spcBef>
                <a:spcPts val="0"/>
              </a:spcBef>
              <a:spcAft>
                <a:spcPts val="0"/>
              </a:spcAft>
              <a:defRPr/>
            </a:pPr>
            <a:endParaRPr lang="en-US" sz="2000">
              <a:gradFill>
                <a:gsLst>
                  <a:gs pos="87083">
                    <a:srgbClr val="000000"/>
                  </a:gs>
                  <a:gs pos="70000">
                    <a:srgbClr val="000000"/>
                  </a:gs>
                </a:gsLst>
                <a:lin ang="0" scaled="0"/>
              </a:gradFill>
            </a:endParaRPr>
          </a:p>
        </p:txBody>
      </p:sp>
      <p:sp>
        <p:nvSpPr>
          <p:cNvPr id="24" name="download button"/>
          <p:cNvSpPr/>
          <p:nvPr/>
        </p:nvSpPr>
        <p:spPr bwMode="auto">
          <a:xfrm>
            <a:off x="1550988" y="4981575"/>
            <a:ext cx="1084262" cy="396875"/>
          </a:xfrm>
          <a:prstGeom prst="rect">
            <a:avLst/>
          </a:prstGeom>
          <a:no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r>
              <a:rPr lang="en-US" sz="1600" dirty="0">
                <a:solidFill>
                  <a:schemeClr val="tx1">
                    <a:alpha val="99000"/>
                  </a:schemeClr>
                </a:solidFill>
                <a:latin typeface="Segoe UI" pitchFamily="34" charset="0"/>
                <a:ea typeface="Segoe UI" pitchFamily="34" charset="0"/>
                <a:cs typeface="Segoe UI" pitchFamily="34" charset="0"/>
              </a:rPr>
              <a:t>download</a:t>
            </a:r>
          </a:p>
        </p:txBody>
      </p:sp>
      <p:sp>
        <p:nvSpPr>
          <p:cNvPr id="99" name="download overlay"/>
          <p:cNvSpPr/>
          <p:nvPr/>
        </p:nvSpPr>
        <p:spPr>
          <a:xfrm>
            <a:off x="1768475" y="4926013"/>
            <a:ext cx="504825" cy="506412"/>
          </a:xfrm>
          <a:prstGeom prst="ellipse">
            <a:avLst/>
          </a:prstGeom>
          <a:solidFill>
            <a:srgbClr val="FFCC00">
              <a:alpha val="49804"/>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lIns="121899" tIns="60949" rIns="121899" bIns="60949" anchor="ctr"/>
          <a:lstStyle/>
          <a:p>
            <a:pPr algn="ctr" defTabSz="914363" fontAlgn="auto">
              <a:spcBef>
                <a:spcPts val="0"/>
              </a:spcBef>
              <a:spcAft>
                <a:spcPts val="0"/>
              </a:spcAft>
              <a:defRPr/>
            </a:pPr>
            <a:endParaRPr lang="en-US"/>
          </a:p>
        </p:txBody>
      </p:sp>
      <p:grpSp>
        <p:nvGrpSpPr>
          <p:cNvPr id="30" name="Cell limit"/>
          <p:cNvGrpSpPr>
            <a:grpSpLocks/>
          </p:cNvGrpSpPr>
          <p:nvPr/>
        </p:nvGrpSpPr>
        <p:grpSpPr bwMode="auto">
          <a:xfrm>
            <a:off x="8067675" y="4146550"/>
            <a:ext cx="1217613" cy="277813"/>
            <a:chOff x="8099333" y="4793946"/>
            <a:chExt cx="1217450" cy="276999"/>
          </a:xfrm>
        </p:grpSpPr>
        <p:sp>
          <p:nvSpPr>
            <p:cNvPr id="75" name="Cell limit"/>
            <p:cNvSpPr txBox="1"/>
            <p:nvPr/>
          </p:nvSpPr>
          <p:spPr>
            <a:xfrm>
              <a:off x="8505663" y="4793946"/>
              <a:ext cx="811120" cy="276999"/>
            </a:xfrm>
            <a:prstGeom prst="rect">
              <a:avLst/>
            </a:prstGeom>
            <a:noFill/>
            <a:ln>
              <a:noFill/>
            </a:ln>
          </p:spPr>
          <p:txBody>
            <a:bodyPr wrap="none" lIns="0" tIns="0" rIns="0" bIns="0">
              <a:spAutoFit/>
            </a:bodyPr>
            <a:lstStyle/>
            <a:p>
              <a:pPr algn="r" defTabSz="914099" fontAlgn="auto">
                <a:lnSpc>
                  <a:spcPct val="90000"/>
                </a:lnSpc>
                <a:spcBef>
                  <a:spcPts val="0"/>
                </a:spcBef>
                <a:spcAft>
                  <a:spcPts val="0"/>
                </a:spcAft>
                <a:defRPr/>
              </a:pPr>
              <a:r>
                <a:rPr lang="en-US" sz="2000" dirty="0">
                  <a:gradFill>
                    <a:gsLst>
                      <a:gs pos="87083">
                        <a:srgbClr val="000000"/>
                      </a:gs>
                      <a:gs pos="70000">
                        <a:srgbClr val="000000"/>
                      </a:gs>
                    </a:gsLst>
                    <a:lin ang="0" scaled="0"/>
                  </a:gradFill>
                  <a:latin typeface="+mn-lt"/>
                  <a:ea typeface="+mn-ea"/>
                </a:rPr>
                <a:t> </a:t>
              </a:r>
              <a:r>
                <a:rPr lang="en-US" sz="2000" dirty="0">
                  <a:gradFill>
                    <a:gsLst>
                      <a:gs pos="87083">
                        <a:srgbClr val="000000"/>
                      </a:gs>
                      <a:gs pos="70000">
                        <a:srgbClr val="000000"/>
                      </a:gs>
                    </a:gsLst>
                    <a:lin ang="0" scaled="0"/>
                  </a:gradFill>
                  <a:latin typeface="+mn-lt"/>
                  <a:ea typeface="+mn-ea"/>
                </a:rPr>
                <a:t>20 </a:t>
              </a:r>
              <a:r>
                <a:rPr lang="en-US" sz="2000" dirty="0">
                  <a:gradFill>
                    <a:gsLst>
                      <a:gs pos="87083">
                        <a:srgbClr val="000000"/>
                      </a:gs>
                      <a:gs pos="70000">
                        <a:srgbClr val="000000"/>
                      </a:gs>
                    </a:gsLst>
                    <a:lin ang="0" scaled="0"/>
                  </a:gradFill>
                  <a:latin typeface="+mn-lt"/>
                  <a:ea typeface="+mn-ea"/>
                </a:rPr>
                <a:t>MB</a:t>
              </a:r>
            </a:p>
          </p:txBody>
        </p:sp>
        <p:grpSp>
          <p:nvGrpSpPr>
            <p:cNvPr id="184374" name="Group 26"/>
            <p:cNvGrpSpPr>
              <a:grpSpLocks/>
            </p:cNvGrpSpPr>
            <p:nvPr/>
          </p:nvGrpSpPr>
          <p:grpSpPr bwMode="auto">
            <a:xfrm>
              <a:off x="8099333" y="4795285"/>
              <a:ext cx="338328" cy="274320"/>
              <a:chOff x="7934895" y="5227139"/>
              <a:chExt cx="338328" cy="274320"/>
            </a:xfrm>
          </p:grpSpPr>
          <p:sp>
            <p:nvSpPr>
              <p:cNvPr id="105" name="Rectangle 104"/>
              <p:cNvSpPr/>
              <p:nvPr/>
            </p:nvSpPr>
            <p:spPr bwMode="auto">
              <a:xfrm>
                <a:off x="7934895" y="5227383"/>
                <a:ext cx="338093" cy="273832"/>
              </a:xfrm>
              <a:prstGeom prst="rect">
                <a:avLst/>
              </a:prstGeom>
              <a:solidFill>
                <a:schemeClr val="bg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pic>
            <p:nvPicPr>
              <p:cNvPr id="184376" name="Cell symbol"/>
              <p:cNvPicPr>
                <a:picLocks noChangeAspect="1" noChangeArrowheads="1"/>
              </p:cNvPicPr>
              <p:nvPr/>
            </p:nvPicPr>
            <p:blipFill>
              <a:blip r:embed="rId6"/>
              <a:srcRect/>
              <a:stretch>
                <a:fillRect/>
              </a:stretch>
            </p:blipFill>
            <p:spPr bwMode="auto">
              <a:xfrm>
                <a:off x="7934895" y="5227139"/>
                <a:ext cx="333602" cy="274320"/>
              </a:xfrm>
              <a:prstGeom prst="rect">
                <a:avLst/>
              </a:prstGeom>
              <a:noFill/>
              <a:ln w="9525">
                <a:noFill/>
                <a:miter lim="800000"/>
                <a:headEnd/>
                <a:tailEnd/>
              </a:ln>
            </p:spPr>
          </p:pic>
        </p:grpSp>
      </p:grpSp>
      <p:grpSp>
        <p:nvGrpSpPr>
          <p:cNvPr id="29" name="WiFi limit"/>
          <p:cNvGrpSpPr>
            <a:grpSpLocks/>
          </p:cNvGrpSpPr>
          <p:nvPr/>
        </p:nvGrpSpPr>
        <p:grpSpPr bwMode="auto">
          <a:xfrm>
            <a:off x="8067675" y="4137025"/>
            <a:ext cx="1217613" cy="296863"/>
            <a:chOff x="8099713" y="5147340"/>
            <a:chExt cx="1217070" cy="296785"/>
          </a:xfrm>
        </p:grpSpPr>
        <p:grpSp>
          <p:nvGrpSpPr>
            <p:cNvPr id="184369" name="Group 24"/>
            <p:cNvGrpSpPr>
              <a:grpSpLocks/>
            </p:cNvGrpSpPr>
            <p:nvPr/>
          </p:nvGrpSpPr>
          <p:grpSpPr bwMode="auto">
            <a:xfrm>
              <a:off x="8099713" y="5158573"/>
              <a:ext cx="338328" cy="274320"/>
              <a:chOff x="7298911" y="5615897"/>
              <a:chExt cx="338328" cy="274320"/>
            </a:xfrm>
          </p:grpSpPr>
          <p:sp>
            <p:nvSpPr>
              <p:cNvPr id="100" name="Rectangle 99"/>
              <p:cNvSpPr/>
              <p:nvPr/>
            </p:nvSpPr>
            <p:spPr bwMode="auto">
              <a:xfrm>
                <a:off x="7298911" y="5615774"/>
                <a:ext cx="337987" cy="274565"/>
              </a:xfrm>
              <a:prstGeom prst="rect">
                <a:avLst/>
              </a:prstGeom>
              <a:solidFill>
                <a:schemeClr val="bg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pic>
            <p:nvPicPr>
              <p:cNvPr id="184372" name="WiFi symbol"/>
              <p:cNvPicPr>
                <a:picLocks noChangeAspect="1" noChangeArrowheads="1"/>
              </p:cNvPicPr>
              <p:nvPr/>
            </p:nvPicPr>
            <p:blipFill>
              <a:blip r:embed="rId7"/>
              <a:srcRect/>
              <a:stretch>
                <a:fillRect/>
              </a:stretch>
            </p:blipFill>
            <p:spPr bwMode="auto">
              <a:xfrm>
                <a:off x="7347207" y="5615897"/>
                <a:ext cx="241735" cy="274320"/>
              </a:xfrm>
              <a:prstGeom prst="rect">
                <a:avLst/>
              </a:prstGeom>
              <a:noFill/>
              <a:ln w="9525">
                <a:noFill/>
                <a:miter lim="800000"/>
                <a:headEnd/>
                <a:tailEnd/>
              </a:ln>
            </p:spPr>
          </p:pic>
        </p:grpSp>
        <p:sp>
          <p:nvSpPr>
            <p:cNvPr id="102" name="Cell limit"/>
            <p:cNvSpPr txBox="1"/>
            <p:nvPr/>
          </p:nvSpPr>
          <p:spPr>
            <a:xfrm>
              <a:off x="8559090" y="5147340"/>
              <a:ext cx="757693" cy="296785"/>
            </a:xfrm>
            <a:prstGeom prst="rect">
              <a:avLst/>
            </a:prstGeom>
            <a:noFill/>
            <a:ln>
              <a:noFill/>
            </a:ln>
          </p:spPr>
          <p:txBody>
            <a:bodyPr wrap="none" lIns="0" tIns="0" rIns="0" bIns="0">
              <a:spAutoFit/>
            </a:bodyPr>
            <a:lstStyle/>
            <a:p>
              <a:pPr algn="r" defTabSz="914099" fontAlgn="auto">
                <a:lnSpc>
                  <a:spcPct val="90000"/>
                </a:lnSpc>
                <a:spcBef>
                  <a:spcPts val="0"/>
                </a:spcBef>
                <a:spcAft>
                  <a:spcPts val="0"/>
                </a:spcAft>
                <a:defRPr/>
              </a:pPr>
              <a:r>
                <a:rPr lang="en-US" sz="2000" dirty="0">
                  <a:gradFill>
                    <a:gsLst>
                      <a:gs pos="87083">
                        <a:srgbClr val="000000"/>
                      </a:gs>
                      <a:gs pos="70000">
                        <a:srgbClr val="000000"/>
                      </a:gs>
                    </a:gsLst>
                    <a:lin ang="0" scaled="0"/>
                  </a:gradFill>
                  <a:latin typeface="+mn-lt"/>
                  <a:ea typeface="+mn-ea"/>
                </a:rPr>
                <a:t>50 </a:t>
              </a:r>
              <a:r>
                <a:rPr lang="en-US" sz="2000" dirty="0">
                  <a:gradFill>
                    <a:gsLst>
                      <a:gs pos="87083">
                        <a:srgbClr val="000000"/>
                      </a:gs>
                      <a:gs pos="70000">
                        <a:srgbClr val="000000"/>
                      </a:gs>
                    </a:gsLst>
                    <a:lin ang="0" scaled="0"/>
                  </a:gradFill>
                  <a:latin typeface="+mn-lt"/>
                  <a:ea typeface="+mn-ea"/>
                </a:rPr>
                <a:t>MB</a:t>
              </a:r>
            </a:p>
          </p:txBody>
        </p:sp>
      </p:grpSp>
      <p:grpSp>
        <p:nvGrpSpPr>
          <p:cNvPr id="28" name="AC limit"/>
          <p:cNvGrpSpPr>
            <a:grpSpLocks/>
          </p:cNvGrpSpPr>
          <p:nvPr/>
        </p:nvGrpSpPr>
        <p:grpSpPr bwMode="auto">
          <a:xfrm>
            <a:off x="8067675" y="4148138"/>
            <a:ext cx="1217613" cy="277812"/>
            <a:chOff x="8099333" y="5577095"/>
            <a:chExt cx="1217450" cy="278280"/>
          </a:xfrm>
        </p:grpSpPr>
        <p:sp>
          <p:nvSpPr>
            <p:cNvPr id="90" name="Cell limit"/>
            <p:cNvSpPr txBox="1"/>
            <p:nvPr/>
          </p:nvSpPr>
          <p:spPr>
            <a:xfrm>
              <a:off x="8702832" y="5577095"/>
              <a:ext cx="613951" cy="276999"/>
            </a:xfrm>
            <a:prstGeom prst="rect">
              <a:avLst/>
            </a:prstGeom>
            <a:noFill/>
            <a:ln>
              <a:noFill/>
            </a:ln>
          </p:spPr>
          <p:txBody>
            <a:bodyPr wrap="none" lIns="0" tIns="0" rIns="0" bIns="0">
              <a:spAutoFit/>
            </a:bodyPr>
            <a:lstStyle/>
            <a:p>
              <a:pPr algn="r" defTabSz="914099" fontAlgn="auto">
                <a:lnSpc>
                  <a:spcPct val="90000"/>
                </a:lnSpc>
                <a:spcBef>
                  <a:spcPts val="0"/>
                </a:spcBef>
                <a:spcAft>
                  <a:spcPts val="0"/>
                </a:spcAft>
                <a:defRPr/>
              </a:pPr>
              <a:r>
                <a:rPr lang="en-US" sz="2000" dirty="0">
                  <a:gradFill>
                    <a:gsLst>
                      <a:gs pos="87083">
                        <a:srgbClr val="000000"/>
                      </a:gs>
                      <a:gs pos="70000">
                        <a:srgbClr val="000000"/>
                      </a:gs>
                    </a:gsLst>
                    <a:lin ang="0" scaled="0"/>
                  </a:gradFill>
                  <a:latin typeface="+mn-lt"/>
                  <a:ea typeface="+mn-ea"/>
                </a:rPr>
                <a:t>None</a:t>
              </a:r>
              <a:endParaRPr lang="en-US" sz="2000" dirty="0">
                <a:gradFill>
                  <a:gsLst>
                    <a:gs pos="87083">
                      <a:srgbClr val="000000"/>
                    </a:gs>
                    <a:gs pos="70000">
                      <a:srgbClr val="000000"/>
                    </a:gs>
                  </a:gsLst>
                  <a:lin ang="0" scaled="0"/>
                </a:gradFill>
                <a:latin typeface="+mn-lt"/>
                <a:ea typeface="+mn-ea"/>
              </a:endParaRPr>
            </a:p>
          </p:txBody>
        </p:sp>
        <p:grpSp>
          <p:nvGrpSpPr>
            <p:cNvPr id="184362" name="Group 25"/>
            <p:cNvGrpSpPr>
              <a:grpSpLocks/>
            </p:cNvGrpSpPr>
            <p:nvPr/>
          </p:nvGrpSpPr>
          <p:grpSpPr bwMode="auto">
            <a:xfrm>
              <a:off x="8099333" y="5581055"/>
              <a:ext cx="338328" cy="274320"/>
              <a:chOff x="6741699" y="5592819"/>
              <a:chExt cx="338328" cy="274320"/>
            </a:xfrm>
          </p:grpSpPr>
          <p:sp>
            <p:nvSpPr>
              <p:cNvPr id="104" name="Rectangle 103"/>
              <p:cNvSpPr/>
              <p:nvPr/>
            </p:nvSpPr>
            <p:spPr bwMode="auto">
              <a:xfrm>
                <a:off x="6741699" y="5592040"/>
                <a:ext cx="338093" cy="275099"/>
              </a:xfrm>
              <a:prstGeom prst="rect">
                <a:avLst/>
              </a:prstGeom>
              <a:solidFill>
                <a:schemeClr val="bg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grpSp>
            <p:nvGrpSpPr>
              <p:cNvPr id="184364" name="Group 15"/>
              <p:cNvGrpSpPr>
                <a:grpSpLocks/>
              </p:cNvGrpSpPr>
              <p:nvPr/>
            </p:nvGrpSpPr>
            <p:grpSpPr bwMode="auto">
              <a:xfrm>
                <a:off x="6776322" y="5592819"/>
                <a:ext cx="269082" cy="274320"/>
                <a:chOff x="7997601" y="5448476"/>
                <a:chExt cx="269082" cy="274320"/>
              </a:xfrm>
            </p:grpSpPr>
            <p:sp>
              <p:nvSpPr>
                <p:cNvPr id="13" name="Rectangle 12"/>
                <p:cNvSpPr/>
                <p:nvPr/>
              </p:nvSpPr>
              <p:spPr bwMode="auto">
                <a:xfrm>
                  <a:off x="7997898" y="5447697"/>
                  <a:ext cx="268252" cy="275099"/>
                </a:xfrm>
                <a:prstGeom prst="rect">
                  <a:avLst/>
                </a:prstGeom>
                <a:solidFill>
                  <a:schemeClr val="bg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grpSp>
              <p:nvGrpSpPr>
                <p:cNvPr id="184366" name="Group 13"/>
                <p:cNvGrpSpPr>
                  <a:grpSpLocks/>
                </p:cNvGrpSpPr>
                <p:nvPr/>
              </p:nvGrpSpPr>
              <p:grpSpPr bwMode="auto">
                <a:xfrm>
                  <a:off x="8041231" y="5527233"/>
                  <a:ext cx="181822" cy="111568"/>
                  <a:chOff x="8036673" y="5508946"/>
                  <a:chExt cx="181822" cy="111568"/>
                </a:xfrm>
              </p:grpSpPr>
              <p:grpSp>
                <p:nvGrpSpPr>
                  <p:cNvPr id="11" name="Group 10"/>
                  <p:cNvGrpSpPr/>
                  <p:nvPr/>
                </p:nvGrpSpPr>
                <p:grpSpPr>
                  <a:xfrm>
                    <a:off x="8147163" y="5518470"/>
                    <a:ext cx="71332" cy="92520"/>
                    <a:chOff x="8147163" y="5509327"/>
                    <a:chExt cx="71332" cy="92520"/>
                  </a:xfrm>
                  <a:solidFill>
                    <a:schemeClr val="tx1">
                      <a:lumMod val="75000"/>
                    </a:schemeClr>
                  </a:solidFill>
                </p:grpSpPr>
                <p:sp>
                  <p:nvSpPr>
                    <p:cNvPr id="92" name="Rectangle 91"/>
                    <p:cNvSpPr/>
                    <p:nvPr/>
                  </p:nvSpPr>
                  <p:spPr bwMode="auto">
                    <a:xfrm>
                      <a:off x="8147163" y="5509327"/>
                      <a:ext cx="71332" cy="18288"/>
                    </a:xfrm>
                    <a:prstGeom prst="rect">
                      <a:avLst/>
                    </a:prstGeom>
                    <a:gradFill>
                      <a:gsLst>
                        <a:gs pos="100000">
                          <a:schemeClr val="accent6">
                            <a:lumMod val="20000"/>
                            <a:lumOff val="80000"/>
                          </a:schemeClr>
                        </a:gs>
                        <a:gs pos="0">
                          <a:schemeClr val="accent6">
                            <a:lumMod val="20000"/>
                            <a:lumOff val="80000"/>
                          </a:schemeClr>
                        </a:gs>
                        <a:gs pos="50000">
                          <a:schemeClr val="accent6"/>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93" name="Rectangle 92"/>
                    <p:cNvSpPr/>
                    <p:nvPr/>
                  </p:nvSpPr>
                  <p:spPr bwMode="auto">
                    <a:xfrm>
                      <a:off x="8147163" y="5583559"/>
                      <a:ext cx="71332" cy="18288"/>
                    </a:xfrm>
                    <a:prstGeom prst="rect">
                      <a:avLst/>
                    </a:prstGeom>
                    <a:gradFill>
                      <a:gsLst>
                        <a:gs pos="100000">
                          <a:schemeClr val="accent6">
                            <a:lumMod val="20000"/>
                            <a:lumOff val="80000"/>
                          </a:schemeClr>
                        </a:gs>
                        <a:gs pos="0">
                          <a:schemeClr val="accent6">
                            <a:lumMod val="20000"/>
                            <a:lumOff val="80000"/>
                          </a:schemeClr>
                        </a:gs>
                        <a:gs pos="50000">
                          <a:schemeClr val="accent6"/>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94" name="Rectangle 93"/>
                    <p:cNvSpPr/>
                    <p:nvPr/>
                  </p:nvSpPr>
                  <p:spPr bwMode="auto">
                    <a:xfrm>
                      <a:off x="8147163" y="5546442"/>
                      <a:ext cx="71332" cy="18288"/>
                    </a:xfrm>
                    <a:prstGeom prst="rect">
                      <a:avLst/>
                    </a:prstGeom>
                    <a:gradFill>
                      <a:gsLst>
                        <a:gs pos="100000">
                          <a:schemeClr val="accent6">
                            <a:lumMod val="20000"/>
                            <a:lumOff val="80000"/>
                          </a:schemeClr>
                        </a:gs>
                        <a:gs pos="0">
                          <a:schemeClr val="accent6">
                            <a:lumMod val="20000"/>
                            <a:lumOff val="80000"/>
                          </a:schemeClr>
                        </a:gs>
                        <a:gs pos="50000">
                          <a:schemeClr val="accent6"/>
                        </a:gs>
                      </a:gsLst>
                      <a:lin ang="5400000" scaled="0"/>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grpSp>
              <p:grpSp>
                <p:nvGrpSpPr>
                  <p:cNvPr id="12" name="Group 11"/>
                  <p:cNvGrpSpPr/>
                  <p:nvPr/>
                </p:nvGrpSpPr>
                <p:grpSpPr>
                  <a:xfrm>
                    <a:off x="8036673" y="5508946"/>
                    <a:ext cx="126577" cy="111568"/>
                    <a:chOff x="8036673" y="5508946"/>
                    <a:chExt cx="126577" cy="111568"/>
                  </a:xfrm>
                  <a:solidFill>
                    <a:schemeClr val="tx1"/>
                  </a:solidFill>
                </p:grpSpPr>
                <p:sp>
                  <p:nvSpPr>
                    <p:cNvPr id="9" name="Rectangle 8"/>
                    <p:cNvSpPr/>
                    <p:nvPr/>
                  </p:nvSpPr>
                  <p:spPr bwMode="auto">
                    <a:xfrm>
                      <a:off x="8091918" y="5508946"/>
                      <a:ext cx="71332" cy="111568"/>
                    </a:xfrm>
                    <a:prstGeom prst="rect">
                      <a:avLst/>
                    </a:prstGeom>
                    <a:grp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10" name="Rounded Rectangle 9"/>
                    <p:cNvSpPr/>
                    <p:nvPr/>
                  </p:nvSpPr>
                  <p:spPr bwMode="auto">
                    <a:xfrm>
                      <a:off x="8036673" y="5508946"/>
                      <a:ext cx="69434" cy="111568"/>
                    </a:xfrm>
                    <a:prstGeom prst="round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grpSp>
            </p:grpSp>
          </p:grpSp>
        </p:grpSp>
      </p:grpSp>
      <p:sp>
        <p:nvSpPr>
          <p:cNvPr id="184360" name="TextBox 72">
            <a:hlinkClick r:id="rId8"/>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par>
                                <p:cTn id="12" presetID="1" presetClass="exit" presetSubtype="0" fill="hold" grpId="1" nodeType="withEffect">
                                  <p:stCondLst>
                                    <p:cond delay="0"/>
                                  </p:stCondLst>
                                  <p:childTnLst>
                                    <p:set>
                                      <p:cBhvr>
                                        <p:cTn id="13" dur="1" fill="hold">
                                          <p:stCondLst>
                                            <p:cond delay="0"/>
                                          </p:stCondLst>
                                        </p:cTn>
                                        <p:tgtEl>
                                          <p:spTgt spid="99"/>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fade">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fade">
                                      <p:cBhvr>
                                        <p:cTn id="35" dur="500"/>
                                        <p:tgtEl>
                                          <p:spTgt spid="96"/>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500"/>
                                        <p:tgtEl>
                                          <p:spTgt spid="89"/>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76"/>
                                        </p:tgtEl>
                                        <p:attrNameLst>
                                          <p:attrName>style.visibility</p:attrName>
                                        </p:attrNameLst>
                                      </p:cBhvr>
                                      <p:to>
                                        <p:strVal val="visible"/>
                                      </p:to>
                                    </p:set>
                                    <p:anim calcmode="lin" valueType="num">
                                      <p:cBhvr additive="base">
                                        <p:cTn id="48" dur="500" fill="hold"/>
                                        <p:tgtEl>
                                          <p:spTgt spid="76"/>
                                        </p:tgtEl>
                                        <p:attrNameLst>
                                          <p:attrName>ppt_x</p:attrName>
                                        </p:attrNameLst>
                                      </p:cBhvr>
                                      <p:tavLst>
                                        <p:tav tm="0">
                                          <p:val>
                                            <p:strVal val="0-#ppt_w/2"/>
                                          </p:val>
                                        </p:tav>
                                        <p:tav tm="100000">
                                          <p:val>
                                            <p:strVal val="#ppt_x"/>
                                          </p:val>
                                        </p:tav>
                                      </p:tavLst>
                                    </p:anim>
                                    <p:anim calcmode="lin" valueType="num">
                                      <p:cBhvr additive="base">
                                        <p:cTn id="49" dur="500" fill="hold"/>
                                        <p:tgtEl>
                                          <p:spTgt spid="76"/>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 presetClass="exit" presetSubtype="0" fill="hold" nodeType="afterEffect">
                                  <p:stCondLst>
                                    <p:cond delay="0"/>
                                  </p:stCondLst>
                                  <p:childTnLst>
                                    <p:set>
                                      <p:cBhvr>
                                        <p:cTn id="52" dur="1" fill="hold">
                                          <p:stCondLst>
                                            <p:cond delay="0"/>
                                          </p:stCondLst>
                                        </p:cTn>
                                        <p:tgtEl>
                                          <p:spTgt spid="9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1+#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par>
                                <p:cTn id="65" presetID="1" presetClass="exit" presetSubtype="0" fill="hold" nodeType="with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1+#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1" presetClass="exit" presetSubtype="0" fill="hold"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9"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a:off x="8585200" y="1449388"/>
            <a:ext cx="0" cy="5121275"/>
          </a:xfrm>
          <a:prstGeom prst="line">
            <a:avLst/>
          </a:prstGeom>
          <a:ln w="25400">
            <a:solidFill>
              <a:srgbClr val="DDDDDD"/>
            </a:solidFill>
            <a:prstDash val="dash"/>
          </a:ln>
        </p:spPr>
        <p:style>
          <a:lnRef idx="1">
            <a:schemeClr val="accent1"/>
          </a:lnRef>
          <a:fillRef idx="0">
            <a:schemeClr val="accent1"/>
          </a:fillRef>
          <a:effectRef idx="0">
            <a:schemeClr val="accent1"/>
          </a:effectRef>
          <a:fontRef idx="minor">
            <a:schemeClr val="tx1"/>
          </a:fontRef>
        </p:style>
      </p:cxnSp>
      <p:sp>
        <p:nvSpPr>
          <p:cNvPr id="77" name="Right Brace 76"/>
          <p:cNvSpPr/>
          <p:nvPr/>
        </p:nvSpPr>
        <p:spPr>
          <a:xfrm>
            <a:off x="7702550" y="2138363"/>
            <a:ext cx="1554163" cy="4230687"/>
          </a:xfrm>
          <a:prstGeom prst="rightBrace">
            <a:avLst>
              <a:gd name="adj1" fmla="val 32783"/>
              <a:gd name="adj2" fmla="val 21969"/>
            </a:avLst>
          </a:prstGeom>
          <a:noFill/>
          <a:ln w="41275">
            <a:solidFill>
              <a:schemeClr val="accent4"/>
            </a:solidFill>
          </a:ln>
        </p:spPr>
        <p:style>
          <a:lnRef idx="1">
            <a:schemeClr val="accent3"/>
          </a:lnRef>
          <a:fillRef idx="0">
            <a:schemeClr val="accent3"/>
          </a:fillRef>
          <a:effectRef idx="0">
            <a:schemeClr val="accent3"/>
          </a:effectRef>
          <a:fontRef idx="minor">
            <a:schemeClr val="tx1"/>
          </a:fontRef>
        </p:style>
        <p:txBody>
          <a:bodyPr lIns="121899" tIns="60949" rIns="121899" bIns="60949" anchor="ctr"/>
          <a:lstStyle/>
          <a:p>
            <a:pPr algn="ctr" defTabSz="914363" fontAlgn="auto">
              <a:spcBef>
                <a:spcPts val="0"/>
              </a:spcBef>
              <a:spcAft>
                <a:spcPts val="0"/>
              </a:spcAft>
              <a:defRPr/>
            </a:pPr>
            <a:endParaRPr lang="en-US" sz="1600"/>
          </a:p>
        </p:txBody>
      </p:sp>
      <p:sp>
        <p:nvSpPr>
          <p:cNvPr id="5" name="Title 4"/>
          <p:cNvSpPr>
            <a:spLocks noGrp="1"/>
          </p:cNvSpPr>
          <p:nvPr>
            <p:ph type="title"/>
          </p:nvPr>
        </p:nvSpPr>
        <p:spPr>
          <a:xfrm>
            <a:off x="519112" y="228600"/>
            <a:ext cx="11149013" cy="609398"/>
          </a:xfrm>
        </p:spPr>
        <p:txBody>
          <a:bodyPr/>
          <a:lstStyle/>
          <a:p>
            <a:pPr defTabSz="914363" fontAlgn="auto">
              <a:spcAft>
                <a:spcPts val="0"/>
              </a:spcAft>
              <a:defRPr/>
            </a:pPr>
            <a:r>
              <a:rPr smtClean="0"/>
              <a:t>End-to-End Architecture</a:t>
            </a:r>
            <a:endParaRPr lang="en-AU" dirty="0"/>
          </a:p>
        </p:txBody>
      </p:sp>
      <p:pic>
        <p:nvPicPr>
          <p:cNvPr id="41" name="Picture 2"/>
          <p:cNvPicPr>
            <a:picLocks noChangeAspect="1" noChangeArrowheads="1"/>
          </p:cNvPicPr>
          <p:nvPr/>
        </p:nvPicPr>
        <p:blipFill>
          <a:blip r:embed="rId2"/>
          <a:srcRect/>
          <a:stretch>
            <a:fillRect/>
          </a:stretch>
        </p:blipFill>
        <p:spPr bwMode="auto">
          <a:xfrm>
            <a:off x="717550" y="2600325"/>
            <a:ext cx="3416300" cy="39020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3" name="app"/>
          <p:cNvSpPr/>
          <p:nvPr/>
        </p:nvSpPr>
        <p:spPr bwMode="auto">
          <a:xfrm>
            <a:off x="5588000" y="2489200"/>
            <a:ext cx="1973263" cy="1346200"/>
          </a:xfrm>
          <a:prstGeom prst="rect">
            <a:avLst/>
          </a:prstGeom>
          <a:noFill/>
          <a:ln>
            <a:solidFill>
              <a:srgbClr val="6BBD46"/>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21893" tIns="60947" rIns="121893" bIns="60947" anchor="ctr"/>
          <a:lstStyle/>
          <a:p>
            <a:pPr algn="ctr" defTabSz="1218585">
              <a:defRPr/>
            </a:pPr>
            <a:endParaRPr lang="en-US" sz="2800" dirty="0">
              <a:solidFill>
                <a:schemeClr val="tx2"/>
              </a:solidFill>
            </a:endParaRPr>
          </a:p>
        </p:txBody>
      </p:sp>
      <p:sp>
        <p:nvSpPr>
          <p:cNvPr id="47" name="sys service"/>
          <p:cNvSpPr/>
          <p:nvPr/>
        </p:nvSpPr>
        <p:spPr bwMode="auto">
          <a:xfrm>
            <a:off x="9256713" y="4241800"/>
            <a:ext cx="1860550" cy="1373188"/>
          </a:xfrm>
          <a:prstGeom prst="rect">
            <a:avLst/>
          </a:prstGeom>
          <a:solidFill>
            <a:srgbClr val="96969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45718" bIns="45718" anchor="ctr"/>
          <a:lstStyle/>
          <a:p>
            <a:pPr algn="ctr" defTabSz="914099" fontAlgn="auto">
              <a:lnSpc>
                <a:spcPct val="90000"/>
              </a:lnSpc>
              <a:spcBef>
                <a:spcPts val="0"/>
              </a:spcBef>
              <a:spcAft>
                <a:spcPts val="0"/>
              </a:spcAft>
              <a:defRPr/>
            </a:pPr>
            <a:r>
              <a:rPr lang="en-US" sz="3200" dirty="0">
                <a:solidFill>
                  <a:schemeClr val="tx1">
                    <a:alpha val="99000"/>
                  </a:schemeClr>
                </a:solidFill>
              </a:rPr>
              <a:t>System Services</a:t>
            </a:r>
          </a:p>
        </p:txBody>
      </p:sp>
      <p:sp>
        <p:nvSpPr>
          <p:cNvPr id="50" name="iso store"/>
          <p:cNvSpPr/>
          <p:nvPr/>
        </p:nvSpPr>
        <p:spPr bwMode="auto">
          <a:xfrm>
            <a:off x="6701915" y="4390181"/>
            <a:ext cx="1726750" cy="731657"/>
          </a:xfrm>
          <a:prstGeom prst="can">
            <a:avLst/>
          </a:prstGeom>
          <a:gradFill>
            <a:gsLst>
              <a:gs pos="0">
                <a:srgbClr val="B2B2B2"/>
              </a:gs>
              <a:gs pos="35000">
                <a:srgbClr val="C0C0C0"/>
              </a:gs>
              <a:gs pos="100000">
                <a:srgbClr val="DDDDDD"/>
              </a:gs>
            </a:gsLst>
            <a:lin ang="0" scaled="0"/>
          </a:gradFill>
          <a:ln>
            <a:solidFill>
              <a:srgbClr val="969696"/>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121893" tIns="60947" rIns="121893" bIns="60947" anchor="ctr"/>
          <a:lstStyle/>
          <a:p>
            <a:pPr algn="ctr" defTabSz="914363">
              <a:defRPr/>
            </a:pPr>
            <a:r>
              <a:rPr lang="en-US" sz="2400" dirty="0">
                <a:gradFill>
                  <a:gsLst>
                    <a:gs pos="87083">
                      <a:srgbClr val="000000"/>
                    </a:gs>
                    <a:gs pos="70000">
                      <a:srgbClr val="000000"/>
                    </a:gs>
                  </a:gsLst>
                  <a:lin ang="0" scaled="0"/>
                </a:gradFill>
              </a:rPr>
              <a:t>ISO Store</a:t>
            </a:r>
          </a:p>
        </p:txBody>
      </p:sp>
      <p:sp>
        <p:nvSpPr>
          <p:cNvPr id="55" name="web"/>
          <p:cNvSpPr/>
          <p:nvPr/>
        </p:nvSpPr>
        <p:spPr bwMode="auto">
          <a:xfrm>
            <a:off x="4678363" y="4389438"/>
            <a:ext cx="1828800" cy="731837"/>
          </a:xfrm>
          <a:prstGeom prst="cloud">
            <a:avLst/>
          </a:prstGeom>
          <a:solidFill>
            <a:schemeClr val="tx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121893" tIns="60947" rIns="121893" bIns="60947" anchor="ctr"/>
          <a:lstStyle/>
          <a:p>
            <a:pPr algn="ctr" defTabSz="1218585">
              <a:defRPr/>
            </a:pPr>
            <a:r>
              <a:rPr lang="en-US" sz="2400" dirty="0">
                <a:solidFill>
                  <a:schemeClr val="bg1"/>
                </a:solidFill>
              </a:rPr>
              <a:t>Cloud</a:t>
            </a:r>
          </a:p>
        </p:txBody>
      </p:sp>
      <p:sp>
        <p:nvSpPr>
          <p:cNvPr id="56" name="app to iso"/>
          <p:cNvSpPr/>
          <p:nvPr/>
        </p:nvSpPr>
        <p:spPr bwMode="auto">
          <a:xfrm>
            <a:off x="6910388" y="3732213"/>
            <a:ext cx="525462" cy="731837"/>
          </a:xfrm>
          <a:prstGeom prst="upDownArrow">
            <a:avLst/>
          </a:prstGeom>
          <a:solidFill>
            <a:srgbClr val="FFFFFF"/>
          </a:solidFill>
          <a:ln w="19050">
            <a:solidFill>
              <a:srgbClr val="969696"/>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21893" tIns="60947" rIns="121893" bIns="60947" anchor="ctr"/>
          <a:lstStyle/>
          <a:p>
            <a:pPr algn="ctr" defTabSz="1218585">
              <a:defRPr/>
            </a:pPr>
            <a:endParaRPr lang="en-US" sz="2800" dirty="0">
              <a:gradFill>
                <a:gsLst>
                  <a:gs pos="0">
                    <a:srgbClr val="FFFFFF"/>
                  </a:gs>
                  <a:gs pos="100000">
                    <a:srgbClr val="FFFFFF"/>
                  </a:gs>
                </a:gsLst>
                <a:lin ang="5400000" scaled="0"/>
              </a:gradFill>
            </a:endParaRPr>
          </a:p>
        </p:txBody>
      </p:sp>
      <p:sp>
        <p:nvSpPr>
          <p:cNvPr id="57" name="app to web"/>
          <p:cNvSpPr/>
          <p:nvPr/>
        </p:nvSpPr>
        <p:spPr bwMode="auto">
          <a:xfrm rot="1873657">
            <a:off x="5386388" y="3776663"/>
            <a:ext cx="525462" cy="733425"/>
          </a:xfrm>
          <a:prstGeom prst="upDownArrow">
            <a:avLst/>
          </a:prstGeom>
          <a:solidFill>
            <a:srgbClr val="FFFFFF"/>
          </a:solidFill>
          <a:ln w="19050">
            <a:solidFill>
              <a:srgbClr val="969696"/>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21893" tIns="60947" rIns="121893" bIns="60947" anchor="ctr"/>
          <a:lstStyle/>
          <a:p>
            <a:pPr algn="ctr" defTabSz="1218585">
              <a:defRPr/>
            </a:pPr>
            <a:endParaRPr lang="en-US" sz="2800" dirty="0">
              <a:gradFill>
                <a:gsLst>
                  <a:gs pos="0">
                    <a:srgbClr val="FFFFFF"/>
                  </a:gs>
                  <a:gs pos="100000">
                    <a:srgbClr val="FFFFFF"/>
                  </a:gs>
                </a:gsLst>
                <a:lin ang="5400000" scaled="0"/>
              </a:gradFill>
            </a:endParaRPr>
          </a:p>
        </p:txBody>
      </p:sp>
      <p:sp>
        <p:nvSpPr>
          <p:cNvPr id="58" name="app to iso"/>
          <p:cNvSpPr/>
          <p:nvPr/>
        </p:nvSpPr>
        <p:spPr bwMode="auto">
          <a:xfrm rot="18000000">
            <a:off x="8212932" y="2977356"/>
            <a:ext cx="393700" cy="2328863"/>
          </a:xfrm>
          <a:prstGeom prst="upDownArrow">
            <a:avLst/>
          </a:prstGeom>
          <a:solidFill>
            <a:srgbClr val="FFFFFF"/>
          </a:solidFill>
          <a:ln w="19050">
            <a:solidFill>
              <a:srgbClr val="969696"/>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21893" tIns="60947" rIns="121893" bIns="60947" anchor="ctr"/>
          <a:lstStyle/>
          <a:p>
            <a:pPr algn="ctr" defTabSz="1218585">
              <a:defRPr/>
            </a:pPr>
            <a:endParaRPr lang="en-US" sz="2800" dirty="0">
              <a:gradFill>
                <a:gsLst>
                  <a:gs pos="0">
                    <a:srgbClr val="FFFFFF"/>
                  </a:gs>
                  <a:gs pos="100000">
                    <a:srgbClr val="FFFFFF"/>
                  </a:gs>
                </a:gsLst>
                <a:lin ang="5400000" scaled="0"/>
              </a:gradFill>
            </a:endParaRPr>
          </a:p>
        </p:txBody>
      </p:sp>
      <p:sp>
        <p:nvSpPr>
          <p:cNvPr id="59" name="TextBox 58"/>
          <p:cNvSpPr txBox="1"/>
          <p:nvPr/>
        </p:nvSpPr>
        <p:spPr>
          <a:xfrm>
            <a:off x="2319017" y="3254101"/>
            <a:ext cx="1546175" cy="738664"/>
          </a:xfrm>
          <a:prstGeom prst="rect">
            <a:avLst/>
          </a:prstGeom>
          <a:noFill/>
        </p:spPr>
        <p:txBody>
          <a:bodyPr lIns="0" tIns="0" rIns="0" bIns="0">
            <a:spAutoFit/>
          </a:bodyPr>
          <a:lstStyle/>
          <a:p>
            <a:pPr algn="ctr" defTabSz="914363" fontAlgn="auto">
              <a:spcBef>
                <a:spcPts val="0"/>
              </a:spcBef>
              <a:spcAft>
                <a:spcPts val="0"/>
              </a:spcAft>
              <a:defRPr/>
            </a:pPr>
            <a:r>
              <a:rPr lang="en-US" sz="2400" dirty="0">
                <a:gradFill>
                  <a:gsLst>
                    <a:gs pos="0">
                      <a:schemeClr val="accent1">
                        <a:lumMod val="40000"/>
                        <a:lumOff val="60000"/>
                      </a:schemeClr>
                    </a:gs>
                    <a:gs pos="86000">
                      <a:schemeClr val="accent1">
                        <a:lumMod val="40000"/>
                        <a:lumOff val="60000"/>
                      </a:schemeClr>
                    </a:gs>
                  </a:gsLst>
                  <a:lin ang="5400000" scaled="0"/>
                </a:gradFill>
                <a:latin typeface="+mn-lt"/>
                <a:ea typeface="+mn-ea"/>
              </a:rPr>
              <a:t>Different</a:t>
            </a:r>
          </a:p>
          <a:p>
            <a:pPr algn="ctr" defTabSz="914363" fontAlgn="auto">
              <a:spcBef>
                <a:spcPts val="0"/>
              </a:spcBef>
              <a:spcAft>
                <a:spcPts val="0"/>
              </a:spcAft>
              <a:defRPr/>
            </a:pPr>
            <a:r>
              <a:rPr lang="en-US" sz="2400" dirty="0">
                <a:gradFill>
                  <a:gsLst>
                    <a:gs pos="0">
                      <a:schemeClr val="accent1">
                        <a:lumMod val="40000"/>
                        <a:lumOff val="60000"/>
                      </a:schemeClr>
                    </a:gs>
                    <a:gs pos="86000">
                      <a:schemeClr val="accent1">
                        <a:lumMod val="40000"/>
                        <a:lumOff val="60000"/>
                      </a:schemeClr>
                    </a:gs>
                  </a:gsLst>
                  <a:lin ang="5400000" scaled="0"/>
                </a:gradFill>
                <a:latin typeface="+mn-lt"/>
                <a:ea typeface="+mn-ea"/>
              </a:rPr>
              <a:t>Processes</a:t>
            </a:r>
          </a:p>
        </p:txBody>
      </p:sp>
      <p:sp>
        <p:nvSpPr>
          <p:cNvPr id="60" name="app"/>
          <p:cNvSpPr/>
          <p:nvPr/>
        </p:nvSpPr>
        <p:spPr bwMode="auto">
          <a:xfrm>
            <a:off x="5776913" y="3198813"/>
            <a:ext cx="1595437" cy="484187"/>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18288" bIns="0" anchor="ctr"/>
          <a:lstStyle/>
          <a:p>
            <a:pPr algn="ctr" defTabSz="914099" fontAlgn="auto">
              <a:lnSpc>
                <a:spcPct val="90000"/>
              </a:lnSpc>
              <a:spcBef>
                <a:spcPts val="0"/>
              </a:spcBef>
              <a:spcAft>
                <a:spcPts val="0"/>
              </a:spcAft>
              <a:defRPr/>
            </a:pPr>
            <a:r>
              <a:rPr lang="en-US" sz="3200" dirty="0">
                <a:solidFill>
                  <a:schemeClr val="tx1">
                    <a:alpha val="99000"/>
                  </a:schemeClr>
                </a:solidFill>
              </a:rPr>
              <a:t>Logic</a:t>
            </a:r>
          </a:p>
        </p:txBody>
      </p:sp>
      <p:sp>
        <p:nvSpPr>
          <p:cNvPr id="61" name="app"/>
          <p:cNvSpPr/>
          <p:nvPr/>
        </p:nvSpPr>
        <p:spPr bwMode="auto">
          <a:xfrm>
            <a:off x="5776913" y="2613025"/>
            <a:ext cx="1595437" cy="460375"/>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18288" bIns="0" anchor="ctr"/>
          <a:lstStyle/>
          <a:p>
            <a:pPr algn="ctr" defTabSz="914099" fontAlgn="auto">
              <a:lnSpc>
                <a:spcPct val="90000"/>
              </a:lnSpc>
              <a:spcBef>
                <a:spcPts val="0"/>
              </a:spcBef>
              <a:spcAft>
                <a:spcPts val="0"/>
              </a:spcAft>
              <a:defRPr/>
            </a:pPr>
            <a:r>
              <a:rPr lang="en-US" sz="3200" dirty="0">
                <a:solidFill>
                  <a:schemeClr val="tx1">
                    <a:alpha val="99000"/>
                  </a:schemeClr>
                </a:solidFill>
              </a:rPr>
              <a:t>UX</a:t>
            </a:r>
          </a:p>
        </p:txBody>
      </p:sp>
      <p:sp>
        <p:nvSpPr>
          <p:cNvPr id="62" name="8-Point Star 61"/>
          <p:cNvSpPr/>
          <p:nvPr/>
        </p:nvSpPr>
        <p:spPr bwMode="auto">
          <a:xfrm rot="1305105">
            <a:off x="7253288" y="2128838"/>
            <a:ext cx="587375" cy="609600"/>
          </a:xfrm>
          <a:prstGeom prst="star8">
            <a:avLst>
              <a:gd name="adj" fmla="val 29419"/>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endParaRPr lang="en-US" sz="2400" dirty="0">
              <a:solidFill>
                <a:schemeClr val="tx1">
                  <a:alpha val="99000"/>
                </a:schemeClr>
              </a:solidFill>
            </a:endParaRPr>
          </a:p>
        </p:txBody>
      </p:sp>
      <p:sp>
        <p:nvSpPr>
          <p:cNvPr id="186384" name="TextBox 62"/>
          <p:cNvSpPr txBox="1">
            <a:spLocks noChangeArrowheads="1"/>
          </p:cNvSpPr>
          <p:nvPr/>
        </p:nvSpPr>
        <p:spPr bwMode="auto">
          <a:xfrm>
            <a:off x="5761038" y="2092325"/>
            <a:ext cx="1627187" cy="277813"/>
          </a:xfrm>
          <a:prstGeom prst="rect">
            <a:avLst/>
          </a:prstGeom>
          <a:noFill/>
          <a:ln w="9525">
            <a:noFill/>
            <a:miter lim="800000"/>
            <a:headEnd/>
            <a:tailEnd/>
          </a:ln>
        </p:spPr>
        <p:txBody>
          <a:bodyPr lIns="0" tIns="0" rIns="0" bIns="0">
            <a:spAutoFit/>
          </a:bodyPr>
          <a:lstStyle/>
          <a:p>
            <a:pPr algn="ctr"/>
            <a:r>
              <a:rPr lang="en-US" altLang="zh-CN">
                <a:solidFill>
                  <a:srgbClr val="FFFFFF"/>
                </a:solidFill>
              </a:rPr>
              <a:t>myapp.dll</a:t>
            </a:r>
          </a:p>
        </p:txBody>
      </p:sp>
      <p:sp>
        <p:nvSpPr>
          <p:cNvPr id="64" name="TextBox 63"/>
          <p:cNvSpPr txBox="1"/>
          <p:nvPr/>
        </p:nvSpPr>
        <p:spPr>
          <a:xfrm>
            <a:off x="5151438" y="1376360"/>
            <a:ext cx="2846620" cy="498598"/>
          </a:xfrm>
          <a:prstGeom prst="rect">
            <a:avLst/>
          </a:prstGeom>
        </p:spPr>
        <p:txBody>
          <a:bodyPr lIns="0" tIns="0" rIns="0" bIns="0">
            <a:spAutoFit/>
          </a:bodyPr>
          <a:lstStyle>
            <a:lvl1pPr>
              <a:lnSpc>
                <a:spcPct val="90000"/>
              </a:lnSpc>
              <a:spcBef>
                <a:spcPct val="0"/>
              </a:spcBef>
              <a:buNone/>
              <a:defRPr lang="en-US" sz="4400" b="0" cap="none" spc="-100" baseline="0">
                <a:ln w="3175">
                  <a:noFill/>
                </a:ln>
                <a:gradFill flip="none" rotWithShape="1">
                  <a:gsLst>
                    <a:gs pos="0">
                      <a:schemeClr val="tx1"/>
                    </a:gs>
                    <a:gs pos="86000">
                      <a:schemeClr val="tx1"/>
                    </a:gs>
                  </a:gsLst>
                  <a:lin ang="5400000" scaled="0"/>
                  <a:tileRect/>
                </a:gradFill>
                <a:effectLst/>
                <a:latin typeface="+mj-lt"/>
                <a:cs typeface="Arial" charset="0"/>
              </a:defRPr>
            </a:lvl1pPr>
          </a:lstStyle>
          <a:p>
            <a:pPr algn="ctr" defTabSz="914363" fontAlgn="auto">
              <a:spcAft>
                <a:spcPts val="0"/>
              </a:spcAft>
              <a:defRPr/>
            </a:pPr>
            <a:r>
              <a:rPr sz="3600" spc="0" dirty="0">
                <a:latin typeface="+mn-lt"/>
                <a:ea typeface="+mn-ea"/>
              </a:rPr>
              <a:t>Application</a:t>
            </a:r>
          </a:p>
        </p:txBody>
      </p:sp>
      <p:sp>
        <p:nvSpPr>
          <p:cNvPr id="65" name="TextBox 64"/>
          <p:cNvSpPr txBox="1"/>
          <p:nvPr/>
        </p:nvSpPr>
        <p:spPr>
          <a:xfrm>
            <a:off x="9721685" y="1376360"/>
            <a:ext cx="930662" cy="498598"/>
          </a:xfrm>
          <a:prstGeom prst="rect">
            <a:avLst/>
          </a:prstGeom>
        </p:spPr>
        <p:txBody>
          <a:bodyPr lIns="0" tIns="0" rIns="0" bIns="0">
            <a:spAutoFit/>
          </a:bodyPr>
          <a:lstStyle>
            <a:lvl1pPr>
              <a:lnSpc>
                <a:spcPct val="90000"/>
              </a:lnSpc>
              <a:spcBef>
                <a:spcPct val="0"/>
              </a:spcBef>
              <a:buNone/>
              <a:defRPr lang="en-US" sz="4400" b="0" cap="none" spc="-100" baseline="0">
                <a:ln w="3175">
                  <a:noFill/>
                </a:ln>
                <a:gradFill flip="none" rotWithShape="1">
                  <a:gsLst>
                    <a:gs pos="0">
                      <a:schemeClr val="tx1"/>
                    </a:gs>
                    <a:gs pos="86000">
                      <a:schemeClr val="tx1"/>
                    </a:gs>
                  </a:gsLst>
                  <a:lin ang="5400000" scaled="0"/>
                  <a:tileRect/>
                </a:gradFill>
                <a:effectLst/>
                <a:latin typeface="+mj-lt"/>
                <a:cs typeface="Arial" charset="0"/>
              </a:defRPr>
            </a:lvl1pPr>
          </a:lstStyle>
          <a:p>
            <a:pPr algn="ctr" defTabSz="914363" fontAlgn="auto">
              <a:spcAft>
                <a:spcPts val="0"/>
              </a:spcAft>
              <a:defRPr/>
            </a:pPr>
            <a:r>
              <a:rPr sz="3600" spc="0" dirty="0">
                <a:latin typeface="+mn-lt"/>
                <a:ea typeface="+mn-ea"/>
              </a:rPr>
              <a:t>OS</a:t>
            </a:r>
          </a:p>
        </p:txBody>
      </p:sp>
      <p:sp>
        <p:nvSpPr>
          <p:cNvPr id="66" name="app"/>
          <p:cNvSpPr/>
          <p:nvPr/>
        </p:nvSpPr>
        <p:spPr bwMode="auto">
          <a:xfrm>
            <a:off x="5591175" y="5481638"/>
            <a:ext cx="1966913" cy="777875"/>
          </a:xfrm>
          <a:prstGeom prst="rect">
            <a:avLst/>
          </a:prstGeom>
          <a:noFill/>
          <a:ln>
            <a:solidFill>
              <a:srgbClr val="6BBD46"/>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21893" tIns="60947" rIns="121893" bIns="60947" anchor="ctr"/>
          <a:lstStyle/>
          <a:p>
            <a:pPr algn="ctr" defTabSz="1218585">
              <a:defRPr/>
            </a:pPr>
            <a:endParaRPr lang="en-US" sz="2800" dirty="0">
              <a:solidFill>
                <a:schemeClr val="tx2"/>
              </a:solidFill>
            </a:endParaRPr>
          </a:p>
        </p:txBody>
      </p:sp>
      <p:sp>
        <p:nvSpPr>
          <p:cNvPr id="68" name="app to web"/>
          <p:cNvSpPr/>
          <p:nvPr/>
        </p:nvSpPr>
        <p:spPr bwMode="auto">
          <a:xfrm rot="8100000">
            <a:off x="5418138" y="4921250"/>
            <a:ext cx="525462" cy="733425"/>
          </a:xfrm>
          <a:prstGeom prst="upDownArrow">
            <a:avLst/>
          </a:prstGeom>
          <a:solidFill>
            <a:srgbClr val="FFFFFF"/>
          </a:solidFill>
          <a:ln w="19050">
            <a:solidFill>
              <a:srgbClr val="969696"/>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21893" tIns="60947" rIns="121893" bIns="60947" anchor="ctr"/>
          <a:lstStyle/>
          <a:p>
            <a:pPr algn="ctr" defTabSz="1218585">
              <a:defRPr/>
            </a:pPr>
            <a:endParaRPr lang="en-US" sz="2800" dirty="0">
              <a:gradFill>
                <a:gsLst>
                  <a:gs pos="0">
                    <a:srgbClr val="FFFFFF"/>
                  </a:gs>
                  <a:gs pos="100000">
                    <a:srgbClr val="FFFFFF"/>
                  </a:gs>
                </a:gsLst>
                <a:lin ang="5400000" scaled="0"/>
              </a:gradFill>
            </a:endParaRPr>
          </a:p>
        </p:txBody>
      </p:sp>
      <p:sp>
        <p:nvSpPr>
          <p:cNvPr id="69" name="app to iso"/>
          <p:cNvSpPr/>
          <p:nvPr/>
        </p:nvSpPr>
        <p:spPr bwMode="auto">
          <a:xfrm rot="4500000">
            <a:off x="8225632" y="4545806"/>
            <a:ext cx="393700" cy="2157413"/>
          </a:xfrm>
          <a:prstGeom prst="upDownArrow">
            <a:avLst/>
          </a:prstGeom>
          <a:solidFill>
            <a:srgbClr val="FFFFFF"/>
          </a:solidFill>
          <a:ln w="19050">
            <a:solidFill>
              <a:srgbClr val="969696"/>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21893" tIns="60947" rIns="121893" bIns="60947" anchor="ctr"/>
          <a:lstStyle/>
          <a:p>
            <a:pPr algn="ctr" defTabSz="1218585">
              <a:defRPr/>
            </a:pPr>
            <a:endParaRPr lang="en-US" sz="2800" dirty="0">
              <a:gradFill>
                <a:gsLst>
                  <a:gs pos="0">
                    <a:srgbClr val="FFFFFF"/>
                  </a:gs>
                  <a:gs pos="100000">
                    <a:srgbClr val="FFFFFF"/>
                  </a:gs>
                </a:gsLst>
                <a:lin ang="5400000" scaled="0"/>
              </a:gradFill>
            </a:endParaRPr>
          </a:p>
        </p:txBody>
      </p:sp>
      <p:sp>
        <p:nvSpPr>
          <p:cNvPr id="70" name="app"/>
          <p:cNvSpPr/>
          <p:nvPr/>
        </p:nvSpPr>
        <p:spPr bwMode="auto">
          <a:xfrm>
            <a:off x="5776913" y="5622925"/>
            <a:ext cx="1595437" cy="485775"/>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18288" bIns="0" anchor="ctr"/>
          <a:lstStyle/>
          <a:p>
            <a:pPr algn="ctr" defTabSz="914099" fontAlgn="auto">
              <a:lnSpc>
                <a:spcPct val="90000"/>
              </a:lnSpc>
              <a:spcBef>
                <a:spcPts val="0"/>
              </a:spcBef>
              <a:spcAft>
                <a:spcPts val="0"/>
              </a:spcAft>
              <a:defRPr/>
            </a:pPr>
            <a:r>
              <a:rPr lang="en-US" sz="3200" dirty="0">
                <a:solidFill>
                  <a:schemeClr val="tx1">
                    <a:alpha val="99000"/>
                  </a:schemeClr>
                </a:solidFill>
              </a:rPr>
              <a:t>Logic</a:t>
            </a:r>
          </a:p>
        </p:txBody>
      </p:sp>
      <p:sp>
        <p:nvSpPr>
          <p:cNvPr id="71" name="TextBox 70"/>
          <p:cNvSpPr txBox="1">
            <a:spLocks noChangeArrowheads="1"/>
          </p:cNvSpPr>
          <p:nvPr/>
        </p:nvSpPr>
        <p:spPr bwMode="auto">
          <a:xfrm>
            <a:off x="5681663" y="6292850"/>
            <a:ext cx="1785937" cy="277813"/>
          </a:xfrm>
          <a:prstGeom prst="rect">
            <a:avLst/>
          </a:prstGeom>
          <a:noFill/>
          <a:ln w="9525">
            <a:noFill/>
            <a:miter lim="800000"/>
            <a:headEnd/>
            <a:tailEnd/>
          </a:ln>
        </p:spPr>
        <p:txBody>
          <a:bodyPr lIns="0" tIns="0" rIns="0" bIns="0">
            <a:spAutoFit/>
          </a:bodyPr>
          <a:lstStyle/>
          <a:p>
            <a:pPr algn="ctr"/>
            <a:r>
              <a:rPr lang="en-US" altLang="zh-CN">
                <a:solidFill>
                  <a:srgbClr val="FFFFFF"/>
                </a:solidFill>
              </a:rPr>
              <a:t>myappagent.dll</a:t>
            </a:r>
          </a:p>
        </p:txBody>
      </p:sp>
      <p:cxnSp>
        <p:nvCxnSpPr>
          <p:cNvPr id="72" name="Straight Connector 71"/>
          <p:cNvCxnSpPr/>
          <p:nvPr/>
        </p:nvCxnSpPr>
        <p:spPr>
          <a:xfrm>
            <a:off x="4564063" y="1447800"/>
            <a:ext cx="0" cy="5121275"/>
          </a:xfrm>
          <a:prstGeom prst="line">
            <a:avLst/>
          </a:prstGeom>
          <a:ln w="25400">
            <a:solidFill>
              <a:srgbClr val="DDDDDD"/>
            </a:solidFill>
            <a:prstDash val="dash"/>
          </a:ln>
        </p:spPr>
        <p:style>
          <a:lnRef idx="1">
            <a:schemeClr val="accent1"/>
          </a:lnRef>
          <a:fillRef idx="0">
            <a:schemeClr val="accent1"/>
          </a:fillRef>
          <a:effectRef idx="0">
            <a:schemeClr val="accent1"/>
          </a:effectRef>
          <a:fontRef idx="minor">
            <a:schemeClr val="tx1"/>
          </a:fontRef>
        </p:style>
      </p:cxnSp>
      <p:sp>
        <p:nvSpPr>
          <p:cNvPr id="73" name="8-Point Star 72"/>
          <p:cNvSpPr/>
          <p:nvPr/>
        </p:nvSpPr>
        <p:spPr bwMode="auto">
          <a:xfrm rot="1305105">
            <a:off x="3654425" y="3074988"/>
            <a:ext cx="585788" cy="609600"/>
          </a:xfrm>
          <a:prstGeom prst="star8">
            <a:avLst>
              <a:gd name="adj" fmla="val 29419"/>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endParaRPr lang="en-US" sz="2400" dirty="0">
              <a:solidFill>
                <a:schemeClr val="tx1">
                  <a:alpha val="99000"/>
                </a:schemeClr>
              </a:solidFill>
            </a:endParaRPr>
          </a:p>
        </p:txBody>
      </p:sp>
      <p:sp>
        <p:nvSpPr>
          <p:cNvPr id="75" name="8-Point Star 74"/>
          <p:cNvSpPr/>
          <p:nvPr/>
        </p:nvSpPr>
        <p:spPr bwMode="auto">
          <a:xfrm rot="1305105">
            <a:off x="10825163" y="3929063"/>
            <a:ext cx="585787" cy="608012"/>
          </a:xfrm>
          <a:prstGeom prst="star8">
            <a:avLst>
              <a:gd name="adj" fmla="val 29419"/>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endParaRPr lang="en-US" sz="2400" dirty="0">
              <a:solidFill>
                <a:schemeClr val="tx1">
                  <a:alpha val="99000"/>
                </a:schemeClr>
              </a:solidFill>
            </a:endParaRPr>
          </a:p>
        </p:txBody>
      </p:sp>
      <p:sp>
        <p:nvSpPr>
          <p:cNvPr id="76" name="sys service"/>
          <p:cNvSpPr/>
          <p:nvPr/>
        </p:nvSpPr>
        <p:spPr bwMode="auto">
          <a:xfrm>
            <a:off x="9256713" y="2216150"/>
            <a:ext cx="1860550" cy="1374775"/>
          </a:xfrm>
          <a:prstGeom prst="rect">
            <a:avLst/>
          </a:prstGeom>
          <a:solidFill>
            <a:schemeClr val="accent4"/>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tIns="45718" bIns="45718" anchor="ctr"/>
          <a:lstStyle/>
          <a:p>
            <a:pPr algn="ctr" defTabSz="914099" fontAlgn="auto">
              <a:lnSpc>
                <a:spcPct val="90000"/>
              </a:lnSpc>
              <a:spcBef>
                <a:spcPts val="0"/>
              </a:spcBef>
              <a:spcAft>
                <a:spcPts val="0"/>
              </a:spcAft>
              <a:defRPr/>
            </a:pPr>
            <a:r>
              <a:rPr lang="en-US" sz="3200" dirty="0">
                <a:solidFill>
                  <a:schemeClr val="tx1">
                    <a:alpha val="99000"/>
                  </a:schemeClr>
                </a:solidFill>
              </a:rPr>
              <a:t>Single App</a:t>
            </a:r>
          </a:p>
        </p:txBody>
      </p:sp>
      <p:sp>
        <p:nvSpPr>
          <p:cNvPr id="78" name="TextBox 77"/>
          <p:cNvSpPr txBox="1"/>
          <p:nvPr/>
        </p:nvSpPr>
        <p:spPr>
          <a:xfrm>
            <a:off x="1074056" y="1376360"/>
            <a:ext cx="2703583" cy="498598"/>
          </a:xfrm>
          <a:prstGeom prst="rect">
            <a:avLst/>
          </a:prstGeom>
        </p:spPr>
        <p:txBody>
          <a:bodyPr lIns="0" tIns="0" rIns="0" bIns="0">
            <a:spAutoFit/>
          </a:bodyPr>
          <a:lstStyle>
            <a:lvl1pPr>
              <a:lnSpc>
                <a:spcPct val="90000"/>
              </a:lnSpc>
              <a:spcBef>
                <a:spcPct val="0"/>
              </a:spcBef>
              <a:buNone/>
              <a:defRPr lang="en-US" sz="4400" b="0" cap="none" spc="-100" baseline="0">
                <a:ln w="3175">
                  <a:noFill/>
                </a:ln>
                <a:gradFill flip="none" rotWithShape="1">
                  <a:gsLst>
                    <a:gs pos="0">
                      <a:schemeClr val="tx1"/>
                    </a:gs>
                    <a:gs pos="86000">
                      <a:schemeClr val="tx1"/>
                    </a:gs>
                  </a:gsLst>
                  <a:lin ang="5400000" scaled="0"/>
                  <a:tileRect/>
                </a:gradFill>
                <a:effectLst/>
                <a:latin typeface="+mj-lt"/>
                <a:cs typeface="Arial" charset="0"/>
              </a:defRPr>
            </a:lvl1pPr>
          </a:lstStyle>
          <a:p>
            <a:pPr algn="ctr" defTabSz="914363" fontAlgn="auto">
              <a:spcAft>
                <a:spcPts val="0"/>
              </a:spcAft>
              <a:defRPr/>
            </a:pPr>
            <a:r>
              <a:rPr sz="3600" spc="0" dirty="0">
                <a:latin typeface="+mn-lt"/>
                <a:ea typeface="+mn-ea"/>
              </a:rPr>
              <a:t>Developer</a:t>
            </a:r>
          </a:p>
        </p:txBody>
      </p:sp>
      <p:cxnSp>
        <p:nvCxnSpPr>
          <p:cNvPr id="79" name="Curved Connector 78"/>
          <p:cNvCxnSpPr>
            <a:stCxn id="81" idx="3"/>
            <a:endCxn id="43" idx="1"/>
          </p:cNvCxnSpPr>
          <p:nvPr/>
        </p:nvCxnSpPr>
        <p:spPr>
          <a:xfrm>
            <a:off x="4300538" y="2603500"/>
            <a:ext cx="1287462" cy="558800"/>
          </a:xfrm>
          <a:prstGeom prst="curvedConnector3">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p:cNvCxnSpPr>
            <a:stCxn id="81" idx="3"/>
            <a:endCxn id="66" idx="1"/>
          </p:cNvCxnSpPr>
          <p:nvPr/>
        </p:nvCxnSpPr>
        <p:spPr>
          <a:xfrm>
            <a:off x="4300538" y="2603500"/>
            <a:ext cx="1290637" cy="3267075"/>
          </a:xfrm>
          <a:prstGeom prst="curvedConnector3">
            <a:avLst/>
          </a:prstGeom>
          <a:ln w="41275">
            <a:solidFill>
              <a:srgbClr val="FFFFFF"/>
            </a:solidFill>
            <a:tailEnd type="triangle"/>
          </a:ln>
        </p:spPr>
        <p:style>
          <a:lnRef idx="1">
            <a:schemeClr val="accent1"/>
          </a:lnRef>
          <a:fillRef idx="0">
            <a:schemeClr val="accent1"/>
          </a:fillRef>
          <a:effectRef idx="0">
            <a:schemeClr val="accent1"/>
          </a:effectRef>
          <a:fontRef idx="minor">
            <a:schemeClr val="tx1"/>
          </a:fontRef>
        </p:style>
      </p:cxnSp>
      <p:pic>
        <p:nvPicPr>
          <p:cNvPr id="81" name="Picture 2"/>
          <p:cNvPicPr>
            <a:picLocks noChangeAspect="1" noChangeArrowheads="1"/>
          </p:cNvPicPr>
          <p:nvPr/>
        </p:nvPicPr>
        <p:blipFill>
          <a:blip r:embed="rId3"/>
          <a:srcRect/>
          <a:stretch>
            <a:fillRect/>
          </a:stretch>
        </p:blipFill>
        <p:spPr bwMode="auto">
          <a:xfrm>
            <a:off x="2959100" y="2036763"/>
            <a:ext cx="1341438" cy="1135062"/>
          </a:xfrm>
          <a:prstGeom prst="rect">
            <a:avLst/>
          </a:prstGeom>
          <a:noFill/>
          <a:ln w="9525">
            <a:noFill/>
            <a:miter lim="800000"/>
            <a:headEnd/>
            <a:tailEnd/>
          </a:ln>
        </p:spPr>
      </p:pic>
      <p:pic>
        <p:nvPicPr>
          <p:cNvPr id="84" name="Picture 4"/>
          <p:cNvPicPr>
            <a:picLocks noChangeAspect="1" noChangeArrowheads="1"/>
          </p:cNvPicPr>
          <p:nvPr/>
        </p:nvPicPr>
        <p:blipFill>
          <a:blip r:embed="rId4"/>
          <a:srcRect/>
          <a:stretch>
            <a:fillRect/>
          </a:stretch>
        </p:blipFill>
        <p:spPr bwMode="auto">
          <a:xfrm>
            <a:off x="727075" y="1987550"/>
            <a:ext cx="1023938" cy="517525"/>
          </a:xfrm>
          <a:prstGeom prst="rect">
            <a:avLst/>
          </a:prstGeom>
          <a:noFill/>
          <a:ln w="9525">
            <a:noFill/>
            <a:miter lim="800000"/>
            <a:headEnd/>
            <a:tailEnd/>
          </a:ln>
        </p:spPr>
      </p:pic>
      <p:sp>
        <p:nvSpPr>
          <p:cNvPr id="67" name="app to iso"/>
          <p:cNvSpPr/>
          <p:nvPr/>
        </p:nvSpPr>
        <p:spPr bwMode="auto">
          <a:xfrm>
            <a:off x="6856413" y="5014913"/>
            <a:ext cx="525462" cy="730250"/>
          </a:xfrm>
          <a:prstGeom prst="upDownArrow">
            <a:avLst/>
          </a:prstGeom>
          <a:solidFill>
            <a:srgbClr val="FFFFFF"/>
          </a:solidFill>
          <a:ln w="19050">
            <a:solidFill>
              <a:srgbClr val="969696"/>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21893" tIns="60947" rIns="121893" bIns="60947" anchor="ctr"/>
          <a:lstStyle/>
          <a:p>
            <a:pPr algn="ctr" defTabSz="1218585">
              <a:defRPr/>
            </a:pPr>
            <a:endParaRPr lang="en-US" sz="2800" dirty="0">
              <a:gradFill>
                <a:gsLst>
                  <a:gs pos="0">
                    <a:srgbClr val="FFFFFF"/>
                  </a:gs>
                  <a:gs pos="100000">
                    <a:srgbClr val="FFFFFF"/>
                  </a:gs>
                </a:gsLst>
                <a:lin ang="5400000" scaled="0"/>
              </a:gradFill>
            </a:endParaRPr>
          </a:p>
        </p:txBody>
      </p:sp>
      <p:sp>
        <p:nvSpPr>
          <p:cNvPr id="74" name="8-Point Star 73"/>
          <p:cNvSpPr/>
          <p:nvPr/>
        </p:nvSpPr>
        <p:spPr bwMode="auto">
          <a:xfrm rot="1305105">
            <a:off x="7143750" y="5218113"/>
            <a:ext cx="585788" cy="608012"/>
          </a:xfrm>
          <a:prstGeom prst="star8">
            <a:avLst>
              <a:gd name="adj" fmla="val 29419"/>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endParaRPr lang="en-US" sz="2400" dirty="0">
              <a:solidFill>
                <a:schemeClr val="tx1">
                  <a:alpha val="99000"/>
                </a:schemeClr>
              </a:solidFill>
            </a:endParaRPr>
          </a:p>
        </p:txBody>
      </p:sp>
      <p:sp>
        <p:nvSpPr>
          <p:cNvPr id="2" name="Rounded Rectangle 1"/>
          <p:cNvSpPr/>
          <p:nvPr/>
        </p:nvSpPr>
        <p:spPr bwMode="auto">
          <a:xfrm>
            <a:off x="909638" y="6097588"/>
            <a:ext cx="1706562" cy="458787"/>
          </a:xfrm>
          <a:prstGeom prst="roundRect">
            <a:avLst/>
          </a:prstGeom>
          <a:noFill/>
          <a:ln w="57150">
            <a:solidFill>
              <a:srgbClr val="F15C44"/>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39" name="Rounded Rectangle 38"/>
          <p:cNvSpPr/>
          <p:nvPr/>
        </p:nvSpPr>
        <p:spPr bwMode="auto">
          <a:xfrm>
            <a:off x="909638" y="2835275"/>
            <a:ext cx="1706562" cy="460375"/>
          </a:xfrm>
          <a:prstGeom prst="roundRect">
            <a:avLst/>
          </a:prstGeom>
          <a:noFill/>
          <a:ln w="57150">
            <a:solidFill>
              <a:srgbClr val="F15C44"/>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40" name="Rounded Rectangle 39"/>
          <p:cNvSpPr/>
          <p:nvPr/>
        </p:nvSpPr>
        <p:spPr bwMode="auto">
          <a:xfrm>
            <a:off x="1465263" y="4013200"/>
            <a:ext cx="2400300" cy="460375"/>
          </a:xfrm>
          <a:prstGeom prst="roundRect">
            <a:avLst/>
          </a:prstGeom>
          <a:noFill/>
          <a:ln w="57150">
            <a:solidFill>
              <a:srgbClr val="F15C44"/>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91436" tIns="45718" rIns="91436" bIns="45718" anchor="ctr"/>
          <a:lstStyle/>
          <a:p>
            <a:pPr algn="ctr" defTabSz="914099" fontAlgn="auto">
              <a:spcBef>
                <a:spcPts val="0"/>
              </a:spcBef>
              <a:spcAft>
                <a:spcPts val="0"/>
              </a:spcAft>
              <a:defRPr/>
            </a:pPr>
            <a:endParaRPr lang="en-US" sz="2200" dirty="0">
              <a:solidFill>
                <a:schemeClr val="tx1">
                  <a:alpha val="99000"/>
                </a:schemeClr>
              </a:solidFill>
            </a:endParaRPr>
          </a:p>
        </p:txBody>
      </p:sp>
      <p:sp>
        <p:nvSpPr>
          <p:cNvPr id="186406" name="TextBox 41">
            <a:hlinkClick r:id="rId5"/>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fade">
                                      <p:cBhvr>
                                        <p:cTn id="30" dur="500"/>
                                        <p:tgtEl>
                                          <p:spTgt spid="7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fade">
                                      <p:cBhvr>
                                        <p:cTn id="50" dur="500"/>
                                        <p:tgtEl>
                                          <p:spTgt spid="76"/>
                                        </p:tgtEl>
                                      </p:cBhvr>
                                    </p:animEffect>
                                  </p:childTnLst>
                                </p:cTn>
                              </p:par>
                              <p:par>
                                <p:cTn id="51" presetID="10" presetClass="exit" presetSubtype="0" fill="hold" grpId="1" nodeType="withEffect">
                                  <p:stCondLst>
                                    <p:cond delay="0"/>
                                  </p:stCondLst>
                                  <p:childTnLst>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7"/>
                                        </p:tgtEl>
                                      </p:cBhvr>
                                    </p:animEffect>
                                    <p:set>
                                      <p:cBhvr>
                                        <p:cTn id="56" dur="1" fill="hold">
                                          <p:stCondLst>
                                            <p:cond delay="499"/>
                                          </p:stCondLst>
                                        </p:cTn>
                                        <p:tgtEl>
                                          <p:spTgt spid="6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69"/>
                                        </p:tgtEl>
                                      </p:cBhvr>
                                    </p:animEffect>
                                    <p:set>
                                      <p:cBhvr>
                                        <p:cTn id="59" dur="1" fill="hold">
                                          <p:stCondLst>
                                            <p:cond delay="499"/>
                                          </p:stCondLst>
                                        </p:cTn>
                                        <p:tgtEl>
                                          <p:spTgt spid="69"/>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58"/>
                                        </p:tgtEl>
                                      </p:cBhvr>
                                    </p:animEffect>
                                    <p:set>
                                      <p:cBhvr>
                                        <p:cTn id="62" dur="1" fill="hold">
                                          <p:stCondLst>
                                            <p:cond delay="499"/>
                                          </p:stCondLst>
                                        </p:cTn>
                                        <p:tgtEl>
                                          <p:spTgt spid="58"/>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57"/>
                                        </p:tgtEl>
                                      </p:cBhvr>
                                    </p:animEffect>
                                    <p:set>
                                      <p:cBhvr>
                                        <p:cTn id="68" dur="1" fill="hold">
                                          <p:stCondLst>
                                            <p:cond delay="499"/>
                                          </p:stCondLst>
                                        </p:cTn>
                                        <p:tgtEl>
                                          <p:spTgt spid="5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9"/>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7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6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7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7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animEffect transition="in" filter="fade">
                                      <p:cBhvr>
                                        <p:cTn id="83" dur="500"/>
                                        <p:tgtEl>
                                          <p:spTgt spid="72"/>
                                        </p:tgtEl>
                                      </p:cBhvr>
                                    </p:animEffect>
                                  </p:childTnLst>
                                </p:cTn>
                              </p:par>
                              <p:par>
                                <p:cTn id="84" presetID="10" presetClass="entr" presetSubtype="0" fill="hold" nodeType="with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fade">
                                      <p:cBhvr>
                                        <p:cTn id="86" dur="500"/>
                                        <p:tgtEl>
                                          <p:spTgt spid="7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fade">
                                      <p:cBhvr>
                                        <p:cTn id="91" dur="500"/>
                                        <p:tgtEl>
                                          <p:spTgt spid="84"/>
                                        </p:tgtEl>
                                      </p:cBhvr>
                                    </p:animEffect>
                                  </p:childTnLst>
                                </p:cTn>
                              </p:par>
                              <p:par>
                                <p:cTn id="92" presetID="10" presetClass="entr" presetSubtype="0"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0-#ppt_w/2"/>
                                          </p:val>
                                        </p:tav>
                                        <p:tav tm="100000">
                                          <p:val>
                                            <p:strVal val="#ppt_x"/>
                                          </p:val>
                                        </p:tav>
                                      </p:tavLst>
                                    </p:anim>
                                    <p:anim calcmode="lin" valueType="num">
                                      <p:cBhvr additive="base">
                                        <p:cTn id="100" dur="500" fill="hold"/>
                                        <p:tgtEl>
                                          <p:spTgt spid="39"/>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0-#ppt_w/2"/>
                                          </p:val>
                                        </p:tav>
                                        <p:tav tm="100000">
                                          <p:val>
                                            <p:strVal val="#ppt_x"/>
                                          </p:val>
                                        </p:tav>
                                      </p:tavLst>
                                    </p:anim>
                                    <p:anim calcmode="lin" valueType="num">
                                      <p:cBhvr additive="base">
                                        <p:cTn id="104" dur="500" fill="hold"/>
                                        <p:tgtEl>
                                          <p:spTgt spid="40"/>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additive="base">
                                        <p:cTn id="107" dur="500" fill="hold"/>
                                        <p:tgtEl>
                                          <p:spTgt spid="2"/>
                                        </p:tgtEl>
                                        <p:attrNameLst>
                                          <p:attrName>ppt_x</p:attrName>
                                        </p:attrNameLst>
                                      </p:cBhvr>
                                      <p:tavLst>
                                        <p:tav tm="0">
                                          <p:val>
                                            <p:strVal val="0-#ppt_w/2"/>
                                          </p:val>
                                        </p:tav>
                                        <p:tav tm="100000">
                                          <p:val>
                                            <p:strVal val="#ppt_x"/>
                                          </p:val>
                                        </p:tav>
                                      </p:tavLst>
                                    </p:anim>
                                    <p:anim calcmode="lin" valueType="num">
                                      <p:cBhvr additive="base">
                                        <p:cTn id="10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fade">
                                      <p:cBhvr>
                                        <p:cTn id="113" dur="500"/>
                                        <p:tgtEl>
                                          <p:spTgt spid="81"/>
                                        </p:tgtEl>
                                      </p:cBhvr>
                                    </p:animEffect>
                                  </p:childTnLst>
                                </p:cTn>
                              </p:par>
                              <p:par>
                                <p:cTn id="114" presetID="1" presetClass="exit" presetSubtype="0" fill="hold" nodeType="withEffect">
                                  <p:stCondLst>
                                    <p:cond delay="0"/>
                                  </p:stCondLst>
                                  <p:childTnLst>
                                    <p:set>
                                      <p:cBhvr>
                                        <p:cTn id="115" dur="1" fill="hold">
                                          <p:stCondLst>
                                            <p:cond delay="0"/>
                                          </p:stCondLst>
                                        </p:cTn>
                                        <p:tgtEl>
                                          <p:spTgt spid="41"/>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39"/>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40"/>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2"/>
                                        </p:tgtEl>
                                        <p:attrNameLst>
                                          <p:attrName>style.visibility</p:attrName>
                                        </p:attrNameLst>
                                      </p:cBhvr>
                                      <p:to>
                                        <p:strVal val="hidden"/>
                                      </p:to>
                                    </p:set>
                                  </p:childTnLst>
                                </p:cTn>
                              </p:par>
                            </p:childTnLst>
                          </p:cTn>
                        </p:par>
                        <p:par>
                          <p:cTn id="122" fill="hold">
                            <p:stCondLst>
                              <p:cond delay="500"/>
                            </p:stCondLst>
                            <p:childTnLst>
                              <p:par>
                                <p:cTn id="123" presetID="22" presetClass="entr" presetSubtype="8" fill="hold" nodeType="afterEffect">
                                  <p:stCondLst>
                                    <p:cond delay="0"/>
                                  </p:stCondLst>
                                  <p:childTnLst>
                                    <p:set>
                                      <p:cBhvr>
                                        <p:cTn id="124" dur="1" fill="hold">
                                          <p:stCondLst>
                                            <p:cond delay="0"/>
                                          </p:stCondLst>
                                        </p:cTn>
                                        <p:tgtEl>
                                          <p:spTgt spid="80"/>
                                        </p:tgtEl>
                                        <p:attrNameLst>
                                          <p:attrName>style.visibility</p:attrName>
                                        </p:attrNameLst>
                                      </p:cBhvr>
                                      <p:to>
                                        <p:strVal val="visible"/>
                                      </p:to>
                                    </p:set>
                                    <p:animEffect transition="in" filter="wipe(left)">
                                      <p:cBhvr>
                                        <p:cTn id="125" dur="500"/>
                                        <p:tgtEl>
                                          <p:spTgt spid="80"/>
                                        </p:tgtEl>
                                      </p:cBhvr>
                                    </p:animEffect>
                                  </p:childTnLst>
                                </p:cTn>
                              </p:par>
                              <p:par>
                                <p:cTn id="126" presetID="22" presetClass="entr" presetSubtype="8" fill="hold" nodeType="withEffect">
                                  <p:stCondLst>
                                    <p:cond delay="0"/>
                                  </p:stCondLst>
                                  <p:childTnLst>
                                    <p:set>
                                      <p:cBhvr>
                                        <p:cTn id="127" dur="1" fill="hold">
                                          <p:stCondLst>
                                            <p:cond delay="0"/>
                                          </p:stCondLst>
                                        </p:cTn>
                                        <p:tgtEl>
                                          <p:spTgt spid="79"/>
                                        </p:tgtEl>
                                        <p:attrNameLst>
                                          <p:attrName>style.visibility</p:attrName>
                                        </p:attrNameLst>
                                      </p:cBhvr>
                                      <p:to>
                                        <p:strVal val="visible"/>
                                      </p:to>
                                    </p:set>
                                    <p:animEffect transition="in" filter="wipe(left)">
                                      <p:cBhvr>
                                        <p:cTn id="12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56" grpId="0" animBg="1"/>
      <p:bldP spid="57" grpId="0" animBg="1"/>
      <p:bldP spid="58" grpId="0" animBg="1"/>
      <p:bldP spid="62" grpId="0" animBg="1"/>
      <p:bldP spid="62" grpId="1" animBg="1"/>
      <p:bldP spid="66" grpId="0" animBg="1"/>
      <p:bldP spid="68" grpId="0" animBg="1"/>
      <p:bldP spid="68" grpId="1" animBg="1"/>
      <p:bldP spid="69" grpId="0" animBg="1"/>
      <p:bldP spid="69" grpId="1" animBg="1"/>
      <p:bldP spid="70" grpId="0" animBg="1"/>
      <p:bldP spid="71" grpId="0"/>
      <p:bldP spid="73" grpId="0" animBg="1"/>
      <p:bldP spid="73" grpId="1" animBg="1"/>
      <p:bldP spid="73" grpId="2" animBg="1"/>
      <p:bldP spid="75" grpId="0" animBg="1"/>
      <p:bldP spid="75" grpId="1" animBg="1"/>
      <p:bldP spid="76" grpId="0" animBg="1"/>
      <p:bldP spid="67" grpId="0" animBg="1"/>
      <p:bldP spid="67" grpId="1" animBg="1"/>
      <p:bldP spid="74" grpId="0" animBg="1"/>
      <p:bldP spid="74" grpId="1" animBg="1"/>
      <p:bldP spid="2" grpId="0" animBg="1"/>
      <p:bldP spid="2" grpId="1" animBg="1"/>
      <p:bldP spid="39" grpId="0" animBg="1"/>
      <p:bldP spid="39" grpId="1" animBg="1"/>
      <p:bldP spid="40" grpId="0" animBg="1"/>
      <p:bldP spid="40"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pPr defTabSz="914363" fontAlgn="auto">
              <a:spcAft>
                <a:spcPts val="0"/>
              </a:spcAft>
              <a:defRPr/>
            </a:pPr>
            <a:r>
              <a:rPr smtClean="0"/>
              <a:t>Windows Phone Harmony – UX</a:t>
            </a:r>
            <a:endParaRPr dirty="0"/>
          </a:p>
        </p:txBody>
      </p:sp>
      <p:pic>
        <p:nvPicPr>
          <p:cNvPr id="5" name="Picture 62" hidden="1"/>
          <p:cNvPicPr>
            <a:picLocks noChangeAspect="1" noChangeArrowheads="1"/>
          </p:cNvPicPr>
          <p:nvPr/>
        </p:nvPicPr>
        <p:blipFill rotWithShape="1">
          <a:blip r:embed="rId3"/>
          <a:srcRect l="-2496" t="-6739" r="-2496" b="-6739"/>
          <a:stretch/>
        </p:blipFill>
        <p:spPr bwMode="auto">
          <a:xfrm>
            <a:off x="519113" y="4468813"/>
            <a:ext cx="2468562" cy="2103437"/>
          </a:xfrm>
          <a:prstGeom prst="rect">
            <a:avLst/>
          </a:prstGeom>
          <a:solidFill>
            <a:srgbClr val="FFFFFF"/>
          </a:solidFill>
          <a:ln>
            <a:noFill/>
            <a:headEnd type="none" w="med" len="med"/>
            <a:tailEnd type="none" w="med" len="med"/>
          </a:ln>
          <a:effectLst>
            <a:outerShdw blurRad="40005" dist="22860" dir="5400000" algn="t" rotWithShape="0">
              <a:prstClr val="black">
                <a:alpha val="35000"/>
              </a:prstClr>
            </a:outerShdw>
          </a:effectLst>
          <a:extLst/>
        </p:spPr>
      </p:pic>
      <p:sp>
        <p:nvSpPr>
          <p:cNvPr id="10" name="Rectangle 9"/>
          <p:cNvSpPr/>
          <p:nvPr/>
        </p:nvSpPr>
        <p:spPr bwMode="auto">
          <a:xfrm>
            <a:off x="0" y="1447800"/>
            <a:ext cx="2987675" cy="82232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r>
              <a:rPr lang="en-US" sz="2400" dirty="0">
                <a:solidFill>
                  <a:schemeClr val="tx1">
                    <a:alpha val="99000"/>
                  </a:schemeClr>
                </a:solidFill>
              </a:rPr>
              <a:t>Delightful and </a:t>
            </a:r>
            <a:r>
              <a:rPr lang="en-US" sz="2400" dirty="0">
                <a:solidFill>
                  <a:schemeClr val="tx1">
                    <a:alpha val="99000"/>
                  </a:schemeClr>
                </a:solidFill>
              </a:rPr>
              <a:t>Responsive </a:t>
            </a:r>
            <a:r>
              <a:rPr lang="en-US" sz="2400" dirty="0">
                <a:solidFill>
                  <a:schemeClr val="tx1">
                    <a:alpha val="99000"/>
                  </a:schemeClr>
                </a:solidFill>
              </a:rPr>
              <a:t>UX</a:t>
            </a:r>
          </a:p>
        </p:txBody>
      </p:sp>
      <p:sp>
        <p:nvSpPr>
          <p:cNvPr id="11" name="Rectangle 10"/>
          <p:cNvSpPr/>
          <p:nvPr/>
        </p:nvSpPr>
        <p:spPr bwMode="auto">
          <a:xfrm>
            <a:off x="0" y="2454275"/>
            <a:ext cx="2987675" cy="823913"/>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r>
              <a:rPr lang="en-US" sz="2400" dirty="0">
                <a:solidFill>
                  <a:schemeClr val="tx1">
                    <a:alpha val="99000"/>
                  </a:schemeClr>
                </a:solidFill>
              </a:rPr>
              <a:t>Never Regret </a:t>
            </a:r>
            <a:r>
              <a:rPr lang="en-US" sz="2400" dirty="0">
                <a:solidFill>
                  <a:schemeClr val="tx1">
                    <a:alpha val="99000"/>
                  </a:schemeClr>
                </a:solidFill>
              </a:rPr>
              <a:t>Installing an App</a:t>
            </a:r>
            <a:endParaRPr lang="en-US" sz="2400" dirty="0">
              <a:solidFill>
                <a:schemeClr val="tx1">
                  <a:alpha val="99000"/>
                </a:schemeClr>
              </a:solidFill>
            </a:endParaRPr>
          </a:p>
        </p:txBody>
      </p:sp>
      <p:sp>
        <p:nvSpPr>
          <p:cNvPr id="12" name="Rectangle 11"/>
          <p:cNvSpPr/>
          <p:nvPr/>
        </p:nvSpPr>
        <p:spPr bwMode="auto">
          <a:xfrm>
            <a:off x="0" y="3462338"/>
            <a:ext cx="2987675" cy="822325"/>
          </a:xfrm>
          <a:prstGeom prst="rect">
            <a:avLst/>
          </a:prstGeom>
          <a:solidFill>
            <a:srgbClr val="F09B2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521208" tIns="18288" rIns="182880" bIns="0" anchor="ctr"/>
          <a:lstStyle/>
          <a:p>
            <a:pPr algn="ctr" defTabSz="914099" fontAlgn="auto">
              <a:lnSpc>
                <a:spcPct val="90000"/>
              </a:lnSpc>
              <a:spcBef>
                <a:spcPts val="0"/>
              </a:spcBef>
              <a:spcAft>
                <a:spcPts val="0"/>
              </a:spcAft>
              <a:defRPr/>
            </a:pPr>
            <a:r>
              <a:rPr lang="en-US" sz="2400" dirty="0">
                <a:solidFill>
                  <a:schemeClr val="tx1">
                    <a:alpha val="99000"/>
                  </a:schemeClr>
                </a:solidFill>
              </a:rPr>
              <a:t>Integrated </a:t>
            </a:r>
            <a:r>
              <a:rPr lang="en-US" sz="2400" dirty="0">
                <a:solidFill>
                  <a:schemeClr val="tx1">
                    <a:alpha val="99000"/>
                  </a:schemeClr>
                </a:solidFill>
              </a:rPr>
              <a:t>Experiences</a:t>
            </a:r>
            <a:endParaRPr lang="en-US" sz="2400" dirty="0">
              <a:solidFill>
                <a:schemeClr val="tx1">
                  <a:alpha val="99000"/>
                </a:schemeClr>
              </a:solidFill>
            </a:endParaRPr>
          </a:p>
        </p:txBody>
      </p:sp>
      <p:sp>
        <p:nvSpPr>
          <p:cNvPr id="14" name="Rectangle 13"/>
          <p:cNvSpPr/>
          <p:nvPr/>
        </p:nvSpPr>
        <p:spPr bwMode="auto">
          <a:xfrm>
            <a:off x="3594100" y="1447800"/>
            <a:ext cx="8594725" cy="411163"/>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2400" dirty="0">
                <a:solidFill>
                  <a:schemeClr val="tx1">
                    <a:alpha val="99000"/>
                  </a:schemeClr>
                </a:solidFill>
              </a:rPr>
              <a:t>CPU</a:t>
            </a:r>
            <a:endParaRPr lang="en-US" sz="2400" dirty="0">
              <a:solidFill>
                <a:schemeClr val="tx1">
                  <a:alpha val="99000"/>
                </a:schemeClr>
              </a:solidFill>
            </a:endParaRPr>
          </a:p>
        </p:txBody>
      </p:sp>
      <p:sp>
        <p:nvSpPr>
          <p:cNvPr id="15" name="Content Placeholder 7"/>
          <p:cNvSpPr txBox="1">
            <a:spLocks/>
          </p:cNvSpPr>
          <p:nvPr/>
        </p:nvSpPr>
        <p:spPr>
          <a:xfrm>
            <a:off x="3593465" y="1926322"/>
            <a:ext cx="8046720" cy="615553"/>
          </a:xfrm>
          <a:prstGeom prst="rect">
            <a:avLst/>
          </a:prstGeom>
        </p:spPr>
        <p:txBody>
          <a:bodyPr lIns="182880" tIns="0" rIns="0" bIns="0">
            <a:spAutoFit/>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indent="-338138" fontAlgn="auto">
              <a:spcAft>
                <a:spcPts val="0"/>
              </a:spcAft>
              <a:defRPr/>
            </a:pPr>
            <a:r>
              <a:rPr lang="en-US" sz="2000" dirty="0"/>
              <a:t>Balance foreground and background</a:t>
            </a:r>
          </a:p>
          <a:p>
            <a:pPr marL="338138" indent="-338138" fontAlgn="auto">
              <a:spcAft>
                <a:spcPts val="0"/>
              </a:spcAft>
              <a:defRPr/>
            </a:pPr>
            <a:r>
              <a:rPr lang="en-US" sz="2000" dirty="0"/>
              <a:t>Monitor usage</a:t>
            </a:r>
          </a:p>
        </p:txBody>
      </p:sp>
      <p:sp>
        <p:nvSpPr>
          <p:cNvPr id="16" name="Rectangle 15"/>
          <p:cNvSpPr/>
          <p:nvPr/>
        </p:nvSpPr>
        <p:spPr bwMode="auto">
          <a:xfrm>
            <a:off x="3594100" y="2687638"/>
            <a:ext cx="8594725" cy="412750"/>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2400" dirty="0">
                <a:solidFill>
                  <a:schemeClr val="tx1">
                    <a:alpha val="99000"/>
                  </a:schemeClr>
                </a:solidFill>
              </a:rPr>
              <a:t>Working Set</a:t>
            </a:r>
          </a:p>
        </p:txBody>
      </p:sp>
      <p:sp>
        <p:nvSpPr>
          <p:cNvPr id="17" name="Content Placeholder 7"/>
          <p:cNvSpPr txBox="1">
            <a:spLocks/>
          </p:cNvSpPr>
          <p:nvPr/>
        </p:nvSpPr>
        <p:spPr>
          <a:xfrm>
            <a:off x="3593465" y="3166951"/>
            <a:ext cx="8046720" cy="1292662"/>
          </a:xfrm>
          <a:prstGeom prst="rect">
            <a:avLst/>
          </a:prstGeom>
        </p:spPr>
        <p:txBody>
          <a:bodyPr lIns="182880" tIns="0" rIns="0" bIns="0">
            <a:spAutoFit/>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indent="-338138" fontAlgn="auto">
              <a:spcAft>
                <a:spcPts val="0"/>
              </a:spcAft>
              <a:defRPr/>
            </a:pPr>
            <a:r>
              <a:rPr lang="en-US" sz="2000" dirty="0"/>
              <a:t>Maximize </a:t>
            </a:r>
            <a:r>
              <a:rPr lang="en-US" sz="2000" dirty="0" smtClean="0"/>
              <a:t>number </a:t>
            </a:r>
            <a:r>
              <a:rPr lang="en-US" sz="2000" dirty="0"/>
              <a:t>of dormant apps</a:t>
            </a:r>
          </a:p>
          <a:p>
            <a:pPr marL="338138" indent="-338138" fontAlgn="auto">
              <a:spcAft>
                <a:spcPts val="0"/>
              </a:spcAft>
              <a:defRPr/>
            </a:pPr>
            <a:r>
              <a:rPr lang="en-US" sz="2000" dirty="0"/>
              <a:t>5 MB for periodic</a:t>
            </a:r>
          </a:p>
          <a:p>
            <a:pPr marL="338138" indent="-338138" fontAlgn="auto">
              <a:spcAft>
                <a:spcPts val="0"/>
              </a:spcAft>
              <a:defRPr/>
            </a:pPr>
            <a:r>
              <a:rPr lang="en-US" sz="2000" dirty="0"/>
              <a:t>10 MB for audio</a:t>
            </a:r>
          </a:p>
          <a:p>
            <a:pPr marL="338138" indent="-338138" fontAlgn="auto">
              <a:spcAft>
                <a:spcPts val="0"/>
              </a:spcAft>
              <a:defRPr/>
            </a:pPr>
            <a:r>
              <a:rPr lang="en-US" sz="2000" dirty="0"/>
              <a:t>BTS limits per app</a:t>
            </a:r>
          </a:p>
        </p:txBody>
      </p:sp>
      <p:sp>
        <p:nvSpPr>
          <p:cNvPr id="18" name="Rectangle 17"/>
          <p:cNvSpPr/>
          <p:nvPr/>
        </p:nvSpPr>
        <p:spPr bwMode="auto">
          <a:xfrm>
            <a:off x="3594100" y="4606925"/>
            <a:ext cx="8594725" cy="411163"/>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2400" dirty="0">
                <a:solidFill>
                  <a:schemeClr val="tx1">
                    <a:alpha val="99000"/>
                  </a:schemeClr>
                </a:solidFill>
              </a:rPr>
              <a:t>Periodic agents run serially when screen is on</a:t>
            </a:r>
          </a:p>
        </p:txBody>
      </p:sp>
      <p:sp>
        <p:nvSpPr>
          <p:cNvPr id="22" name="Rectangle 21"/>
          <p:cNvSpPr/>
          <p:nvPr/>
        </p:nvSpPr>
        <p:spPr bwMode="auto">
          <a:xfrm>
            <a:off x="3594100" y="5124450"/>
            <a:ext cx="8594725" cy="411163"/>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2400" dirty="0">
                <a:solidFill>
                  <a:schemeClr val="tx1">
                    <a:alpha val="99000"/>
                  </a:schemeClr>
                </a:solidFill>
              </a:rPr>
              <a:t>App isolation is maintained</a:t>
            </a:r>
          </a:p>
        </p:txBody>
      </p:sp>
      <p:sp>
        <p:nvSpPr>
          <p:cNvPr id="23" name="Rectangle 22"/>
          <p:cNvSpPr/>
          <p:nvPr/>
        </p:nvSpPr>
        <p:spPr bwMode="auto">
          <a:xfrm>
            <a:off x="3594100" y="5641975"/>
            <a:ext cx="8594725" cy="412750"/>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2400" dirty="0">
                <a:solidFill>
                  <a:schemeClr val="tx1">
                    <a:alpha val="99000"/>
                  </a:schemeClr>
                </a:solidFill>
              </a:rPr>
              <a:t>No app execution on install</a:t>
            </a:r>
          </a:p>
        </p:txBody>
      </p:sp>
      <p:sp>
        <p:nvSpPr>
          <p:cNvPr id="24" name="Rectangle 23"/>
          <p:cNvSpPr/>
          <p:nvPr/>
        </p:nvSpPr>
        <p:spPr bwMode="auto">
          <a:xfrm>
            <a:off x="3594100" y="6161088"/>
            <a:ext cx="8594725" cy="411162"/>
          </a:xfrm>
          <a:prstGeom prst="rect">
            <a:avLst/>
          </a:prstGeom>
          <a:solidFill>
            <a:srgbClr val="6BBD46"/>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82880" tIns="45718" rIns="521208" bIns="45718" anchor="ctr"/>
          <a:lstStyle/>
          <a:p>
            <a:pPr defTabSz="914099" fontAlgn="auto">
              <a:lnSpc>
                <a:spcPct val="90000"/>
              </a:lnSpc>
              <a:spcBef>
                <a:spcPts val="0"/>
              </a:spcBef>
              <a:spcAft>
                <a:spcPts val="0"/>
              </a:spcAft>
              <a:defRPr/>
            </a:pPr>
            <a:r>
              <a:rPr lang="en-US" sz="2400" dirty="0">
                <a:solidFill>
                  <a:schemeClr val="tx1">
                    <a:alpha val="99000"/>
                  </a:schemeClr>
                </a:solidFill>
              </a:rPr>
              <a:t>Additional ingestion rules</a:t>
            </a:r>
          </a:p>
        </p:txBody>
      </p:sp>
      <p:pic>
        <p:nvPicPr>
          <p:cNvPr id="3" name="Picture 2"/>
          <p:cNvPicPr>
            <a:picLocks noChangeAspect="1"/>
          </p:cNvPicPr>
          <p:nvPr/>
        </p:nvPicPr>
        <p:blipFill>
          <a:blip r:embed="rId5"/>
          <a:stretch>
            <a:fillRect/>
          </a:stretch>
        </p:blipFill>
        <p:spPr>
          <a:xfrm>
            <a:off x="269875" y="4600575"/>
            <a:ext cx="2447925" cy="1971675"/>
          </a:xfrm>
          <a:prstGeom prst="rect">
            <a:avLst/>
          </a:prstGeom>
          <a:ln>
            <a:noFill/>
          </a:ln>
          <a:effectLst>
            <a:outerShdw blurRad="292100" dist="139700" dir="2700000" algn="tl" rotWithShape="0">
              <a:srgbClr val="333333">
                <a:alpha val="65000"/>
              </a:srgbClr>
            </a:outerShdw>
          </a:effectLst>
        </p:spPr>
      </p:pic>
      <p:grpSp>
        <p:nvGrpSpPr>
          <p:cNvPr id="187407" name="Group 24"/>
          <p:cNvGrpSpPr>
            <a:grpSpLocks/>
          </p:cNvGrpSpPr>
          <p:nvPr/>
        </p:nvGrpSpPr>
        <p:grpSpPr bwMode="auto">
          <a:xfrm rot="1886353">
            <a:off x="9375775" y="77788"/>
            <a:ext cx="2090738" cy="1601787"/>
            <a:chOff x="8321865" y="2731508"/>
            <a:chExt cx="2091274" cy="1600348"/>
          </a:xfrm>
        </p:grpSpPr>
        <p:sp>
          <p:nvSpPr>
            <p:cNvPr id="26" name="Explosion 2 25"/>
            <p:cNvSpPr/>
            <p:nvPr/>
          </p:nvSpPr>
          <p:spPr bwMode="auto">
            <a:xfrm>
              <a:off x="8321865" y="2731508"/>
              <a:ext cx="2091274" cy="1600348"/>
            </a:xfrm>
            <a:prstGeom prst="irregularSeal2">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lIns="0" tIns="45718" rIns="0" bIns="45718" anchor="ctr"/>
            <a:lstStyle/>
            <a:p>
              <a:pPr algn="ctr" defTabSz="914099" fontAlgn="auto">
                <a:spcBef>
                  <a:spcPts val="0"/>
                </a:spcBef>
                <a:spcAft>
                  <a:spcPts val="0"/>
                </a:spcAft>
                <a:defRPr/>
              </a:pPr>
              <a:endParaRPr lang="en-US" dirty="0">
                <a:solidFill>
                  <a:schemeClr val="tx1">
                    <a:alpha val="99000"/>
                  </a:schemeClr>
                </a:solidFill>
              </a:endParaRPr>
            </a:p>
          </p:txBody>
        </p:sp>
        <p:sp>
          <p:nvSpPr>
            <p:cNvPr id="27" name="TextBox 26"/>
            <p:cNvSpPr txBox="1"/>
            <p:nvPr/>
          </p:nvSpPr>
          <p:spPr>
            <a:xfrm rot="19713647">
              <a:off x="8867880" y="3135525"/>
              <a:ext cx="947375" cy="738664"/>
            </a:xfrm>
            <a:prstGeom prst="rect">
              <a:avLst/>
            </a:prstGeom>
            <a:noFill/>
            <a:effectLst>
              <a:outerShdw blurRad="50800" dist="38100" dir="2700000" algn="tl" rotWithShape="0">
                <a:prstClr val="black">
                  <a:alpha val="40000"/>
                </a:prstClr>
              </a:outerShdw>
            </a:effectLst>
          </p:spPr>
          <p:txBody>
            <a:bodyPr wrap="none" lIns="0" tIns="0" rIns="0" bIns="0">
              <a:spAutoFit/>
            </a:bodyPr>
            <a:lstStyle/>
            <a:p>
              <a:pPr defTabSz="914363" fontAlgn="auto">
                <a:spcBef>
                  <a:spcPts val="0"/>
                </a:spcBef>
                <a:spcAft>
                  <a:spcPts val="0"/>
                </a:spcAft>
                <a:defRPr/>
              </a:pPr>
              <a:r>
                <a:rPr lang="en-US" sz="1600" dirty="0">
                  <a:gradFill>
                    <a:gsLst>
                      <a:gs pos="0">
                        <a:schemeClr val="tx1"/>
                      </a:gs>
                      <a:gs pos="86000">
                        <a:schemeClr val="tx1"/>
                      </a:gs>
                    </a:gsLst>
                    <a:lin ang="5400000" scaled="0"/>
                  </a:gradFill>
                  <a:latin typeface="+mn-lt"/>
                  <a:ea typeface="+mn-ea"/>
                </a:rPr>
                <a:t>Limits are </a:t>
              </a:r>
            </a:p>
            <a:p>
              <a:pPr defTabSz="914363" fontAlgn="auto">
                <a:spcBef>
                  <a:spcPts val="0"/>
                </a:spcBef>
                <a:spcAft>
                  <a:spcPts val="0"/>
                </a:spcAft>
                <a:defRPr/>
              </a:pPr>
              <a:r>
                <a:rPr lang="en-US" sz="1600" dirty="0">
                  <a:gradFill>
                    <a:gsLst>
                      <a:gs pos="0">
                        <a:schemeClr val="tx1"/>
                      </a:gs>
                      <a:gs pos="86000">
                        <a:schemeClr val="tx1"/>
                      </a:gs>
                    </a:gsLst>
                    <a:lin ang="5400000" scaled="0"/>
                  </a:gradFill>
                  <a:latin typeface="+mn-lt"/>
                  <a:ea typeface="+mn-ea"/>
                </a:rPr>
                <a:t>subject to </a:t>
              </a:r>
            </a:p>
            <a:p>
              <a:pPr defTabSz="914363" fontAlgn="auto">
                <a:spcBef>
                  <a:spcPts val="0"/>
                </a:spcBef>
                <a:spcAft>
                  <a:spcPts val="0"/>
                </a:spcAft>
                <a:defRPr/>
              </a:pPr>
              <a:r>
                <a:rPr lang="en-US" sz="1600" dirty="0">
                  <a:gradFill>
                    <a:gsLst>
                      <a:gs pos="0">
                        <a:schemeClr val="tx1"/>
                      </a:gs>
                      <a:gs pos="86000">
                        <a:schemeClr val="tx1"/>
                      </a:gs>
                    </a:gsLst>
                    <a:lin ang="5400000" scaled="0"/>
                  </a:gradFill>
                  <a:latin typeface="+mn-lt"/>
                  <a:ea typeface="+mn-ea"/>
                </a:rPr>
                <a:t>change</a:t>
              </a:r>
            </a:p>
          </p:txBody>
        </p:sp>
      </p:grpSp>
      <p:sp>
        <p:nvSpPr>
          <p:cNvPr id="187408" name="TextBox 18">
            <a:hlinkClick r:id="rId6"/>
          </p:cNvPr>
          <p:cNvSpPr txBox="1">
            <a:spLocks noChangeArrowheads="1"/>
          </p:cNvSpPr>
          <p:nvPr/>
        </p:nvSpPr>
        <p:spPr bwMode="auto">
          <a:xfrm>
            <a:off x="4762500" y="6483350"/>
            <a:ext cx="7124700" cy="368300"/>
          </a:xfrm>
          <a:prstGeom prst="rect">
            <a:avLst/>
          </a:prstGeom>
          <a:noFill/>
          <a:ln w="9525">
            <a:noFill/>
            <a:miter lim="800000"/>
            <a:headEnd/>
            <a:tailEnd/>
          </a:ln>
        </p:spPr>
        <p:txBody>
          <a:bodyPr>
            <a:spAutoFit/>
          </a:bodyPr>
          <a:lstStyle/>
          <a:p>
            <a:pPr algn="r"/>
            <a:r>
              <a:rPr lang="zh-CN" altLang="en-US">
                <a:ea typeface="黑体" pitchFamily="49" charset="-122"/>
              </a:rPr>
              <a:t>锐普</a:t>
            </a:r>
            <a:r>
              <a:rPr lang="en-US" altLang="zh-CN">
                <a:ea typeface="黑体" pitchFamily="49" charset="-122"/>
              </a:rPr>
              <a:t>PPT</a:t>
            </a:r>
            <a:r>
              <a:rPr lang="zh-CN" altLang="en-US">
                <a:ea typeface="黑体" pitchFamily="49" charset="-122"/>
              </a:rPr>
              <a:t>论坛</a:t>
            </a:r>
            <a:r>
              <a:rPr lang="en-US" altLang="zh-CN">
                <a:ea typeface="黑体" pitchFamily="49" charset="-122"/>
              </a:rPr>
              <a:t>chinakui</a:t>
            </a:r>
            <a:r>
              <a:rPr lang="zh-CN" altLang="en-US">
                <a:ea typeface="黑体" pitchFamily="49" charset="-122"/>
              </a:rPr>
              <a:t>分享：</a:t>
            </a:r>
            <a:r>
              <a:rPr lang="en-US" altLang="zh-CN">
                <a:ea typeface="黑体" pitchFamily="49" charset="-122"/>
              </a:rPr>
              <a:t>www.rapidbbs.cn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right)">
                                      <p:cBhvr>
                                        <p:cTn id="38" dur="500"/>
                                        <p:tgtEl>
                                          <p:spTgt spid="16"/>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right)">
                                      <p:cBhvr>
                                        <p:cTn id="47" dur="500"/>
                                        <p:tgtEl>
                                          <p:spTgt spid="18"/>
                                        </p:tgtEl>
                                      </p:cBhvr>
                                    </p:animEffec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right)">
                                      <p:cBhvr>
                                        <p:cTn id="51" dur="500"/>
                                        <p:tgtEl>
                                          <p:spTgt spid="22"/>
                                        </p:tgtEl>
                                      </p:cBhvr>
                                    </p:animEffect>
                                  </p:childTnLst>
                                </p:cTn>
                              </p:par>
                            </p:childTnLst>
                          </p:cTn>
                        </p:par>
                        <p:par>
                          <p:cTn id="52" fill="hold">
                            <p:stCondLst>
                              <p:cond delay="1000"/>
                            </p:stCondLst>
                            <p:childTnLst>
                              <p:par>
                                <p:cTn id="53" presetID="22" presetClass="entr" presetSubtype="2"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right)">
                                      <p:cBhvr>
                                        <p:cTn id="55" dur="500"/>
                                        <p:tgtEl>
                                          <p:spTgt spid="23"/>
                                        </p:tgtEl>
                                      </p:cBhvr>
                                    </p:animEffect>
                                  </p:childTnLst>
                                </p:cTn>
                              </p:par>
                            </p:childTnLst>
                          </p:cTn>
                        </p:par>
                        <p:par>
                          <p:cTn id="56" fill="hold">
                            <p:stCondLst>
                              <p:cond delay="1500"/>
                            </p:stCondLst>
                            <p:childTnLst>
                              <p:par>
                                <p:cTn id="57" presetID="22" presetClass="entr" presetSubtype="2"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right)">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8" grpId="0" animBg="1"/>
      <p:bldP spid="22" grpId="0" animBg="1"/>
      <p:bldP spid="23" grpId="0" animBg="1"/>
      <p:bldP spid="24" grpId="0" animBg="1"/>
    </p:bld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TotalTime>
  <Words>10732</Words>
  <Application>Microsoft Office PowerPoint</Application>
  <PresentationFormat>Custom</PresentationFormat>
  <Paragraphs>764</Paragraphs>
  <Slides>117</Slides>
  <Notes>71</Notes>
  <HiddenSlides>1</HiddenSlides>
  <MMClips>0</MMClips>
  <ScaleCrop>false</ScaleCrop>
  <HeadingPairs>
    <vt:vector size="6" baseType="variant">
      <vt:variant>
        <vt:lpstr>已用的字体</vt:lpstr>
      </vt:variant>
      <vt:variant>
        <vt:i4>10</vt:i4>
      </vt:variant>
      <vt:variant>
        <vt:lpstr>演示文稿设计模板</vt:lpstr>
      </vt:variant>
      <vt:variant>
        <vt:i4>16</vt:i4>
      </vt:variant>
      <vt:variant>
        <vt:lpstr>幻灯片标题</vt:lpstr>
      </vt:variant>
      <vt:variant>
        <vt:i4>117</vt:i4>
      </vt:variant>
    </vt:vector>
  </HeadingPairs>
  <TitlesOfParts>
    <vt:vector size="143" baseType="lpstr">
      <vt:lpstr>Arial</vt:lpstr>
      <vt:lpstr>宋体</vt:lpstr>
      <vt:lpstr>Segoe UI</vt:lpstr>
      <vt:lpstr>Consolas</vt:lpstr>
      <vt:lpstr>黑体</vt:lpstr>
      <vt:lpstr>Segoe</vt:lpstr>
      <vt:lpstr>Zegoe UI SemiLight</vt:lpstr>
      <vt:lpstr>Calibri</vt:lpstr>
      <vt:lpstr>Times New Roman</vt:lpstr>
      <vt:lpstr>Segoe Light</vt:lpstr>
      <vt:lpstr>TENA11_BreakoutSession_Template_16x9_Final_05132011</vt:lpstr>
      <vt:lpstr>1_White with Consolas font for code slides</vt:lpstr>
      <vt:lpstr>TENA11_BreakoutSession_Template_16x9_Final_05132011</vt:lpstr>
      <vt:lpstr>TENA11_BreakoutSession_Template_16x9_Final_05132011</vt:lpstr>
      <vt:lpstr>TENA11_BreakoutSession_Template_16x9_Final_05132011</vt:lpstr>
      <vt:lpstr>TENA11_BreakoutSession_Template_16x9_Final_05132011</vt:lpstr>
      <vt:lpstr>TENA11_BreakoutSession_Template_16x9_Final_05132011</vt:lpstr>
      <vt:lpstr>TENA11_BreakoutSession_Template_16x9_Final_05132011</vt:lpstr>
      <vt:lpstr>TENA11_BreakoutSession_Template_16x9_Final_05132011</vt:lpstr>
      <vt:lpstr>TENA11_BreakoutSession_Template_16x9_Final_05132011</vt:lpstr>
      <vt:lpstr>TENA11_BreakoutSession_Template_16x9_Final_05132011</vt:lpstr>
      <vt:lpstr>TENA11_BreakoutSession_Template_16x9_Final_05132011</vt:lpstr>
      <vt:lpstr>TENA11_BreakoutSession_Template_16x9_Final_05132011</vt:lpstr>
      <vt:lpstr>TENA11_BreakoutSession_Template_16x9_Final_05132011</vt:lpstr>
      <vt:lpstr>TENA11_BreakoutSession_Template_16x9_Final_05132011</vt:lpstr>
      <vt:lpstr>1_White with Consolas font for code slides</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WPH201: Windows Phone: What’s New?</dc:title>
  <dc:subject>Microsoft TechEd North America 2011</dc:subject>
  <dc:creator>Augusto Valdez;Tudor Toma</dc:creator>
  <dc:description>Template Design: Jordan Cayabyab
Formatter: Brianna Hartmann, Silver Fox Productions, Inc.
Event Date: May 16-19, 2011
Event Location: Atlanta
Audience Type: Developers, IT Pros</dc:description>
  <cp:lastModifiedBy>pc</cp:lastModifiedBy>
  <cp:revision>44</cp:revision>
  <dcterms:modified xsi:type="dcterms:W3CDTF">2012-06-04T13:36:32Z</dcterms:modified>
</cp:coreProperties>
</file>