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75" r:id="rId3"/>
    <p:sldId id="282" r:id="rId4"/>
    <p:sldId id="291" r:id="rId5"/>
    <p:sldId id="286" r:id="rId6"/>
    <p:sldId id="287" r:id="rId7"/>
    <p:sldId id="288" r:id="rId8"/>
    <p:sldId id="289" r:id="rId9"/>
    <p:sldId id="292" r:id="rId10"/>
    <p:sldId id="259" r:id="rId11"/>
    <p:sldId id="268" r:id="rId12"/>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74F62"/>
    <a:srgbClr val="3387AB"/>
    <a:srgbClr val="F5F5F5"/>
    <a:srgbClr val="FFFFFF"/>
  </p:clrMru>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545" autoAdjust="0"/>
  </p:normalViewPr>
  <p:slideViewPr>
    <p:cSldViewPr snapToGrid="0" snapToObjects="1">
      <p:cViewPr varScale="1">
        <p:scale>
          <a:sx n="99" d="100"/>
          <a:sy n="99" d="100"/>
        </p:scale>
        <p:origin x="-318" y="-84"/>
      </p:cViewPr>
      <p:guideLst>
        <p:guide orient="horz" pos="1800"/>
        <p:guide pos="2880"/>
      </p:guideLst>
    </p:cSldViewPr>
  </p:slideViewPr>
  <p:notesTextViewPr>
    <p:cViewPr>
      <p:scale>
        <a:sx n="150" d="100"/>
        <a:sy n="15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F2F8F4C-2147-48DF-8D6F-3A80C28C7149}" type="datetimeFigureOut">
              <a:rPr lang="en-US"/>
              <a:pPr>
                <a:defRPr/>
              </a:pPr>
              <a:t>6/17/2012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FDB3C2D5-AFEF-48A3-BAB9-FE0D18D045A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44BF9920-1DA5-47A0-972E-8307CE4E0431}" type="datetimeFigureOut">
              <a:rPr lang="en-US"/>
              <a:pPr>
                <a:defRPr/>
              </a:pPr>
              <a:t>6/17/2012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53B009D3-9B8C-437E-8130-58213BA811C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clock</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DB0A52-C887-468D-861F-951304123428}" type="slidenum">
              <a:rPr lang="en-US" altLang="zh-CN"/>
              <a:pPr fontAlgn="base">
                <a:spcBef>
                  <a:spcPct val="0"/>
                </a:spcBef>
                <a:spcAft>
                  <a:spcPct val="0"/>
                </a:spcAft>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In Fact, since 1994 EMANIO has focused exclusively on the mid-market with a vision trained on ease of use and automation along with a privately held financial portfolio that means we are only beholden to the needs of our customers – not shareholders.</a:t>
            </a:r>
          </a:p>
          <a:p>
            <a:pPr>
              <a:spcBef>
                <a:spcPct val="0"/>
              </a:spcBef>
            </a:pPr>
            <a:endParaRPr lang="en-US" altLang="zh-CN" smtClean="0"/>
          </a:p>
          <a:p>
            <a:pPr>
              <a:spcBef>
                <a:spcPct val="0"/>
              </a:spcBef>
            </a:pPr>
            <a:r>
              <a:rPr lang="en-US" altLang="zh-CN" smtClean="0"/>
              <a:t>With over 15 years and 2,000 deployments of experience and a support organization focused on keeping our customers happy, we bring an ideal mix of technology and experience.</a:t>
            </a:r>
          </a:p>
          <a:p>
            <a:pPr>
              <a:spcBef>
                <a:spcPct val="0"/>
              </a:spcBef>
            </a:pPr>
            <a:endParaRPr lang="en-US" altLang="zh-CN" smtClean="0"/>
          </a:p>
          <a:p>
            <a:pPr>
              <a:spcBef>
                <a:spcPct val="0"/>
              </a:spcBef>
            </a:pPr>
            <a:r>
              <a:rPr lang="en-US" altLang="zh-CN" smtClean="0"/>
              <a:t>Our customers span the range from divisions of large enterprises to some of the best names in the sub-enterprise community.  </a:t>
            </a:r>
          </a:p>
          <a:p>
            <a:pPr>
              <a:spcBef>
                <a:spcPct val="0"/>
              </a:spcBef>
            </a:pPr>
            <a:endParaRPr lang="en-US" altLang="zh-CN" smtClean="0"/>
          </a:p>
          <a:p>
            <a:pPr>
              <a:spcBef>
                <a:spcPct val="0"/>
              </a:spcBef>
            </a:pPr>
            <a:r>
              <a:rPr lang="en-US" altLang="zh-CN" smtClean="0"/>
              <a:t>Companies like UPS, McKee foods, Guittard chocolates, Flowmaster, CH Powell, Kettle foods and hundreds of others rely on EMANIO every day.</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55613" fontAlgn="base">
              <a:spcBef>
                <a:spcPct val="0"/>
              </a:spcBef>
              <a:spcAft>
                <a:spcPct val="0"/>
              </a:spcAft>
            </a:pPr>
            <a:fld id="{A0A3B177-25E4-4959-A772-0363AC8F46FB}" type="slidenum">
              <a:rPr lang="en-US" altLang="zh-CN">
                <a:ea typeface="ＭＳ Ｐゴシック" pitchFamily="34" charset="-128"/>
              </a:rPr>
              <a:pPr defTabSz="455613" fontAlgn="base">
                <a:spcBef>
                  <a:spcPct val="0"/>
                </a:spcBef>
                <a:spcAft>
                  <a:spcPct val="0"/>
                </a:spcAft>
              </a:pPr>
              <a:t>2</a:t>
            </a:fld>
            <a:endParaRPr lang="en-US" altLang="zh-CN">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EMANIO provides a full service BI offering that includes dashboarding, reporting as well as predictive analytics, letting organizations understand the past and the trends of their data while also having an easy to use yet powerful tool to forecast and predict future behavior through data mining and predictive analytics.  In the entire BI space only IBM with their recent acqusition of SPSS provides this breadth of capabilities – at a MUCH higher price.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46AFA-2D97-42B0-84DB-039CF5AFBDF5}" type="slidenum">
              <a:rPr lang="en-US" altLang="zh-CN"/>
              <a:pPr fontAlgn="base">
                <a:spcBef>
                  <a:spcPct val="0"/>
                </a:spcBef>
                <a:spcAft>
                  <a:spcPct val="0"/>
                </a:spcAft>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EMANIO provides a better answer.  Our solutions are focused on the integration, communication and understanding of data.  </a:t>
            </a:r>
          </a:p>
          <a:p>
            <a:pPr>
              <a:spcBef>
                <a:spcPct val="0"/>
              </a:spcBef>
            </a:pPr>
            <a:endParaRPr lang="en-US" altLang="zh-CN" smtClean="0"/>
          </a:p>
          <a:p>
            <a:pPr>
              <a:spcBef>
                <a:spcPct val="0"/>
              </a:spcBef>
            </a:pPr>
            <a:r>
              <a:rPr lang="en-US" altLang="zh-CN" smtClean="0"/>
              <a:t>Our affordable price points make BI and integration accessible to any sized business and we bring to the table a set of high performance, high-availability solutions</a:t>
            </a:r>
          </a:p>
          <a:p>
            <a:pPr>
              <a:spcBef>
                <a:spcPct val="0"/>
              </a:spcBef>
            </a:pPr>
            <a:endParaRPr lang="en-US" altLang="zh-CN"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FE34C-F500-4F78-8A4B-0030467CF4E4}" type="slidenum">
              <a:rPr lang="en-US" altLang="zh-CN"/>
              <a:pPr fontAlgn="base">
                <a:spcBef>
                  <a:spcPct val="0"/>
                </a:spcBef>
                <a:spcAft>
                  <a:spcPct val="0"/>
                </a:spcAft>
              </a:pPr>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9"/>
          <p:cNvSpPr txBox="1"/>
          <p:nvPr userDrawn="1"/>
        </p:nvSpPr>
        <p:spPr>
          <a:xfrm>
            <a:off x="7391400" y="3848100"/>
            <a:ext cx="1066800" cy="1277938"/>
          </a:xfrm>
          <a:prstGeom prst="rect">
            <a:avLst/>
          </a:prstGeom>
          <a:noFill/>
          <a:effectLst>
            <a:outerShdw blurRad="50800" dist="38100" dir="2700000">
              <a:schemeClr val="bg2">
                <a:lumMod val="10000"/>
                <a:alpha val="43000"/>
              </a:schemeClr>
            </a:outerShdw>
          </a:effectLst>
        </p:spPr>
        <p:txBody>
          <a:bodyPr>
            <a:spAutoFit/>
          </a:bodyPr>
          <a:lstStyle/>
          <a:p>
            <a:pPr fontAlgn="auto">
              <a:spcBef>
                <a:spcPts val="0"/>
              </a:spcBef>
              <a:spcAft>
                <a:spcPts val="1800"/>
              </a:spcAft>
              <a:defRPr/>
            </a:pPr>
            <a:r>
              <a:rPr lang="en-US" sz="800" dirty="0">
                <a:solidFill>
                  <a:schemeClr val="bg2"/>
                </a:solidFill>
                <a:latin typeface="Helvetica"/>
                <a:ea typeface="+mn-ea"/>
                <a:cs typeface="Helvetica"/>
              </a:rPr>
              <a:t>AFFORDABLE</a:t>
            </a:r>
          </a:p>
          <a:p>
            <a:pPr fontAlgn="auto">
              <a:spcBef>
                <a:spcPts val="0"/>
              </a:spcBef>
              <a:spcAft>
                <a:spcPts val="1800"/>
              </a:spcAft>
              <a:defRPr/>
            </a:pPr>
            <a:r>
              <a:rPr lang="en-US" sz="800" dirty="0">
                <a:solidFill>
                  <a:schemeClr val="bg2"/>
                </a:solidFill>
                <a:latin typeface="Helvetica"/>
                <a:ea typeface="+mn-ea"/>
                <a:cs typeface="Helvetica"/>
              </a:rPr>
              <a:t>FAST</a:t>
            </a:r>
          </a:p>
          <a:p>
            <a:pPr fontAlgn="auto">
              <a:spcBef>
                <a:spcPts val="0"/>
              </a:spcBef>
              <a:spcAft>
                <a:spcPts val="1800"/>
              </a:spcAft>
              <a:defRPr/>
            </a:pPr>
            <a:r>
              <a:rPr lang="en-US" sz="800" dirty="0">
                <a:solidFill>
                  <a:schemeClr val="bg2"/>
                </a:solidFill>
                <a:latin typeface="Helvetica"/>
                <a:ea typeface="+mn-ea"/>
                <a:cs typeface="Helvetica"/>
              </a:rPr>
              <a:t>SCALABLE</a:t>
            </a:r>
          </a:p>
          <a:p>
            <a:pPr fontAlgn="auto">
              <a:spcBef>
                <a:spcPts val="0"/>
              </a:spcBef>
              <a:spcAft>
                <a:spcPts val="1800"/>
              </a:spcAft>
              <a:defRPr/>
            </a:pPr>
            <a:r>
              <a:rPr lang="en-US" sz="800" dirty="0">
                <a:solidFill>
                  <a:schemeClr val="bg2"/>
                </a:solidFill>
                <a:latin typeface="Helvetica"/>
                <a:ea typeface="+mn-ea"/>
                <a:cs typeface="Helvetica"/>
              </a:rPr>
              <a:t>RELIABLE</a:t>
            </a:r>
            <a:endParaRPr lang="en-US" sz="800" dirty="0">
              <a:solidFill>
                <a:schemeClr val="bg2"/>
              </a:solidFill>
              <a:latin typeface="Helvetica"/>
              <a:ea typeface="+mn-ea"/>
              <a:cs typeface="Helvetica"/>
            </a:endParaRPr>
          </a:p>
        </p:txBody>
      </p:sp>
      <p:sp>
        <p:nvSpPr>
          <p:cNvPr id="8" name="Title 1"/>
          <p:cNvSpPr>
            <a:spLocks noGrp="1"/>
          </p:cNvSpPr>
          <p:nvPr>
            <p:ph type="title"/>
          </p:nvPr>
        </p:nvSpPr>
        <p:spPr>
          <a:xfrm>
            <a:off x="1905000" y="2019300"/>
            <a:ext cx="3240087" cy="1135062"/>
          </a:xfrm>
        </p:spPr>
        <p:txBody>
          <a:bodyPr anchor="b">
            <a:normAutofit/>
          </a:bodyPr>
          <a:lstStyle>
            <a:lvl1pPr algn="l">
              <a:defRPr sz="1400" b="1" cap="all"/>
            </a:lvl1pPr>
          </a:lstStyle>
          <a:p>
            <a:r>
              <a:rPr lang="en-US" smtClean="0"/>
              <a:t>Click to edit Master title style</a:t>
            </a:r>
            <a:endParaRPr lang="en-US"/>
          </a:p>
        </p:txBody>
      </p:sp>
      <p:sp>
        <p:nvSpPr>
          <p:cNvPr id="9" name="Text Placeholder 2"/>
          <p:cNvSpPr>
            <a:spLocks noGrp="1"/>
          </p:cNvSpPr>
          <p:nvPr>
            <p:ph type="body" idx="1"/>
          </p:nvPr>
        </p:nvSpPr>
        <p:spPr>
          <a:xfrm>
            <a:off x="1905000" y="3154362"/>
            <a:ext cx="2782887" cy="1250156"/>
          </a:xfrm>
        </p:spPr>
        <p:txBody>
          <a:bodyPr>
            <a:normAutofit/>
          </a:bodyPr>
          <a:lstStyle>
            <a:lvl1pPr marL="0" indent="0">
              <a:buNone/>
              <a:defRPr sz="9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FAC4DF-66B1-4EDB-A233-7D77D1A6A40A}" type="datetime4">
              <a:rPr lang="en-US"/>
              <a:pPr>
                <a:defRPr/>
              </a:pPr>
              <a:t>June 17, 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D8A05-AAA5-44EC-BA95-AA0F14A879D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333501"/>
            <a:ext cx="7162800" cy="37716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79ABCB-34C3-4234-8A0D-FC6FCF316A97}" type="datetime4">
              <a:rPr lang="en-US"/>
              <a:pPr>
                <a:defRPr/>
              </a:pPr>
              <a:t>June 17, 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0EC9C3-5563-4B77-AAE1-FAC4BF051B0E}"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33500"/>
            <a:ext cx="2057400" cy="36565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33500"/>
            <a:ext cx="6019800" cy="36565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69FFEA-9C4C-44BD-8E40-5E212CD6ED53}" type="datetime4">
              <a:rPr lang="en-US"/>
              <a:pPr>
                <a:defRPr/>
              </a:pPr>
              <a:t>June 17, 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639328-4E6D-44C5-B90D-4B80764B05C1}"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371600" y="4000500"/>
            <a:ext cx="4191000" cy="647434"/>
          </a:xfrm>
          <a:effectLst>
            <a:outerShdw blurRad="50800" dist="38100" dir="2700000">
              <a:srgbClr val="000000">
                <a:alpha val="43000"/>
              </a:srgbClr>
            </a:outerShdw>
          </a:effectLst>
        </p:spPr>
        <p:txBody>
          <a:bodyPr/>
          <a:lstStyle>
            <a:lvl1pPr algn="r">
              <a:defRPr>
                <a:solidFill>
                  <a:schemeClr val="bg2"/>
                </a:solidFill>
              </a:defRPr>
            </a:lvl1pPr>
          </a:lstStyle>
          <a:p>
            <a:r>
              <a:rPr lang="en-US" smtClean="0"/>
              <a:t>Click to edit Master title style</a:t>
            </a: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7B5A7D-F763-4393-8314-7CF25C3671E8}" type="datetime4">
              <a:rPr lang="en-US"/>
              <a:pPr>
                <a:defRPr/>
              </a:pPr>
              <a:t>June 17, 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3C4500-CA6C-41D5-959F-5EC08343C509}"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62100"/>
            <a:ext cx="2899980" cy="2828396"/>
          </a:xfrm>
        </p:spPr>
        <p:txBody>
          <a:bodyPr>
            <a:normAutofit/>
          </a:bodyPr>
          <a:lstStyle>
            <a:lvl1pPr>
              <a:defRPr sz="105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64036" y="1562100"/>
            <a:ext cx="4184564" cy="2828396"/>
          </a:xfrm>
        </p:spPr>
        <p:txBody>
          <a:bodyPr>
            <a:normAutofit/>
          </a:bodyPr>
          <a:lstStyle>
            <a:lvl1pPr>
              <a:defRPr sz="1050"/>
            </a:lvl1pPr>
            <a:lvl2pPr>
              <a:defRPr sz="1050"/>
            </a:lvl2pPr>
            <a:lvl3pPr>
              <a:defRPr sz="1050"/>
            </a:lvl3pPr>
            <a:lvl4pPr>
              <a:defRPr sz="1050"/>
            </a:lvl4pPr>
            <a:lvl5pPr>
              <a:defRPr sz="105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2C2CC8-CABF-477B-BB10-31F55E975B67}" type="datetime4">
              <a:rPr lang="en-US"/>
              <a:pPr>
                <a:defRPr/>
              </a:pPr>
              <a:t>June 17, 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65DE63-9025-4785-A963-DE37FD0553FB}"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866"/>
            <a:ext cx="7467600" cy="72363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279261"/>
            <a:ext cx="3278188" cy="533136"/>
          </a:xfrm>
        </p:spPr>
        <p:txBody>
          <a:bodyPr anchor="b"/>
          <a:lstStyle>
            <a:lvl1pPr marL="0" indent="0">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0412" y="1812396"/>
            <a:ext cx="3278188" cy="3292740"/>
          </a:xfrm>
        </p:spPr>
        <p:txBody>
          <a:bodyPr>
            <a:normAutofit/>
          </a:bodyPr>
          <a:lstStyle>
            <a:lvl1pPr>
              <a:defRPr sz="1000"/>
            </a:lvl1pPr>
            <a:lvl2pPr>
              <a:defRPr sz="10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04106" y="1279261"/>
            <a:ext cx="3282696" cy="539496"/>
          </a:xfrm>
        </p:spPr>
        <p:txBody>
          <a:bodyPr anchor="b"/>
          <a:lstStyle>
            <a:lvl1pPr marL="0" indent="0">
              <a:buNone/>
              <a:defRPr sz="1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812396"/>
            <a:ext cx="3282696" cy="3292740"/>
          </a:xfrm>
        </p:spPr>
        <p:txBody>
          <a:bodyPr>
            <a:normAutofit/>
          </a:bodyPr>
          <a:lstStyle>
            <a:lvl1pPr>
              <a:defRPr sz="1000"/>
            </a:lvl1pPr>
            <a:lvl2pPr>
              <a:defRPr sz="1000"/>
            </a:lvl2pPr>
            <a:lvl3pPr>
              <a:defRPr sz="1000"/>
            </a:lvl3pPr>
            <a:lvl4pPr>
              <a:defRPr sz="10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4E83DC-4949-4DA5-8876-D9E9F3C8125D}" type="datetime4">
              <a:rPr lang="en-US"/>
              <a:pPr>
                <a:defRPr/>
              </a:pPr>
              <a:t>June 17, 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EAA92BF-F5C8-4AA2-8666-F445A9C3BCC9}"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CAC6B3-70F7-4169-BE12-D417B68356ED}" type="datetime4">
              <a:rPr lang="en-US"/>
              <a:pPr>
                <a:defRPr/>
              </a:pPr>
              <a:t>June 17, 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7F71B37-77D6-4146-B906-F5BAFFA236D6}"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9FED58B-37F6-426E-96A4-D0C4376CE701}" type="datetime4">
              <a:rPr lang="en-US"/>
              <a:pPr>
                <a:defRPr/>
              </a:pPr>
              <a:t>June 17, 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EMANIO</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18A7BDA8-0781-446A-9845-70731E9AB607}"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27541"/>
            <a:ext cx="6019800" cy="72495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95917"/>
            <a:ext cx="5111750" cy="3909220"/>
          </a:xfrm>
        </p:spPr>
        <p:txBody>
          <a:bodyPr>
            <a:normAutofit/>
          </a:bodyPr>
          <a:lstStyle>
            <a:lvl1pPr>
              <a:defRPr sz="1050"/>
            </a:lvl1pPr>
            <a:lvl2pPr>
              <a:defRPr sz="1050"/>
            </a:lvl2pPr>
            <a:lvl3pPr>
              <a:defRPr sz="105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43000" y="1195918"/>
            <a:ext cx="2322515" cy="3909219"/>
          </a:xfrm>
        </p:spPr>
        <p:txBody>
          <a:bodyPr>
            <a:normAutofit/>
          </a:bodyPr>
          <a:lstStyle>
            <a:lvl1pPr marL="0" indent="0">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9F3EA-2785-46B1-8CCB-3B8A4526BDA8}" type="datetime4">
              <a:rPr lang="en-US"/>
              <a:pPr>
                <a:defRPr/>
              </a:pPr>
              <a:t>June 17, 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EMANIO</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A91039C-9F48-4285-A15D-77E266BCD44A}"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ormAutofit/>
          </a:bodyPr>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9"/>
          </a:xfrm>
        </p:spPr>
        <p:txBody>
          <a:bodyPr>
            <a:normAutofit/>
          </a:bodyPr>
          <a:lstStyle>
            <a:lvl1pPr marL="0" indent="0" algn="just">
              <a:buNone/>
              <a:defRPr sz="9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E83D598-1517-4432-BF55-74CE41FCF61D}" type="datetime4">
              <a:rPr lang="en-US"/>
              <a:pPr>
                <a:defRPr/>
              </a:pPr>
              <a:t>June 17, 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EMANIO</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983C95E-E25F-4202-B9D6-9AD48CE6B437}"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381000"/>
            <a:ext cx="6705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685800" y="1333500"/>
            <a:ext cx="80010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5638800" y="5448300"/>
            <a:ext cx="1981200" cy="304800"/>
          </a:xfrm>
          <a:prstGeom prst="rect">
            <a:avLst/>
          </a:prstGeom>
        </p:spPr>
        <p:txBody>
          <a:bodyPr vert="horz" lIns="91440" tIns="45720" rIns="91440" bIns="45720" rtlCol="0" anchor="ctr"/>
          <a:lstStyle>
            <a:lvl1pPr algn="ctr" fontAlgn="auto">
              <a:spcBef>
                <a:spcPts val="0"/>
              </a:spcBef>
              <a:spcAft>
                <a:spcPts val="0"/>
              </a:spcAft>
              <a:defRPr sz="600" smtClean="0">
                <a:solidFill>
                  <a:schemeClr val="bg2"/>
                </a:solidFill>
                <a:latin typeface="Helvetica"/>
                <a:ea typeface="+mn-ea"/>
                <a:cs typeface="Helvetica"/>
              </a:defRPr>
            </a:lvl1pPr>
          </a:lstStyle>
          <a:p>
            <a:pPr>
              <a:defRPr/>
            </a:pPr>
            <a:fld id="{79463DF8-B46F-4E4F-AF4D-27A99B8DF72E}" type="datetime4">
              <a:rPr lang="en-US"/>
              <a:pPr>
                <a:defRPr/>
              </a:pPr>
              <a:t>June 17, 2012</a:t>
            </a:fld>
            <a:endParaRPr lang="en-US"/>
          </a:p>
        </p:txBody>
      </p:sp>
      <p:sp>
        <p:nvSpPr>
          <p:cNvPr id="5" name="Footer Placeholder 4"/>
          <p:cNvSpPr>
            <a:spLocks noGrp="1"/>
          </p:cNvSpPr>
          <p:nvPr>
            <p:ph type="ftr" sz="quarter" idx="3"/>
          </p:nvPr>
        </p:nvSpPr>
        <p:spPr>
          <a:xfrm>
            <a:off x="1905000" y="5448300"/>
            <a:ext cx="3657600" cy="304800"/>
          </a:xfrm>
          <a:prstGeom prst="rect">
            <a:avLst/>
          </a:prstGeom>
        </p:spPr>
        <p:txBody>
          <a:bodyPr vert="horz" lIns="91440" tIns="45720" rIns="91440" bIns="45720" rtlCol="0" anchor="ctr"/>
          <a:lstStyle>
            <a:lvl1pPr algn="ctr" fontAlgn="auto">
              <a:spcBef>
                <a:spcPts val="0"/>
              </a:spcBef>
              <a:spcAft>
                <a:spcPts val="0"/>
              </a:spcAft>
              <a:defRPr sz="600" smtClean="0">
                <a:solidFill>
                  <a:schemeClr val="bg2"/>
                </a:solidFill>
                <a:latin typeface="Helvetica"/>
                <a:ea typeface="+mn-ea"/>
                <a:cs typeface="Helvetica"/>
              </a:defRPr>
            </a:lvl1pPr>
          </a:lstStyle>
          <a:p>
            <a:pPr>
              <a:defRPr/>
            </a:pPr>
            <a:r>
              <a:rPr lang="en-US"/>
              <a:t>EMANIO</a:t>
            </a:r>
            <a:endParaRPr lang="en-US" dirty="0"/>
          </a:p>
        </p:txBody>
      </p:sp>
      <p:sp>
        <p:nvSpPr>
          <p:cNvPr id="6" name="Slide Number Placeholder 5"/>
          <p:cNvSpPr>
            <a:spLocks noGrp="1"/>
          </p:cNvSpPr>
          <p:nvPr>
            <p:ph type="sldNum" sz="quarter" idx="4"/>
          </p:nvPr>
        </p:nvSpPr>
        <p:spPr>
          <a:xfrm>
            <a:off x="8610600" y="5448300"/>
            <a:ext cx="533400" cy="304800"/>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Helvetica"/>
                <a:ea typeface="+mn-ea"/>
                <a:cs typeface="Helvetica"/>
              </a:defRPr>
            </a:lvl1pPr>
          </a:lstStyle>
          <a:p>
            <a:pPr>
              <a:defRPr/>
            </a:pPr>
            <a:fld id="{C2E9C1DA-7E42-42F4-9FF9-35FCB4A965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4" r:id="rId3"/>
    <p:sldLayoutId id="2147483655" r:id="rId4"/>
    <p:sldLayoutId id="2147483656" r:id="rId5"/>
    <p:sldLayoutId id="2147483657" r:id="rId6"/>
    <p:sldLayoutId id="2147483662" r:id="rId7"/>
    <p:sldLayoutId id="2147483658" r:id="rId8"/>
    <p:sldLayoutId id="2147483663" r:id="rId9"/>
    <p:sldLayoutId id="2147483659" r:id="rId10"/>
    <p:sldLayoutId id="2147483664" r:id="rId11"/>
  </p:sldLayoutIdLst>
  <p:transition spd="slow">
    <p:fade/>
  </p:transition>
  <p:hf hdr="0"/>
  <p:txStyles>
    <p:titleStyle>
      <a:lvl1pPr algn="l" defTabSz="457200" rtl="0" fontAlgn="base">
        <a:spcBef>
          <a:spcPct val="0"/>
        </a:spcBef>
        <a:spcAft>
          <a:spcPct val="0"/>
        </a:spcAft>
        <a:defRPr sz="1600" b="1" kern="1200">
          <a:solidFill>
            <a:schemeClr val="tx1"/>
          </a:solidFill>
          <a:latin typeface="Arial"/>
          <a:ea typeface="+mj-ea"/>
          <a:cs typeface="+mj-cs"/>
        </a:defRPr>
      </a:lvl1pPr>
      <a:lvl2pPr algn="l" defTabSz="457200" rtl="0" fontAlgn="base">
        <a:spcBef>
          <a:spcPct val="0"/>
        </a:spcBef>
        <a:spcAft>
          <a:spcPct val="0"/>
        </a:spcAft>
        <a:defRPr sz="1600" b="1">
          <a:solidFill>
            <a:schemeClr val="tx1"/>
          </a:solidFill>
          <a:latin typeface="Arial" charset="0"/>
        </a:defRPr>
      </a:lvl2pPr>
      <a:lvl3pPr algn="l" defTabSz="457200" rtl="0" fontAlgn="base">
        <a:spcBef>
          <a:spcPct val="0"/>
        </a:spcBef>
        <a:spcAft>
          <a:spcPct val="0"/>
        </a:spcAft>
        <a:defRPr sz="1600" b="1">
          <a:solidFill>
            <a:schemeClr val="tx1"/>
          </a:solidFill>
          <a:latin typeface="Arial" charset="0"/>
        </a:defRPr>
      </a:lvl3pPr>
      <a:lvl4pPr algn="l" defTabSz="457200" rtl="0" fontAlgn="base">
        <a:spcBef>
          <a:spcPct val="0"/>
        </a:spcBef>
        <a:spcAft>
          <a:spcPct val="0"/>
        </a:spcAft>
        <a:defRPr sz="1600" b="1">
          <a:solidFill>
            <a:schemeClr val="tx1"/>
          </a:solidFill>
          <a:latin typeface="Arial" charset="0"/>
        </a:defRPr>
      </a:lvl4pPr>
      <a:lvl5pPr algn="l" defTabSz="457200" rtl="0" fontAlgn="base">
        <a:spcBef>
          <a:spcPct val="0"/>
        </a:spcBef>
        <a:spcAft>
          <a:spcPct val="0"/>
        </a:spcAft>
        <a:defRPr sz="1600" b="1">
          <a:solidFill>
            <a:schemeClr val="tx1"/>
          </a:solidFill>
          <a:latin typeface="Arial" charset="0"/>
        </a:defRPr>
      </a:lvl5pPr>
      <a:lvl6pPr marL="457200" algn="l" defTabSz="457200" rtl="0" fontAlgn="base">
        <a:spcBef>
          <a:spcPct val="0"/>
        </a:spcBef>
        <a:spcAft>
          <a:spcPct val="0"/>
        </a:spcAft>
        <a:defRPr sz="1600" b="1">
          <a:solidFill>
            <a:schemeClr val="tx1"/>
          </a:solidFill>
          <a:latin typeface="Arial" charset="0"/>
        </a:defRPr>
      </a:lvl6pPr>
      <a:lvl7pPr marL="914400" algn="l" defTabSz="457200" rtl="0" fontAlgn="base">
        <a:spcBef>
          <a:spcPct val="0"/>
        </a:spcBef>
        <a:spcAft>
          <a:spcPct val="0"/>
        </a:spcAft>
        <a:defRPr sz="1600" b="1">
          <a:solidFill>
            <a:schemeClr val="tx1"/>
          </a:solidFill>
          <a:latin typeface="Arial" charset="0"/>
        </a:defRPr>
      </a:lvl7pPr>
      <a:lvl8pPr marL="1371600" algn="l" defTabSz="457200" rtl="0" fontAlgn="base">
        <a:spcBef>
          <a:spcPct val="0"/>
        </a:spcBef>
        <a:spcAft>
          <a:spcPct val="0"/>
        </a:spcAft>
        <a:defRPr sz="1600" b="1">
          <a:solidFill>
            <a:schemeClr val="tx1"/>
          </a:solidFill>
          <a:latin typeface="Arial" charset="0"/>
        </a:defRPr>
      </a:lvl8pPr>
      <a:lvl9pPr marL="1828800" algn="l" defTabSz="457200" rtl="0" fontAlgn="base">
        <a:spcBef>
          <a:spcPct val="0"/>
        </a:spcBef>
        <a:spcAft>
          <a:spcPct val="0"/>
        </a:spcAft>
        <a:defRPr sz="1600" b="1">
          <a:solidFill>
            <a:schemeClr val="tx1"/>
          </a:solidFill>
          <a:latin typeface="Arial" charset="0"/>
        </a:defRPr>
      </a:lvl9pPr>
    </p:titleStyle>
    <p:bodyStyle>
      <a:lvl1pPr marL="457200" indent="-112713" algn="l" defTabSz="457200" rtl="0" fontAlgn="base">
        <a:spcBef>
          <a:spcPct val="20000"/>
        </a:spcBef>
        <a:spcAft>
          <a:spcPct val="0"/>
        </a:spcAft>
        <a:buFont typeface="Arial" charset="0"/>
        <a:buChar char="•"/>
        <a:defRPr sz="1100" kern="1200">
          <a:solidFill>
            <a:srgbClr val="6D737F"/>
          </a:solidFill>
          <a:latin typeface="Helvetica"/>
          <a:ea typeface="+mn-ea"/>
          <a:cs typeface="Helvetica"/>
        </a:defRPr>
      </a:lvl1pPr>
      <a:lvl2pPr marL="742950" indent="-285750" algn="l" defTabSz="457200" rtl="0" fontAlgn="base">
        <a:spcBef>
          <a:spcPct val="20000"/>
        </a:spcBef>
        <a:spcAft>
          <a:spcPct val="0"/>
        </a:spcAft>
        <a:buFont typeface="Arial" charset="0"/>
        <a:buChar char="–"/>
        <a:defRPr sz="1000" kern="1200">
          <a:solidFill>
            <a:srgbClr val="6D737F"/>
          </a:solidFill>
          <a:latin typeface="Helvetica"/>
          <a:ea typeface="+mn-ea"/>
          <a:cs typeface="Helvetica"/>
        </a:defRPr>
      </a:lvl2pPr>
      <a:lvl3pPr marL="1143000" indent="-228600" algn="l" defTabSz="457200" rtl="0" fontAlgn="base">
        <a:spcBef>
          <a:spcPct val="20000"/>
        </a:spcBef>
        <a:spcAft>
          <a:spcPct val="0"/>
        </a:spcAft>
        <a:buFont typeface="Arial" charset="0"/>
        <a:buChar char="•"/>
        <a:defRPr sz="1000" kern="1200">
          <a:solidFill>
            <a:srgbClr val="6D737F"/>
          </a:solidFill>
          <a:latin typeface="Helvetica"/>
          <a:ea typeface="+mn-ea"/>
          <a:cs typeface="Helvetica"/>
        </a:defRPr>
      </a:lvl3pPr>
      <a:lvl4pPr marL="1600200" indent="-228600" algn="l" defTabSz="457200" rtl="0" fontAlgn="base">
        <a:spcBef>
          <a:spcPct val="20000"/>
        </a:spcBef>
        <a:spcAft>
          <a:spcPct val="0"/>
        </a:spcAft>
        <a:buFont typeface="Arial" charset="0"/>
        <a:buChar char="–"/>
        <a:defRPr sz="1000" kern="1200">
          <a:solidFill>
            <a:srgbClr val="6D737F"/>
          </a:solidFill>
          <a:latin typeface="Helvetica"/>
          <a:ea typeface="+mn-ea"/>
          <a:cs typeface="Helvetica"/>
        </a:defRPr>
      </a:lvl4pPr>
      <a:lvl5pPr marL="2057400" indent="-228600" algn="l" defTabSz="457200" rtl="0" fontAlgn="base">
        <a:spcBef>
          <a:spcPct val="20000"/>
        </a:spcBef>
        <a:spcAft>
          <a:spcPct val="0"/>
        </a:spcAft>
        <a:buFont typeface="Arial" charset="0"/>
        <a:buChar char="»"/>
        <a:defRPr sz="1000" kern="1200">
          <a:solidFill>
            <a:srgbClr val="6D737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51pptmoba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138" y="2541588"/>
            <a:ext cx="2500312" cy="382587"/>
          </a:xfrm>
        </p:spPr>
        <p:txBody>
          <a:bodyPr rtlCol="0"/>
          <a:lstStyle/>
          <a:p>
            <a:pPr fontAlgn="auto">
              <a:spcAft>
                <a:spcPts val="0"/>
              </a:spcAft>
              <a:defRPr/>
            </a:pPr>
            <a:r>
              <a:rPr lang="en-US" dirty="0" smtClean="0"/>
              <a:t>EMANIO CONTEXT!</a:t>
            </a:r>
            <a:endParaRPr lang="en-US" dirty="0"/>
          </a:p>
        </p:txBody>
      </p:sp>
      <p:sp>
        <p:nvSpPr>
          <p:cNvPr id="3" name="Text Placeholder 2"/>
          <p:cNvSpPr>
            <a:spLocks noGrp="1"/>
          </p:cNvSpPr>
          <p:nvPr>
            <p:ph type="body" idx="1"/>
          </p:nvPr>
        </p:nvSpPr>
        <p:spPr>
          <a:xfrm>
            <a:off x="2243138" y="2924175"/>
            <a:ext cx="2659062" cy="1497013"/>
          </a:xfrm>
        </p:spPr>
        <p:txBody>
          <a:bodyPr/>
          <a:lstStyle/>
          <a:p>
            <a:r>
              <a:rPr lang="en-US" altLang="zh-CN" sz="1200" b="1" smtClean="0">
                <a:latin typeface="Helvetica" pitchFamily="34" charset="0"/>
                <a:ea typeface="宋体" charset="-122"/>
                <a:cs typeface="Helvetica" pitchFamily="34" charset="0"/>
              </a:rPr>
              <a:t>IMPORTANT</a:t>
            </a:r>
            <a:r>
              <a:rPr lang="en-US" altLang="zh-CN" sz="1200" smtClean="0">
                <a:latin typeface="Helvetica" pitchFamily="34" charset="0"/>
                <a:ea typeface="宋体" charset="-122"/>
                <a:cs typeface="Helvetica" pitchFamily="34" charset="0"/>
              </a:rPr>
              <a:t>:</a:t>
            </a:r>
          </a:p>
          <a:p>
            <a:r>
              <a:rPr lang="en-US" altLang="zh-CN" sz="1200" smtClean="0">
                <a:latin typeface="Helvetica" pitchFamily="34" charset="0"/>
                <a:ea typeface="宋体" charset="-122"/>
                <a:cs typeface="Helvetica" pitchFamily="34" charset="0"/>
              </a:rPr>
              <a:t>The meeting Telephone number has changed:</a:t>
            </a:r>
          </a:p>
          <a:p>
            <a:endParaRPr lang="en-US" altLang="zh-CN" sz="1200" smtClean="0">
              <a:latin typeface="Helvetica" pitchFamily="34" charset="0"/>
              <a:ea typeface="宋体" charset="-122"/>
              <a:cs typeface="Helvetica" pitchFamily="34" charset="0"/>
            </a:endParaRPr>
          </a:p>
          <a:p>
            <a:r>
              <a:rPr lang="en-US" altLang="zh-CN" sz="1200" b="1" smtClean="0">
                <a:solidFill>
                  <a:srgbClr val="FFC000"/>
                </a:solidFill>
                <a:latin typeface="Helvetica" pitchFamily="34" charset="0"/>
                <a:ea typeface="宋体" charset="-122"/>
                <a:cs typeface="Helvetica" pitchFamily="34" charset="0"/>
              </a:rPr>
              <a:t>►</a:t>
            </a:r>
            <a:r>
              <a:rPr lang="en-US" altLang="zh-CN" sz="1200" b="1" smtClean="0">
                <a:solidFill>
                  <a:srgbClr val="FBD6C8"/>
                </a:solidFill>
                <a:latin typeface="Helvetica" pitchFamily="34" charset="0"/>
                <a:ea typeface="宋体" charset="-122"/>
                <a:cs typeface="Helvetica" pitchFamily="34" charset="0"/>
              </a:rPr>
              <a:t>To dial-in call: 646-558-2101</a:t>
            </a:r>
          </a:p>
          <a:p>
            <a:r>
              <a:rPr lang="en-US" altLang="zh-CN" sz="1200" b="1" smtClean="0">
                <a:solidFill>
                  <a:srgbClr val="FFC000"/>
                </a:solidFill>
                <a:latin typeface="Helvetica" pitchFamily="34" charset="0"/>
                <a:ea typeface="宋体" charset="-122"/>
                <a:cs typeface="Helvetica" pitchFamily="34" charset="0"/>
              </a:rPr>
              <a:t>► </a:t>
            </a:r>
            <a:r>
              <a:rPr lang="en-US" altLang="zh-CN" sz="1200" smtClean="0">
                <a:latin typeface="Helvetica" pitchFamily="34" charset="0"/>
                <a:ea typeface="宋体" charset="-122"/>
                <a:cs typeface="Helvetica" pitchFamily="34" charset="0"/>
              </a:rPr>
              <a:t>Your Meeting ID is: </a:t>
            </a:r>
            <a:r>
              <a:rPr lang="en-US" altLang="zh-CN" sz="1200" b="1" smtClean="0">
                <a:solidFill>
                  <a:srgbClr val="FBD6C8"/>
                </a:solidFill>
                <a:latin typeface="Helvetica" pitchFamily="34" charset="0"/>
                <a:ea typeface="宋体" charset="-122"/>
                <a:cs typeface="Helvetica" pitchFamily="34" charset="0"/>
              </a:rPr>
              <a:t>738-816-378</a:t>
            </a:r>
          </a:p>
          <a:p>
            <a:endParaRPr lang="en-US" altLang="zh-CN" sz="1200" smtClean="0">
              <a:latin typeface="Helvetica" pitchFamily="34" charset="0"/>
              <a:ea typeface="宋体" charset="-122"/>
              <a:cs typeface="Helvetica" pitchFamily="34" charset="0"/>
            </a:endParaRPr>
          </a:p>
        </p:txBody>
      </p:sp>
      <p:grpSp>
        <p:nvGrpSpPr>
          <p:cNvPr id="31" name="Group 30"/>
          <p:cNvGrpSpPr/>
          <p:nvPr/>
        </p:nvGrpSpPr>
        <p:grpSpPr>
          <a:xfrm>
            <a:off x="7455707" y="1272079"/>
            <a:ext cx="808103" cy="917575"/>
            <a:chOff x="6732588" y="1257755"/>
            <a:chExt cx="1289050" cy="1463675"/>
          </a:xfrm>
          <a:solidFill>
            <a:srgbClr val="FFC000"/>
          </a:solidFill>
        </p:grpSpPr>
        <p:sp>
          <p:nvSpPr>
            <p:cNvPr id="1034" name="Freeform 10"/>
            <p:cNvSpPr>
              <a:spLocks/>
            </p:cNvSpPr>
            <p:nvPr/>
          </p:nvSpPr>
          <p:spPr bwMode="auto">
            <a:xfrm>
              <a:off x="6732588" y="1257755"/>
              <a:ext cx="1289050" cy="1463675"/>
            </a:xfrm>
            <a:custGeom>
              <a:avLst/>
              <a:gdLst/>
              <a:ahLst/>
              <a:cxnLst>
                <a:cxn ang="0">
                  <a:pos x="444" y="892"/>
                </a:cxn>
                <a:cxn ang="0">
                  <a:pos x="464" y="870"/>
                </a:cxn>
                <a:cxn ang="0">
                  <a:pos x="468" y="868"/>
                </a:cxn>
                <a:cxn ang="0">
                  <a:pos x="500" y="856"/>
                </a:cxn>
                <a:cxn ang="0">
                  <a:pos x="584" y="810"/>
                </a:cxn>
                <a:cxn ang="0">
                  <a:pos x="656" y="744"/>
                </a:cxn>
                <a:cxn ang="0">
                  <a:pos x="710" y="664"/>
                </a:cxn>
                <a:cxn ang="0">
                  <a:pos x="746" y="572"/>
                </a:cxn>
                <a:cxn ang="0">
                  <a:pos x="758" y="470"/>
                </a:cxn>
                <a:cxn ang="0">
                  <a:pos x="756" y="428"/>
                </a:cxn>
                <a:cxn ang="0">
                  <a:pos x="726" y="308"/>
                </a:cxn>
                <a:cxn ang="0">
                  <a:pos x="662" y="206"/>
                </a:cxn>
                <a:cxn ang="0">
                  <a:pos x="636" y="176"/>
                </a:cxn>
                <a:cxn ang="0">
                  <a:pos x="540" y="104"/>
                </a:cxn>
                <a:cxn ang="0">
                  <a:pos x="424" y="62"/>
                </a:cxn>
                <a:cxn ang="0">
                  <a:pos x="340" y="54"/>
                </a:cxn>
                <a:cxn ang="0">
                  <a:pos x="256" y="62"/>
                </a:cxn>
                <a:cxn ang="0">
                  <a:pos x="142" y="104"/>
                </a:cxn>
                <a:cxn ang="0">
                  <a:pos x="46" y="176"/>
                </a:cxn>
                <a:cxn ang="0">
                  <a:pos x="46" y="176"/>
                </a:cxn>
                <a:cxn ang="0">
                  <a:pos x="16" y="182"/>
                </a:cxn>
                <a:cxn ang="0">
                  <a:pos x="8" y="176"/>
                </a:cxn>
                <a:cxn ang="0">
                  <a:pos x="2" y="148"/>
                </a:cxn>
                <a:cxn ang="0">
                  <a:pos x="8" y="138"/>
                </a:cxn>
                <a:cxn ang="0">
                  <a:pos x="116" y="56"/>
                </a:cxn>
                <a:cxn ang="0">
                  <a:pos x="246" y="10"/>
                </a:cxn>
                <a:cxn ang="0">
                  <a:pos x="316" y="0"/>
                </a:cxn>
                <a:cxn ang="0">
                  <a:pos x="340" y="0"/>
                </a:cxn>
                <a:cxn ang="0">
                  <a:pos x="436" y="10"/>
                </a:cxn>
                <a:cxn ang="0">
                  <a:pos x="566" y="56"/>
                </a:cxn>
                <a:cxn ang="0">
                  <a:pos x="674" y="138"/>
                </a:cxn>
                <a:cxn ang="0">
                  <a:pos x="754" y="246"/>
                </a:cxn>
                <a:cxn ang="0">
                  <a:pos x="802" y="376"/>
                </a:cxn>
                <a:cxn ang="0">
                  <a:pos x="812" y="470"/>
                </a:cxn>
                <a:cxn ang="0">
                  <a:pos x="810" y="510"/>
                </a:cxn>
                <a:cxn ang="0">
                  <a:pos x="788" y="620"/>
                </a:cxn>
                <a:cxn ang="0">
                  <a:pos x="740" y="720"/>
                </a:cxn>
                <a:cxn ang="0">
                  <a:pos x="672" y="806"/>
                </a:cxn>
                <a:cxn ang="0">
                  <a:pos x="584" y="872"/>
                </a:cxn>
                <a:cxn ang="0">
                  <a:pos x="484" y="918"/>
                </a:cxn>
                <a:cxn ang="0">
                  <a:pos x="478" y="920"/>
                </a:cxn>
                <a:cxn ang="0">
                  <a:pos x="470" y="922"/>
                </a:cxn>
                <a:cxn ang="0">
                  <a:pos x="462" y="920"/>
                </a:cxn>
                <a:cxn ang="0">
                  <a:pos x="446" y="902"/>
                </a:cxn>
              </a:cxnLst>
              <a:rect l="0" t="0" r="r" b="b"/>
              <a:pathLst>
                <a:path w="812" h="922">
                  <a:moveTo>
                    <a:pt x="446" y="902"/>
                  </a:moveTo>
                  <a:lnTo>
                    <a:pt x="446" y="902"/>
                  </a:lnTo>
                  <a:lnTo>
                    <a:pt x="444" y="892"/>
                  </a:lnTo>
                  <a:lnTo>
                    <a:pt x="448" y="882"/>
                  </a:lnTo>
                  <a:lnTo>
                    <a:pt x="454" y="874"/>
                  </a:lnTo>
                  <a:lnTo>
                    <a:pt x="464" y="870"/>
                  </a:lnTo>
                  <a:lnTo>
                    <a:pt x="464" y="870"/>
                  </a:lnTo>
                  <a:lnTo>
                    <a:pt x="464" y="870"/>
                  </a:lnTo>
                  <a:lnTo>
                    <a:pt x="468" y="868"/>
                  </a:lnTo>
                  <a:lnTo>
                    <a:pt x="468" y="868"/>
                  </a:lnTo>
                  <a:lnTo>
                    <a:pt x="468" y="868"/>
                  </a:lnTo>
                  <a:lnTo>
                    <a:pt x="500" y="856"/>
                  </a:lnTo>
                  <a:lnTo>
                    <a:pt x="528" y="842"/>
                  </a:lnTo>
                  <a:lnTo>
                    <a:pt x="558" y="826"/>
                  </a:lnTo>
                  <a:lnTo>
                    <a:pt x="584" y="810"/>
                  </a:lnTo>
                  <a:lnTo>
                    <a:pt x="610" y="790"/>
                  </a:lnTo>
                  <a:lnTo>
                    <a:pt x="634" y="768"/>
                  </a:lnTo>
                  <a:lnTo>
                    <a:pt x="656" y="744"/>
                  </a:lnTo>
                  <a:lnTo>
                    <a:pt x="676" y="718"/>
                  </a:lnTo>
                  <a:lnTo>
                    <a:pt x="694" y="692"/>
                  </a:lnTo>
                  <a:lnTo>
                    <a:pt x="710" y="664"/>
                  </a:lnTo>
                  <a:lnTo>
                    <a:pt x="724" y="634"/>
                  </a:lnTo>
                  <a:lnTo>
                    <a:pt x="736" y="604"/>
                  </a:lnTo>
                  <a:lnTo>
                    <a:pt x="746" y="572"/>
                  </a:lnTo>
                  <a:lnTo>
                    <a:pt x="752" y="538"/>
                  </a:lnTo>
                  <a:lnTo>
                    <a:pt x="756" y="504"/>
                  </a:lnTo>
                  <a:lnTo>
                    <a:pt x="758" y="470"/>
                  </a:lnTo>
                  <a:lnTo>
                    <a:pt x="758" y="470"/>
                  </a:lnTo>
                  <a:lnTo>
                    <a:pt x="758" y="470"/>
                  </a:lnTo>
                  <a:lnTo>
                    <a:pt x="756" y="428"/>
                  </a:lnTo>
                  <a:lnTo>
                    <a:pt x="750" y="386"/>
                  </a:lnTo>
                  <a:lnTo>
                    <a:pt x="740" y="346"/>
                  </a:lnTo>
                  <a:lnTo>
                    <a:pt x="726" y="308"/>
                  </a:lnTo>
                  <a:lnTo>
                    <a:pt x="708" y="272"/>
                  </a:lnTo>
                  <a:lnTo>
                    <a:pt x="686" y="238"/>
                  </a:lnTo>
                  <a:lnTo>
                    <a:pt x="662" y="206"/>
                  </a:lnTo>
                  <a:lnTo>
                    <a:pt x="636" y="176"/>
                  </a:lnTo>
                  <a:lnTo>
                    <a:pt x="636" y="176"/>
                  </a:lnTo>
                  <a:lnTo>
                    <a:pt x="636" y="176"/>
                  </a:lnTo>
                  <a:lnTo>
                    <a:pt x="606" y="148"/>
                  </a:lnTo>
                  <a:lnTo>
                    <a:pt x="574" y="124"/>
                  </a:lnTo>
                  <a:lnTo>
                    <a:pt x="540" y="104"/>
                  </a:lnTo>
                  <a:lnTo>
                    <a:pt x="504" y="86"/>
                  </a:lnTo>
                  <a:lnTo>
                    <a:pt x="464" y="72"/>
                  </a:lnTo>
                  <a:lnTo>
                    <a:pt x="424" y="62"/>
                  </a:lnTo>
                  <a:lnTo>
                    <a:pt x="384" y="56"/>
                  </a:lnTo>
                  <a:lnTo>
                    <a:pt x="340" y="54"/>
                  </a:lnTo>
                  <a:lnTo>
                    <a:pt x="340" y="54"/>
                  </a:lnTo>
                  <a:lnTo>
                    <a:pt x="340" y="54"/>
                  </a:lnTo>
                  <a:lnTo>
                    <a:pt x="298" y="56"/>
                  </a:lnTo>
                  <a:lnTo>
                    <a:pt x="256" y="62"/>
                  </a:lnTo>
                  <a:lnTo>
                    <a:pt x="216" y="72"/>
                  </a:lnTo>
                  <a:lnTo>
                    <a:pt x="178" y="86"/>
                  </a:lnTo>
                  <a:lnTo>
                    <a:pt x="142" y="104"/>
                  </a:lnTo>
                  <a:lnTo>
                    <a:pt x="106" y="126"/>
                  </a:lnTo>
                  <a:lnTo>
                    <a:pt x="74" y="150"/>
                  </a:lnTo>
                  <a:lnTo>
                    <a:pt x="46" y="176"/>
                  </a:lnTo>
                  <a:lnTo>
                    <a:pt x="46" y="176"/>
                  </a:lnTo>
                  <a:lnTo>
                    <a:pt x="46" y="176"/>
                  </a:lnTo>
                  <a:lnTo>
                    <a:pt x="46" y="176"/>
                  </a:lnTo>
                  <a:lnTo>
                    <a:pt x="36" y="182"/>
                  </a:lnTo>
                  <a:lnTo>
                    <a:pt x="26" y="184"/>
                  </a:lnTo>
                  <a:lnTo>
                    <a:pt x="16" y="182"/>
                  </a:lnTo>
                  <a:lnTo>
                    <a:pt x="8" y="176"/>
                  </a:lnTo>
                  <a:lnTo>
                    <a:pt x="8" y="176"/>
                  </a:lnTo>
                  <a:lnTo>
                    <a:pt x="8" y="176"/>
                  </a:lnTo>
                  <a:lnTo>
                    <a:pt x="2" y="168"/>
                  </a:lnTo>
                  <a:lnTo>
                    <a:pt x="0" y="158"/>
                  </a:lnTo>
                  <a:lnTo>
                    <a:pt x="2" y="148"/>
                  </a:lnTo>
                  <a:lnTo>
                    <a:pt x="8" y="138"/>
                  </a:lnTo>
                  <a:lnTo>
                    <a:pt x="8" y="138"/>
                  </a:lnTo>
                  <a:lnTo>
                    <a:pt x="8" y="138"/>
                  </a:lnTo>
                  <a:lnTo>
                    <a:pt x="40" y="108"/>
                  </a:lnTo>
                  <a:lnTo>
                    <a:pt x="76" y="80"/>
                  </a:lnTo>
                  <a:lnTo>
                    <a:pt x="116" y="56"/>
                  </a:lnTo>
                  <a:lnTo>
                    <a:pt x="156" y="38"/>
                  </a:lnTo>
                  <a:lnTo>
                    <a:pt x="200" y="22"/>
                  </a:lnTo>
                  <a:lnTo>
                    <a:pt x="246" y="10"/>
                  </a:lnTo>
                  <a:lnTo>
                    <a:pt x="268" y="6"/>
                  </a:lnTo>
                  <a:lnTo>
                    <a:pt x="292" y="2"/>
                  </a:lnTo>
                  <a:lnTo>
                    <a:pt x="316" y="0"/>
                  </a:lnTo>
                  <a:lnTo>
                    <a:pt x="340" y="0"/>
                  </a:lnTo>
                  <a:lnTo>
                    <a:pt x="340" y="0"/>
                  </a:lnTo>
                  <a:lnTo>
                    <a:pt x="340" y="0"/>
                  </a:lnTo>
                  <a:lnTo>
                    <a:pt x="366" y="0"/>
                  </a:lnTo>
                  <a:lnTo>
                    <a:pt x="390" y="2"/>
                  </a:lnTo>
                  <a:lnTo>
                    <a:pt x="436" y="10"/>
                  </a:lnTo>
                  <a:lnTo>
                    <a:pt x="480" y="20"/>
                  </a:lnTo>
                  <a:lnTo>
                    <a:pt x="524" y="36"/>
                  </a:lnTo>
                  <a:lnTo>
                    <a:pt x="566" y="56"/>
                  </a:lnTo>
                  <a:lnTo>
                    <a:pt x="604" y="80"/>
                  </a:lnTo>
                  <a:lnTo>
                    <a:pt x="640" y="108"/>
                  </a:lnTo>
                  <a:lnTo>
                    <a:pt x="674" y="138"/>
                  </a:lnTo>
                  <a:lnTo>
                    <a:pt x="704" y="170"/>
                  </a:lnTo>
                  <a:lnTo>
                    <a:pt x="732" y="208"/>
                  </a:lnTo>
                  <a:lnTo>
                    <a:pt x="754" y="246"/>
                  </a:lnTo>
                  <a:lnTo>
                    <a:pt x="774" y="288"/>
                  </a:lnTo>
                  <a:lnTo>
                    <a:pt x="790" y="330"/>
                  </a:lnTo>
                  <a:lnTo>
                    <a:pt x="802" y="376"/>
                  </a:lnTo>
                  <a:lnTo>
                    <a:pt x="810" y="422"/>
                  </a:lnTo>
                  <a:lnTo>
                    <a:pt x="812" y="446"/>
                  </a:lnTo>
                  <a:lnTo>
                    <a:pt x="812" y="470"/>
                  </a:lnTo>
                  <a:lnTo>
                    <a:pt x="812" y="470"/>
                  </a:lnTo>
                  <a:lnTo>
                    <a:pt x="812" y="470"/>
                  </a:lnTo>
                  <a:lnTo>
                    <a:pt x="810" y="510"/>
                  </a:lnTo>
                  <a:lnTo>
                    <a:pt x="806" y="548"/>
                  </a:lnTo>
                  <a:lnTo>
                    <a:pt x="798" y="584"/>
                  </a:lnTo>
                  <a:lnTo>
                    <a:pt x="788" y="620"/>
                  </a:lnTo>
                  <a:lnTo>
                    <a:pt x="774" y="656"/>
                  </a:lnTo>
                  <a:lnTo>
                    <a:pt x="758" y="688"/>
                  </a:lnTo>
                  <a:lnTo>
                    <a:pt x="740" y="720"/>
                  </a:lnTo>
                  <a:lnTo>
                    <a:pt x="720" y="750"/>
                  </a:lnTo>
                  <a:lnTo>
                    <a:pt x="696" y="780"/>
                  </a:lnTo>
                  <a:lnTo>
                    <a:pt x="672" y="806"/>
                  </a:lnTo>
                  <a:lnTo>
                    <a:pt x="644" y="830"/>
                  </a:lnTo>
                  <a:lnTo>
                    <a:pt x="616" y="852"/>
                  </a:lnTo>
                  <a:lnTo>
                    <a:pt x="584" y="872"/>
                  </a:lnTo>
                  <a:lnTo>
                    <a:pt x="552" y="890"/>
                  </a:lnTo>
                  <a:lnTo>
                    <a:pt x="520" y="906"/>
                  </a:lnTo>
                  <a:lnTo>
                    <a:pt x="484" y="918"/>
                  </a:lnTo>
                  <a:lnTo>
                    <a:pt x="484" y="918"/>
                  </a:lnTo>
                  <a:lnTo>
                    <a:pt x="484" y="918"/>
                  </a:lnTo>
                  <a:lnTo>
                    <a:pt x="478" y="920"/>
                  </a:lnTo>
                  <a:lnTo>
                    <a:pt x="478" y="920"/>
                  </a:lnTo>
                  <a:lnTo>
                    <a:pt x="478" y="920"/>
                  </a:lnTo>
                  <a:lnTo>
                    <a:pt x="470" y="922"/>
                  </a:lnTo>
                  <a:lnTo>
                    <a:pt x="470" y="922"/>
                  </a:lnTo>
                  <a:lnTo>
                    <a:pt x="470" y="922"/>
                  </a:lnTo>
                  <a:lnTo>
                    <a:pt x="462" y="920"/>
                  </a:lnTo>
                  <a:lnTo>
                    <a:pt x="454" y="916"/>
                  </a:lnTo>
                  <a:lnTo>
                    <a:pt x="448" y="910"/>
                  </a:lnTo>
                  <a:lnTo>
                    <a:pt x="446" y="902"/>
                  </a:lnTo>
                  <a:lnTo>
                    <a:pt x="446" y="902"/>
                  </a:lnTo>
                  <a:close/>
                </a:path>
              </a:pathLst>
            </a:custGeom>
            <a:grpFill/>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1036" name="Freeform 12"/>
            <p:cNvSpPr>
              <a:spLocks/>
            </p:cNvSpPr>
            <p:nvPr/>
          </p:nvSpPr>
          <p:spPr bwMode="auto">
            <a:xfrm>
              <a:off x="7221538" y="1622880"/>
              <a:ext cx="457200" cy="552450"/>
            </a:xfrm>
            <a:custGeom>
              <a:avLst/>
              <a:gdLst/>
              <a:ahLst/>
              <a:cxnLst>
                <a:cxn ang="0">
                  <a:pos x="12" y="332"/>
                </a:cxn>
                <a:cxn ang="0">
                  <a:pos x="12" y="332"/>
                </a:cxn>
                <a:cxn ang="0">
                  <a:pos x="6" y="324"/>
                </a:cxn>
                <a:cxn ang="0">
                  <a:pos x="4" y="316"/>
                </a:cxn>
                <a:cxn ang="0">
                  <a:pos x="2" y="308"/>
                </a:cxn>
                <a:cxn ang="0">
                  <a:pos x="0" y="300"/>
                </a:cxn>
                <a:cxn ang="0">
                  <a:pos x="0" y="300"/>
                </a:cxn>
                <a:cxn ang="0">
                  <a:pos x="0" y="26"/>
                </a:cxn>
                <a:cxn ang="0">
                  <a:pos x="0" y="26"/>
                </a:cxn>
                <a:cxn ang="0">
                  <a:pos x="2" y="16"/>
                </a:cxn>
                <a:cxn ang="0">
                  <a:pos x="8" y="8"/>
                </a:cxn>
                <a:cxn ang="0">
                  <a:pos x="16" y="2"/>
                </a:cxn>
                <a:cxn ang="0">
                  <a:pos x="28" y="0"/>
                </a:cxn>
                <a:cxn ang="0">
                  <a:pos x="28" y="0"/>
                </a:cxn>
                <a:cxn ang="0">
                  <a:pos x="28" y="0"/>
                </a:cxn>
                <a:cxn ang="0">
                  <a:pos x="38" y="2"/>
                </a:cxn>
                <a:cxn ang="0">
                  <a:pos x="46" y="8"/>
                </a:cxn>
                <a:cxn ang="0">
                  <a:pos x="52" y="16"/>
                </a:cxn>
                <a:cxn ang="0">
                  <a:pos x="54" y="26"/>
                </a:cxn>
                <a:cxn ang="0">
                  <a:pos x="54" y="26"/>
                </a:cxn>
                <a:cxn ang="0">
                  <a:pos x="54" y="290"/>
                </a:cxn>
                <a:cxn ang="0">
                  <a:pos x="252" y="208"/>
                </a:cxn>
                <a:cxn ang="0">
                  <a:pos x="252" y="208"/>
                </a:cxn>
                <a:cxn ang="0">
                  <a:pos x="262" y="206"/>
                </a:cxn>
                <a:cxn ang="0">
                  <a:pos x="272" y="208"/>
                </a:cxn>
                <a:cxn ang="0">
                  <a:pos x="280" y="214"/>
                </a:cxn>
                <a:cxn ang="0">
                  <a:pos x="286" y="224"/>
                </a:cxn>
                <a:cxn ang="0">
                  <a:pos x="286" y="224"/>
                </a:cxn>
                <a:cxn ang="0">
                  <a:pos x="286" y="224"/>
                </a:cxn>
                <a:cxn ang="0">
                  <a:pos x="288" y="234"/>
                </a:cxn>
                <a:cxn ang="0">
                  <a:pos x="286" y="244"/>
                </a:cxn>
                <a:cxn ang="0">
                  <a:pos x="280" y="252"/>
                </a:cxn>
                <a:cxn ang="0">
                  <a:pos x="272" y="258"/>
                </a:cxn>
                <a:cxn ang="0">
                  <a:pos x="272" y="258"/>
                </a:cxn>
                <a:cxn ang="0">
                  <a:pos x="66" y="344"/>
                </a:cxn>
                <a:cxn ang="0">
                  <a:pos x="66" y="344"/>
                </a:cxn>
                <a:cxn ang="0">
                  <a:pos x="56" y="346"/>
                </a:cxn>
                <a:cxn ang="0">
                  <a:pos x="46" y="348"/>
                </a:cxn>
                <a:cxn ang="0">
                  <a:pos x="46" y="348"/>
                </a:cxn>
                <a:cxn ang="0">
                  <a:pos x="46" y="348"/>
                </a:cxn>
                <a:cxn ang="0">
                  <a:pos x="46" y="348"/>
                </a:cxn>
                <a:cxn ang="0">
                  <a:pos x="46" y="348"/>
                </a:cxn>
                <a:cxn ang="0">
                  <a:pos x="46" y="348"/>
                </a:cxn>
                <a:cxn ang="0">
                  <a:pos x="36" y="346"/>
                </a:cxn>
                <a:cxn ang="0">
                  <a:pos x="28" y="344"/>
                </a:cxn>
                <a:cxn ang="0">
                  <a:pos x="20" y="338"/>
                </a:cxn>
                <a:cxn ang="0">
                  <a:pos x="12" y="332"/>
                </a:cxn>
                <a:cxn ang="0">
                  <a:pos x="12" y="332"/>
                </a:cxn>
              </a:cxnLst>
              <a:rect l="0" t="0" r="r" b="b"/>
              <a:pathLst>
                <a:path w="288" h="348">
                  <a:moveTo>
                    <a:pt x="12" y="332"/>
                  </a:moveTo>
                  <a:lnTo>
                    <a:pt x="12" y="332"/>
                  </a:lnTo>
                  <a:lnTo>
                    <a:pt x="6" y="324"/>
                  </a:lnTo>
                  <a:lnTo>
                    <a:pt x="4" y="316"/>
                  </a:lnTo>
                  <a:lnTo>
                    <a:pt x="2" y="308"/>
                  </a:lnTo>
                  <a:lnTo>
                    <a:pt x="0" y="300"/>
                  </a:lnTo>
                  <a:lnTo>
                    <a:pt x="0" y="300"/>
                  </a:lnTo>
                  <a:lnTo>
                    <a:pt x="0" y="26"/>
                  </a:lnTo>
                  <a:lnTo>
                    <a:pt x="0" y="26"/>
                  </a:lnTo>
                  <a:lnTo>
                    <a:pt x="2" y="16"/>
                  </a:lnTo>
                  <a:lnTo>
                    <a:pt x="8" y="8"/>
                  </a:lnTo>
                  <a:lnTo>
                    <a:pt x="16" y="2"/>
                  </a:lnTo>
                  <a:lnTo>
                    <a:pt x="28" y="0"/>
                  </a:lnTo>
                  <a:lnTo>
                    <a:pt x="28" y="0"/>
                  </a:lnTo>
                  <a:lnTo>
                    <a:pt x="28" y="0"/>
                  </a:lnTo>
                  <a:lnTo>
                    <a:pt x="38" y="2"/>
                  </a:lnTo>
                  <a:lnTo>
                    <a:pt x="46" y="8"/>
                  </a:lnTo>
                  <a:lnTo>
                    <a:pt x="52" y="16"/>
                  </a:lnTo>
                  <a:lnTo>
                    <a:pt x="54" y="26"/>
                  </a:lnTo>
                  <a:lnTo>
                    <a:pt x="54" y="26"/>
                  </a:lnTo>
                  <a:lnTo>
                    <a:pt x="54" y="290"/>
                  </a:lnTo>
                  <a:lnTo>
                    <a:pt x="252" y="208"/>
                  </a:lnTo>
                  <a:lnTo>
                    <a:pt x="252" y="208"/>
                  </a:lnTo>
                  <a:lnTo>
                    <a:pt x="262" y="206"/>
                  </a:lnTo>
                  <a:lnTo>
                    <a:pt x="272" y="208"/>
                  </a:lnTo>
                  <a:lnTo>
                    <a:pt x="280" y="214"/>
                  </a:lnTo>
                  <a:lnTo>
                    <a:pt x="286" y="224"/>
                  </a:lnTo>
                  <a:lnTo>
                    <a:pt x="286" y="224"/>
                  </a:lnTo>
                  <a:lnTo>
                    <a:pt x="286" y="224"/>
                  </a:lnTo>
                  <a:lnTo>
                    <a:pt x="288" y="234"/>
                  </a:lnTo>
                  <a:lnTo>
                    <a:pt x="286" y="244"/>
                  </a:lnTo>
                  <a:lnTo>
                    <a:pt x="280" y="252"/>
                  </a:lnTo>
                  <a:lnTo>
                    <a:pt x="272" y="258"/>
                  </a:lnTo>
                  <a:lnTo>
                    <a:pt x="272" y="258"/>
                  </a:lnTo>
                  <a:lnTo>
                    <a:pt x="66" y="344"/>
                  </a:lnTo>
                  <a:lnTo>
                    <a:pt x="66" y="344"/>
                  </a:lnTo>
                  <a:lnTo>
                    <a:pt x="56" y="346"/>
                  </a:lnTo>
                  <a:lnTo>
                    <a:pt x="46" y="348"/>
                  </a:lnTo>
                  <a:lnTo>
                    <a:pt x="46" y="348"/>
                  </a:lnTo>
                  <a:lnTo>
                    <a:pt x="46" y="348"/>
                  </a:lnTo>
                  <a:lnTo>
                    <a:pt x="46" y="348"/>
                  </a:lnTo>
                  <a:lnTo>
                    <a:pt x="46" y="348"/>
                  </a:lnTo>
                  <a:lnTo>
                    <a:pt x="46" y="348"/>
                  </a:lnTo>
                  <a:lnTo>
                    <a:pt x="36" y="346"/>
                  </a:lnTo>
                  <a:lnTo>
                    <a:pt x="28" y="344"/>
                  </a:lnTo>
                  <a:lnTo>
                    <a:pt x="20" y="338"/>
                  </a:lnTo>
                  <a:lnTo>
                    <a:pt x="12" y="332"/>
                  </a:lnTo>
                  <a:lnTo>
                    <a:pt x="12" y="332"/>
                  </a:lnTo>
                  <a:close/>
                </a:path>
              </a:pathLst>
            </a:custGeom>
            <a:grpFill/>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grpSp>
      <p:sp>
        <p:nvSpPr>
          <p:cNvPr id="15364" name="TextBox 31"/>
          <p:cNvSpPr txBox="1">
            <a:spLocks noChangeArrowheads="1"/>
          </p:cNvSpPr>
          <p:nvPr/>
        </p:nvSpPr>
        <p:spPr bwMode="auto">
          <a:xfrm>
            <a:off x="7051675" y="2270125"/>
            <a:ext cx="1616075" cy="461963"/>
          </a:xfrm>
          <a:prstGeom prst="rect">
            <a:avLst/>
          </a:prstGeom>
          <a:noFill/>
          <a:ln w="9525">
            <a:noFill/>
            <a:miter lim="800000"/>
            <a:headEnd/>
            <a:tailEnd/>
          </a:ln>
        </p:spPr>
        <p:txBody>
          <a:bodyPr>
            <a:spAutoFit/>
          </a:bodyPr>
          <a:lstStyle/>
          <a:p>
            <a:pPr algn="ctr"/>
            <a:r>
              <a:rPr lang="en-US" altLang="zh-CN" sz="1200">
                <a:solidFill>
                  <a:srgbClr val="FFC000"/>
                </a:solidFill>
              </a:rPr>
              <a:t>We will begin in a few minutes</a:t>
            </a:r>
          </a:p>
        </p:txBody>
      </p:sp>
      <p:sp>
        <p:nvSpPr>
          <p:cNvPr id="15366" name="Text Box 6"/>
          <p:cNvSpPr txBox="1">
            <a:spLocks noChangeArrowheads="1"/>
          </p:cNvSpPr>
          <p:nvPr/>
        </p:nvSpPr>
        <p:spPr bwMode="auto">
          <a:xfrm>
            <a:off x="1516063" y="49213"/>
            <a:ext cx="3486150" cy="366712"/>
          </a:xfrm>
          <a:prstGeom prst="rect">
            <a:avLst/>
          </a:prstGeom>
          <a:noFill/>
          <a:ln w="9525">
            <a:noFill/>
            <a:miter lim="800000"/>
            <a:headEnd/>
            <a:tailEnd/>
          </a:ln>
          <a:effectLst/>
        </p:spPr>
        <p:txBody>
          <a:bodyPr wrap="none">
            <a:spAutoFit/>
          </a:bodyPr>
          <a:lstStyle/>
          <a:p>
            <a:pPr defTabSz="914400"/>
            <a:r>
              <a:rPr lang="en-US" altLang="zh-CN">
                <a:hlinkClick r:id="rId3"/>
              </a:rPr>
              <a:t>www.51pptmoban.com</a:t>
            </a:r>
            <a:r>
              <a:rPr lang="en-US" altLang="zh-CN"/>
              <a:t> </a:t>
            </a:r>
            <a:r>
              <a:rPr lang="zh-CN" altLang="en-US"/>
              <a:t>搜集整理</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000500"/>
            <a:ext cx="4191000" cy="647700"/>
          </a:xfrm>
        </p:spPr>
        <p:txBody>
          <a:bodyPr rtlCol="0">
            <a:normAutofit/>
          </a:bodyPr>
          <a:lstStyle/>
          <a:p>
            <a:pPr fontAlgn="auto">
              <a:spcAft>
                <a:spcPts val="0"/>
              </a:spcAft>
              <a:defRPr/>
            </a:pPr>
            <a:r>
              <a:rPr lang="en-US" dirty="0" smtClean="0"/>
              <a:t>DEMONSTRATION</a:t>
            </a:r>
            <a:endParaRPr lang="en-US" dirty="0"/>
          </a:p>
        </p:txBody>
      </p:sp>
      <p:pic>
        <p:nvPicPr>
          <p:cNvPr id="27650" name="Picture 2" descr="Diaporama.png"/>
          <p:cNvPicPr>
            <a:picLocks noChangeAspect="1"/>
          </p:cNvPicPr>
          <p:nvPr/>
        </p:nvPicPr>
        <p:blipFill>
          <a:blip r:embed="rId2"/>
          <a:srcRect/>
          <a:stretch>
            <a:fillRect/>
          </a:stretch>
        </p:blipFill>
        <p:spPr bwMode="auto">
          <a:xfrm>
            <a:off x="4462463" y="2024063"/>
            <a:ext cx="1754187" cy="17541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1" descr="complete.png"/>
          <p:cNvPicPr>
            <a:picLocks noChangeAspect="1"/>
          </p:cNvPicPr>
          <p:nvPr/>
        </p:nvPicPr>
        <p:blipFill>
          <a:blip r:embed="rId3"/>
          <a:srcRect/>
          <a:stretch>
            <a:fillRect/>
          </a:stretch>
        </p:blipFill>
        <p:spPr bwMode="auto">
          <a:xfrm>
            <a:off x="1143000" y="1036638"/>
            <a:ext cx="6845300" cy="1193800"/>
          </a:xfrm>
          <a:prstGeom prst="rect">
            <a:avLst/>
          </a:prstGeom>
          <a:noFill/>
          <a:ln w="9525">
            <a:noFill/>
            <a:miter lim="800000"/>
            <a:headEnd/>
            <a:tailEnd/>
          </a:ln>
        </p:spPr>
      </p:pic>
      <p:pic>
        <p:nvPicPr>
          <p:cNvPr id="28674" name="Picture 32" descr="affordable.png"/>
          <p:cNvPicPr>
            <a:picLocks noChangeAspect="1"/>
          </p:cNvPicPr>
          <p:nvPr/>
        </p:nvPicPr>
        <p:blipFill>
          <a:blip r:embed="rId4"/>
          <a:srcRect/>
          <a:stretch>
            <a:fillRect/>
          </a:stretch>
        </p:blipFill>
        <p:spPr bwMode="auto">
          <a:xfrm>
            <a:off x="1143000" y="2074863"/>
            <a:ext cx="6845300" cy="1193800"/>
          </a:xfrm>
          <a:prstGeom prst="rect">
            <a:avLst/>
          </a:prstGeom>
          <a:noFill/>
          <a:ln w="9525">
            <a:noFill/>
            <a:miter lim="800000"/>
            <a:headEnd/>
            <a:tailEnd/>
          </a:ln>
        </p:spPr>
      </p:pic>
      <p:pic>
        <p:nvPicPr>
          <p:cNvPr id="28675" name="Picture 33" descr="highperformance.png"/>
          <p:cNvPicPr>
            <a:picLocks noChangeAspect="1"/>
          </p:cNvPicPr>
          <p:nvPr/>
        </p:nvPicPr>
        <p:blipFill>
          <a:blip r:embed="rId5"/>
          <a:srcRect/>
          <a:stretch>
            <a:fillRect/>
          </a:stretch>
        </p:blipFill>
        <p:spPr bwMode="auto">
          <a:xfrm>
            <a:off x="1143000" y="3114675"/>
            <a:ext cx="6845300" cy="1193800"/>
          </a:xfrm>
          <a:prstGeom prst="rect">
            <a:avLst/>
          </a:prstGeom>
          <a:noFill/>
          <a:ln w="9525">
            <a:noFill/>
            <a:miter lim="800000"/>
            <a:headEnd/>
            <a:tailEnd/>
          </a:ln>
        </p:spPr>
      </p:pic>
      <p:pic>
        <p:nvPicPr>
          <p:cNvPr id="28676" name="Picture 34" descr="FAQ.png"/>
          <p:cNvPicPr>
            <a:picLocks noChangeAspect="1"/>
          </p:cNvPicPr>
          <p:nvPr/>
        </p:nvPicPr>
        <p:blipFill>
          <a:blip r:embed="rId6"/>
          <a:srcRect/>
          <a:stretch>
            <a:fillRect/>
          </a:stretch>
        </p:blipFill>
        <p:spPr bwMode="auto">
          <a:xfrm>
            <a:off x="1143000" y="4152900"/>
            <a:ext cx="6845300" cy="1193800"/>
          </a:xfrm>
          <a:prstGeom prst="rect">
            <a:avLst/>
          </a:prstGeom>
          <a:noFill/>
          <a:ln w="9525">
            <a:noFill/>
            <a:miter lim="800000"/>
            <a:headEnd/>
            <a:tailEnd/>
          </a:ln>
        </p:spPr>
      </p:pic>
      <p:sp>
        <p:nvSpPr>
          <p:cNvPr id="28677" name="Title 2"/>
          <p:cNvSpPr>
            <a:spLocks noGrp="1"/>
          </p:cNvSpPr>
          <p:nvPr>
            <p:ph type="title"/>
          </p:nvPr>
        </p:nvSpPr>
        <p:spPr/>
        <p:txBody>
          <a:bodyPr/>
          <a:lstStyle/>
          <a:p>
            <a:r>
              <a:rPr lang="en-US" altLang="zh-CN" smtClean="0">
                <a:latin typeface="Arial" charset="0"/>
                <a:ea typeface="宋体" charset="-122"/>
              </a:rPr>
              <a:t>The EMANIO Difference</a:t>
            </a:r>
          </a:p>
        </p:txBody>
      </p:sp>
      <p:sp>
        <p:nvSpPr>
          <p:cNvPr id="28678"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CB2FB-9F96-4087-997A-4D952A247BF5}"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8679"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002685-623D-45DA-8F06-601B90E273A5}" type="slidenum">
              <a:rPr lang="en-US" altLang="zh-CN">
                <a:latin typeface="Helvetica" pitchFamily="34" charset="0"/>
                <a:ea typeface="宋体" charset="-122"/>
                <a:cs typeface="Helvetica" pitchFamily="34" charset="0"/>
              </a:rPr>
              <a:pPr fontAlgn="base">
                <a:spcBef>
                  <a:spcPct val="0"/>
                </a:spcBef>
                <a:spcAft>
                  <a:spcPct val="0"/>
                </a:spcAft>
              </a:pPr>
              <a:t>11</a:t>
            </a:fld>
            <a:endParaRPr lang="en-US" altLang="zh-CN">
              <a:latin typeface="Helvetica" pitchFamily="34" charset="0"/>
              <a:ea typeface="宋体" charset="-122"/>
              <a:cs typeface="Helvetica" pitchFamily="34" charset="0"/>
            </a:endParaRPr>
          </a:p>
        </p:txBody>
      </p:sp>
      <p:sp>
        <p:nvSpPr>
          <p:cNvPr id="28680" name="Footer Placeholder 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8681" name="Content Placeholder 5"/>
          <p:cNvSpPr>
            <a:spLocks noGrp="1"/>
          </p:cNvSpPr>
          <p:nvPr>
            <p:ph sz="half" idx="2"/>
          </p:nvPr>
        </p:nvSpPr>
        <p:spPr>
          <a:xfrm>
            <a:off x="2670175" y="1228725"/>
            <a:ext cx="5080000" cy="698500"/>
          </a:xfrm>
        </p:spPr>
        <p:txBody>
          <a:bodyPr anchor="ctr"/>
          <a:lstStyle/>
          <a:p>
            <a:pPr marL="0" indent="0">
              <a:spcAft>
                <a:spcPts val="600"/>
              </a:spcAft>
              <a:buFont typeface="Arial" charset="0"/>
              <a:buNone/>
            </a:pPr>
            <a:r>
              <a:rPr lang="en-US" altLang="zh-CN" sz="1200" i="1" smtClean="0">
                <a:solidFill>
                  <a:schemeClr val="tx1"/>
                </a:solidFill>
                <a:latin typeface="Helvetica" pitchFamily="34" charset="0"/>
                <a:ea typeface="宋体" charset="-122"/>
                <a:cs typeface="Helvetica" pitchFamily="34" charset="0"/>
              </a:rPr>
              <a:t>Complete solution </a:t>
            </a:r>
            <a:r>
              <a:rPr lang="en-US" altLang="zh-CN" sz="1200" smtClean="0">
                <a:latin typeface="Helvetica" pitchFamily="34" charset="0"/>
                <a:ea typeface="宋体" charset="-122"/>
                <a:cs typeface="Helvetica" pitchFamily="34" charset="0"/>
              </a:rPr>
              <a:t>focused on integration, communication and intelligence &amp; analytics</a:t>
            </a:r>
          </a:p>
        </p:txBody>
      </p:sp>
      <p:sp>
        <p:nvSpPr>
          <p:cNvPr id="28682" name="Content Placeholder 5"/>
          <p:cNvSpPr>
            <a:spLocks noGrp="1"/>
          </p:cNvSpPr>
          <p:nvPr>
            <p:ph sz="half" idx="2"/>
          </p:nvPr>
        </p:nvSpPr>
        <p:spPr>
          <a:xfrm>
            <a:off x="2670175" y="2265363"/>
            <a:ext cx="5080000" cy="698500"/>
          </a:xfrm>
        </p:spPr>
        <p:txBody>
          <a:bodyPr anchor="ctr"/>
          <a:lstStyle/>
          <a:p>
            <a:pPr marL="0" indent="0">
              <a:spcAft>
                <a:spcPts val="600"/>
              </a:spcAft>
              <a:buFont typeface="Arial" charset="0"/>
              <a:buNone/>
            </a:pPr>
            <a:r>
              <a:rPr lang="en-US" altLang="zh-CN" sz="1200" i="1" smtClean="0">
                <a:solidFill>
                  <a:srgbClr val="C64010"/>
                </a:solidFill>
                <a:latin typeface="Helvetica" pitchFamily="34" charset="0"/>
                <a:ea typeface="宋体" charset="-122"/>
                <a:cs typeface="Helvetica" pitchFamily="34" charset="0"/>
              </a:rPr>
              <a:t>Affordable price points </a:t>
            </a:r>
            <a:r>
              <a:rPr lang="en-US" altLang="zh-CN" sz="1200" smtClean="0">
                <a:latin typeface="Helvetica" pitchFamily="34" charset="0"/>
                <a:ea typeface="宋体" charset="-122"/>
                <a:cs typeface="Helvetica" pitchFamily="34" charset="0"/>
              </a:rPr>
              <a:t>that bring BI and data integration to organizations of any size</a:t>
            </a:r>
          </a:p>
        </p:txBody>
      </p:sp>
      <p:sp>
        <p:nvSpPr>
          <p:cNvPr id="28683" name="Content Placeholder 5"/>
          <p:cNvSpPr>
            <a:spLocks noGrp="1"/>
          </p:cNvSpPr>
          <p:nvPr>
            <p:ph sz="half" idx="2"/>
          </p:nvPr>
        </p:nvSpPr>
        <p:spPr>
          <a:xfrm>
            <a:off x="2670175" y="3313113"/>
            <a:ext cx="5080000" cy="698500"/>
          </a:xfrm>
        </p:spPr>
        <p:txBody>
          <a:bodyPr anchor="ctr"/>
          <a:lstStyle/>
          <a:p>
            <a:pPr marL="0" indent="0">
              <a:spcAft>
                <a:spcPts val="600"/>
              </a:spcAft>
              <a:buFont typeface="Arial" charset="0"/>
              <a:buNone/>
            </a:pPr>
            <a:r>
              <a:rPr lang="en-US" altLang="zh-CN" sz="1200" i="1" smtClean="0">
                <a:solidFill>
                  <a:srgbClr val="C64010"/>
                </a:solidFill>
                <a:latin typeface="Helvetica" pitchFamily="34" charset="0"/>
                <a:ea typeface="宋体" charset="-122"/>
                <a:cs typeface="Helvetica" pitchFamily="34" charset="0"/>
              </a:rPr>
              <a:t>High performance, enterprise-grade </a:t>
            </a:r>
            <a:r>
              <a:rPr lang="en-US" altLang="zh-CN" sz="1200" smtClean="0">
                <a:latin typeface="Helvetica" pitchFamily="34" charset="0"/>
                <a:ea typeface="宋体" charset="-122"/>
                <a:cs typeface="Helvetica" pitchFamily="34" charset="0"/>
              </a:rPr>
              <a:t>solutions that can scale seamlessly</a:t>
            </a:r>
          </a:p>
        </p:txBody>
      </p:sp>
      <p:sp>
        <p:nvSpPr>
          <p:cNvPr id="28684" name="Content Placeholder 5"/>
          <p:cNvSpPr>
            <a:spLocks noGrp="1"/>
          </p:cNvSpPr>
          <p:nvPr>
            <p:ph sz="half" idx="2"/>
          </p:nvPr>
        </p:nvSpPr>
        <p:spPr>
          <a:xfrm>
            <a:off x="2670175" y="4354513"/>
            <a:ext cx="5080000" cy="698500"/>
          </a:xfrm>
        </p:spPr>
        <p:txBody>
          <a:bodyPr anchor="ctr"/>
          <a:lstStyle/>
          <a:p>
            <a:pPr marL="0" indent="0">
              <a:spcAft>
                <a:spcPts val="600"/>
              </a:spcAft>
              <a:buFont typeface="Arial" charset="0"/>
              <a:buNone/>
            </a:pPr>
            <a:r>
              <a:rPr lang="en-US" altLang="zh-CN" sz="1200" i="1" smtClean="0">
                <a:solidFill>
                  <a:srgbClr val="C64010"/>
                </a:solidFill>
                <a:latin typeface="Helvetica" pitchFamily="34" charset="0"/>
                <a:ea typeface="宋体" charset="-122"/>
                <a:cs typeface="Helvetica" pitchFamily="34" charset="0"/>
              </a:rPr>
              <a:t>Focus on support and post-sale </a:t>
            </a:r>
            <a:r>
              <a:rPr lang="en-US" altLang="zh-CN" sz="1200" smtClean="0">
                <a:latin typeface="Helvetica" pitchFamily="34" charset="0"/>
                <a:ea typeface="宋体" charset="-122"/>
                <a:cs typeface="Helvetica" pitchFamily="34" charset="0"/>
              </a:rPr>
              <a:t>customer service that is unmatched in the industry</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grayscl/>
            <a:alphaModFix amt="54000"/>
          </a:blip>
          <a:stretch>
            <a:fillRect/>
          </a:stretch>
        </p:blipFill>
        <p:spPr>
          <a:xfrm>
            <a:off x="961708" y="3772465"/>
            <a:ext cx="1476692" cy="1476692"/>
          </a:xfrm>
          <a:prstGeom prst="rect">
            <a:avLst/>
          </a:prstGeom>
          <a:ln w="3175" cap="flat" cmpd="sng" algn="ctr">
            <a:solidFill>
              <a:schemeClr val="bg2"/>
            </a:solidFill>
            <a:prstDash val="solid"/>
            <a:round/>
            <a:headEnd type="none" w="med" len="med"/>
            <a:tailEnd type="none" w="med" len="med"/>
          </a:ln>
          <a:effectLst>
            <a:reflection stA="50000" endPos="37000" dist="12700" dir="5400000" sy="-100000" algn="bl" rotWithShape="0"/>
          </a:effectLst>
        </p:spPr>
      </p:pic>
      <p:pic>
        <p:nvPicPr>
          <p:cNvPr id="33" name="Picture 32" descr="iStock_000001356156Small.jpg"/>
          <p:cNvPicPr>
            <a:picLocks noChangeAspect="1"/>
          </p:cNvPicPr>
          <p:nvPr/>
        </p:nvPicPr>
        <p:blipFill>
          <a:blip r:embed="rId4">
            <a:alphaModFix amt="54000"/>
            <a:grayscl/>
          </a:blip>
          <a:srcRect l="24153"/>
          <a:stretch>
            <a:fillRect/>
          </a:stretch>
        </p:blipFill>
        <p:spPr>
          <a:xfrm rot="5400000">
            <a:off x="2914454" y="3764126"/>
            <a:ext cx="1493374" cy="1476692"/>
          </a:xfrm>
          <a:prstGeom prst="rect">
            <a:avLst/>
          </a:prstGeom>
          <a:ln w="3175" cap="flat" cmpd="sng" algn="ctr">
            <a:solidFill>
              <a:schemeClr val="bg2"/>
            </a:solidFill>
            <a:prstDash val="solid"/>
            <a:round/>
            <a:headEnd type="none" w="med" len="med"/>
            <a:tailEnd type="none" w="med" len="med"/>
          </a:ln>
          <a:effectLst>
            <a:reflection stA="50000" endPos="37000" dist="12700" dir="5400000" sy="-100000" algn="bl" rotWithShape="0"/>
          </a:effectLst>
        </p:spPr>
      </p:pic>
      <p:sp>
        <p:nvSpPr>
          <p:cNvPr id="17411" name="Title 1"/>
          <p:cNvSpPr>
            <a:spLocks noGrp="1"/>
          </p:cNvSpPr>
          <p:nvPr>
            <p:ph type="title"/>
          </p:nvPr>
        </p:nvSpPr>
        <p:spPr/>
        <p:txBody>
          <a:bodyPr/>
          <a:lstStyle/>
          <a:p>
            <a:r>
              <a:rPr lang="en-US" altLang="zh-CN" smtClean="0">
                <a:latin typeface="Arial" charset="0"/>
                <a:ea typeface="宋体" charset="-122"/>
              </a:rPr>
              <a:t>Who is EMANIO</a:t>
            </a:r>
          </a:p>
        </p:txBody>
      </p:sp>
      <p:sp>
        <p:nvSpPr>
          <p:cNvPr id="17412"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D1F86B-5A22-4AE7-9794-4024FD22F49A}"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1741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C10B1F-4285-4111-BE04-7734EEAADDDF}" type="slidenum">
              <a:rPr lang="en-US" altLang="zh-CN">
                <a:latin typeface="Helvetica" pitchFamily="34" charset="0"/>
                <a:ea typeface="宋体" charset="-122"/>
                <a:cs typeface="Helvetica" pitchFamily="34" charset="0"/>
              </a:rPr>
              <a:pPr fontAlgn="base">
                <a:spcBef>
                  <a:spcPct val="0"/>
                </a:spcBef>
                <a:spcAft>
                  <a:spcPct val="0"/>
                </a:spcAft>
              </a:pPr>
              <a:t>2</a:t>
            </a:fld>
            <a:endParaRPr lang="en-US" altLang="zh-CN">
              <a:latin typeface="Helvetica" pitchFamily="34" charset="0"/>
              <a:ea typeface="宋体" charset="-122"/>
              <a:cs typeface="Helvetica" pitchFamily="34" charset="0"/>
            </a:endParaRPr>
          </a:p>
        </p:txBody>
      </p:sp>
      <p:sp>
        <p:nvSpPr>
          <p:cNvPr id="17414"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9" name="Rounded Rectangle 8"/>
          <p:cNvSpPr/>
          <p:nvPr/>
        </p:nvSpPr>
        <p:spPr>
          <a:xfrm>
            <a:off x="888243" y="1028700"/>
            <a:ext cx="1645920" cy="914400"/>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LONGEVITY</a:t>
            </a:r>
            <a:endParaRPr lang="en-US" sz="1600" dirty="0">
              <a:solidFill>
                <a:srgbClr val="FFFFFF"/>
              </a:solidFill>
            </a:endParaRPr>
          </a:p>
        </p:txBody>
      </p:sp>
      <p:sp>
        <p:nvSpPr>
          <p:cNvPr id="10" name="Rounded Rectangle 9"/>
          <p:cNvSpPr/>
          <p:nvPr/>
        </p:nvSpPr>
        <p:spPr>
          <a:xfrm>
            <a:off x="2805748" y="1028700"/>
            <a:ext cx="1645920" cy="914400"/>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EXPERIENCE</a:t>
            </a:r>
          </a:p>
        </p:txBody>
      </p:sp>
      <p:sp>
        <p:nvSpPr>
          <p:cNvPr id="11" name="Rounded Rectangle 10"/>
          <p:cNvSpPr/>
          <p:nvPr/>
        </p:nvSpPr>
        <p:spPr>
          <a:xfrm>
            <a:off x="4868228" y="1028700"/>
            <a:ext cx="1645920" cy="914400"/>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VISION</a:t>
            </a:r>
          </a:p>
        </p:txBody>
      </p:sp>
      <p:sp>
        <p:nvSpPr>
          <p:cNvPr id="12" name="Rounded Rectangle 11"/>
          <p:cNvSpPr/>
          <p:nvPr/>
        </p:nvSpPr>
        <p:spPr>
          <a:xfrm>
            <a:off x="6890068" y="1028700"/>
            <a:ext cx="1645920" cy="914400"/>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TRUSTED</a:t>
            </a:r>
          </a:p>
        </p:txBody>
      </p:sp>
      <p:cxnSp>
        <p:nvCxnSpPr>
          <p:cNvPr id="14" name="Straight Connector 13"/>
          <p:cNvCxnSpPr/>
          <p:nvPr/>
        </p:nvCxnSpPr>
        <p:spPr>
          <a:xfrm rot="5400000">
            <a:off x="1384899"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261021"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3304382"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1658462"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366862"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3720942"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7388702"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5742782" y="3375660"/>
            <a:ext cx="2296160" cy="1588"/>
          </a:xfrm>
          <a:prstGeom prst="line">
            <a:avLst/>
          </a:prstGeom>
          <a:ln w="6350" cap="flat" cmpd="sng" algn="ctr">
            <a:gradFill flip="none" rotWithShape="1">
              <a:gsLst>
                <a:gs pos="0">
                  <a:srgbClr val="FFFFFF">
                    <a:alpha val="0"/>
                  </a:srgbClr>
                </a:gs>
                <a:gs pos="100000">
                  <a:srgbClr val="3387AB"/>
                </a:gs>
              </a:gsLst>
              <a:lin ang="10800000" scaled="0"/>
              <a:tileRect/>
            </a:gra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98525" y="2382838"/>
            <a:ext cx="1497013" cy="1093787"/>
          </a:xfrm>
          <a:prstGeom prst="rect">
            <a:avLst/>
          </a:prstGeom>
          <a:noFill/>
        </p:spPr>
        <p:txBody>
          <a:bodyPr>
            <a:spAutoFit/>
          </a:bodyPr>
          <a:lstStyle/>
          <a:p>
            <a:pPr marL="91440" indent="-91440" fontAlgn="auto">
              <a:spcBef>
                <a:spcPts val="0"/>
              </a:spcBef>
              <a:spcAft>
                <a:spcPts val="600"/>
              </a:spcAft>
              <a:buFont typeface="Arial"/>
              <a:buChar char="•"/>
              <a:defRPr/>
            </a:pPr>
            <a:r>
              <a:rPr lang="en-US" sz="1000" dirty="0">
                <a:latin typeface="+mn-lt"/>
                <a:ea typeface="+mn-ea"/>
              </a:rPr>
              <a:t>Founded </a:t>
            </a:r>
            <a:r>
              <a:rPr lang="en-US" sz="1000" dirty="0">
                <a:solidFill>
                  <a:schemeClr val="tx2">
                    <a:lumMod val="75000"/>
                  </a:schemeClr>
                </a:solidFill>
                <a:latin typeface="+mn-lt"/>
                <a:ea typeface="+mn-ea"/>
              </a:rPr>
              <a:t>in 1994</a:t>
            </a:r>
          </a:p>
          <a:p>
            <a:pPr marL="91440" indent="-91440" fontAlgn="auto">
              <a:spcBef>
                <a:spcPts val="0"/>
              </a:spcBef>
              <a:spcAft>
                <a:spcPts val="600"/>
              </a:spcAft>
              <a:buFont typeface="Arial"/>
              <a:buChar char="•"/>
              <a:defRPr/>
            </a:pPr>
            <a:r>
              <a:rPr lang="en-US" sz="1000" dirty="0">
                <a:solidFill>
                  <a:srgbClr val="C64010"/>
                </a:solidFill>
                <a:latin typeface="+mn-lt"/>
                <a:ea typeface="+mn-ea"/>
              </a:rPr>
              <a:t>Privately </a:t>
            </a:r>
            <a:r>
              <a:rPr lang="en-US" sz="1000" dirty="0">
                <a:solidFill>
                  <a:schemeClr val="tx2">
                    <a:lumMod val="75000"/>
                  </a:schemeClr>
                </a:solidFill>
                <a:latin typeface="+mn-lt"/>
                <a:ea typeface="+mn-ea"/>
              </a:rPr>
              <a:t>held</a:t>
            </a:r>
          </a:p>
          <a:p>
            <a:pPr marL="91440" indent="-91440" fontAlgn="auto">
              <a:spcBef>
                <a:spcPts val="0"/>
              </a:spcBef>
              <a:spcAft>
                <a:spcPts val="600"/>
              </a:spcAft>
              <a:buFont typeface="Arial"/>
              <a:buChar char="•"/>
              <a:defRPr/>
            </a:pPr>
            <a:r>
              <a:rPr lang="en-US" sz="1000" dirty="0">
                <a:solidFill>
                  <a:srgbClr val="C64010"/>
                </a:solidFill>
                <a:latin typeface="+mn-lt"/>
                <a:ea typeface="+mn-ea"/>
              </a:rPr>
              <a:t>Established </a:t>
            </a:r>
            <a:r>
              <a:rPr lang="en-US" sz="1000" dirty="0">
                <a:solidFill>
                  <a:schemeClr val="tx2">
                    <a:lumMod val="75000"/>
                  </a:schemeClr>
                </a:solidFill>
                <a:latin typeface="+mn-lt"/>
                <a:ea typeface="+mn-ea"/>
              </a:rPr>
              <a:t>in Scandinavia</a:t>
            </a:r>
          </a:p>
          <a:p>
            <a:pPr marL="91440" indent="-91440" fontAlgn="auto">
              <a:spcBef>
                <a:spcPts val="0"/>
              </a:spcBef>
              <a:spcAft>
                <a:spcPts val="600"/>
              </a:spcAft>
              <a:buFont typeface="Arial"/>
              <a:buChar char="•"/>
              <a:defRPr/>
            </a:pPr>
            <a:r>
              <a:rPr lang="en-US" sz="1000" dirty="0">
                <a:solidFill>
                  <a:srgbClr val="C64010"/>
                </a:solidFill>
                <a:latin typeface="+mn-lt"/>
                <a:ea typeface="+mn-ea"/>
              </a:rPr>
              <a:t>Moved </a:t>
            </a:r>
            <a:r>
              <a:rPr lang="en-US" sz="1000" dirty="0">
                <a:solidFill>
                  <a:schemeClr val="tx2">
                    <a:lumMod val="75000"/>
                  </a:schemeClr>
                </a:solidFill>
                <a:latin typeface="+mn-lt"/>
                <a:ea typeface="+mn-ea"/>
              </a:rPr>
              <a:t>to US in 2001</a:t>
            </a:r>
          </a:p>
        </p:txBody>
      </p:sp>
      <p:sp>
        <p:nvSpPr>
          <p:cNvPr id="24" name="TextBox 23"/>
          <p:cNvSpPr txBox="1"/>
          <p:nvPr/>
        </p:nvSpPr>
        <p:spPr>
          <a:xfrm>
            <a:off x="2900363" y="2382838"/>
            <a:ext cx="1489075" cy="1169987"/>
          </a:xfrm>
          <a:prstGeom prst="rect">
            <a:avLst/>
          </a:prstGeom>
          <a:noFill/>
        </p:spPr>
        <p:txBody>
          <a:bodyPr>
            <a:spAutoFit/>
          </a:bodyPr>
          <a:lstStyle/>
          <a:p>
            <a:pPr marL="91440" indent="-91440" fontAlgn="auto">
              <a:spcBef>
                <a:spcPts val="0"/>
              </a:spcBef>
              <a:spcAft>
                <a:spcPts val="600"/>
              </a:spcAft>
              <a:buFont typeface="Arial"/>
              <a:buChar char="•"/>
              <a:defRPr/>
            </a:pPr>
            <a:r>
              <a:rPr lang="en-US" sz="1000" dirty="0">
                <a:latin typeface="+mn-lt"/>
                <a:ea typeface="+mn-ea"/>
              </a:rPr>
              <a:t>Over </a:t>
            </a:r>
            <a:r>
              <a:rPr lang="en-US" sz="1000" dirty="0">
                <a:solidFill>
                  <a:schemeClr val="tx2">
                    <a:lumMod val="75000"/>
                  </a:schemeClr>
                </a:solidFill>
                <a:latin typeface="+mn-lt"/>
                <a:ea typeface="+mn-ea"/>
              </a:rPr>
              <a:t>2,000 Installs world-wide</a:t>
            </a:r>
          </a:p>
          <a:p>
            <a:pPr marL="91440" indent="-91440" fontAlgn="auto">
              <a:spcBef>
                <a:spcPts val="0"/>
              </a:spcBef>
              <a:spcAft>
                <a:spcPts val="600"/>
              </a:spcAft>
              <a:buFont typeface="Arial"/>
              <a:buChar char="•"/>
              <a:defRPr/>
            </a:pPr>
            <a:r>
              <a:rPr lang="en-US" sz="1000" dirty="0">
                <a:solidFill>
                  <a:srgbClr val="C64010"/>
                </a:solidFill>
                <a:latin typeface="+mn-lt"/>
                <a:ea typeface="+mn-ea"/>
              </a:rPr>
              <a:t>Decades </a:t>
            </a:r>
            <a:r>
              <a:rPr lang="en-US" sz="1000" dirty="0">
                <a:solidFill>
                  <a:schemeClr val="tx2">
                    <a:lumMod val="75000"/>
                  </a:schemeClr>
                </a:solidFill>
                <a:latin typeface="+mn-lt"/>
                <a:ea typeface="+mn-ea"/>
              </a:rPr>
              <a:t>of combined experience</a:t>
            </a:r>
          </a:p>
          <a:p>
            <a:pPr marL="91440" indent="-91440" fontAlgn="auto">
              <a:spcBef>
                <a:spcPts val="0"/>
              </a:spcBef>
              <a:spcAft>
                <a:spcPts val="600"/>
              </a:spcAft>
              <a:buFont typeface="Arial"/>
              <a:buChar char="•"/>
              <a:defRPr/>
            </a:pPr>
            <a:r>
              <a:rPr lang="en-US" sz="1000" dirty="0">
                <a:solidFill>
                  <a:srgbClr val="C64010"/>
                </a:solidFill>
                <a:latin typeface="+mn-lt"/>
                <a:ea typeface="+mn-ea"/>
              </a:rPr>
              <a:t>Pioneered </a:t>
            </a:r>
            <a:r>
              <a:rPr lang="en-US" sz="1000" dirty="0">
                <a:solidFill>
                  <a:schemeClr val="tx2">
                    <a:lumMod val="75000"/>
                  </a:schemeClr>
                </a:solidFill>
                <a:latin typeface="+mn-lt"/>
                <a:ea typeface="+mn-ea"/>
              </a:rPr>
              <a:t>Internet-based EDI in 1996</a:t>
            </a:r>
          </a:p>
        </p:txBody>
      </p:sp>
      <p:sp>
        <p:nvSpPr>
          <p:cNvPr id="25" name="TextBox 24"/>
          <p:cNvSpPr txBox="1"/>
          <p:nvPr/>
        </p:nvSpPr>
        <p:spPr>
          <a:xfrm>
            <a:off x="5003800" y="2382838"/>
            <a:ext cx="1384300" cy="1247775"/>
          </a:xfrm>
          <a:prstGeom prst="rect">
            <a:avLst/>
          </a:prstGeom>
          <a:noFill/>
        </p:spPr>
        <p:txBody>
          <a:bodyPr>
            <a:spAutoFit/>
          </a:bodyPr>
          <a:lstStyle/>
          <a:p>
            <a:pPr marL="91440" indent="-91440" fontAlgn="auto">
              <a:spcBef>
                <a:spcPts val="0"/>
              </a:spcBef>
              <a:spcAft>
                <a:spcPts val="600"/>
              </a:spcAft>
              <a:buFont typeface="Arial"/>
              <a:buChar char="•"/>
              <a:defRPr/>
            </a:pPr>
            <a:r>
              <a:rPr lang="en-US" sz="1000" dirty="0">
                <a:latin typeface="+mn-lt"/>
                <a:ea typeface="+mn-ea"/>
              </a:rPr>
              <a:t>Ease </a:t>
            </a:r>
            <a:r>
              <a:rPr lang="en-US" sz="1000" dirty="0">
                <a:solidFill>
                  <a:schemeClr val="tx2">
                    <a:lumMod val="75000"/>
                  </a:schemeClr>
                </a:solidFill>
                <a:latin typeface="+mn-lt"/>
                <a:ea typeface="+mn-ea"/>
              </a:rPr>
              <a:t>of use</a:t>
            </a:r>
          </a:p>
          <a:p>
            <a:pPr marL="91440" indent="-91440" fontAlgn="auto">
              <a:spcBef>
                <a:spcPts val="0"/>
              </a:spcBef>
              <a:spcAft>
                <a:spcPts val="600"/>
              </a:spcAft>
              <a:buFont typeface="Arial"/>
              <a:buChar char="•"/>
              <a:defRPr/>
            </a:pPr>
            <a:r>
              <a:rPr lang="en-US" sz="1000" dirty="0">
                <a:solidFill>
                  <a:srgbClr val="C64010"/>
                </a:solidFill>
                <a:latin typeface="+mn-lt"/>
                <a:ea typeface="+mn-ea"/>
              </a:rPr>
              <a:t>Ease </a:t>
            </a:r>
            <a:r>
              <a:rPr lang="en-US" sz="1000" dirty="0">
                <a:solidFill>
                  <a:schemeClr val="tx2">
                    <a:lumMod val="75000"/>
                  </a:schemeClr>
                </a:solidFill>
                <a:latin typeface="+mn-lt"/>
                <a:ea typeface="+mn-ea"/>
              </a:rPr>
              <a:t>of deployment</a:t>
            </a:r>
          </a:p>
          <a:p>
            <a:pPr marL="91440" indent="-91440" fontAlgn="auto">
              <a:spcBef>
                <a:spcPts val="0"/>
              </a:spcBef>
              <a:spcAft>
                <a:spcPts val="600"/>
              </a:spcAft>
              <a:buFont typeface="Arial"/>
              <a:buChar char="•"/>
              <a:defRPr/>
            </a:pPr>
            <a:r>
              <a:rPr lang="en-US" sz="1000" dirty="0">
                <a:solidFill>
                  <a:srgbClr val="C64010"/>
                </a:solidFill>
                <a:latin typeface="+mn-lt"/>
                <a:ea typeface="+mn-ea"/>
              </a:rPr>
              <a:t>Affordable </a:t>
            </a:r>
            <a:r>
              <a:rPr lang="en-US" sz="1000" dirty="0">
                <a:solidFill>
                  <a:schemeClr val="tx2">
                    <a:lumMod val="75000"/>
                  </a:schemeClr>
                </a:solidFill>
                <a:latin typeface="+mn-lt"/>
                <a:ea typeface="+mn-ea"/>
              </a:rPr>
              <a:t>solutions</a:t>
            </a:r>
          </a:p>
          <a:p>
            <a:pPr marL="91440" indent="-91440" fontAlgn="auto">
              <a:spcBef>
                <a:spcPts val="0"/>
              </a:spcBef>
              <a:spcAft>
                <a:spcPts val="600"/>
              </a:spcAft>
              <a:buFont typeface="Arial"/>
              <a:buChar char="•"/>
              <a:defRPr/>
            </a:pPr>
            <a:r>
              <a:rPr lang="en-US" sz="1000" dirty="0">
                <a:solidFill>
                  <a:srgbClr val="C64010"/>
                </a:solidFill>
                <a:latin typeface="+mn-lt"/>
                <a:ea typeface="+mn-ea"/>
              </a:rPr>
              <a:t>Scalable </a:t>
            </a:r>
            <a:r>
              <a:rPr lang="en-US" sz="1000" dirty="0">
                <a:solidFill>
                  <a:schemeClr val="tx2">
                    <a:lumMod val="75000"/>
                  </a:schemeClr>
                </a:solidFill>
                <a:latin typeface="+mn-lt"/>
                <a:ea typeface="+mn-ea"/>
              </a:rPr>
              <a:t>Enterprise-grade</a:t>
            </a:r>
          </a:p>
        </p:txBody>
      </p:sp>
      <p:sp>
        <p:nvSpPr>
          <p:cNvPr id="26" name="TextBox 25"/>
          <p:cNvSpPr txBox="1"/>
          <p:nvPr/>
        </p:nvSpPr>
        <p:spPr>
          <a:xfrm>
            <a:off x="6997700" y="2382838"/>
            <a:ext cx="1474788" cy="1093787"/>
          </a:xfrm>
          <a:prstGeom prst="rect">
            <a:avLst/>
          </a:prstGeom>
          <a:noFill/>
        </p:spPr>
        <p:txBody>
          <a:bodyPr>
            <a:spAutoFit/>
          </a:bodyPr>
          <a:lstStyle/>
          <a:p>
            <a:pPr marL="91440" indent="-91440" fontAlgn="auto">
              <a:spcBef>
                <a:spcPts val="0"/>
              </a:spcBef>
              <a:spcAft>
                <a:spcPts val="600"/>
              </a:spcAft>
              <a:buFont typeface="Arial"/>
              <a:buChar char="•"/>
              <a:defRPr/>
            </a:pPr>
            <a:r>
              <a:rPr lang="en-US" sz="1000" dirty="0">
                <a:latin typeface="+mn-lt"/>
                <a:ea typeface="+mn-ea"/>
              </a:rPr>
              <a:t>Outstanding </a:t>
            </a:r>
            <a:r>
              <a:rPr lang="en-US" sz="1000" dirty="0">
                <a:solidFill>
                  <a:schemeClr val="tx2">
                    <a:lumMod val="75000"/>
                  </a:schemeClr>
                </a:solidFill>
                <a:latin typeface="+mn-lt"/>
                <a:ea typeface="+mn-ea"/>
              </a:rPr>
              <a:t>support</a:t>
            </a:r>
          </a:p>
          <a:p>
            <a:pPr marL="91440" indent="-91440" fontAlgn="auto">
              <a:spcBef>
                <a:spcPts val="0"/>
              </a:spcBef>
              <a:spcAft>
                <a:spcPts val="600"/>
              </a:spcAft>
              <a:buFont typeface="Arial"/>
              <a:buChar char="•"/>
              <a:defRPr/>
            </a:pPr>
            <a:r>
              <a:rPr lang="en-US" sz="1000" dirty="0">
                <a:solidFill>
                  <a:srgbClr val="C64010"/>
                </a:solidFill>
                <a:latin typeface="+mn-lt"/>
                <a:ea typeface="+mn-ea"/>
              </a:rPr>
              <a:t>Predictable </a:t>
            </a:r>
            <a:r>
              <a:rPr lang="en-US" sz="1000" dirty="0">
                <a:solidFill>
                  <a:schemeClr val="tx2">
                    <a:lumMod val="75000"/>
                  </a:schemeClr>
                </a:solidFill>
                <a:latin typeface="+mn-lt"/>
                <a:ea typeface="+mn-ea"/>
              </a:rPr>
              <a:t>deployments</a:t>
            </a:r>
          </a:p>
          <a:p>
            <a:pPr marL="91440" indent="-91440" fontAlgn="auto">
              <a:spcBef>
                <a:spcPts val="0"/>
              </a:spcBef>
              <a:spcAft>
                <a:spcPts val="600"/>
              </a:spcAft>
              <a:buFont typeface="Arial"/>
              <a:buChar char="•"/>
              <a:defRPr/>
            </a:pPr>
            <a:r>
              <a:rPr lang="en-US" sz="1000" dirty="0">
                <a:solidFill>
                  <a:srgbClr val="C64010"/>
                </a:solidFill>
                <a:latin typeface="+mn-lt"/>
                <a:ea typeface="+mn-ea"/>
              </a:rPr>
              <a:t>Mid-Market</a:t>
            </a:r>
            <a:r>
              <a:rPr lang="en-US" sz="1000" dirty="0">
                <a:solidFill>
                  <a:schemeClr val="tx2">
                    <a:lumMod val="75000"/>
                  </a:schemeClr>
                </a:solidFill>
                <a:latin typeface="+mn-lt"/>
                <a:ea typeface="+mn-ea"/>
              </a:rPr>
              <a:t> Focus</a:t>
            </a:r>
          </a:p>
          <a:p>
            <a:pPr marL="91440" indent="-91440" fontAlgn="auto">
              <a:spcBef>
                <a:spcPts val="0"/>
              </a:spcBef>
              <a:spcAft>
                <a:spcPts val="600"/>
              </a:spcAft>
              <a:buFont typeface="Arial"/>
              <a:buChar char="•"/>
              <a:defRPr/>
            </a:pPr>
            <a:r>
              <a:rPr lang="en-US" sz="1000" dirty="0">
                <a:solidFill>
                  <a:srgbClr val="C64010"/>
                </a:solidFill>
                <a:latin typeface="+mn-lt"/>
                <a:ea typeface="+mn-ea"/>
              </a:rPr>
              <a:t>Service </a:t>
            </a:r>
            <a:r>
              <a:rPr lang="en-US" sz="1000" dirty="0">
                <a:solidFill>
                  <a:schemeClr val="tx2">
                    <a:lumMod val="75000"/>
                  </a:schemeClr>
                </a:solidFill>
                <a:latin typeface="+mn-lt"/>
                <a:ea typeface="+mn-ea"/>
              </a:rPr>
              <a:t>focused</a:t>
            </a:r>
          </a:p>
        </p:txBody>
      </p:sp>
      <p:pic>
        <p:nvPicPr>
          <p:cNvPr id="36" name="Picture 35" descr="generic.jpg"/>
          <p:cNvPicPr>
            <a:picLocks noChangeAspect="1"/>
          </p:cNvPicPr>
          <p:nvPr/>
        </p:nvPicPr>
        <p:blipFill>
          <a:blip r:embed="rId5">
            <a:alphaModFix amt="54000"/>
            <a:grayscl/>
          </a:blip>
          <a:srcRect t="9996" b="7032"/>
          <a:stretch>
            <a:fillRect/>
          </a:stretch>
        </p:blipFill>
        <p:spPr>
          <a:xfrm>
            <a:off x="7026056" y="3772463"/>
            <a:ext cx="1334818" cy="1476693"/>
          </a:xfrm>
          <a:prstGeom prst="rect">
            <a:avLst/>
          </a:prstGeom>
          <a:ln w="3175" cap="flat" cmpd="sng" algn="ctr">
            <a:solidFill>
              <a:schemeClr val="bg2"/>
            </a:solidFill>
            <a:prstDash val="solid"/>
            <a:round/>
            <a:headEnd type="none" w="med" len="med"/>
            <a:tailEnd type="none" w="med" len="med"/>
          </a:ln>
          <a:effectLst>
            <a:reflection stA="50000" endPos="37000" dist="12700" dir="5400000" sy="-100000" algn="bl" rotWithShape="0"/>
          </a:effectLst>
        </p:spPr>
      </p:pic>
      <p:pic>
        <p:nvPicPr>
          <p:cNvPr id="37" name="Picture 36"/>
          <p:cNvPicPr>
            <a:picLocks noChangeAspect="1"/>
          </p:cNvPicPr>
          <p:nvPr/>
        </p:nvPicPr>
        <p:blipFill>
          <a:blip r:embed="rId6">
            <a:grayscl/>
            <a:alphaModFix amt="54000"/>
          </a:blip>
          <a:srcRect r="25852"/>
          <a:stretch>
            <a:fillRect/>
          </a:stretch>
        </p:blipFill>
        <p:spPr>
          <a:xfrm>
            <a:off x="4952929" y="3772462"/>
            <a:ext cx="1476691" cy="1476693"/>
          </a:xfrm>
          <a:prstGeom prst="rect">
            <a:avLst/>
          </a:prstGeom>
          <a:ln w="3175" cap="flat" cmpd="sng" algn="ctr">
            <a:solidFill>
              <a:schemeClr val="bg2"/>
            </a:solidFill>
            <a:prstDash val="solid"/>
            <a:round/>
            <a:headEnd type="none" w="med" len="med"/>
            <a:tailEnd type="none" w="med" len="med"/>
          </a:ln>
          <a:effectLst>
            <a:reflection stA="50000" endPos="37000" dist="127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5" descr="darts.png"/>
          <p:cNvPicPr>
            <a:picLocks noChangeAspect="1"/>
          </p:cNvPicPr>
          <p:nvPr/>
        </p:nvPicPr>
        <p:blipFill>
          <a:blip r:embed="rId3"/>
          <a:srcRect r="50069"/>
          <a:stretch>
            <a:fillRect/>
          </a:stretch>
        </p:blipFill>
        <p:spPr bwMode="auto">
          <a:xfrm>
            <a:off x="0" y="0"/>
            <a:ext cx="3657600" cy="5494338"/>
          </a:xfrm>
          <a:prstGeom prst="rect">
            <a:avLst/>
          </a:prstGeom>
          <a:noFill/>
          <a:ln w="9525">
            <a:noFill/>
            <a:miter lim="800000"/>
            <a:headEnd/>
            <a:tailEnd/>
          </a:ln>
        </p:spPr>
      </p:pic>
      <p:sp>
        <p:nvSpPr>
          <p:cNvPr id="19458" name="Title 1"/>
          <p:cNvSpPr>
            <a:spLocks noGrp="1"/>
          </p:cNvSpPr>
          <p:nvPr>
            <p:ph type="title"/>
          </p:nvPr>
        </p:nvSpPr>
        <p:spPr/>
        <p:txBody>
          <a:bodyPr/>
          <a:lstStyle/>
          <a:p>
            <a:r>
              <a:rPr lang="en-US" altLang="zh-CN" smtClean="0">
                <a:latin typeface="Arial" charset="0"/>
                <a:ea typeface="宋体" charset="-122"/>
              </a:rPr>
              <a:t>Full Service Business Intelligence</a:t>
            </a:r>
          </a:p>
        </p:txBody>
      </p:sp>
      <p:sp>
        <p:nvSpPr>
          <p:cNvPr id="194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096D2-0099-4293-8B6F-10B2EC4FB4ED}"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1946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1946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AD8E86-8F9C-454C-AB7E-D71F767AEBF4}" type="slidenum">
              <a:rPr lang="en-US" altLang="zh-CN">
                <a:latin typeface="Helvetica" pitchFamily="34" charset="0"/>
                <a:ea typeface="宋体" charset="-122"/>
                <a:cs typeface="Helvetica" pitchFamily="34" charset="0"/>
              </a:rPr>
              <a:pPr fontAlgn="base">
                <a:spcBef>
                  <a:spcPct val="0"/>
                </a:spcBef>
                <a:spcAft>
                  <a:spcPct val="0"/>
                </a:spcAft>
              </a:pPr>
              <a:t>3</a:t>
            </a:fld>
            <a:endParaRPr lang="en-US" altLang="zh-CN">
              <a:latin typeface="Helvetica" pitchFamily="34" charset="0"/>
              <a:ea typeface="宋体" charset="-122"/>
              <a:cs typeface="Helvetica" pitchFamily="34" charset="0"/>
            </a:endParaRPr>
          </a:p>
        </p:txBody>
      </p:sp>
      <p:cxnSp>
        <p:nvCxnSpPr>
          <p:cNvPr id="17" name="Straight Connector 16"/>
          <p:cNvCxnSpPr/>
          <p:nvPr/>
        </p:nvCxnSpPr>
        <p:spPr>
          <a:xfrm rot="5400000">
            <a:off x="3260725" y="3230563"/>
            <a:ext cx="4287837" cy="1588"/>
          </a:xfrm>
          <a:prstGeom prst="line">
            <a:avLst/>
          </a:prstGeom>
          <a:ln w="3175" cap="flat" cmpd="sng" algn="ctr">
            <a:solidFill>
              <a:srgbClr val="3387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17725" y="3232150"/>
            <a:ext cx="6492875" cy="1588"/>
          </a:xfrm>
          <a:prstGeom prst="line">
            <a:avLst/>
          </a:prstGeom>
          <a:ln w="3175" cap="flat" cmpd="sng" algn="ctr">
            <a:solidFill>
              <a:srgbClr val="3387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464" name="TextBox 22"/>
          <p:cNvSpPr txBox="1">
            <a:spLocks noChangeArrowheads="1"/>
          </p:cNvSpPr>
          <p:nvPr/>
        </p:nvSpPr>
        <p:spPr bwMode="auto">
          <a:xfrm rot="5400000">
            <a:off x="8086725" y="2071688"/>
            <a:ext cx="1524000" cy="260350"/>
          </a:xfrm>
          <a:prstGeom prst="rect">
            <a:avLst/>
          </a:prstGeom>
          <a:solidFill>
            <a:srgbClr val="F5F5F5"/>
          </a:solidFill>
          <a:ln w="3175" algn="ctr">
            <a:solidFill>
              <a:srgbClr val="3387AB"/>
            </a:solidFill>
            <a:round/>
            <a:headEnd/>
            <a:tailEnd/>
          </a:ln>
        </p:spPr>
        <p:txBody>
          <a:bodyPr>
            <a:spAutoFit/>
          </a:bodyPr>
          <a:lstStyle/>
          <a:p>
            <a:pPr algn="ctr"/>
            <a:r>
              <a:rPr lang="en-US" altLang="zh-CN" sz="1100">
                <a:solidFill>
                  <a:srgbClr val="3387AB"/>
                </a:solidFill>
              </a:rPr>
              <a:t>FULL SERVICE</a:t>
            </a:r>
          </a:p>
        </p:txBody>
      </p:sp>
      <p:sp>
        <p:nvSpPr>
          <p:cNvPr id="19465" name="TextBox 23"/>
          <p:cNvSpPr txBox="1">
            <a:spLocks noChangeArrowheads="1"/>
          </p:cNvSpPr>
          <p:nvPr/>
        </p:nvSpPr>
        <p:spPr bwMode="auto">
          <a:xfrm rot="5400000">
            <a:off x="7955756" y="4180682"/>
            <a:ext cx="1785937" cy="260350"/>
          </a:xfrm>
          <a:prstGeom prst="rect">
            <a:avLst/>
          </a:prstGeom>
          <a:solidFill>
            <a:srgbClr val="F5F5F5"/>
          </a:solidFill>
          <a:ln w="3175" algn="ctr">
            <a:solidFill>
              <a:srgbClr val="3387AB"/>
            </a:solidFill>
            <a:round/>
            <a:headEnd/>
            <a:tailEnd/>
          </a:ln>
        </p:spPr>
        <p:txBody>
          <a:bodyPr>
            <a:spAutoFit/>
          </a:bodyPr>
          <a:lstStyle/>
          <a:p>
            <a:pPr algn="ctr"/>
            <a:r>
              <a:rPr lang="en-US" altLang="zh-CN" sz="1100">
                <a:solidFill>
                  <a:srgbClr val="3387AB"/>
                </a:solidFill>
              </a:rPr>
              <a:t>VERTICAL VENDORS</a:t>
            </a:r>
          </a:p>
        </p:txBody>
      </p:sp>
      <p:sp>
        <p:nvSpPr>
          <p:cNvPr id="27" name="TextBox 26"/>
          <p:cNvSpPr txBox="1"/>
          <p:nvPr/>
        </p:nvSpPr>
        <p:spPr>
          <a:xfrm>
            <a:off x="2667000" y="1592263"/>
            <a:ext cx="2306638" cy="1508125"/>
          </a:xfrm>
          <a:prstGeom prst="rect">
            <a:avLst/>
          </a:prstGeom>
          <a:noFill/>
        </p:spPr>
        <p:txBody>
          <a:bodyPr anchor="ctr">
            <a:spAutoFit/>
          </a:bodyPr>
          <a:lstStyle/>
          <a:p>
            <a:pPr fontAlgn="auto">
              <a:spcBef>
                <a:spcPts val="0"/>
              </a:spcBef>
              <a:spcAft>
                <a:spcPts val="600"/>
              </a:spcAft>
              <a:defRPr/>
            </a:pPr>
            <a:r>
              <a:rPr lang="en-US" sz="1200" dirty="0">
                <a:latin typeface="+mn-lt"/>
                <a:ea typeface="+mn-ea"/>
              </a:rPr>
              <a:t>IBM</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Data Integration Capabilities</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Dashboarding &amp; Reporting</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Predictive Analytics</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Extremely expensive</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Steep learning curves</a:t>
            </a:r>
            <a:endParaRPr lang="en-US" sz="1100" dirty="0">
              <a:solidFill>
                <a:schemeClr val="bg2">
                  <a:lumMod val="50000"/>
                </a:schemeClr>
              </a:solidFill>
              <a:latin typeface="+mn-lt"/>
              <a:ea typeface="+mn-ea"/>
            </a:endParaRPr>
          </a:p>
        </p:txBody>
      </p:sp>
      <p:sp>
        <p:nvSpPr>
          <p:cNvPr id="28" name="TextBox 27"/>
          <p:cNvSpPr txBox="1"/>
          <p:nvPr/>
        </p:nvSpPr>
        <p:spPr>
          <a:xfrm>
            <a:off x="2667000" y="3417888"/>
            <a:ext cx="2479675" cy="1262062"/>
          </a:xfrm>
          <a:prstGeom prst="rect">
            <a:avLst/>
          </a:prstGeom>
          <a:noFill/>
        </p:spPr>
        <p:txBody>
          <a:bodyPr>
            <a:spAutoFit/>
          </a:bodyPr>
          <a:lstStyle/>
          <a:p>
            <a:pPr fontAlgn="auto">
              <a:spcBef>
                <a:spcPts val="0"/>
              </a:spcBef>
              <a:spcAft>
                <a:spcPts val="600"/>
              </a:spcAft>
              <a:defRPr/>
            </a:pPr>
            <a:r>
              <a:rPr lang="en-US" sz="1200" dirty="0">
                <a:latin typeface="+mn-lt"/>
                <a:ea typeface="+mn-ea"/>
              </a:rPr>
              <a:t>SAS, </a:t>
            </a:r>
            <a:r>
              <a:rPr lang="en-US" sz="1200" dirty="0" err="1">
                <a:latin typeface="+mn-lt"/>
                <a:ea typeface="+mn-ea"/>
              </a:rPr>
              <a:t>Microstrategy</a:t>
            </a:r>
            <a:r>
              <a:rPr lang="en-US" sz="1200" dirty="0">
                <a:latin typeface="+mn-lt"/>
                <a:ea typeface="+mn-ea"/>
              </a:rPr>
              <a:t>…</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Hard to deploy</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Enterprise focused</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Prohibitively expensive ($300K+)</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Steep learning curves</a:t>
            </a:r>
            <a:endParaRPr lang="en-US" sz="1100" dirty="0">
              <a:solidFill>
                <a:schemeClr val="bg2">
                  <a:lumMod val="50000"/>
                </a:schemeClr>
              </a:solidFill>
              <a:latin typeface="+mn-lt"/>
              <a:ea typeface="+mn-ea"/>
            </a:endParaRPr>
          </a:p>
        </p:txBody>
      </p:sp>
      <p:sp>
        <p:nvSpPr>
          <p:cNvPr id="29" name="TextBox 28"/>
          <p:cNvSpPr txBox="1"/>
          <p:nvPr/>
        </p:nvSpPr>
        <p:spPr>
          <a:xfrm>
            <a:off x="5795963" y="1592263"/>
            <a:ext cx="2509837" cy="1508125"/>
          </a:xfrm>
          <a:prstGeom prst="rect">
            <a:avLst/>
          </a:prstGeom>
          <a:noFill/>
        </p:spPr>
        <p:txBody>
          <a:bodyPr>
            <a:spAutoFit/>
          </a:bodyPr>
          <a:lstStyle/>
          <a:p>
            <a:pPr fontAlgn="auto">
              <a:spcBef>
                <a:spcPts val="0"/>
              </a:spcBef>
              <a:spcAft>
                <a:spcPts val="600"/>
              </a:spcAft>
              <a:defRPr/>
            </a:pPr>
            <a:r>
              <a:rPr lang="en-US" sz="1200" dirty="0">
                <a:latin typeface="+mn-lt"/>
                <a:ea typeface="+mn-ea"/>
              </a:rPr>
              <a:t>EMANIO</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Data Integration</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Dashboarding &amp; Reporting</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Predictive Analytics</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Affordable</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Focused on Ease of use</a:t>
            </a:r>
            <a:endParaRPr lang="en-US" sz="1100" dirty="0">
              <a:solidFill>
                <a:schemeClr val="bg2">
                  <a:lumMod val="50000"/>
                </a:schemeClr>
              </a:solidFill>
              <a:latin typeface="+mn-lt"/>
              <a:ea typeface="+mn-ea"/>
            </a:endParaRPr>
          </a:p>
        </p:txBody>
      </p:sp>
      <p:sp>
        <p:nvSpPr>
          <p:cNvPr id="30" name="TextBox 29"/>
          <p:cNvSpPr txBox="1"/>
          <p:nvPr/>
        </p:nvSpPr>
        <p:spPr>
          <a:xfrm>
            <a:off x="5795963" y="3417888"/>
            <a:ext cx="2479675" cy="1447800"/>
          </a:xfrm>
          <a:prstGeom prst="rect">
            <a:avLst/>
          </a:prstGeom>
          <a:noFill/>
        </p:spPr>
        <p:txBody>
          <a:bodyPr>
            <a:spAutoFit/>
          </a:bodyPr>
          <a:lstStyle/>
          <a:p>
            <a:pPr fontAlgn="auto">
              <a:spcBef>
                <a:spcPts val="0"/>
              </a:spcBef>
              <a:spcAft>
                <a:spcPts val="600"/>
              </a:spcAft>
              <a:defRPr/>
            </a:pPr>
            <a:r>
              <a:rPr lang="en-US" sz="1200" dirty="0">
                <a:latin typeface="+mn-lt"/>
                <a:ea typeface="+mn-ea"/>
              </a:rPr>
              <a:t>TABLEAU, STERLING, STATSOFT… </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Very vertically focused</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Solutions don’t scale easily</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Difficult integration options</a:t>
            </a:r>
          </a:p>
          <a:p>
            <a:pPr marL="91440" indent="-91440" fontAlgn="auto">
              <a:spcBef>
                <a:spcPts val="0"/>
              </a:spcBef>
              <a:spcAft>
                <a:spcPts val="600"/>
              </a:spcAft>
              <a:buFont typeface="Arial"/>
              <a:buChar char="•"/>
              <a:defRPr/>
            </a:pPr>
            <a:r>
              <a:rPr lang="en-US" sz="1100" dirty="0">
                <a:solidFill>
                  <a:schemeClr val="bg2">
                    <a:lumMod val="50000"/>
                  </a:schemeClr>
                </a:solidFill>
                <a:latin typeface="+mn-lt"/>
                <a:ea typeface="+mn-ea"/>
              </a:rPr>
              <a:t>Focused on single-user features</a:t>
            </a:r>
            <a:endParaRPr lang="en-US" sz="1100" dirty="0">
              <a:solidFill>
                <a:schemeClr val="bg2">
                  <a:lumMod val="50000"/>
                </a:schemeClr>
              </a:solidFill>
              <a:latin typeface="+mn-lt"/>
              <a:ea typeface="+mn-ea"/>
            </a:endParaRPr>
          </a:p>
        </p:txBody>
      </p:sp>
      <p:sp>
        <p:nvSpPr>
          <p:cNvPr id="19470" name="TextBox 17"/>
          <p:cNvSpPr txBox="1">
            <a:spLocks noChangeArrowheads="1"/>
          </p:cNvSpPr>
          <p:nvPr/>
        </p:nvSpPr>
        <p:spPr bwMode="auto">
          <a:xfrm>
            <a:off x="3184525" y="1177925"/>
            <a:ext cx="1250950" cy="261938"/>
          </a:xfrm>
          <a:prstGeom prst="rect">
            <a:avLst/>
          </a:prstGeom>
          <a:solidFill>
            <a:srgbClr val="F5F5F5"/>
          </a:solidFill>
          <a:ln w="3175" algn="ctr">
            <a:solidFill>
              <a:srgbClr val="3387AB"/>
            </a:solidFill>
            <a:round/>
            <a:headEnd/>
            <a:tailEnd/>
          </a:ln>
        </p:spPr>
        <p:txBody>
          <a:bodyPr>
            <a:spAutoFit/>
          </a:bodyPr>
          <a:lstStyle/>
          <a:p>
            <a:pPr algn="ctr"/>
            <a:r>
              <a:rPr lang="en-US" altLang="zh-CN" sz="1100">
                <a:solidFill>
                  <a:srgbClr val="3387AB"/>
                </a:solidFill>
              </a:rPr>
              <a:t>ENTERPRISE</a:t>
            </a:r>
          </a:p>
        </p:txBody>
      </p:sp>
      <p:sp>
        <p:nvSpPr>
          <p:cNvPr id="19471" name="TextBox 19"/>
          <p:cNvSpPr txBox="1">
            <a:spLocks noChangeArrowheads="1"/>
          </p:cNvSpPr>
          <p:nvPr/>
        </p:nvSpPr>
        <p:spPr bwMode="auto">
          <a:xfrm>
            <a:off x="6367463" y="1177925"/>
            <a:ext cx="1252537" cy="261938"/>
          </a:xfrm>
          <a:prstGeom prst="rect">
            <a:avLst/>
          </a:prstGeom>
          <a:solidFill>
            <a:srgbClr val="F5F5F5"/>
          </a:solidFill>
          <a:ln w="3175" algn="ctr">
            <a:solidFill>
              <a:srgbClr val="3387AB"/>
            </a:solidFill>
            <a:round/>
            <a:headEnd/>
            <a:tailEnd/>
          </a:ln>
        </p:spPr>
        <p:txBody>
          <a:bodyPr>
            <a:spAutoFit/>
          </a:bodyPr>
          <a:lstStyle/>
          <a:p>
            <a:pPr algn="ctr"/>
            <a:r>
              <a:rPr lang="en-US" altLang="zh-CN" sz="1100">
                <a:solidFill>
                  <a:srgbClr val="3387AB"/>
                </a:solidFill>
              </a:rPr>
              <a:t>MID-MARKET</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zh-CN" smtClean="0">
                <a:latin typeface="Arial" charset="0"/>
                <a:ea typeface="宋体" charset="-122"/>
              </a:rPr>
              <a:t>Core elements of EMANIO BI</a:t>
            </a:r>
          </a:p>
        </p:txBody>
      </p:sp>
      <p:sp>
        <p:nvSpPr>
          <p:cNvPr id="4" name="Content Placeholder 3"/>
          <p:cNvSpPr>
            <a:spLocks noGrp="1"/>
          </p:cNvSpPr>
          <p:nvPr>
            <p:ph sz="half" idx="2"/>
          </p:nvPr>
        </p:nvSpPr>
        <p:spPr>
          <a:xfrm>
            <a:off x="952500" y="1460500"/>
            <a:ext cx="7416800" cy="2014538"/>
          </a:xfrm>
        </p:spPr>
        <p:txBody>
          <a:bodyPr/>
          <a:lstStyle/>
          <a:p>
            <a:r>
              <a:rPr lang="en-US" altLang="zh-CN" sz="1100" b="1" smtClean="0">
                <a:solidFill>
                  <a:schemeClr val="tx1"/>
                </a:solidFill>
                <a:latin typeface="Helvetica" pitchFamily="34" charset="0"/>
                <a:ea typeface="宋体" charset="-122"/>
                <a:cs typeface="Helvetica" pitchFamily="34" charset="0"/>
              </a:rPr>
              <a:t>We believe a </a:t>
            </a:r>
            <a:r>
              <a:rPr lang="en-US" altLang="zh-CN" sz="1100" smtClean="0">
                <a:latin typeface="Helvetica" pitchFamily="34" charset="0"/>
                <a:ea typeface="宋体" charset="-122"/>
                <a:cs typeface="Helvetica" pitchFamily="34" charset="0"/>
              </a:rPr>
              <a:t>business intelligence platform </a:t>
            </a:r>
            <a:r>
              <a:rPr lang="en-US" altLang="zh-CN" sz="1100" b="1" i="1" smtClean="0">
                <a:solidFill>
                  <a:srgbClr val="3387AB"/>
                </a:solidFill>
                <a:latin typeface="Helvetica" pitchFamily="34" charset="0"/>
                <a:ea typeface="宋体" charset="-122"/>
                <a:cs typeface="Helvetica" pitchFamily="34" charset="0"/>
              </a:rPr>
              <a:t>should provide</a:t>
            </a:r>
            <a:r>
              <a:rPr lang="en-US" altLang="zh-CN" sz="1100" smtClean="0">
                <a:latin typeface="Helvetica" pitchFamily="34" charset="0"/>
                <a:ea typeface="宋体" charset="-122"/>
                <a:cs typeface="Helvetica" pitchFamily="34" charset="0"/>
              </a:rPr>
              <a:t>:</a:t>
            </a:r>
          </a:p>
          <a:p>
            <a:pPr>
              <a:buFont typeface="Arial" charset="0"/>
              <a:buNone/>
            </a:pPr>
            <a:endParaRPr lang="en-US" altLang="zh-CN" sz="1100" smtClean="0">
              <a:latin typeface="Helvetica" pitchFamily="34" charset="0"/>
              <a:ea typeface="宋体" charset="-122"/>
              <a:cs typeface="Helvetica" pitchFamily="34" charset="0"/>
            </a:endParaRPr>
          </a:p>
          <a:p>
            <a:pPr>
              <a:spcAft>
                <a:spcPts val="600"/>
              </a:spcAft>
            </a:pPr>
            <a:r>
              <a:rPr lang="en-US" altLang="zh-CN" sz="1100" b="1" smtClean="0">
                <a:solidFill>
                  <a:srgbClr val="3387AB"/>
                </a:solidFill>
                <a:latin typeface="Helvetica" pitchFamily="34" charset="0"/>
                <a:ea typeface="宋体" charset="-122"/>
                <a:cs typeface="Helvetica" pitchFamily="34" charset="0"/>
              </a:rPr>
              <a:t>Faster deployments </a:t>
            </a:r>
            <a:r>
              <a:rPr lang="en-US" altLang="zh-CN" sz="1100" smtClean="0">
                <a:latin typeface="Helvetica" pitchFamily="34" charset="0"/>
                <a:ea typeface="宋体" charset="-122"/>
                <a:cs typeface="Helvetica" pitchFamily="34" charset="0"/>
              </a:rPr>
              <a:t>and provide for shorter training times</a:t>
            </a:r>
          </a:p>
          <a:p>
            <a:pPr>
              <a:spcAft>
                <a:spcPts val="600"/>
              </a:spcAft>
            </a:pPr>
            <a:r>
              <a:rPr lang="en-US" altLang="zh-CN" sz="1100" b="1" smtClean="0">
                <a:solidFill>
                  <a:srgbClr val="3387AB"/>
                </a:solidFill>
                <a:latin typeface="Helvetica" pitchFamily="34" charset="0"/>
                <a:ea typeface="宋体" charset="-122"/>
                <a:cs typeface="Helvetica" pitchFamily="34" charset="0"/>
              </a:rPr>
              <a:t>Easy data mashups</a:t>
            </a:r>
            <a:r>
              <a:rPr lang="en-US" altLang="zh-CN" sz="1100" b="1" smtClean="0">
                <a:solidFill>
                  <a:srgbClr val="C64010"/>
                </a:solidFill>
                <a:latin typeface="Helvetica" pitchFamily="34" charset="0"/>
                <a:ea typeface="宋体" charset="-122"/>
                <a:cs typeface="Helvetica" pitchFamily="34" charset="0"/>
              </a:rPr>
              <a:t> </a:t>
            </a:r>
            <a:r>
              <a:rPr lang="en-US" altLang="zh-CN" sz="1100" smtClean="0">
                <a:latin typeface="Helvetica" pitchFamily="34" charset="0"/>
                <a:ea typeface="宋体" charset="-122"/>
                <a:cs typeface="Helvetica" pitchFamily="34" charset="0"/>
              </a:rPr>
              <a:t>and make presentation of data to users easier and more intuitive</a:t>
            </a:r>
          </a:p>
          <a:p>
            <a:pPr>
              <a:spcAft>
                <a:spcPts val="600"/>
              </a:spcAft>
            </a:pPr>
            <a:r>
              <a:rPr lang="en-US" altLang="zh-CN" sz="1100" b="1" smtClean="0">
                <a:solidFill>
                  <a:srgbClr val="3387AB"/>
                </a:solidFill>
                <a:latin typeface="Helvetica" pitchFamily="34" charset="0"/>
                <a:ea typeface="宋体" charset="-122"/>
                <a:cs typeface="Helvetica" pitchFamily="34" charset="0"/>
              </a:rPr>
              <a:t>Multi-stage security &amp; </a:t>
            </a:r>
            <a:r>
              <a:rPr lang="en-US" altLang="zh-CN" sz="1100" smtClean="0">
                <a:latin typeface="Helvetica" pitchFamily="34" charset="0"/>
                <a:ea typeface="宋体" charset="-122"/>
                <a:cs typeface="Helvetica" pitchFamily="34" charset="0"/>
              </a:rPr>
              <a:t>control mechanism</a:t>
            </a:r>
          </a:p>
          <a:p>
            <a:pPr>
              <a:spcAft>
                <a:spcPts val="600"/>
              </a:spcAft>
            </a:pPr>
            <a:r>
              <a:rPr lang="en-US" altLang="zh-CN" sz="1100" b="1" smtClean="0">
                <a:solidFill>
                  <a:srgbClr val="3387AB"/>
                </a:solidFill>
                <a:latin typeface="Helvetica" pitchFamily="34" charset="0"/>
                <a:ea typeface="宋体" charset="-122"/>
                <a:cs typeface="Helvetica" pitchFamily="34" charset="0"/>
              </a:rPr>
              <a:t>Dynamic data delivery</a:t>
            </a:r>
            <a:r>
              <a:rPr lang="en-US" altLang="zh-CN" sz="1100" b="1" smtClean="0">
                <a:solidFill>
                  <a:srgbClr val="C64010"/>
                </a:solidFill>
                <a:latin typeface="Helvetica" pitchFamily="34" charset="0"/>
                <a:ea typeface="宋体" charset="-122"/>
                <a:cs typeface="Helvetica" pitchFamily="34" charset="0"/>
              </a:rPr>
              <a:t> </a:t>
            </a:r>
            <a:r>
              <a:rPr lang="en-US" altLang="zh-CN" sz="1100" smtClean="0">
                <a:latin typeface="Helvetica" pitchFamily="34" charset="0"/>
                <a:ea typeface="宋体" charset="-122"/>
                <a:cs typeface="Helvetica" pitchFamily="34" charset="0"/>
              </a:rPr>
              <a:t>to off-line users</a:t>
            </a:r>
          </a:p>
          <a:p>
            <a:pPr>
              <a:spcAft>
                <a:spcPts val="600"/>
              </a:spcAft>
            </a:pPr>
            <a:r>
              <a:rPr lang="en-US" altLang="zh-CN" sz="1000" b="1" smtClean="0">
                <a:solidFill>
                  <a:srgbClr val="3387AB"/>
                </a:solidFill>
                <a:latin typeface="Helvetica" pitchFamily="34" charset="0"/>
                <a:ea typeface="宋体" charset="-122"/>
                <a:cs typeface="Helvetica" pitchFamily="34" charset="0"/>
              </a:rPr>
              <a:t>Predictive capabilities </a:t>
            </a:r>
            <a:r>
              <a:rPr lang="en-US" altLang="zh-CN" sz="1100" smtClean="0">
                <a:latin typeface="Helvetica" pitchFamily="34" charset="0"/>
                <a:ea typeface="宋体" charset="-122"/>
                <a:cs typeface="Helvetica" pitchFamily="34" charset="0"/>
              </a:rPr>
              <a:t>to forecast future events vs. simply understand the past</a:t>
            </a:r>
          </a:p>
        </p:txBody>
      </p:sp>
      <p:sp>
        <p:nvSpPr>
          <p:cNvPr id="21507"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84ADF0-98A4-4798-B85E-9E0FA1A84B6D}"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1508"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1509"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C73B29-9345-4740-87E8-7E4DA40770DB}" type="slidenum">
              <a:rPr lang="en-US" altLang="zh-CN">
                <a:latin typeface="Helvetica" pitchFamily="34" charset="0"/>
                <a:ea typeface="宋体" charset="-122"/>
                <a:cs typeface="Helvetica" pitchFamily="34" charset="0"/>
              </a:rPr>
              <a:pPr fontAlgn="base">
                <a:spcBef>
                  <a:spcPct val="0"/>
                </a:spcBef>
                <a:spcAft>
                  <a:spcPct val="0"/>
                </a:spcAft>
              </a:pPr>
              <a:t>4</a:t>
            </a:fld>
            <a:endParaRPr lang="en-US" altLang="zh-CN">
              <a:latin typeface="Helvetica" pitchFamily="34" charset="0"/>
              <a:ea typeface="宋体" charset="-122"/>
              <a:cs typeface="Helvetica" pitchFamily="34" charset="0"/>
            </a:endParaRPr>
          </a:p>
        </p:txBody>
      </p:sp>
      <p:pic>
        <p:nvPicPr>
          <p:cNvPr id="21510" name="Content Placeholder 16" descr="Context_goals.png"/>
          <p:cNvPicPr>
            <a:picLocks noGrp="1" noChangeAspect="1"/>
          </p:cNvPicPr>
          <p:nvPr>
            <p:ph sz="half" idx="1"/>
          </p:nvPr>
        </p:nvPicPr>
        <p:blipFill>
          <a:blip r:embed="rId2"/>
          <a:srcRect/>
          <a:stretch>
            <a:fillRect/>
          </a:stretch>
        </p:blipFill>
        <p:spPr>
          <a:xfrm>
            <a:off x="258763" y="3475038"/>
            <a:ext cx="8664575" cy="1649412"/>
          </a:xfr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7" descr="FocalPoint.png"/>
          <p:cNvPicPr>
            <a:picLocks noChangeAspect="1"/>
          </p:cNvPicPr>
          <p:nvPr/>
        </p:nvPicPr>
        <p:blipFill>
          <a:blip r:embed="rId2"/>
          <a:srcRect l="16901" t="2893" r="16457" b="5083"/>
          <a:stretch>
            <a:fillRect/>
          </a:stretch>
        </p:blipFill>
        <p:spPr bwMode="auto">
          <a:xfrm>
            <a:off x="5867400" y="2011363"/>
            <a:ext cx="2506663" cy="2595562"/>
          </a:xfrm>
          <a:prstGeom prst="rect">
            <a:avLst/>
          </a:prstGeom>
          <a:noFill/>
          <a:ln w="9525">
            <a:noFill/>
            <a:miter lim="800000"/>
            <a:headEnd/>
            <a:tailEnd/>
          </a:ln>
        </p:spPr>
      </p:pic>
      <p:sp>
        <p:nvSpPr>
          <p:cNvPr id="26" name="Rounded Rectangle 25"/>
          <p:cNvSpPr/>
          <p:nvPr/>
        </p:nvSpPr>
        <p:spPr>
          <a:xfrm>
            <a:off x="5867400" y="1241425"/>
            <a:ext cx="2506663" cy="3963988"/>
          </a:xfrm>
          <a:prstGeom prst="roundRect">
            <a:avLst>
              <a:gd name="adj" fmla="val 602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488950" y="1241425"/>
            <a:ext cx="2505075" cy="3963988"/>
          </a:xfrm>
          <a:prstGeom prst="roundRect">
            <a:avLst>
              <a:gd name="adj" fmla="val 602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2" name="Title 1"/>
          <p:cNvSpPr>
            <a:spLocks noGrp="1"/>
          </p:cNvSpPr>
          <p:nvPr>
            <p:ph type="title"/>
          </p:nvPr>
        </p:nvSpPr>
        <p:spPr/>
        <p:txBody>
          <a:bodyPr/>
          <a:lstStyle/>
          <a:p>
            <a:r>
              <a:rPr lang="en-US" altLang="zh-CN" smtClean="0">
                <a:latin typeface="Arial" charset="0"/>
                <a:ea typeface="宋体" charset="-122"/>
              </a:rPr>
              <a:t>FOCALPoint™ Architecture</a:t>
            </a:r>
          </a:p>
        </p:txBody>
      </p:sp>
      <p:sp>
        <p:nvSpPr>
          <p:cNvPr id="22533"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56D88-D404-4386-8875-E5C96A71BD25}"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2534"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2535"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ED2BF-44C5-4F42-9191-6C1A170750BF}" type="slidenum">
              <a:rPr lang="en-US" altLang="zh-CN">
                <a:latin typeface="Helvetica" pitchFamily="34" charset="0"/>
                <a:ea typeface="宋体" charset="-122"/>
                <a:cs typeface="Helvetica" pitchFamily="34" charset="0"/>
              </a:rPr>
              <a:pPr fontAlgn="base">
                <a:spcBef>
                  <a:spcPct val="0"/>
                </a:spcBef>
                <a:spcAft>
                  <a:spcPct val="0"/>
                </a:spcAft>
              </a:pPr>
              <a:t>5</a:t>
            </a:fld>
            <a:endParaRPr lang="en-US" altLang="zh-CN">
              <a:latin typeface="Helvetica" pitchFamily="34" charset="0"/>
              <a:ea typeface="宋体" charset="-122"/>
              <a:cs typeface="Helvetica" pitchFamily="34" charset="0"/>
            </a:endParaRPr>
          </a:p>
        </p:txBody>
      </p:sp>
      <p:sp>
        <p:nvSpPr>
          <p:cNvPr id="11" name="Rounded Rectangle 10"/>
          <p:cNvSpPr/>
          <p:nvPr/>
        </p:nvSpPr>
        <p:spPr>
          <a:xfrm>
            <a:off x="918380" y="1028700"/>
            <a:ext cx="1645920" cy="421046"/>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OLD WAY</a:t>
            </a:r>
            <a:endParaRPr lang="en-US" sz="1600" dirty="0">
              <a:solidFill>
                <a:srgbClr val="FFFFFF"/>
              </a:solidFill>
            </a:endParaRPr>
          </a:p>
        </p:txBody>
      </p:sp>
      <p:sp>
        <p:nvSpPr>
          <p:cNvPr id="15" name="Rounded Rectangle 14"/>
          <p:cNvSpPr/>
          <p:nvPr/>
        </p:nvSpPr>
        <p:spPr>
          <a:xfrm>
            <a:off x="6297482" y="1028700"/>
            <a:ext cx="1645920" cy="421046"/>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err="1">
                <a:solidFill>
                  <a:srgbClr val="FFFFFF"/>
                </a:solidFill>
              </a:rPr>
              <a:t>FOCALPoint</a:t>
            </a:r>
            <a:r>
              <a:rPr lang="en-US" sz="1600" dirty="0">
                <a:solidFill>
                  <a:srgbClr val="FFFFFF"/>
                </a:solidFill>
              </a:rPr>
              <a:t>™</a:t>
            </a:r>
          </a:p>
        </p:txBody>
      </p:sp>
      <p:pic>
        <p:nvPicPr>
          <p:cNvPr id="22538" name="Picture 19" descr="TYPICAL_BI.png"/>
          <p:cNvPicPr>
            <a:picLocks noChangeAspect="1"/>
          </p:cNvPicPr>
          <p:nvPr/>
        </p:nvPicPr>
        <p:blipFill>
          <a:blip r:embed="rId3"/>
          <a:srcRect l="2167" t="10542" r="52850"/>
          <a:stretch>
            <a:fillRect/>
          </a:stretch>
        </p:blipFill>
        <p:spPr bwMode="auto">
          <a:xfrm>
            <a:off x="544513" y="1698625"/>
            <a:ext cx="2351087" cy="3506788"/>
          </a:xfrm>
          <a:prstGeom prst="rect">
            <a:avLst/>
          </a:prstGeom>
          <a:noFill/>
          <a:ln w="9525">
            <a:noFill/>
            <a:miter lim="800000"/>
            <a:headEnd/>
            <a:tailEnd/>
          </a:ln>
        </p:spPr>
      </p:pic>
      <p:pic>
        <p:nvPicPr>
          <p:cNvPr id="22539" name="Picture 20" descr="EMANIO_BI.png"/>
          <p:cNvPicPr>
            <a:picLocks noChangeAspect="1"/>
          </p:cNvPicPr>
          <p:nvPr/>
        </p:nvPicPr>
        <p:blipFill>
          <a:blip r:embed="rId4"/>
          <a:srcRect l="53749" t="10542" r="1846" b="19060"/>
          <a:stretch>
            <a:fillRect/>
          </a:stretch>
        </p:blipFill>
        <p:spPr bwMode="auto">
          <a:xfrm>
            <a:off x="5969000" y="2011363"/>
            <a:ext cx="2303463" cy="2738437"/>
          </a:xfrm>
          <a:prstGeom prst="rect">
            <a:avLst/>
          </a:prstGeom>
          <a:noFill/>
          <a:ln w="9525">
            <a:noFill/>
            <a:miter lim="800000"/>
            <a:headEnd/>
            <a:tailEnd/>
          </a:ln>
        </p:spPr>
      </p:pic>
      <p:sp>
        <p:nvSpPr>
          <p:cNvPr id="24" name="Rectangular Callout 23"/>
          <p:cNvSpPr/>
          <p:nvPr/>
        </p:nvSpPr>
        <p:spPr>
          <a:xfrm>
            <a:off x="3303588" y="3549650"/>
            <a:ext cx="1470025" cy="1200150"/>
          </a:xfrm>
          <a:prstGeom prst="wedgeRectCallout">
            <a:avLst>
              <a:gd name="adj1" fmla="val -69351"/>
              <a:gd name="adj2" fmla="val 41951"/>
            </a:avLst>
          </a:prstGeom>
          <a:solidFill>
            <a:schemeClr val="accent1">
              <a:lumMod val="20000"/>
              <a:lumOff val="80000"/>
            </a:schemeClr>
          </a:solidFill>
          <a:ln>
            <a:solidFill>
              <a:srgbClr val="3387AB"/>
            </a:solidFill>
          </a:ln>
        </p:spPr>
        <p:txBody>
          <a:bodyPr lIns="182880" tIns="91440" rIns="182880" bIns="91440">
            <a:spAutoFit/>
          </a:bodyPr>
          <a:lstStyle/>
          <a:p>
            <a:pPr fontAlgn="auto">
              <a:spcBef>
                <a:spcPts val="0"/>
              </a:spcBef>
              <a:spcAft>
                <a:spcPts val="0"/>
              </a:spcAft>
              <a:defRPr/>
            </a:pPr>
            <a:r>
              <a:rPr lang="en-US" sz="1100" dirty="0">
                <a:solidFill>
                  <a:schemeClr val="bg2">
                    <a:lumMod val="25000"/>
                  </a:schemeClr>
                </a:solidFill>
                <a:latin typeface="+mn-lt"/>
                <a:ea typeface="+mn-ea"/>
              </a:rPr>
              <a:t>Multiple points of security, data management, configuration and maintenance</a:t>
            </a:r>
          </a:p>
          <a:p>
            <a:pPr fontAlgn="auto">
              <a:spcBef>
                <a:spcPts val="0"/>
              </a:spcBef>
              <a:spcAft>
                <a:spcPts val="0"/>
              </a:spcAft>
              <a:defRPr/>
            </a:pPr>
            <a:endParaRPr lang="en-US" sz="1100" dirty="0">
              <a:solidFill>
                <a:schemeClr val="bg2">
                  <a:lumMod val="25000"/>
                </a:schemeClr>
              </a:solidFill>
              <a:latin typeface="+mn-lt"/>
              <a:ea typeface="+mn-ea"/>
            </a:endParaRPr>
          </a:p>
        </p:txBody>
      </p:sp>
      <p:sp>
        <p:nvSpPr>
          <p:cNvPr id="27" name="Rectangular Callout 26"/>
          <p:cNvSpPr/>
          <p:nvPr/>
        </p:nvSpPr>
        <p:spPr>
          <a:xfrm>
            <a:off x="4167188" y="1698625"/>
            <a:ext cx="1471612" cy="1200150"/>
          </a:xfrm>
          <a:prstGeom prst="wedgeRectCallout">
            <a:avLst>
              <a:gd name="adj1" fmla="val 64862"/>
              <a:gd name="adj2" fmla="val 36545"/>
            </a:avLst>
          </a:prstGeom>
          <a:solidFill>
            <a:schemeClr val="accent1">
              <a:lumMod val="20000"/>
              <a:lumOff val="80000"/>
            </a:schemeClr>
          </a:solidFill>
          <a:ln>
            <a:solidFill>
              <a:srgbClr val="3387AB"/>
            </a:solidFill>
          </a:ln>
        </p:spPr>
        <p:txBody>
          <a:bodyPr lIns="182880" tIns="91440" rIns="182880" bIns="91440">
            <a:spAutoFit/>
          </a:bodyPr>
          <a:lstStyle/>
          <a:p>
            <a:pPr fontAlgn="auto">
              <a:spcBef>
                <a:spcPts val="0"/>
              </a:spcBef>
              <a:spcAft>
                <a:spcPts val="0"/>
              </a:spcAft>
              <a:defRPr/>
            </a:pPr>
            <a:r>
              <a:rPr lang="en-US" sz="1100" dirty="0">
                <a:solidFill>
                  <a:schemeClr val="bg2">
                    <a:lumMod val="25000"/>
                  </a:schemeClr>
                </a:solidFill>
                <a:latin typeface="+mn-lt"/>
                <a:ea typeface="+mn-ea"/>
              </a:rPr>
              <a:t>ONE point of security, data management, configuration &amp; management</a:t>
            </a:r>
          </a:p>
          <a:p>
            <a:pPr fontAlgn="auto">
              <a:spcBef>
                <a:spcPts val="0"/>
              </a:spcBef>
              <a:spcAft>
                <a:spcPts val="0"/>
              </a:spcAft>
              <a:defRPr/>
            </a:pPr>
            <a:endParaRPr lang="en-US" sz="1100" dirty="0">
              <a:solidFill>
                <a:schemeClr val="bg2">
                  <a:lumMod val="25000"/>
                </a:schemeClr>
              </a:solidFill>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zh-CN" smtClean="0">
                <a:latin typeface="Arial" charset="0"/>
                <a:ea typeface="宋体" charset="-122"/>
              </a:rPr>
              <a:t>DATAFusion™ Mashup Architecture– Data mashups made easy</a:t>
            </a:r>
          </a:p>
        </p:txBody>
      </p:sp>
      <p:sp>
        <p:nvSpPr>
          <p:cNvPr id="23554"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32065-402B-49AE-A3F8-7DD4AA1D1D33}"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3555"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355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73E13-B6D9-406E-82A9-CA487A3853AA}" type="slidenum">
              <a:rPr lang="en-US" altLang="zh-CN">
                <a:latin typeface="Helvetica" pitchFamily="34" charset="0"/>
                <a:ea typeface="宋体" charset="-122"/>
                <a:cs typeface="Helvetica" pitchFamily="34" charset="0"/>
              </a:rPr>
              <a:pPr fontAlgn="base">
                <a:spcBef>
                  <a:spcPct val="0"/>
                </a:spcBef>
                <a:spcAft>
                  <a:spcPct val="0"/>
                </a:spcAft>
              </a:pPr>
              <a:t>6</a:t>
            </a:fld>
            <a:endParaRPr lang="en-US" altLang="zh-CN">
              <a:latin typeface="Helvetica" pitchFamily="34" charset="0"/>
              <a:ea typeface="宋体" charset="-122"/>
              <a:cs typeface="Helvetica" pitchFamily="34" charset="0"/>
            </a:endParaRPr>
          </a:p>
        </p:txBody>
      </p:sp>
      <p:pic>
        <p:nvPicPr>
          <p:cNvPr id="23557" name="Picture 9" descr="DataFusion.png"/>
          <p:cNvPicPr>
            <a:picLocks noChangeAspect="1"/>
          </p:cNvPicPr>
          <p:nvPr/>
        </p:nvPicPr>
        <p:blipFill>
          <a:blip r:embed="rId2"/>
          <a:srcRect/>
          <a:stretch>
            <a:fillRect/>
          </a:stretch>
        </p:blipFill>
        <p:spPr bwMode="auto">
          <a:xfrm>
            <a:off x="592138" y="1852613"/>
            <a:ext cx="4140200" cy="3070225"/>
          </a:xfrm>
          <a:prstGeom prst="rect">
            <a:avLst/>
          </a:prstGeom>
          <a:noFill/>
          <a:ln w="9525">
            <a:noFill/>
            <a:miter lim="800000"/>
            <a:headEnd/>
            <a:tailEnd/>
          </a:ln>
        </p:spPr>
      </p:pic>
      <p:pic>
        <p:nvPicPr>
          <p:cNvPr id="23558" name="Picture 10" descr="datafusion_logo.png"/>
          <p:cNvPicPr>
            <a:picLocks noChangeAspect="1"/>
          </p:cNvPicPr>
          <p:nvPr/>
        </p:nvPicPr>
        <p:blipFill>
          <a:blip r:embed="rId3"/>
          <a:srcRect l="12378" r="11023"/>
          <a:stretch>
            <a:fillRect/>
          </a:stretch>
        </p:blipFill>
        <p:spPr bwMode="auto">
          <a:xfrm>
            <a:off x="5275263" y="1593850"/>
            <a:ext cx="3706812" cy="3630613"/>
          </a:xfrm>
          <a:prstGeom prst="rect">
            <a:avLst/>
          </a:prstGeom>
          <a:noFill/>
          <a:ln w="9525">
            <a:noFill/>
            <a:miter lim="800000"/>
            <a:headEnd/>
            <a:tailEnd/>
          </a:ln>
        </p:spPr>
      </p:pic>
      <p:sp>
        <p:nvSpPr>
          <p:cNvPr id="12" name="Rounded Rectangle 11"/>
          <p:cNvSpPr/>
          <p:nvPr/>
        </p:nvSpPr>
        <p:spPr>
          <a:xfrm>
            <a:off x="592138" y="1241425"/>
            <a:ext cx="4140200" cy="3810000"/>
          </a:xfrm>
          <a:prstGeom prst="roundRect">
            <a:avLst>
              <a:gd name="adj" fmla="val 602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1839307" y="1028700"/>
            <a:ext cx="1645920" cy="421046"/>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err="1">
                <a:solidFill>
                  <a:srgbClr val="FFFFFF"/>
                </a:solidFill>
              </a:rPr>
              <a:t>DATAFusion</a:t>
            </a:r>
            <a:r>
              <a:rPr lang="en-US" sz="1600" dirty="0">
                <a:solidFill>
                  <a:srgbClr val="FFFFFF"/>
                </a:solidFill>
              </a:rPr>
              <a:t>™</a:t>
            </a:r>
            <a:endParaRPr lang="en-US" sz="1600" dirty="0">
              <a:solidFill>
                <a:srgbClr val="FFFFFF"/>
              </a:solidFill>
            </a:endParaRPr>
          </a:p>
        </p:txBody>
      </p:sp>
      <p:sp>
        <p:nvSpPr>
          <p:cNvPr id="15" name="Rectangle 14"/>
          <p:cNvSpPr/>
          <p:nvPr/>
        </p:nvSpPr>
        <p:spPr>
          <a:xfrm>
            <a:off x="787400" y="2552700"/>
            <a:ext cx="1631950" cy="2249488"/>
          </a:xfrm>
          <a:prstGeom prst="rect">
            <a:avLst/>
          </a:prstGeom>
          <a:gradFill flip="none" rotWithShape="1">
            <a:gsLst>
              <a:gs pos="0">
                <a:srgbClr val="FFFFFF">
                  <a:alpha val="13000"/>
                </a:srgbClr>
              </a:gs>
              <a:gs pos="100000">
                <a:srgbClr val="3387AB">
                  <a:alpha val="18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ular Callout 13"/>
          <p:cNvSpPr/>
          <p:nvPr/>
        </p:nvSpPr>
        <p:spPr>
          <a:xfrm>
            <a:off x="4878388" y="1241425"/>
            <a:ext cx="1879600" cy="1201738"/>
          </a:xfrm>
          <a:prstGeom prst="wedgeRectCallout">
            <a:avLst>
              <a:gd name="adj1" fmla="val -69351"/>
              <a:gd name="adj2" fmla="val 41951"/>
            </a:avLst>
          </a:prstGeom>
          <a:solidFill>
            <a:schemeClr val="accent1">
              <a:lumMod val="20000"/>
              <a:lumOff val="80000"/>
            </a:schemeClr>
          </a:solidFill>
          <a:ln>
            <a:solidFill>
              <a:srgbClr val="3387AB"/>
            </a:solidFill>
          </a:ln>
        </p:spPr>
        <p:txBody>
          <a:bodyPr lIns="182880" tIns="91440" rIns="182880" bIns="91440">
            <a:spAutoFit/>
          </a:bodyPr>
          <a:lstStyle/>
          <a:p>
            <a:pPr fontAlgn="auto">
              <a:spcBef>
                <a:spcPts val="0"/>
              </a:spcBef>
              <a:spcAft>
                <a:spcPts val="0"/>
              </a:spcAft>
              <a:defRPr/>
            </a:pPr>
            <a:r>
              <a:rPr lang="en-US" sz="1100" dirty="0">
                <a:solidFill>
                  <a:schemeClr val="bg2">
                    <a:lumMod val="25000"/>
                  </a:schemeClr>
                </a:solidFill>
                <a:latin typeface="+mn-lt"/>
                <a:ea typeface="+mn-ea"/>
              </a:rPr>
              <a:t>Manage multiple data sources and provide intuitive, easy to view data presentations to users to lower costs and increase user adoption</a:t>
            </a:r>
          </a:p>
        </p:txBody>
      </p:sp>
      <p:sp>
        <p:nvSpPr>
          <p:cNvPr id="16" name="TextBox 15"/>
          <p:cNvSpPr txBox="1"/>
          <p:nvPr/>
        </p:nvSpPr>
        <p:spPr>
          <a:xfrm>
            <a:off x="5562600" y="2552700"/>
            <a:ext cx="3290888" cy="2062163"/>
          </a:xfrm>
          <a:prstGeom prst="rect">
            <a:avLst/>
          </a:prstGeom>
          <a:noFill/>
        </p:spPr>
        <p:txBody>
          <a:bodyPr>
            <a:spAutoFit/>
          </a:bodyPr>
          <a:lstStyle/>
          <a:p>
            <a:pPr marL="182880" indent="-182880" fontAlgn="auto">
              <a:spcBef>
                <a:spcPts val="0"/>
              </a:spcBef>
              <a:spcAft>
                <a:spcPts val="1200"/>
              </a:spcAft>
              <a:buFont typeface="Arial"/>
              <a:buChar char="•"/>
              <a:defRPr/>
            </a:pPr>
            <a:r>
              <a:rPr lang="en-US" sz="1400" b="1" dirty="0">
                <a:solidFill>
                  <a:srgbClr val="3387AB"/>
                </a:solidFill>
                <a:latin typeface="+mn-lt"/>
                <a:ea typeface="+mn-ea"/>
              </a:rPr>
              <a:t>Faster deployments </a:t>
            </a:r>
            <a:r>
              <a:rPr lang="en-US" sz="1400" dirty="0">
                <a:latin typeface="+mn-lt"/>
                <a:ea typeface="+mn-ea"/>
              </a:rPr>
              <a:t>through quicker access to production data</a:t>
            </a:r>
          </a:p>
          <a:p>
            <a:pPr marL="182880" indent="-182880" fontAlgn="auto">
              <a:spcBef>
                <a:spcPts val="0"/>
              </a:spcBef>
              <a:spcAft>
                <a:spcPts val="1200"/>
              </a:spcAft>
              <a:buFont typeface="Arial"/>
              <a:buChar char="•"/>
              <a:defRPr/>
            </a:pPr>
            <a:r>
              <a:rPr lang="en-US" sz="1400" b="1" dirty="0">
                <a:solidFill>
                  <a:srgbClr val="3387AB"/>
                </a:solidFill>
                <a:latin typeface="+mn-lt"/>
                <a:ea typeface="+mn-ea"/>
              </a:rPr>
              <a:t>Shorter learning curve </a:t>
            </a:r>
            <a:r>
              <a:rPr lang="en-US" sz="1400" dirty="0">
                <a:latin typeface="+mn-lt"/>
                <a:ea typeface="+mn-ea"/>
              </a:rPr>
              <a:t>for users who see comfortable views &amp; names</a:t>
            </a:r>
          </a:p>
          <a:p>
            <a:pPr marL="182880" indent="-182880" fontAlgn="auto">
              <a:spcBef>
                <a:spcPts val="0"/>
              </a:spcBef>
              <a:spcAft>
                <a:spcPts val="1200"/>
              </a:spcAft>
              <a:buFont typeface="Arial"/>
              <a:buChar char="•"/>
              <a:defRPr/>
            </a:pPr>
            <a:r>
              <a:rPr lang="en-US" sz="1400" b="1" dirty="0">
                <a:solidFill>
                  <a:srgbClr val="3387AB"/>
                </a:solidFill>
                <a:latin typeface="+mn-lt"/>
                <a:ea typeface="+mn-ea"/>
              </a:rPr>
              <a:t>More precise control </a:t>
            </a:r>
            <a:r>
              <a:rPr lang="en-US" sz="1400" dirty="0">
                <a:latin typeface="+mn-lt"/>
                <a:ea typeface="+mn-ea"/>
              </a:rPr>
              <a:t>over who sees what data</a:t>
            </a:r>
          </a:p>
          <a:p>
            <a:pPr fontAlgn="auto">
              <a:spcBef>
                <a:spcPts val="0"/>
              </a:spcBef>
              <a:spcAft>
                <a:spcPts val="0"/>
              </a:spcAft>
              <a:buFont typeface="Arial"/>
              <a:buChar char="•"/>
              <a:defRPr/>
            </a:pP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3" descr="multicasting_icon.png"/>
          <p:cNvPicPr>
            <a:picLocks noChangeAspect="1"/>
          </p:cNvPicPr>
          <p:nvPr/>
        </p:nvPicPr>
        <p:blipFill>
          <a:blip r:embed="rId2"/>
          <a:srcRect l="14999" t="2000" r="14134"/>
          <a:stretch>
            <a:fillRect/>
          </a:stretch>
        </p:blipFill>
        <p:spPr bwMode="auto">
          <a:xfrm>
            <a:off x="5578475" y="1751013"/>
            <a:ext cx="3155950" cy="3273425"/>
          </a:xfrm>
          <a:prstGeom prst="rect">
            <a:avLst/>
          </a:prstGeom>
          <a:noFill/>
          <a:ln w="9525">
            <a:noFill/>
            <a:miter lim="800000"/>
            <a:headEnd/>
            <a:tailEnd/>
          </a:ln>
        </p:spPr>
      </p:pic>
      <p:sp>
        <p:nvSpPr>
          <p:cNvPr id="24578" name="Title 1"/>
          <p:cNvSpPr>
            <a:spLocks noGrp="1"/>
          </p:cNvSpPr>
          <p:nvPr>
            <p:ph type="title"/>
          </p:nvPr>
        </p:nvSpPr>
        <p:spPr/>
        <p:txBody>
          <a:bodyPr/>
          <a:lstStyle/>
          <a:p>
            <a:r>
              <a:rPr lang="en-US" altLang="zh-CN" smtClean="0">
                <a:latin typeface="Arial" charset="0"/>
                <a:ea typeface="宋体" charset="-122"/>
              </a:rPr>
              <a:t>AIRTime™ Technology</a:t>
            </a:r>
          </a:p>
        </p:txBody>
      </p:sp>
      <p:sp>
        <p:nvSpPr>
          <p:cNvPr id="24579"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628AC-F526-4682-989D-95EB7B4AB2FE}"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4580"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458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662895-BA62-491B-8B77-67701072EB8F}" type="slidenum">
              <a:rPr lang="en-US" altLang="zh-CN">
                <a:latin typeface="Helvetica" pitchFamily="34" charset="0"/>
                <a:ea typeface="宋体" charset="-122"/>
                <a:cs typeface="Helvetica" pitchFamily="34" charset="0"/>
              </a:rPr>
              <a:pPr fontAlgn="base">
                <a:spcBef>
                  <a:spcPct val="0"/>
                </a:spcBef>
                <a:spcAft>
                  <a:spcPct val="0"/>
                </a:spcAft>
              </a:pPr>
              <a:t>7</a:t>
            </a:fld>
            <a:endParaRPr lang="en-US" altLang="zh-CN">
              <a:latin typeface="Helvetica" pitchFamily="34" charset="0"/>
              <a:ea typeface="宋体" charset="-122"/>
              <a:cs typeface="Helvetica" pitchFamily="34" charset="0"/>
            </a:endParaRPr>
          </a:p>
        </p:txBody>
      </p:sp>
      <p:pic>
        <p:nvPicPr>
          <p:cNvPr id="24582" name="Picture 8" descr="multicast.png"/>
          <p:cNvPicPr>
            <a:picLocks noChangeAspect="1"/>
          </p:cNvPicPr>
          <p:nvPr/>
        </p:nvPicPr>
        <p:blipFill>
          <a:blip r:embed="rId3"/>
          <a:srcRect/>
          <a:stretch>
            <a:fillRect/>
          </a:stretch>
        </p:blipFill>
        <p:spPr bwMode="auto">
          <a:xfrm>
            <a:off x="1176338" y="1562100"/>
            <a:ext cx="3875087" cy="3346450"/>
          </a:xfrm>
          <a:prstGeom prst="rect">
            <a:avLst/>
          </a:prstGeom>
          <a:noFill/>
          <a:ln w="9525">
            <a:noFill/>
            <a:miter lim="800000"/>
            <a:headEnd/>
            <a:tailEnd/>
          </a:ln>
        </p:spPr>
      </p:pic>
      <p:sp>
        <p:nvSpPr>
          <p:cNvPr id="10" name="Rounded Rectangle 9"/>
          <p:cNvSpPr/>
          <p:nvPr/>
        </p:nvSpPr>
        <p:spPr>
          <a:xfrm>
            <a:off x="1143000" y="1241425"/>
            <a:ext cx="3941763" cy="3783013"/>
          </a:xfrm>
          <a:prstGeom prst="roundRect">
            <a:avLst>
              <a:gd name="adj" fmla="val 602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2291165" y="1028700"/>
            <a:ext cx="1645920" cy="421046"/>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err="1">
                <a:solidFill>
                  <a:srgbClr val="FFFFFF"/>
                </a:solidFill>
              </a:rPr>
              <a:t>AIRTime</a:t>
            </a:r>
            <a:r>
              <a:rPr lang="en-US" sz="1600" dirty="0">
                <a:solidFill>
                  <a:srgbClr val="FFFFFF"/>
                </a:solidFill>
              </a:rPr>
              <a:t>™</a:t>
            </a:r>
            <a:endParaRPr lang="en-US" sz="1600" dirty="0">
              <a:solidFill>
                <a:srgbClr val="FFFFFF"/>
              </a:solidFill>
            </a:endParaRPr>
          </a:p>
        </p:txBody>
      </p:sp>
      <p:sp>
        <p:nvSpPr>
          <p:cNvPr id="12" name="Rectangular Callout 11"/>
          <p:cNvSpPr/>
          <p:nvPr/>
        </p:nvSpPr>
        <p:spPr>
          <a:xfrm>
            <a:off x="5276850" y="1241425"/>
            <a:ext cx="1879600" cy="1031875"/>
          </a:xfrm>
          <a:prstGeom prst="wedgeRectCallout">
            <a:avLst>
              <a:gd name="adj1" fmla="val -77244"/>
              <a:gd name="adj2" fmla="val 54538"/>
            </a:avLst>
          </a:prstGeom>
          <a:solidFill>
            <a:schemeClr val="accent1">
              <a:lumMod val="20000"/>
              <a:lumOff val="80000"/>
            </a:schemeClr>
          </a:solidFill>
          <a:ln>
            <a:solidFill>
              <a:srgbClr val="3387AB"/>
            </a:solidFill>
          </a:ln>
        </p:spPr>
        <p:txBody>
          <a:bodyPr lIns="182880" tIns="91440" rIns="182880" bIns="91440">
            <a:spAutoFit/>
          </a:bodyPr>
          <a:lstStyle/>
          <a:p>
            <a:pPr fontAlgn="auto">
              <a:spcBef>
                <a:spcPts val="0"/>
              </a:spcBef>
              <a:spcAft>
                <a:spcPts val="0"/>
              </a:spcAft>
              <a:defRPr/>
            </a:pPr>
            <a:r>
              <a:rPr lang="en-US" sz="1100" dirty="0">
                <a:solidFill>
                  <a:schemeClr val="bg2">
                    <a:lumMod val="25000"/>
                  </a:schemeClr>
                </a:solidFill>
                <a:latin typeface="+mn-lt"/>
                <a:ea typeface="+mn-ea"/>
              </a:rPr>
              <a:t>Send reports to users, groups, emails and web services based on time intervals and conditional triggers</a:t>
            </a:r>
          </a:p>
        </p:txBody>
      </p:sp>
      <p:sp>
        <p:nvSpPr>
          <p:cNvPr id="15" name="TextBox 14"/>
          <p:cNvSpPr txBox="1"/>
          <p:nvPr/>
        </p:nvSpPr>
        <p:spPr>
          <a:xfrm>
            <a:off x="5510213" y="2552700"/>
            <a:ext cx="3290887" cy="2062163"/>
          </a:xfrm>
          <a:prstGeom prst="rect">
            <a:avLst/>
          </a:prstGeom>
          <a:noFill/>
        </p:spPr>
        <p:txBody>
          <a:bodyPr>
            <a:spAutoFit/>
          </a:bodyPr>
          <a:lstStyle/>
          <a:p>
            <a:pPr marL="182880" indent="-182880" fontAlgn="auto">
              <a:spcBef>
                <a:spcPts val="0"/>
              </a:spcBef>
              <a:spcAft>
                <a:spcPts val="1200"/>
              </a:spcAft>
              <a:buFont typeface="Arial"/>
              <a:buChar char="•"/>
              <a:defRPr/>
            </a:pPr>
            <a:r>
              <a:rPr lang="en-US" sz="1400" b="1" dirty="0">
                <a:solidFill>
                  <a:srgbClr val="3387AB"/>
                </a:solidFill>
                <a:latin typeface="+mn-lt"/>
                <a:ea typeface="+mn-ea"/>
              </a:rPr>
              <a:t>Send Information </a:t>
            </a:r>
            <a:r>
              <a:rPr lang="en-US" sz="1400" dirty="0">
                <a:latin typeface="+mn-lt"/>
                <a:ea typeface="+mn-ea"/>
              </a:rPr>
              <a:t>dynamically based on event &amp; time triggers</a:t>
            </a:r>
          </a:p>
          <a:p>
            <a:pPr marL="182880" indent="-182880" fontAlgn="auto">
              <a:spcBef>
                <a:spcPts val="0"/>
              </a:spcBef>
              <a:spcAft>
                <a:spcPts val="1200"/>
              </a:spcAft>
              <a:buFont typeface="Arial"/>
              <a:buChar char="•"/>
              <a:defRPr/>
            </a:pPr>
            <a:r>
              <a:rPr lang="en-US" sz="1400" b="1" dirty="0">
                <a:solidFill>
                  <a:srgbClr val="3387AB"/>
                </a:solidFill>
                <a:latin typeface="+mn-lt"/>
                <a:ea typeface="+mn-ea"/>
              </a:rPr>
              <a:t>Share charts &amp; reports </a:t>
            </a:r>
            <a:r>
              <a:rPr lang="en-US" sz="1400" dirty="0">
                <a:latin typeface="+mn-lt"/>
                <a:ea typeface="+mn-ea"/>
              </a:rPr>
              <a:t>with external users dynamically</a:t>
            </a:r>
          </a:p>
          <a:p>
            <a:pPr marL="182880" indent="-182880" fontAlgn="auto">
              <a:spcBef>
                <a:spcPts val="0"/>
              </a:spcBef>
              <a:spcAft>
                <a:spcPts val="1200"/>
              </a:spcAft>
              <a:buFont typeface="Arial"/>
              <a:buChar char="•"/>
              <a:defRPr/>
            </a:pPr>
            <a:r>
              <a:rPr lang="en-US" sz="1400" b="1" dirty="0">
                <a:solidFill>
                  <a:srgbClr val="3387AB"/>
                </a:solidFill>
                <a:latin typeface="+mn-lt"/>
                <a:ea typeface="+mn-ea"/>
              </a:rPr>
              <a:t>Access charts &amp; reports </a:t>
            </a:r>
            <a:r>
              <a:rPr lang="en-US" sz="1400" dirty="0">
                <a:latin typeface="+mn-lt"/>
                <a:ea typeface="+mn-ea"/>
              </a:rPr>
              <a:t>through web services</a:t>
            </a:r>
          </a:p>
          <a:p>
            <a:pPr fontAlgn="auto">
              <a:spcBef>
                <a:spcPts val="0"/>
              </a:spcBef>
              <a:spcAft>
                <a:spcPts val="0"/>
              </a:spcAft>
              <a:buFont typeface="Arial"/>
              <a:buChar char="•"/>
              <a:defRPr/>
            </a:pP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zh-CN" smtClean="0">
                <a:latin typeface="Arial" charset="0"/>
                <a:ea typeface="宋体" charset="-122"/>
              </a:rPr>
              <a:t>CONTROLStep™ Security &amp; Admin Framework</a:t>
            </a:r>
          </a:p>
        </p:txBody>
      </p:sp>
      <p:sp>
        <p:nvSpPr>
          <p:cNvPr id="25602"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E220E0-9B4D-49B9-9D35-DC1E7FF030CC}"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5603"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5604"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238847-9492-42BF-9AD3-B23028AEEFB5}" type="slidenum">
              <a:rPr lang="en-US" altLang="zh-CN">
                <a:latin typeface="Helvetica" pitchFamily="34" charset="0"/>
                <a:ea typeface="宋体" charset="-122"/>
                <a:cs typeface="Helvetica" pitchFamily="34" charset="0"/>
              </a:rPr>
              <a:pPr fontAlgn="base">
                <a:spcBef>
                  <a:spcPct val="0"/>
                </a:spcBef>
                <a:spcAft>
                  <a:spcPct val="0"/>
                </a:spcAft>
              </a:pPr>
              <a:t>8</a:t>
            </a:fld>
            <a:endParaRPr lang="en-US" altLang="zh-CN">
              <a:latin typeface="Helvetica" pitchFamily="34" charset="0"/>
              <a:ea typeface="宋体" charset="-122"/>
              <a:cs typeface="Helvetica" pitchFamily="34" charset="0"/>
            </a:endParaRPr>
          </a:p>
        </p:txBody>
      </p:sp>
      <p:pic>
        <p:nvPicPr>
          <p:cNvPr id="25605" name="Picture 9" descr="multistep.png"/>
          <p:cNvPicPr>
            <a:picLocks noChangeAspect="1"/>
          </p:cNvPicPr>
          <p:nvPr/>
        </p:nvPicPr>
        <p:blipFill>
          <a:blip r:embed="rId2"/>
          <a:srcRect l="5000" t="4543" r="7001" b="4657"/>
          <a:stretch>
            <a:fillRect/>
          </a:stretch>
        </p:blipFill>
        <p:spPr bwMode="auto">
          <a:xfrm>
            <a:off x="5164138" y="1871663"/>
            <a:ext cx="3767137" cy="2914650"/>
          </a:xfrm>
          <a:prstGeom prst="rect">
            <a:avLst/>
          </a:prstGeom>
          <a:noFill/>
          <a:ln w="9525">
            <a:noFill/>
            <a:miter lim="800000"/>
            <a:headEnd/>
            <a:tailEnd/>
          </a:ln>
        </p:spPr>
      </p:pic>
      <p:sp>
        <p:nvSpPr>
          <p:cNvPr id="12" name="Rounded Rectangle 11"/>
          <p:cNvSpPr/>
          <p:nvPr/>
        </p:nvSpPr>
        <p:spPr>
          <a:xfrm>
            <a:off x="1143000" y="1409700"/>
            <a:ext cx="3779838" cy="3624263"/>
          </a:xfrm>
          <a:prstGeom prst="roundRect">
            <a:avLst>
              <a:gd name="adj" fmla="val 602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2039468" y="1162933"/>
            <a:ext cx="1970432" cy="421046"/>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err="1">
                <a:solidFill>
                  <a:srgbClr val="FFFFFF"/>
                </a:solidFill>
              </a:rPr>
              <a:t>CONTROLStep</a:t>
            </a:r>
            <a:r>
              <a:rPr lang="en-US" sz="1600" dirty="0">
                <a:solidFill>
                  <a:srgbClr val="FFFFFF"/>
                </a:solidFill>
              </a:rPr>
              <a:t>™</a:t>
            </a:r>
            <a:endParaRPr lang="en-US" sz="1600" dirty="0">
              <a:solidFill>
                <a:srgbClr val="FFFFFF"/>
              </a:solidFill>
            </a:endParaRPr>
          </a:p>
        </p:txBody>
      </p:sp>
      <p:sp>
        <p:nvSpPr>
          <p:cNvPr id="14" name="Rectangular Callout 13"/>
          <p:cNvSpPr/>
          <p:nvPr/>
        </p:nvSpPr>
        <p:spPr>
          <a:xfrm>
            <a:off x="5164138" y="1028700"/>
            <a:ext cx="1462087" cy="1200150"/>
          </a:xfrm>
          <a:prstGeom prst="wedgeRectCallout">
            <a:avLst>
              <a:gd name="adj1" fmla="val -79780"/>
              <a:gd name="adj2" fmla="val 44498"/>
            </a:avLst>
          </a:prstGeom>
          <a:solidFill>
            <a:schemeClr val="accent1">
              <a:lumMod val="20000"/>
              <a:lumOff val="80000"/>
            </a:schemeClr>
          </a:solidFill>
          <a:ln>
            <a:solidFill>
              <a:srgbClr val="3387AB"/>
            </a:solidFill>
          </a:ln>
        </p:spPr>
        <p:txBody>
          <a:bodyPr lIns="182880" tIns="91440" rIns="182880" bIns="91440">
            <a:spAutoFit/>
          </a:bodyPr>
          <a:lstStyle/>
          <a:p>
            <a:pPr fontAlgn="auto">
              <a:spcBef>
                <a:spcPts val="0"/>
              </a:spcBef>
              <a:spcAft>
                <a:spcPts val="0"/>
              </a:spcAft>
              <a:defRPr/>
            </a:pPr>
            <a:r>
              <a:rPr lang="en-US" sz="1100" dirty="0">
                <a:solidFill>
                  <a:schemeClr val="bg2">
                    <a:lumMod val="25000"/>
                  </a:schemeClr>
                </a:solidFill>
                <a:latin typeface="+mn-lt"/>
                <a:ea typeface="+mn-ea"/>
              </a:rPr>
              <a:t>Provide multiple layers of security &amp; data control to delegate access, authority &amp; admin control</a:t>
            </a:r>
          </a:p>
        </p:txBody>
      </p:sp>
      <p:pic>
        <p:nvPicPr>
          <p:cNvPr id="25609" name="Picture 14" descr="Security.png"/>
          <p:cNvPicPr>
            <a:picLocks noChangeAspect="1"/>
          </p:cNvPicPr>
          <p:nvPr/>
        </p:nvPicPr>
        <p:blipFill>
          <a:blip r:embed="rId3"/>
          <a:srcRect l="1833" t="6673" r="3973"/>
          <a:stretch>
            <a:fillRect/>
          </a:stretch>
        </p:blipFill>
        <p:spPr bwMode="auto">
          <a:xfrm>
            <a:off x="1336675" y="1584325"/>
            <a:ext cx="3463925" cy="3201988"/>
          </a:xfrm>
          <a:prstGeom prst="rect">
            <a:avLst/>
          </a:prstGeom>
          <a:noFill/>
          <a:ln w="9525">
            <a:noFill/>
            <a:miter lim="800000"/>
            <a:headEnd/>
            <a:tailEnd/>
          </a:ln>
        </p:spPr>
      </p:pic>
      <p:sp>
        <p:nvSpPr>
          <p:cNvPr id="16" name="TextBox 15"/>
          <p:cNvSpPr txBox="1"/>
          <p:nvPr/>
        </p:nvSpPr>
        <p:spPr>
          <a:xfrm>
            <a:off x="5164138" y="2552700"/>
            <a:ext cx="3290887" cy="2062163"/>
          </a:xfrm>
          <a:prstGeom prst="rect">
            <a:avLst/>
          </a:prstGeom>
          <a:noFill/>
        </p:spPr>
        <p:txBody>
          <a:bodyPr>
            <a:spAutoFit/>
          </a:bodyPr>
          <a:lstStyle/>
          <a:p>
            <a:pPr marL="182880" indent="-182880" fontAlgn="auto">
              <a:spcBef>
                <a:spcPts val="0"/>
              </a:spcBef>
              <a:spcAft>
                <a:spcPts val="1200"/>
              </a:spcAft>
              <a:buFont typeface="Arial"/>
              <a:buChar char="•"/>
              <a:defRPr/>
            </a:pPr>
            <a:r>
              <a:rPr lang="en-US" sz="1400" b="1" dirty="0">
                <a:solidFill>
                  <a:srgbClr val="3387AB"/>
                </a:solidFill>
                <a:latin typeface="+mn-lt"/>
                <a:ea typeface="+mn-ea"/>
              </a:rPr>
              <a:t>Cascading levels </a:t>
            </a:r>
            <a:r>
              <a:rPr lang="en-US" sz="1400" dirty="0">
                <a:latin typeface="+mn-lt"/>
                <a:ea typeface="+mn-ea"/>
              </a:rPr>
              <a:t>of security and data control</a:t>
            </a:r>
          </a:p>
          <a:p>
            <a:pPr marL="182880" indent="-182880" fontAlgn="auto">
              <a:spcBef>
                <a:spcPts val="0"/>
              </a:spcBef>
              <a:spcAft>
                <a:spcPts val="1200"/>
              </a:spcAft>
              <a:buFont typeface="Arial"/>
              <a:buChar char="•"/>
              <a:defRPr/>
            </a:pPr>
            <a:r>
              <a:rPr lang="en-US" sz="1400" b="1" dirty="0">
                <a:solidFill>
                  <a:srgbClr val="3387AB"/>
                </a:solidFill>
                <a:latin typeface="+mn-lt"/>
                <a:ea typeface="+mn-ea"/>
              </a:rPr>
              <a:t>Offload security &amp; </a:t>
            </a:r>
            <a:r>
              <a:rPr lang="en-US" sz="1400" dirty="0">
                <a:latin typeface="+mn-lt"/>
                <a:ea typeface="+mn-ea"/>
              </a:rPr>
              <a:t>data control as necessary</a:t>
            </a:r>
          </a:p>
          <a:p>
            <a:pPr marL="182880" indent="-182880" fontAlgn="auto">
              <a:spcBef>
                <a:spcPts val="0"/>
              </a:spcBef>
              <a:spcAft>
                <a:spcPts val="1200"/>
              </a:spcAft>
              <a:buFont typeface="Arial"/>
              <a:buChar char="•"/>
              <a:defRPr/>
            </a:pPr>
            <a:r>
              <a:rPr lang="en-US" sz="1400" b="1" dirty="0">
                <a:solidFill>
                  <a:srgbClr val="3387AB"/>
                </a:solidFill>
                <a:latin typeface="+mn-lt"/>
                <a:ea typeface="+mn-ea"/>
              </a:rPr>
              <a:t>Provide data &amp; report </a:t>
            </a:r>
            <a:r>
              <a:rPr lang="en-US" sz="1400" dirty="0">
                <a:latin typeface="+mn-lt"/>
                <a:ea typeface="+mn-ea"/>
              </a:rPr>
              <a:t>access  to users as needed</a:t>
            </a:r>
          </a:p>
          <a:p>
            <a:pPr fontAlgn="auto">
              <a:spcBef>
                <a:spcPts val="0"/>
              </a:spcBef>
              <a:spcAft>
                <a:spcPts val="0"/>
              </a:spcAft>
              <a:buFont typeface="Arial"/>
              <a:buChar char="•"/>
              <a:defRPr/>
            </a:pP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zh-CN" smtClean="0">
                <a:latin typeface="Arial" charset="0"/>
                <a:ea typeface="宋体" charset="-122"/>
              </a:rPr>
              <a:t>PREDICTIVELogic™ Framework</a:t>
            </a:r>
          </a:p>
        </p:txBody>
      </p:sp>
      <p:sp>
        <p:nvSpPr>
          <p:cNvPr id="26626"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D9987-C171-46D6-8D51-4EC0CD9F590B}" type="datetime4">
              <a:rPr lang="en-US" altLang="zh-CN">
                <a:latin typeface="Helvetica" pitchFamily="34" charset="0"/>
                <a:ea typeface="宋体" charset="-122"/>
                <a:cs typeface="Helvetica" pitchFamily="34" charset="0"/>
              </a:rPr>
              <a:pPr fontAlgn="base">
                <a:spcBef>
                  <a:spcPct val="0"/>
                </a:spcBef>
                <a:spcAft>
                  <a:spcPct val="0"/>
                </a:spcAft>
              </a:pPr>
              <a:t>June 17, 2012</a:t>
            </a:fld>
            <a:endParaRPr lang="en-US" altLang="zh-CN">
              <a:latin typeface="Helvetica" pitchFamily="34" charset="0"/>
              <a:ea typeface="宋体" charset="-122"/>
              <a:cs typeface="Helvetica" pitchFamily="34" charset="0"/>
            </a:endParaRPr>
          </a:p>
        </p:txBody>
      </p:sp>
      <p:sp>
        <p:nvSpPr>
          <p:cNvPr id="26627"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CN">
                <a:latin typeface="Helvetica" pitchFamily="34" charset="0"/>
                <a:ea typeface="宋体" charset="-122"/>
                <a:cs typeface="Helvetica" pitchFamily="34" charset="0"/>
              </a:rPr>
              <a:t>EMANIO</a:t>
            </a:r>
          </a:p>
        </p:txBody>
      </p:sp>
      <p:sp>
        <p:nvSpPr>
          <p:cNvPr id="2662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86C5D-F3F7-4EF0-9725-BE405720DAA8}" type="slidenum">
              <a:rPr lang="en-US" altLang="zh-CN">
                <a:latin typeface="Helvetica" pitchFamily="34" charset="0"/>
                <a:ea typeface="宋体" charset="-122"/>
                <a:cs typeface="Helvetica" pitchFamily="34" charset="0"/>
              </a:rPr>
              <a:pPr fontAlgn="base">
                <a:spcBef>
                  <a:spcPct val="0"/>
                </a:spcBef>
                <a:spcAft>
                  <a:spcPct val="0"/>
                </a:spcAft>
              </a:pPr>
              <a:t>9</a:t>
            </a:fld>
            <a:endParaRPr lang="en-US" altLang="zh-CN">
              <a:latin typeface="Helvetica" pitchFamily="34" charset="0"/>
              <a:ea typeface="宋体" charset="-122"/>
              <a:cs typeface="Helvetica" pitchFamily="34" charset="0"/>
            </a:endParaRPr>
          </a:p>
        </p:txBody>
      </p:sp>
      <p:pic>
        <p:nvPicPr>
          <p:cNvPr id="26629" name="Picture 7" descr="multistep.png"/>
          <p:cNvPicPr>
            <a:picLocks noChangeAspect="1"/>
          </p:cNvPicPr>
          <p:nvPr/>
        </p:nvPicPr>
        <p:blipFill>
          <a:blip r:embed="rId2"/>
          <a:srcRect l="14639" t="5013" r="14568" b="4495"/>
          <a:stretch>
            <a:fillRect/>
          </a:stretch>
        </p:blipFill>
        <p:spPr bwMode="auto">
          <a:xfrm>
            <a:off x="5221288" y="1409700"/>
            <a:ext cx="3654425" cy="3503613"/>
          </a:xfrm>
          <a:prstGeom prst="rect">
            <a:avLst/>
          </a:prstGeom>
          <a:noFill/>
          <a:ln w="9525">
            <a:noFill/>
            <a:miter lim="800000"/>
            <a:headEnd/>
            <a:tailEnd/>
          </a:ln>
        </p:spPr>
      </p:pic>
      <p:sp>
        <p:nvSpPr>
          <p:cNvPr id="9" name="Rounded Rectangle 8"/>
          <p:cNvSpPr/>
          <p:nvPr/>
        </p:nvSpPr>
        <p:spPr>
          <a:xfrm>
            <a:off x="1143000" y="1409700"/>
            <a:ext cx="3779838" cy="3624263"/>
          </a:xfrm>
          <a:prstGeom prst="roundRect">
            <a:avLst>
              <a:gd name="adj" fmla="val 602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942622" y="1162933"/>
            <a:ext cx="2164124" cy="421046"/>
          </a:xfrm>
          <a:prstGeom prst="roundRect">
            <a:avLst/>
          </a:prstGeom>
          <a:gradFill flip="none" rotWithShape="1">
            <a:gsLst>
              <a:gs pos="0">
                <a:srgbClr val="3387AB"/>
              </a:gs>
              <a:gs pos="100000">
                <a:srgbClr val="374F62"/>
              </a:gs>
            </a:gsLst>
            <a:lin ang="5400000" scaled="0"/>
            <a:tileRect/>
          </a:gradFill>
          <a:ln w="22225" cap="rnd">
            <a:solidFill>
              <a:srgbClr val="FFFFFF"/>
            </a:solidFill>
            <a:bevel/>
          </a:ln>
          <a:effectLst>
            <a:outerShdw blurRad="40000" dist="23000" dir="5400000" rotWithShape="0">
              <a:srgbClr val="000000">
                <a:alpha val="35000"/>
              </a:srgbClr>
            </a:outerShdw>
            <a:reflection stA="31000" endPos="32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err="1">
                <a:solidFill>
                  <a:srgbClr val="FFFFFF"/>
                </a:solidFill>
              </a:rPr>
              <a:t>PREDICTIVELogic</a:t>
            </a:r>
            <a:r>
              <a:rPr lang="en-US" sz="1600" dirty="0">
                <a:solidFill>
                  <a:srgbClr val="FFFFFF"/>
                </a:solidFill>
              </a:rPr>
              <a:t>™</a:t>
            </a:r>
            <a:endParaRPr lang="en-US" sz="1600" dirty="0">
              <a:solidFill>
                <a:srgbClr val="FFFFFF"/>
              </a:solidFill>
            </a:endParaRPr>
          </a:p>
        </p:txBody>
      </p:sp>
      <p:sp>
        <p:nvSpPr>
          <p:cNvPr id="11" name="Rectangular Callout 10"/>
          <p:cNvSpPr/>
          <p:nvPr/>
        </p:nvSpPr>
        <p:spPr>
          <a:xfrm>
            <a:off x="5164138" y="1028700"/>
            <a:ext cx="1806575" cy="1200150"/>
          </a:xfrm>
          <a:prstGeom prst="wedgeRectCallout">
            <a:avLst>
              <a:gd name="adj1" fmla="val -79780"/>
              <a:gd name="adj2" fmla="val 44498"/>
            </a:avLst>
          </a:prstGeom>
          <a:solidFill>
            <a:schemeClr val="accent1">
              <a:lumMod val="20000"/>
              <a:lumOff val="80000"/>
            </a:schemeClr>
          </a:solidFill>
          <a:ln>
            <a:solidFill>
              <a:srgbClr val="3387AB"/>
            </a:solidFill>
          </a:ln>
        </p:spPr>
        <p:txBody>
          <a:bodyPr lIns="182880" tIns="91440" rIns="182880" bIns="91440">
            <a:spAutoFit/>
          </a:bodyPr>
          <a:lstStyle/>
          <a:p>
            <a:pPr fontAlgn="auto">
              <a:spcBef>
                <a:spcPts val="0"/>
              </a:spcBef>
              <a:spcAft>
                <a:spcPts val="0"/>
              </a:spcAft>
              <a:defRPr/>
            </a:pPr>
            <a:r>
              <a:rPr lang="en-US" sz="1100" dirty="0">
                <a:solidFill>
                  <a:schemeClr val="bg2">
                    <a:lumMod val="25000"/>
                  </a:schemeClr>
                </a:solidFill>
                <a:latin typeface="+mn-lt"/>
                <a:ea typeface="+mn-ea"/>
              </a:rPr>
              <a:t>Provide an easy to use, interactive, powerful means of learning from existing data to model future scenarios</a:t>
            </a:r>
          </a:p>
        </p:txBody>
      </p:sp>
      <p:sp>
        <p:nvSpPr>
          <p:cNvPr id="26633" name="TextBox 11"/>
          <p:cNvSpPr txBox="1">
            <a:spLocks noChangeArrowheads="1"/>
          </p:cNvSpPr>
          <p:nvPr/>
        </p:nvSpPr>
        <p:spPr bwMode="auto">
          <a:xfrm>
            <a:off x="5437188" y="2552700"/>
            <a:ext cx="3290887" cy="1631950"/>
          </a:xfrm>
          <a:prstGeom prst="rect">
            <a:avLst/>
          </a:prstGeom>
          <a:noFill/>
          <a:ln w="9525">
            <a:noFill/>
            <a:miter lim="800000"/>
            <a:headEnd/>
            <a:tailEnd/>
          </a:ln>
        </p:spPr>
        <p:txBody>
          <a:bodyPr>
            <a:spAutoFit/>
          </a:bodyPr>
          <a:lstStyle/>
          <a:p>
            <a:pPr marL="182563" indent="-182563">
              <a:spcAft>
                <a:spcPts val="1200"/>
              </a:spcAft>
              <a:buFont typeface="Arial" charset="0"/>
              <a:buChar char="•"/>
            </a:pPr>
            <a:r>
              <a:rPr lang="en-US" altLang="zh-CN" sz="1400" b="1">
                <a:solidFill>
                  <a:srgbClr val="3387AB"/>
                </a:solidFill>
              </a:rPr>
              <a:t>Intuitive </a:t>
            </a:r>
            <a:r>
              <a:rPr lang="en-US" altLang="zh-CN" sz="1400"/>
              <a:t>easy to use user interface</a:t>
            </a:r>
          </a:p>
          <a:p>
            <a:pPr marL="182563" indent="-182563">
              <a:spcAft>
                <a:spcPts val="1200"/>
              </a:spcAft>
              <a:buFont typeface="Arial" charset="0"/>
              <a:buChar char="•"/>
            </a:pPr>
            <a:r>
              <a:rPr lang="en-US" altLang="zh-CN" sz="1400" b="1">
                <a:solidFill>
                  <a:srgbClr val="3387AB"/>
                </a:solidFill>
              </a:rPr>
              <a:t>Fast, in-memory </a:t>
            </a:r>
            <a:r>
              <a:rPr lang="en-US" altLang="zh-CN" sz="1400"/>
              <a:t>analysis engine</a:t>
            </a:r>
          </a:p>
          <a:p>
            <a:pPr marL="182563" indent="-182563">
              <a:spcAft>
                <a:spcPts val="1200"/>
              </a:spcAft>
              <a:buFont typeface="Arial" charset="0"/>
              <a:buChar char="•"/>
            </a:pPr>
            <a:r>
              <a:rPr lang="en-US" altLang="zh-CN" sz="1400" b="1">
                <a:solidFill>
                  <a:srgbClr val="3387AB"/>
                </a:solidFill>
              </a:rPr>
              <a:t>Build predictive </a:t>
            </a:r>
            <a:r>
              <a:rPr lang="en-US" altLang="zh-CN" sz="1400"/>
              <a:t>profiles of data</a:t>
            </a:r>
          </a:p>
          <a:p>
            <a:pPr marL="182563" indent="-182563">
              <a:spcAft>
                <a:spcPts val="1200"/>
              </a:spcAft>
              <a:buFont typeface="Arial" charset="0"/>
              <a:buChar char="•"/>
            </a:pPr>
            <a:r>
              <a:rPr lang="en-US" altLang="zh-CN" sz="1400" b="1">
                <a:solidFill>
                  <a:srgbClr val="3387AB"/>
                </a:solidFill>
              </a:rPr>
              <a:t>Deploy </a:t>
            </a:r>
            <a:r>
              <a:rPr lang="en-US" altLang="zh-CN" sz="1400"/>
              <a:t>profiles to analyze future scenarios </a:t>
            </a:r>
          </a:p>
        </p:txBody>
      </p:sp>
      <p:pic>
        <p:nvPicPr>
          <p:cNvPr id="26634" name="Picture 12" descr="predictive logic.ai"/>
          <p:cNvPicPr>
            <a:picLocks noChangeAspect="1"/>
          </p:cNvPicPr>
          <p:nvPr/>
        </p:nvPicPr>
        <p:blipFill>
          <a:blip r:embed="rId3"/>
          <a:srcRect/>
          <a:stretch>
            <a:fillRect/>
          </a:stretch>
        </p:blipFill>
        <p:spPr bwMode="auto">
          <a:xfrm>
            <a:off x="939800" y="1741488"/>
            <a:ext cx="4121150" cy="3090862"/>
          </a:xfrm>
          <a:prstGeom prst="rect">
            <a:avLst/>
          </a:prstGeom>
          <a:noFill/>
          <a:ln w="9525">
            <a:noFill/>
            <a:miter lim="800000"/>
            <a:headEnd/>
            <a:tailEnd/>
          </a:ln>
        </p:spPr>
      </p:pic>
    </p:spTree>
  </p:cSld>
  <p:clrMapOvr>
    <a:masterClrMapping/>
  </p:clrMapOvr>
  <p:transition spd="slow">
    <p:fade/>
  </p:transition>
</p:sld>
</file>

<file path=ppt/theme/theme1.xml><?xml version="1.0" encoding="utf-8"?>
<a:theme xmlns:a="http://schemas.openxmlformats.org/drawingml/2006/main" name="EMANIO 2009">
  <a:themeElements>
    <a:clrScheme name=" EMANIO2">
      <a:dk1>
        <a:srgbClr val="C64010"/>
      </a:dk1>
      <a:lt1>
        <a:srgbClr val="BDAA9C"/>
      </a:lt1>
      <a:dk2>
        <a:srgbClr val="4F4F4F"/>
      </a:dk2>
      <a:lt2>
        <a:srgbClr val="EAEBED"/>
      </a:lt2>
      <a:accent1>
        <a:srgbClr val="AAC669"/>
      </a:accent1>
      <a:accent2>
        <a:srgbClr val="778A49"/>
      </a:accent2>
      <a:accent3>
        <a:srgbClr val="79A515"/>
      </a:accent3>
      <a:accent4>
        <a:srgbClr val="41590B"/>
      </a:accent4>
      <a:accent5>
        <a:srgbClr val="466E00"/>
      </a:accent5>
      <a:accent6>
        <a:srgbClr val="1F3000"/>
      </a:accent6>
      <a:hlink>
        <a:srgbClr val="84848E"/>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EMANIO 2009.potx</Template>
  <TotalTime>4340</TotalTime>
  <Words>713</Words>
  <Application>Microsoft Office PowerPoint</Application>
  <PresentationFormat>On-screen Show (16:10)</PresentationFormat>
  <Paragraphs>132</Paragraphs>
  <Slides>11</Slides>
  <Notes>4</Notes>
  <HiddenSlides>0</HiddenSlides>
  <MMClips>0</MMClips>
  <ScaleCrop>false</ScaleCrop>
  <HeadingPairs>
    <vt:vector size="6" baseType="variant">
      <vt:variant>
        <vt:lpstr>已用的字体</vt:lpstr>
      </vt:variant>
      <vt:variant>
        <vt:i4>5</vt:i4>
      </vt:variant>
      <vt:variant>
        <vt:lpstr>演示文稿设计模板</vt:lpstr>
      </vt:variant>
      <vt:variant>
        <vt:i4>6</vt:i4>
      </vt:variant>
      <vt:variant>
        <vt:lpstr>幻灯片标题</vt:lpstr>
      </vt:variant>
      <vt:variant>
        <vt:i4>11</vt:i4>
      </vt:variant>
    </vt:vector>
  </HeadingPairs>
  <TitlesOfParts>
    <vt:vector size="22" baseType="lpstr">
      <vt:lpstr>Arial</vt:lpstr>
      <vt:lpstr>宋体</vt:lpstr>
      <vt:lpstr>Helvetica</vt:lpstr>
      <vt:lpstr>Calibri</vt:lpstr>
      <vt:lpstr>ＭＳ Ｐゴシック</vt:lpstr>
      <vt:lpstr>EMANIO 2009</vt:lpstr>
      <vt:lpstr>EMANIO 2009</vt:lpstr>
      <vt:lpstr>EMANIO 2009</vt:lpstr>
      <vt:lpstr>EMANIO 2009</vt:lpstr>
      <vt:lpstr>EMANIO 2009</vt:lpstr>
      <vt:lpstr>EMANIO 2009</vt:lpstr>
      <vt:lpstr>EMANIO CONTEXT!</vt:lpstr>
      <vt:lpstr>Who is EMANIO</vt:lpstr>
      <vt:lpstr>Full Service Business Intelligence</vt:lpstr>
      <vt:lpstr>Core elements of EMANIO BI</vt:lpstr>
      <vt:lpstr>FOCALPoint™ Architecture</vt:lpstr>
      <vt:lpstr>DATAFusion™ Mashup Architecture– Data mashups made easy</vt:lpstr>
      <vt:lpstr>AIRTime™ Technology</vt:lpstr>
      <vt:lpstr>CONTROLStep™ Security &amp; Admin Framework</vt:lpstr>
      <vt:lpstr>PREDICTIVELogic™ Framework</vt:lpstr>
      <vt:lpstr>DEMONSTRATION</vt:lpstr>
      <vt:lpstr>The EMANIO Difference</vt:lpstr>
    </vt:vector>
  </TitlesOfParts>
  <Company>EMANIO,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Emanio sales</dc:title>
  <dc:creator>Walter Paliska</dc:creator>
  <cp:lastModifiedBy>ygx</cp:lastModifiedBy>
  <cp:revision>228</cp:revision>
  <dcterms:created xsi:type="dcterms:W3CDTF">2009-09-02T16:15:38Z</dcterms:created>
  <dcterms:modified xsi:type="dcterms:W3CDTF">2012-06-17T14:31:54Z</dcterms:modified>
</cp:coreProperties>
</file>