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tags/tag3.xml" ContentType="application/vnd.openxmlformats-officedocument.presentationml.tags+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handoutMasterIdLst>
    <p:handoutMasterId r:id="rId54"/>
  </p:handoutMasterIdLst>
  <p:sldIdLst>
    <p:sldId id="256" r:id="rId2"/>
    <p:sldId id="262" r:id="rId3"/>
    <p:sldId id="263" r:id="rId4"/>
    <p:sldId id="265" r:id="rId5"/>
    <p:sldId id="266" r:id="rId6"/>
    <p:sldId id="267" r:id="rId7"/>
    <p:sldId id="268" r:id="rId8"/>
    <p:sldId id="269" r:id="rId9"/>
    <p:sldId id="270" r:id="rId10"/>
    <p:sldId id="271" r:id="rId11"/>
    <p:sldId id="272" r:id="rId12"/>
    <p:sldId id="273" r:id="rId13"/>
    <p:sldId id="317" r:id="rId14"/>
    <p:sldId id="276" r:id="rId15"/>
    <p:sldId id="277" r:id="rId16"/>
    <p:sldId id="320" r:id="rId17"/>
    <p:sldId id="287" r:id="rId18"/>
    <p:sldId id="288" r:id="rId19"/>
    <p:sldId id="289" r:id="rId20"/>
    <p:sldId id="278" r:id="rId21"/>
    <p:sldId id="279" r:id="rId22"/>
    <p:sldId id="291" r:id="rId23"/>
    <p:sldId id="292" r:id="rId24"/>
    <p:sldId id="319" r:id="rId25"/>
    <p:sldId id="318" r:id="rId26"/>
    <p:sldId id="294" r:id="rId27"/>
    <p:sldId id="281" r:id="rId28"/>
    <p:sldId id="282" r:id="rId29"/>
    <p:sldId id="296" r:id="rId30"/>
    <p:sldId id="298" r:id="rId31"/>
    <p:sldId id="299" r:id="rId32"/>
    <p:sldId id="283" r:id="rId33"/>
    <p:sldId id="284" r:id="rId34"/>
    <p:sldId id="301" r:id="rId35"/>
    <p:sldId id="302" r:id="rId36"/>
    <p:sldId id="303" r:id="rId37"/>
    <p:sldId id="304" r:id="rId38"/>
    <p:sldId id="305" r:id="rId39"/>
    <p:sldId id="307" r:id="rId40"/>
    <p:sldId id="306" r:id="rId41"/>
    <p:sldId id="308" r:id="rId42"/>
    <p:sldId id="309" r:id="rId43"/>
    <p:sldId id="310" r:id="rId44"/>
    <p:sldId id="311" r:id="rId45"/>
    <p:sldId id="316" r:id="rId46"/>
    <p:sldId id="313" r:id="rId47"/>
    <p:sldId id="314" r:id="rId48"/>
    <p:sldId id="315" r:id="rId49"/>
    <p:sldId id="260" r:id="rId50"/>
    <p:sldId id="280" r:id="rId51"/>
    <p:sldId id="297" r:id="rId52"/>
  </p:sldIdLst>
  <p:sldSz cx="12171363" cy="6858000"/>
  <p:notesSz cx="6807200" cy="9906000"/>
  <p:defaultTextStyle>
    <a:defPPr>
      <a:defRPr lang="de-DE"/>
    </a:defPPr>
    <a:lvl1pPr algn="l" defTabSz="608013" rtl="0" fontAlgn="base">
      <a:spcBef>
        <a:spcPct val="0"/>
      </a:spcBef>
      <a:spcAft>
        <a:spcPct val="0"/>
      </a:spcAft>
      <a:defRPr sz="2400" kern="1200">
        <a:solidFill>
          <a:schemeClr val="tx1"/>
        </a:solidFill>
        <a:latin typeface="Arial" charset="0"/>
        <a:ea typeface="+mn-ea"/>
        <a:cs typeface="Arial" charset="0"/>
      </a:defRPr>
    </a:lvl1pPr>
    <a:lvl2pPr marL="608013" indent="-150813" algn="l" defTabSz="608013" rtl="0" fontAlgn="base">
      <a:spcBef>
        <a:spcPct val="0"/>
      </a:spcBef>
      <a:spcAft>
        <a:spcPct val="0"/>
      </a:spcAft>
      <a:defRPr sz="2400" kern="1200">
        <a:solidFill>
          <a:schemeClr val="tx1"/>
        </a:solidFill>
        <a:latin typeface="Arial" charset="0"/>
        <a:ea typeface="+mn-ea"/>
        <a:cs typeface="Arial" charset="0"/>
      </a:defRPr>
    </a:lvl2pPr>
    <a:lvl3pPr marL="1217613" indent="-303213" algn="l" defTabSz="608013" rtl="0" fontAlgn="base">
      <a:spcBef>
        <a:spcPct val="0"/>
      </a:spcBef>
      <a:spcAft>
        <a:spcPct val="0"/>
      </a:spcAft>
      <a:defRPr sz="2400" kern="1200">
        <a:solidFill>
          <a:schemeClr val="tx1"/>
        </a:solidFill>
        <a:latin typeface="Arial" charset="0"/>
        <a:ea typeface="+mn-ea"/>
        <a:cs typeface="Arial" charset="0"/>
      </a:defRPr>
    </a:lvl3pPr>
    <a:lvl4pPr marL="1825625" indent="-454025" algn="l" defTabSz="608013" rtl="0" fontAlgn="base">
      <a:spcBef>
        <a:spcPct val="0"/>
      </a:spcBef>
      <a:spcAft>
        <a:spcPct val="0"/>
      </a:spcAft>
      <a:defRPr sz="2400" kern="1200">
        <a:solidFill>
          <a:schemeClr val="tx1"/>
        </a:solidFill>
        <a:latin typeface="Arial" charset="0"/>
        <a:ea typeface="+mn-ea"/>
        <a:cs typeface="Arial" charset="0"/>
      </a:defRPr>
    </a:lvl4pPr>
    <a:lvl5pPr marL="2435225" indent="-606425" algn="l" defTabSz="608013"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533" autoAdjust="0"/>
    <p:restoredTop sz="94660"/>
  </p:normalViewPr>
  <p:slideViewPr>
    <p:cSldViewPr snapToGrid="0" snapToObjects="1">
      <p:cViewPr>
        <p:scale>
          <a:sx n="75" d="100"/>
          <a:sy n="75" d="100"/>
        </p:scale>
        <p:origin x="-756" y="-378"/>
      </p:cViewPr>
      <p:guideLst>
        <p:guide orient="horz" pos="2160"/>
        <p:guide pos="3833"/>
      </p:guideLst>
    </p:cSldViewPr>
  </p:slideViewPr>
  <p:notesTextViewPr>
    <p:cViewPr>
      <p:scale>
        <a:sx n="100" d="100"/>
        <a:sy n="100" d="100"/>
      </p:scale>
      <p:origin x="0" y="0"/>
    </p:cViewPr>
  </p:notesTextViewPr>
  <p:sorterViewPr>
    <p:cViewPr>
      <p:scale>
        <a:sx n="66" d="100"/>
        <a:sy n="66" d="100"/>
      </p:scale>
      <p:origin x="0" y="172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8.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8.png"/><Relationship Id="rId2" Type="http://schemas.openxmlformats.org/officeDocument/2006/relationships/image" Target="../media/image247.png"/><Relationship Id="rId1" Type="http://schemas.openxmlformats.org/officeDocument/2006/relationships/image" Target="../media/image246.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8.png"/><Relationship Id="rId2" Type="http://schemas.openxmlformats.org/officeDocument/2006/relationships/image" Target="../media/image247.png"/><Relationship Id="rId1" Type="http://schemas.openxmlformats.org/officeDocument/2006/relationships/image" Target="../media/image24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49575"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GB"/>
          </a:p>
        </p:txBody>
      </p:sp>
      <p:sp>
        <p:nvSpPr>
          <p:cNvPr id="19459" name="Rectangle 3"/>
          <p:cNvSpPr>
            <a:spLocks noGrp="1" noChangeArrowheads="1"/>
          </p:cNvSpPr>
          <p:nvPr>
            <p:ph type="dt" sz="quarter" idx="1"/>
          </p:nvPr>
        </p:nvSpPr>
        <p:spPr bwMode="auto">
          <a:xfrm>
            <a:off x="3856038" y="0"/>
            <a:ext cx="2949575"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5E137D9E-7859-4857-9124-6F98DE6CA9F9}" type="datetimeFigureOut">
              <a:rPr lang="en-GB"/>
              <a:pPr>
                <a:defRPr/>
              </a:pPr>
              <a:t>11/10/2011</a:t>
            </a:fld>
            <a:endParaRPr lang="en-GB"/>
          </a:p>
        </p:txBody>
      </p:sp>
      <p:sp>
        <p:nvSpPr>
          <p:cNvPr id="19460" name="Rectangle 4"/>
          <p:cNvSpPr>
            <a:spLocks noGrp="1" noChangeArrowheads="1"/>
          </p:cNvSpPr>
          <p:nvPr>
            <p:ph type="ftr" sz="quarter" idx="2"/>
          </p:nvPr>
        </p:nvSpPr>
        <p:spPr bwMode="auto">
          <a:xfrm>
            <a:off x="0" y="9409113"/>
            <a:ext cx="2949575"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GB"/>
          </a:p>
        </p:txBody>
      </p:sp>
      <p:sp>
        <p:nvSpPr>
          <p:cNvPr id="19461" name="Rectangle 5"/>
          <p:cNvSpPr>
            <a:spLocks noGrp="1" noChangeArrowheads="1"/>
          </p:cNvSpPr>
          <p:nvPr>
            <p:ph type="sldNum" sz="quarter" idx="3"/>
          </p:nvPr>
        </p:nvSpPr>
        <p:spPr bwMode="auto">
          <a:xfrm>
            <a:off x="3856038" y="9409113"/>
            <a:ext cx="2949575"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A93E4425-5B6A-4198-94AF-B1420CF8D2E2}"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49575"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GB"/>
          </a:p>
        </p:txBody>
      </p:sp>
      <p:sp>
        <p:nvSpPr>
          <p:cNvPr id="22531" name="Rectangle 3"/>
          <p:cNvSpPr>
            <a:spLocks noGrp="1" noChangeArrowheads="1"/>
          </p:cNvSpPr>
          <p:nvPr>
            <p:ph type="dt" idx="1"/>
          </p:nvPr>
        </p:nvSpPr>
        <p:spPr bwMode="auto">
          <a:xfrm>
            <a:off x="3856038" y="0"/>
            <a:ext cx="2949575"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CA7E2AA5-1898-4DF8-9BFE-C5DE6EE15DB5}" type="datetimeFigureOut">
              <a:rPr lang="en-GB"/>
              <a:pPr>
                <a:defRPr/>
              </a:pPr>
              <a:t>11/10/2011</a:t>
            </a:fld>
            <a:endParaRPr lang="en-GB"/>
          </a:p>
        </p:txBody>
      </p:sp>
      <p:sp>
        <p:nvSpPr>
          <p:cNvPr id="13316" name="Rectangle 4"/>
          <p:cNvSpPr>
            <a:spLocks noGrp="1" noRot="1" noChangeArrowheads="1" noTextEdit="1"/>
          </p:cNvSpPr>
          <p:nvPr>
            <p:ph type="sldImg" idx="2"/>
          </p:nvPr>
        </p:nvSpPr>
        <p:spPr bwMode="auto">
          <a:xfrm>
            <a:off x="107950" y="742950"/>
            <a:ext cx="6592888" cy="371475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1038" y="4705350"/>
            <a:ext cx="5445125"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2534" name="Rectangle 6"/>
          <p:cNvSpPr>
            <a:spLocks noGrp="1" noChangeArrowheads="1"/>
          </p:cNvSpPr>
          <p:nvPr>
            <p:ph type="ftr" sz="quarter" idx="4"/>
          </p:nvPr>
        </p:nvSpPr>
        <p:spPr bwMode="auto">
          <a:xfrm>
            <a:off x="0" y="9409113"/>
            <a:ext cx="2949575"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GB"/>
          </a:p>
        </p:txBody>
      </p:sp>
      <p:sp>
        <p:nvSpPr>
          <p:cNvPr id="22535" name="Rectangle 7"/>
          <p:cNvSpPr>
            <a:spLocks noGrp="1" noChangeArrowheads="1"/>
          </p:cNvSpPr>
          <p:nvPr>
            <p:ph type="sldNum" sz="quarter" idx="5"/>
          </p:nvPr>
        </p:nvSpPr>
        <p:spPr bwMode="auto">
          <a:xfrm>
            <a:off x="3856038" y="9409113"/>
            <a:ext cx="2949575"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9368736B-7514-49F3-AB68-DB8B4558B936}"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xfrm>
            <a:off x="107950" y="739775"/>
            <a:ext cx="6592888" cy="3714750"/>
          </a:xfrm>
          <a:ln/>
        </p:spPr>
      </p:sp>
      <p:sp>
        <p:nvSpPr>
          <p:cNvPr id="19458" name="Rectangle 3"/>
          <p:cNvSpPr>
            <a:spLocks noGrp="1" noChangeArrowheads="1"/>
          </p:cNvSpPr>
          <p:nvPr>
            <p:ph type="body" idx="1"/>
          </p:nvPr>
        </p:nvSpPr>
        <p:spPr>
          <a:xfrm>
            <a:off x="681038" y="4706938"/>
            <a:ext cx="5445125" cy="4459287"/>
          </a:xfrm>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txBox="1">
            <a:spLocks noGrp="1" noChangeArrowheads="1"/>
          </p:cNvSpPr>
          <p:nvPr/>
        </p:nvSpPr>
        <p:spPr bwMode="auto">
          <a:xfrm>
            <a:off x="3856038" y="9409113"/>
            <a:ext cx="2949575" cy="495300"/>
          </a:xfrm>
          <a:prstGeom prst="rect">
            <a:avLst/>
          </a:prstGeom>
          <a:noFill/>
          <a:ln>
            <a:miter lim="800000"/>
            <a:headEnd/>
            <a:tailEnd/>
          </a:ln>
        </p:spPr>
        <p:txBody>
          <a:bodyPr anchor="b"/>
          <a:lstStyle/>
          <a:p>
            <a:pPr algn="r" defTabSz="914400">
              <a:defRPr/>
            </a:pPr>
            <a:fld id="{8A7B0E99-7EC5-4FF8-9529-78E6135C6465}" type="slidenum">
              <a:rPr lang="en-US" sz="1200">
                <a:solidFill>
                  <a:srgbClr val="000000"/>
                </a:solidFill>
                <a:ea typeface="MS PGothic" pitchFamily="34" charset="-128"/>
                <a:cs typeface="+mn-cs"/>
              </a:rPr>
              <a:pPr algn="r" defTabSz="914400">
                <a:defRPr/>
              </a:pPr>
              <a:t>14</a:t>
            </a:fld>
            <a:endParaRPr lang="en-US" sz="1200">
              <a:solidFill>
                <a:srgbClr val="000000"/>
              </a:solidFill>
              <a:ea typeface="MS PGothic" pitchFamily="34" charset="-128"/>
              <a:cs typeface="+mn-cs"/>
            </a:endParaRPr>
          </a:p>
        </p:txBody>
      </p:sp>
      <p:sp>
        <p:nvSpPr>
          <p:cNvPr id="38914" name="Rectangle 7"/>
          <p:cNvSpPr txBox="1">
            <a:spLocks noGrp="1" noChangeArrowheads="1"/>
          </p:cNvSpPr>
          <p:nvPr/>
        </p:nvSpPr>
        <p:spPr bwMode="auto">
          <a:xfrm>
            <a:off x="3856038" y="9409113"/>
            <a:ext cx="2949575" cy="495300"/>
          </a:xfrm>
          <a:prstGeom prst="rect">
            <a:avLst/>
          </a:prstGeom>
          <a:noFill/>
          <a:ln w="9525">
            <a:noFill/>
            <a:miter lim="800000"/>
            <a:headEnd/>
            <a:tailEnd/>
          </a:ln>
        </p:spPr>
        <p:txBody>
          <a:bodyPr lIns="91405" tIns="45702" rIns="91405" bIns="45702" anchor="b"/>
          <a:lstStyle/>
          <a:p>
            <a:pPr algn="r" defTabSz="914400"/>
            <a:fld id="{A6BA9F42-A9CF-41A8-A14E-70A7D97E2E6C}" type="slidenum">
              <a:rPr lang="en-US" sz="1100">
                <a:solidFill>
                  <a:srgbClr val="000000"/>
                </a:solidFill>
                <a:ea typeface="MS PGothic" pitchFamily="34" charset="-128"/>
              </a:rPr>
              <a:pPr algn="r" defTabSz="914400"/>
              <a:t>14</a:t>
            </a:fld>
            <a:endParaRPr lang="en-US" sz="1100">
              <a:solidFill>
                <a:srgbClr val="000000"/>
              </a:solidFill>
              <a:ea typeface="MS PGothic" pitchFamily="34" charset="-128"/>
            </a:endParaRPr>
          </a:p>
        </p:txBody>
      </p:sp>
      <p:sp>
        <p:nvSpPr>
          <p:cNvPr id="38915" name="Rectangle 7"/>
          <p:cNvSpPr txBox="1">
            <a:spLocks noGrp="1" noChangeArrowheads="1"/>
          </p:cNvSpPr>
          <p:nvPr/>
        </p:nvSpPr>
        <p:spPr bwMode="auto">
          <a:xfrm>
            <a:off x="3856038" y="9409113"/>
            <a:ext cx="2949575" cy="495300"/>
          </a:xfrm>
          <a:prstGeom prst="rect">
            <a:avLst/>
          </a:prstGeom>
          <a:noFill/>
          <a:ln w="9525">
            <a:noFill/>
            <a:miter lim="800000"/>
            <a:headEnd/>
            <a:tailEnd/>
          </a:ln>
        </p:spPr>
        <p:txBody>
          <a:bodyPr lIns="90966" tIns="45485" rIns="90966" bIns="45485" anchor="b"/>
          <a:lstStyle/>
          <a:p>
            <a:pPr algn="r" defTabSz="908050"/>
            <a:fld id="{49D24E87-8D87-4E27-82BE-BAE55C7F7ED5}" type="slidenum">
              <a:rPr lang="en-US" sz="1100">
                <a:solidFill>
                  <a:srgbClr val="000000"/>
                </a:solidFill>
                <a:ea typeface="MS PGothic" pitchFamily="34" charset="-128"/>
              </a:rPr>
              <a:pPr algn="r" defTabSz="908050"/>
              <a:t>14</a:t>
            </a:fld>
            <a:endParaRPr lang="en-US" sz="1100">
              <a:solidFill>
                <a:srgbClr val="000000"/>
              </a:solidFill>
              <a:ea typeface="MS PGothic" pitchFamily="34" charset="-128"/>
            </a:endParaRPr>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xfrm>
            <a:off x="681038" y="4706938"/>
            <a:ext cx="5445125" cy="4456112"/>
          </a:xfrm>
          <a:solidFill>
            <a:srgbClr val="FFFFFF"/>
          </a:solidFill>
          <a:ln>
            <a:solidFill>
              <a:srgbClr val="000000"/>
            </a:solidFill>
          </a:ln>
        </p:spPr>
        <p:txBody>
          <a:bodyPr lIns="90966" tIns="45485" rIns="90966" bIns="45485"/>
          <a:lstStyle/>
          <a:p>
            <a:pPr eaLnBrk="1" hangingPunct="1"/>
            <a:endParaRPr lang="da-DK" noProof="1"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rrowheads="1" noTextEdit="1"/>
          </p:cNvSpPr>
          <p:nvPr>
            <p:ph type="sldImg"/>
          </p:nvPr>
        </p:nvSpPr>
        <p:spPr>
          <a:xfrm>
            <a:off x="107950" y="742950"/>
            <a:ext cx="6591300" cy="3714750"/>
          </a:xfrm>
          <a:ln/>
        </p:spPr>
      </p:sp>
      <p:sp>
        <p:nvSpPr>
          <p:cNvPr id="143363" name="Rectangle 3"/>
          <p:cNvSpPr>
            <a:spLocks noGrp="1" noChangeArrowheads="1"/>
          </p:cNvSpPr>
          <p:nvPr>
            <p:ph type="body" idx="1"/>
          </p:nvPr>
        </p:nvSpPr>
        <p:spPr>
          <a:noFill/>
          <a:ln/>
        </p:spPr>
        <p:txBody>
          <a:bodyPr/>
          <a:lstStyle/>
          <a:p>
            <a:r>
              <a:rPr lang="en-US" smtClean="0"/>
              <a:t>EMEA</a:t>
            </a:r>
          </a:p>
          <a:p>
            <a:pPr>
              <a:buFontTx/>
              <a:buChar char="•"/>
            </a:pPr>
            <a:r>
              <a:rPr lang="en-US" smtClean="0"/>
              <a:t>Mix of renovate vs. buy</a:t>
            </a:r>
          </a:p>
          <a:p>
            <a:pPr>
              <a:buFontTx/>
              <a:buChar char="•"/>
            </a:pPr>
            <a:r>
              <a:rPr lang="en-US" smtClean="0"/>
              <a:t>Model-based approach to renovation</a:t>
            </a:r>
          </a:p>
          <a:p>
            <a:pPr>
              <a:buFontTx/>
              <a:buChar char="•"/>
            </a:pPr>
            <a:r>
              <a:rPr lang="en-US" smtClean="0"/>
              <a:t>Early POCs of addition MDM domains (product and account) by a few key institutions</a:t>
            </a:r>
          </a:p>
          <a:p>
            <a:r>
              <a:rPr lang="en-US" smtClean="0"/>
              <a:t>AP</a:t>
            </a:r>
          </a:p>
          <a:p>
            <a:pPr>
              <a:buFontTx/>
              <a:buChar char="•"/>
            </a:pPr>
            <a:r>
              <a:rPr lang="en-US" smtClean="0"/>
              <a:t>Package replacement </a:t>
            </a:r>
          </a:p>
          <a:p>
            <a:r>
              <a:rPr lang="en-US" smtClean="0"/>
              <a:t>LA</a:t>
            </a:r>
          </a:p>
          <a:p>
            <a:pPr>
              <a:buFontTx/>
              <a:buChar char="•"/>
            </a:pPr>
            <a:r>
              <a:rPr lang="en-US" smtClean="0"/>
              <a:t>Package replacement with SAP, Infosys, and Oracle; Temenos T24 in smaller banks;</a:t>
            </a:r>
          </a:p>
          <a:p>
            <a:pPr>
              <a:buFontTx/>
              <a:buChar char="•"/>
            </a:pPr>
            <a:r>
              <a:rPr lang="en-US" smtClean="0"/>
              <a:t>Case in point BBVA and Infosys in Paraguay</a:t>
            </a:r>
          </a:p>
          <a:p>
            <a:r>
              <a:rPr lang="en-US" smtClean="0"/>
              <a:t>US</a:t>
            </a:r>
          </a:p>
          <a:p>
            <a:pPr>
              <a:buFontTx/>
              <a:buChar char="•"/>
            </a:pPr>
            <a:r>
              <a:rPr lang="en-US" smtClean="0"/>
              <a:t>Struggling with credit portfolio; revenue stream from deposit fees, float, etc. is extremely important</a:t>
            </a:r>
          </a:p>
          <a:p>
            <a:pPr>
              <a:buFontTx/>
              <a:buChar char="•"/>
            </a:pPr>
            <a:r>
              <a:rPr lang="en-US" smtClean="0"/>
              <a:t>Looking for immediate cost reductions with considerations for long-term reductions</a:t>
            </a:r>
          </a:p>
          <a:p>
            <a:pPr>
              <a:buFontTx/>
              <a:buChar char="•"/>
            </a:pPr>
            <a:r>
              <a:rPr lang="en-US" smtClean="0"/>
              <a:t>Mass-marketers are focused on organic growth – how to keep ahead or up with competitors – </a:t>
            </a:r>
          </a:p>
          <a:p>
            <a:pPr>
              <a:buFontTx/>
              <a:buChar char="•"/>
            </a:pPr>
            <a:r>
              <a:rPr lang="en-US" smtClean="0"/>
              <a:t>Product Bundling &amp; Dynamic Relationship pricing are the buzz words with early POCs</a:t>
            </a:r>
          </a:p>
          <a:p>
            <a:pPr>
              <a:buFontTx/>
              <a:buChar char="•"/>
            </a:pPr>
            <a:r>
              <a:rPr lang="en-US" smtClean="0"/>
              <a:t>Rewards &amp; Loyalty systems around bundled products usage is high on the minds of several large FI</a:t>
            </a:r>
          </a:p>
          <a:p>
            <a:pPr>
              <a:buFontTx/>
              <a:buChar char="•"/>
            </a:pPr>
            <a:r>
              <a:rPr lang="en-US" smtClean="0"/>
              <a:t>MDM is becoming a forethought and a potential starting point beyond just the customer domain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ln/>
        </p:spPr>
      </p:sp>
      <p:sp>
        <p:nvSpPr>
          <p:cNvPr id="68610" name="Rectangle 3"/>
          <p:cNvSpPr>
            <a:spLocks noGrp="1" noChangeArrowheads="1"/>
          </p:cNvSpPr>
          <p:nvPr>
            <p:ph type="body" idx="1"/>
          </p:nvPr>
        </p:nvSpPr>
        <p:spPr>
          <a:xfrm>
            <a:off x="908050" y="4705350"/>
            <a:ext cx="4991100" cy="4457700"/>
          </a:xfrm>
          <a:noFill/>
          <a:ln/>
        </p:spPr>
        <p:txBody>
          <a:bodyPr lIns="87151" tIns="43576" rIns="87151" bIns="43576"/>
          <a:lstStyle/>
          <a:p>
            <a:pPr eaLnBrk="1" hangingPunct="1"/>
            <a:endParaRPr lang="da-DK"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a:ln/>
        </p:spPr>
      </p:sp>
      <p:sp>
        <p:nvSpPr>
          <p:cNvPr id="70658" name="Rectangle 3"/>
          <p:cNvSpPr>
            <a:spLocks noGrp="1" noChangeArrowheads="1"/>
          </p:cNvSpPr>
          <p:nvPr>
            <p:ph type="body" idx="1"/>
          </p:nvPr>
        </p:nvSpPr>
        <p:spPr>
          <a:noFill/>
          <a:ln/>
        </p:spPr>
        <p:txBody>
          <a:bodyPr/>
          <a:lstStyle/>
          <a:p>
            <a:pPr eaLnBrk="1" hangingPunct="1"/>
            <a:endParaRPr lang="en-US" smtClean="0"/>
          </a:p>
          <a:p>
            <a:pPr eaLnBrk="1" hangingPunct="1"/>
            <a:r>
              <a:rPr lang="en-US" smtClean="0"/>
              <a:t>IBM MDM’s portfolio covers end to end MDM across master data’s lifecycle. And it  addresses use cases across all industries. MDM Server (includes MIH, a chargeable component) and MDM Server for PIM make up thje IBM MDM portfolio and are helping leading organization including retailers, manufacturers and Fin Serv companies accomplish a very wide set of business needs across use cases.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txBox="1">
            <a:spLocks noGrp="1" noChangeArrowheads="1"/>
          </p:cNvSpPr>
          <p:nvPr/>
        </p:nvSpPr>
        <p:spPr bwMode="auto">
          <a:xfrm>
            <a:off x="3856038" y="9409113"/>
            <a:ext cx="2949575" cy="495300"/>
          </a:xfrm>
          <a:prstGeom prst="rect">
            <a:avLst/>
          </a:prstGeom>
          <a:noFill/>
          <a:ln w="9525">
            <a:noFill/>
            <a:miter lim="800000"/>
            <a:headEnd/>
            <a:tailEnd/>
          </a:ln>
        </p:spPr>
        <p:txBody>
          <a:bodyPr anchor="b"/>
          <a:lstStyle/>
          <a:p>
            <a:pPr algn="r" defTabSz="914400"/>
            <a:fld id="{E4F27AE3-E0E6-4B9F-AD8B-8C88EB16F457}" type="slidenum">
              <a:rPr lang="en-US" sz="1200">
                <a:ea typeface="MS PGothic" pitchFamily="34" charset="-128"/>
              </a:rPr>
              <a:pPr algn="r" defTabSz="914400"/>
              <a:t>19</a:t>
            </a:fld>
            <a:endParaRPr lang="en-US" sz="1200">
              <a:ea typeface="MS PGothic" pitchFamily="34" charset="-128"/>
            </a:endParaRPr>
          </a:p>
        </p:txBody>
      </p:sp>
      <p:sp>
        <p:nvSpPr>
          <p:cNvPr id="72706" name="Rectangle 2"/>
          <p:cNvSpPr>
            <a:spLocks noGrp="1" noRo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a:ln/>
        </p:spPr>
      </p:sp>
      <p:sp>
        <p:nvSpPr>
          <p:cNvPr id="7577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a:ln/>
        </p:spPr>
      </p:sp>
      <p:sp>
        <p:nvSpPr>
          <p:cNvPr id="79874" name="Notes Placeholder 2"/>
          <p:cNvSpPr>
            <a:spLocks noGrp="1"/>
          </p:cNvSpPr>
          <p:nvPr>
            <p:ph type="body" idx="1"/>
          </p:nvPr>
        </p:nvSpPr>
        <p:spPr>
          <a:noFill/>
          <a:ln/>
        </p:spPr>
        <p:txBody>
          <a:bodyPr/>
          <a:lstStyle/>
          <a:p>
            <a:pPr eaLnBrk="1" hangingPunct="1"/>
            <a:endParaRPr lang="es-ES_tradnl" smtClean="0"/>
          </a:p>
        </p:txBody>
      </p:sp>
      <p:sp>
        <p:nvSpPr>
          <p:cNvPr id="79875" name="Slide Number Placeholder 3"/>
          <p:cNvSpPr txBox="1">
            <a:spLocks noGrp="1"/>
          </p:cNvSpPr>
          <p:nvPr/>
        </p:nvSpPr>
        <p:spPr bwMode="auto">
          <a:xfrm>
            <a:off x="3856038" y="9409113"/>
            <a:ext cx="2949575" cy="495300"/>
          </a:xfrm>
          <a:prstGeom prst="rect">
            <a:avLst/>
          </a:prstGeom>
          <a:noFill/>
          <a:ln w="9525">
            <a:noFill/>
            <a:miter lim="800000"/>
            <a:headEnd/>
            <a:tailEnd/>
          </a:ln>
        </p:spPr>
        <p:txBody>
          <a:bodyPr lIns="91427" tIns="45713" rIns="91427" bIns="45713" anchor="b"/>
          <a:lstStyle/>
          <a:p>
            <a:pPr algn="r" defTabSz="914400"/>
            <a:fld id="{101EB0F1-0B0B-4B99-AB1D-0A05FE9CB38E}" type="slidenum">
              <a:rPr lang="en-US" sz="1200">
                <a:ea typeface="MS PGothic" pitchFamily="34" charset="-128"/>
              </a:rPr>
              <a:pPr algn="r" defTabSz="914400"/>
              <a:t>22</a:t>
            </a:fld>
            <a:endParaRPr lang="en-US" sz="1200">
              <a:ea typeface="MS PGothic"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txBox="1">
            <a:spLocks noGrp="1" noChangeArrowheads="1"/>
          </p:cNvSpPr>
          <p:nvPr/>
        </p:nvSpPr>
        <p:spPr bwMode="auto">
          <a:xfrm>
            <a:off x="3856038" y="9409113"/>
            <a:ext cx="2949575" cy="495300"/>
          </a:xfrm>
          <a:prstGeom prst="rect">
            <a:avLst/>
          </a:prstGeom>
          <a:noFill/>
          <a:ln>
            <a:miter lim="800000"/>
            <a:headEnd/>
            <a:tailEnd/>
          </a:ln>
        </p:spPr>
        <p:txBody>
          <a:bodyPr anchor="b"/>
          <a:lstStyle/>
          <a:p>
            <a:pPr algn="r" defTabSz="914400">
              <a:defRPr/>
            </a:pPr>
            <a:fld id="{7EDD7DEA-AA85-4EAF-A1B9-5728ECD8F5DC}" type="slidenum">
              <a:rPr lang="en-US" sz="1200">
                <a:ea typeface="MS PGothic" pitchFamily="34" charset="-128"/>
                <a:cs typeface="+mn-cs"/>
              </a:rPr>
              <a:pPr algn="r" defTabSz="914400">
                <a:defRPr/>
              </a:pPr>
              <a:t>23</a:t>
            </a:fld>
            <a:endParaRPr lang="en-US" sz="1200">
              <a:ea typeface="MS PGothic" pitchFamily="34" charset="-128"/>
              <a:cs typeface="+mn-cs"/>
            </a:endParaRPr>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pPr eaLnBrk="1" hangingPunct="1">
              <a:spcBef>
                <a:spcPct val="0"/>
              </a:spcBef>
            </a:pPr>
            <a:r>
              <a:rPr lang="en-US" sz="1000" i="1" smtClean="0"/>
              <a:t>Last Updated: 2010-09-10  (r1)</a:t>
            </a:r>
          </a:p>
          <a:p>
            <a:pPr eaLnBrk="1" hangingPunct="1">
              <a:spcBef>
                <a:spcPct val="0"/>
              </a:spcBef>
            </a:pPr>
            <a:endParaRPr lang="en-US" sz="1000" b="1" smtClean="0"/>
          </a:p>
          <a:p>
            <a:pPr eaLnBrk="1" hangingPunct="1">
              <a:spcBef>
                <a:spcPct val="0"/>
              </a:spcBef>
            </a:pPr>
            <a:r>
              <a:rPr lang="en-US" sz="1000" b="1" i="1" smtClean="0"/>
              <a:t>Unica Customer</a:t>
            </a:r>
          </a:p>
          <a:p>
            <a:pPr eaLnBrk="1" hangingPunct="1">
              <a:spcBef>
                <a:spcPct val="0"/>
              </a:spcBef>
            </a:pPr>
            <a:endParaRPr lang="en-US" sz="1000" b="1" smtClean="0"/>
          </a:p>
          <a:p>
            <a:pPr eaLnBrk="1" hangingPunct="1">
              <a:spcBef>
                <a:spcPct val="0"/>
              </a:spcBef>
            </a:pPr>
            <a:r>
              <a:rPr lang="en-US" sz="1000" b="1" smtClean="0"/>
              <a:t>Overview:</a:t>
            </a:r>
          </a:p>
          <a:p>
            <a:pPr eaLnBrk="1" hangingPunct="1">
              <a:spcBef>
                <a:spcPct val="0"/>
              </a:spcBef>
            </a:pPr>
            <a:r>
              <a:rPr lang="en-US" sz="1000" smtClean="0">
                <a:solidFill>
                  <a:srgbClr val="000000"/>
                </a:solidFill>
                <a:cs typeface="Times New Roman" pitchFamily="18" charset="0"/>
              </a:rPr>
              <a:t>One of the largest financial services firms in Europe. Owns a number of Unica products, including:</a:t>
            </a:r>
          </a:p>
          <a:p>
            <a:pPr eaLnBrk="1" hangingPunct="1">
              <a:spcBef>
                <a:spcPct val="0"/>
              </a:spcBef>
            </a:pPr>
            <a:r>
              <a:rPr lang="en-US" sz="1000" smtClean="0"/>
              <a:t>Campaign, Interact, Marketing Operations, PredictiveInsight, Optimize </a:t>
            </a:r>
          </a:p>
          <a:p>
            <a:pPr eaLnBrk="1" hangingPunct="1">
              <a:spcBef>
                <a:spcPct val="0"/>
              </a:spcBef>
            </a:pPr>
            <a:endParaRPr lang="en-US" sz="1000" b="1" smtClean="0"/>
          </a:p>
          <a:p>
            <a:pPr eaLnBrk="1" hangingPunct="1">
              <a:spcBef>
                <a:spcPct val="0"/>
              </a:spcBef>
            </a:pPr>
            <a:r>
              <a:rPr lang="en-US" sz="1000" b="1" smtClean="0"/>
              <a:t>Challenges:</a:t>
            </a:r>
          </a:p>
          <a:p>
            <a:pPr eaLnBrk="1" hangingPunct="1">
              <a:spcBef>
                <a:spcPct val="0"/>
              </a:spcBef>
            </a:pPr>
            <a:r>
              <a:rPr lang="en-US" sz="1000" smtClean="0">
                <a:solidFill>
                  <a:srgbClr val="000000"/>
                </a:solidFill>
                <a:cs typeface="Times New Roman" pitchFamily="18" charset="0"/>
              </a:rPr>
              <a:t>Wanted to reduce marketing costs through optimization of marketing functions. </a:t>
            </a:r>
            <a:r>
              <a:rPr lang="en-US" sz="1000" smtClean="0"/>
              <a:t>Dutch bank ING’s marketing campaigns were losing effectiveness because many of them weren’t relevant to the bank’s customers. The bank’s organizational structure, processes, applications, and heavy reliance on direct mail were not meeting the needs of a multichannel bank with a strong Internet focus.</a:t>
            </a:r>
            <a:r>
              <a:rPr lang="en-US" sz="1000" smtClean="0">
                <a:solidFill>
                  <a:srgbClr val="000000"/>
                </a:solidFill>
                <a:cs typeface="Times New Roman" pitchFamily="18" charset="0"/>
              </a:rPr>
              <a:t> </a:t>
            </a:r>
          </a:p>
          <a:p>
            <a:pPr eaLnBrk="1" hangingPunct="1">
              <a:spcBef>
                <a:spcPct val="0"/>
              </a:spcBef>
            </a:pPr>
            <a:endParaRPr lang="en-US" sz="1000" smtClean="0"/>
          </a:p>
          <a:p>
            <a:pPr eaLnBrk="1" hangingPunct="1">
              <a:spcBef>
                <a:spcPct val="0"/>
              </a:spcBef>
            </a:pPr>
            <a:r>
              <a:rPr lang="en-US" sz="1000" b="1" smtClean="0"/>
              <a:t>Results:</a:t>
            </a:r>
          </a:p>
          <a:p>
            <a:pPr eaLnBrk="1" hangingPunct="1">
              <a:spcBef>
                <a:spcPct val="0"/>
              </a:spcBef>
            </a:pPr>
            <a:r>
              <a:rPr lang="en-US" sz="1000" smtClean="0"/>
              <a:t>By implementing a centralized campaign management program that creates personalized offers in real time and can deliver them through multiple channels, ING increased average campaign response rates and expects to reduce its direct marketing costs by 35% per year. €20M increase in earnings expected. Faster campaign cycle times- From 26 weeks per campaign to 4 weeks.</a:t>
            </a:r>
          </a:p>
          <a:p>
            <a:pPr eaLnBrk="1" hangingPunct="1">
              <a:spcBef>
                <a:spcPct val="0"/>
              </a:spcBef>
            </a:pPr>
            <a:endParaRPr lang="en-US" sz="1000" b="1" smtClean="0"/>
          </a:p>
          <a:p>
            <a:pPr eaLnBrk="1" hangingPunct="1">
              <a:spcBef>
                <a:spcPct val="0"/>
              </a:spcBef>
            </a:pPr>
            <a:r>
              <a:rPr lang="en-US" sz="1000" b="1" smtClean="0"/>
              <a:t>Resources:</a:t>
            </a:r>
          </a:p>
          <a:p>
            <a:pPr eaLnBrk="1" hangingPunct="1">
              <a:spcBef>
                <a:spcPct val="0"/>
              </a:spcBef>
            </a:pPr>
            <a:r>
              <a:rPr lang="en-US" sz="1000" smtClean="0"/>
              <a:t>http://www.unica.com/documents/us/Unica_CaseStudy_ING_021910.pdf</a:t>
            </a:r>
          </a:p>
          <a:p>
            <a:pPr eaLnBrk="1" hangingPunct="1">
              <a:spcBef>
                <a:spcPct val="0"/>
              </a:spcBef>
            </a:pPr>
            <a:endParaRPr lang="en-US" sz="1000" b="1" smtClean="0"/>
          </a:p>
          <a:p>
            <a:pPr eaLnBrk="1" hangingPunct="1">
              <a:spcBef>
                <a:spcPct val="0"/>
              </a:spcBef>
            </a:pPr>
            <a:r>
              <a:rPr lang="en-US" sz="1000" smtClean="0"/>
              <a:t>Material from 2009</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2"/>
          <p:cNvSpPr txBox="1">
            <a:spLocks noChangeArrowheads="1" noTextEdit="1"/>
          </p:cNvSpPr>
          <p:nvPr>
            <p:ph type="sldImg"/>
          </p:nvPr>
        </p:nvSpPr>
        <p:spPr>
          <a:xfrm>
            <a:off x="361950" y="950913"/>
            <a:ext cx="6083300" cy="3429000"/>
          </a:xfrm>
          <a:ln/>
        </p:spPr>
      </p:sp>
      <p:sp>
        <p:nvSpPr>
          <p:cNvPr id="139267" name="Rectangle 3"/>
          <p:cNvSpPr txBox="1">
            <a:spLocks noChangeArrowheads="1"/>
          </p:cNvSpPr>
          <p:nvPr>
            <p:ph type="body" idx="1"/>
          </p:nvPr>
        </p:nvSpPr>
        <p:spPr>
          <a:xfrm>
            <a:off x="1054100" y="4713288"/>
            <a:ext cx="4705350" cy="3805237"/>
          </a:xfrm>
          <a:noFill/>
          <a:ln/>
        </p:spPr>
        <p:txBody>
          <a:bodyPr wrap="none" anchor="ct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856038" y="9410700"/>
            <a:ext cx="2947987" cy="495300"/>
          </a:xfrm>
          <a:prstGeom prst="rect">
            <a:avLst/>
          </a:prstGeom>
          <a:noFill/>
          <a:ln w="9525">
            <a:noFill/>
            <a:round/>
            <a:headEnd/>
            <a:tailEnd/>
          </a:ln>
        </p:spPr>
        <p:txBody>
          <a:bodyPr lIns="88524" tIns="44262" rIns="88524" bIns="44262" anchor="b"/>
          <a:lstStyle/>
          <a:p>
            <a:pPr algn="r" defTabSz="434975">
              <a:buClr>
                <a:srgbClr val="000000"/>
              </a:buClr>
              <a:buSzPct val="100000"/>
              <a:buFont typeface="Times New Roman" pitchFamily="18" charset="0"/>
              <a:buNone/>
              <a:tabLst>
                <a:tab pos="0" algn="l"/>
                <a:tab pos="871538" algn="l"/>
                <a:tab pos="1743075" algn="l"/>
                <a:tab pos="2614613" algn="l"/>
                <a:tab pos="3486150" algn="l"/>
                <a:tab pos="4357688" algn="l"/>
                <a:tab pos="5229225" algn="l"/>
                <a:tab pos="6100763" algn="l"/>
                <a:tab pos="6972300" algn="l"/>
                <a:tab pos="7843838" algn="l"/>
                <a:tab pos="8715375" algn="l"/>
                <a:tab pos="9586913" algn="l"/>
              </a:tabLst>
            </a:pPr>
            <a:fld id="{B559A0A2-EDC2-4CDC-845C-2D4DE912FE2E}" type="slidenum">
              <a:rPr lang="en-US" sz="1100">
                <a:solidFill>
                  <a:srgbClr val="000000"/>
                </a:solidFill>
                <a:ea typeface="MS PGothic" pitchFamily="34" charset="-128"/>
              </a:rPr>
              <a:pPr algn="r" defTabSz="434975">
                <a:buClr>
                  <a:srgbClr val="000000"/>
                </a:buClr>
                <a:buSzPct val="100000"/>
                <a:buFont typeface="Times New Roman" pitchFamily="18" charset="0"/>
                <a:buNone/>
                <a:tabLst>
                  <a:tab pos="0" algn="l"/>
                  <a:tab pos="871538" algn="l"/>
                  <a:tab pos="1743075" algn="l"/>
                  <a:tab pos="2614613" algn="l"/>
                  <a:tab pos="3486150" algn="l"/>
                  <a:tab pos="4357688" algn="l"/>
                  <a:tab pos="5229225" algn="l"/>
                  <a:tab pos="6100763" algn="l"/>
                  <a:tab pos="6972300" algn="l"/>
                  <a:tab pos="7843838" algn="l"/>
                  <a:tab pos="8715375" algn="l"/>
                  <a:tab pos="9586913" algn="l"/>
                </a:tabLst>
              </a:pPr>
              <a:t>5</a:t>
            </a:fld>
            <a:endParaRPr lang="en-US" sz="1100">
              <a:solidFill>
                <a:srgbClr val="000000"/>
              </a:solidFill>
              <a:ea typeface="MS PGothic" pitchFamily="34" charset="-128"/>
            </a:endParaRPr>
          </a:p>
        </p:txBody>
      </p:sp>
      <p:sp>
        <p:nvSpPr>
          <p:cNvPr id="21507" name="Text Box 3"/>
          <p:cNvSpPr txBox="1">
            <a:spLocks noChangeArrowheads="1"/>
          </p:cNvSpPr>
          <p:nvPr/>
        </p:nvSpPr>
        <p:spPr bwMode="auto">
          <a:xfrm>
            <a:off x="0" y="9410700"/>
            <a:ext cx="2947988" cy="495300"/>
          </a:xfrm>
          <a:prstGeom prst="rect">
            <a:avLst/>
          </a:prstGeom>
          <a:noFill/>
          <a:ln w="9525">
            <a:noFill/>
            <a:round/>
            <a:headEnd/>
            <a:tailEnd/>
          </a:ln>
        </p:spPr>
        <p:txBody>
          <a:bodyPr lIns="88524" tIns="44262" rIns="88524" bIns="44262" anchor="b"/>
          <a:lstStyle/>
          <a:p>
            <a:pPr defTabSz="434975">
              <a:buClr>
                <a:srgbClr val="000000"/>
              </a:buClr>
              <a:buSzPct val="100000"/>
              <a:buFont typeface="Times New Roman" pitchFamily="18" charset="0"/>
              <a:buNone/>
              <a:tabLst>
                <a:tab pos="0" algn="l"/>
                <a:tab pos="871538" algn="l"/>
                <a:tab pos="1743075" algn="l"/>
                <a:tab pos="2614613" algn="l"/>
                <a:tab pos="3486150" algn="l"/>
                <a:tab pos="4357688" algn="l"/>
                <a:tab pos="5229225" algn="l"/>
                <a:tab pos="6100763" algn="l"/>
                <a:tab pos="6972300" algn="l"/>
                <a:tab pos="7843838" algn="l"/>
                <a:tab pos="8715375" algn="l"/>
                <a:tab pos="9586913" algn="l"/>
              </a:tabLst>
            </a:pPr>
            <a:endParaRPr lang="da-DK" sz="1100">
              <a:solidFill>
                <a:srgbClr val="000000"/>
              </a:solidFill>
              <a:ea typeface="MS PGothic" pitchFamily="34" charset="-128"/>
            </a:endParaRPr>
          </a:p>
        </p:txBody>
      </p:sp>
      <p:sp>
        <p:nvSpPr>
          <p:cNvPr id="21508" name="Text Box 4"/>
          <p:cNvSpPr txBox="1">
            <a:spLocks noChangeArrowheads="1"/>
          </p:cNvSpPr>
          <p:nvPr/>
        </p:nvSpPr>
        <p:spPr bwMode="auto">
          <a:xfrm>
            <a:off x="0" y="0"/>
            <a:ext cx="2947988" cy="495300"/>
          </a:xfrm>
          <a:prstGeom prst="rect">
            <a:avLst/>
          </a:prstGeom>
          <a:noFill/>
          <a:ln w="9525">
            <a:noFill/>
            <a:round/>
            <a:headEnd/>
            <a:tailEnd/>
          </a:ln>
        </p:spPr>
        <p:txBody>
          <a:bodyPr lIns="88524" tIns="44262" rIns="88524" bIns="44262"/>
          <a:lstStyle/>
          <a:p>
            <a:pPr defTabSz="434975">
              <a:buClr>
                <a:srgbClr val="000000"/>
              </a:buClr>
              <a:buSzPct val="100000"/>
              <a:buFont typeface="Times New Roman" pitchFamily="18" charset="0"/>
              <a:buNone/>
              <a:tabLst>
                <a:tab pos="0" algn="l"/>
                <a:tab pos="871538" algn="l"/>
                <a:tab pos="1743075" algn="l"/>
                <a:tab pos="2614613" algn="l"/>
                <a:tab pos="3486150" algn="l"/>
                <a:tab pos="4357688" algn="l"/>
                <a:tab pos="5229225" algn="l"/>
                <a:tab pos="6100763" algn="l"/>
                <a:tab pos="6972300" algn="l"/>
                <a:tab pos="7843838" algn="l"/>
                <a:tab pos="8715375" algn="l"/>
                <a:tab pos="9586913" algn="l"/>
              </a:tabLst>
            </a:pPr>
            <a:endParaRPr lang="da-DK" sz="1100">
              <a:solidFill>
                <a:srgbClr val="000000"/>
              </a:solidFill>
              <a:ea typeface="MS PGothic" pitchFamily="34" charset="-128"/>
            </a:endParaRPr>
          </a:p>
        </p:txBody>
      </p:sp>
      <p:sp>
        <p:nvSpPr>
          <p:cNvPr id="21509" name="Text Box 5"/>
          <p:cNvSpPr txBox="1">
            <a:spLocks noChangeArrowheads="1"/>
          </p:cNvSpPr>
          <p:nvPr/>
        </p:nvSpPr>
        <p:spPr bwMode="auto">
          <a:xfrm>
            <a:off x="3856038" y="0"/>
            <a:ext cx="2947987" cy="495300"/>
          </a:xfrm>
          <a:prstGeom prst="rect">
            <a:avLst/>
          </a:prstGeom>
          <a:noFill/>
          <a:ln w="9525">
            <a:noFill/>
            <a:round/>
            <a:headEnd/>
            <a:tailEnd/>
          </a:ln>
        </p:spPr>
        <p:txBody>
          <a:bodyPr lIns="88524" tIns="44262" rIns="88524" bIns="44262"/>
          <a:lstStyle/>
          <a:p>
            <a:pPr algn="r" defTabSz="434975">
              <a:buClr>
                <a:srgbClr val="000000"/>
              </a:buClr>
              <a:buSzPct val="100000"/>
              <a:buFont typeface="Times New Roman" pitchFamily="18" charset="0"/>
              <a:buNone/>
              <a:tabLst>
                <a:tab pos="0" algn="l"/>
                <a:tab pos="871538" algn="l"/>
                <a:tab pos="1743075" algn="l"/>
                <a:tab pos="2614613" algn="l"/>
                <a:tab pos="3486150" algn="l"/>
                <a:tab pos="4357688" algn="l"/>
                <a:tab pos="5229225" algn="l"/>
                <a:tab pos="6100763" algn="l"/>
                <a:tab pos="6972300" algn="l"/>
                <a:tab pos="7843838" algn="l"/>
                <a:tab pos="8715375" algn="l"/>
                <a:tab pos="9586913" algn="l"/>
              </a:tabLst>
            </a:pPr>
            <a:fld id="{D4FAB164-DD2F-48A5-9DC4-B9B985AB2259}" type="datetime1">
              <a:rPr lang="en-US" sz="1100">
                <a:solidFill>
                  <a:srgbClr val="000000"/>
                </a:solidFill>
                <a:ea typeface="MS PGothic" pitchFamily="34" charset="-128"/>
              </a:rPr>
              <a:pPr algn="r" defTabSz="434975">
                <a:buClr>
                  <a:srgbClr val="000000"/>
                </a:buClr>
                <a:buSzPct val="100000"/>
                <a:buFont typeface="Times New Roman" pitchFamily="18" charset="0"/>
                <a:buNone/>
                <a:tabLst>
                  <a:tab pos="0" algn="l"/>
                  <a:tab pos="871538" algn="l"/>
                  <a:tab pos="1743075" algn="l"/>
                  <a:tab pos="2614613" algn="l"/>
                  <a:tab pos="3486150" algn="l"/>
                  <a:tab pos="4357688" algn="l"/>
                  <a:tab pos="5229225" algn="l"/>
                  <a:tab pos="6100763" algn="l"/>
                  <a:tab pos="6972300" algn="l"/>
                  <a:tab pos="7843838" algn="l"/>
                  <a:tab pos="8715375" algn="l"/>
                  <a:tab pos="9586913" algn="l"/>
                </a:tabLst>
              </a:pPr>
              <a:t>10/11/2011</a:t>
            </a:fld>
            <a:endParaRPr lang="en-US" sz="1100">
              <a:solidFill>
                <a:srgbClr val="000000"/>
              </a:solidFill>
              <a:ea typeface="MS PGothic" pitchFamily="34" charset="-128"/>
            </a:endParaRPr>
          </a:p>
        </p:txBody>
      </p:sp>
      <p:sp>
        <p:nvSpPr>
          <p:cNvPr id="21510" name="Text Box 6"/>
          <p:cNvSpPr txBox="1">
            <a:spLocks noChangeArrowheads="1"/>
          </p:cNvSpPr>
          <p:nvPr/>
        </p:nvSpPr>
        <p:spPr bwMode="auto">
          <a:xfrm>
            <a:off x="1133475" y="742950"/>
            <a:ext cx="4540250" cy="3714750"/>
          </a:xfrm>
          <a:prstGeom prst="rect">
            <a:avLst/>
          </a:prstGeom>
          <a:solidFill>
            <a:srgbClr val="FFFFFF"/>
          </a:solidFill>
          <a:ln w="9360">
            <a:solidFill>
              <a:srgbClr val="000000"/>
            </a:solidFill>
            <a:miter lim="800000"/>
            <a:headEnd/>
            <a:tailEnd/>
          </a:ln>
        </p:spPr>
        <p:txBody>
          <a:bodyPr wrap="none" anchor="ctr"/>
          <a:lstStyle/>
          <a:p>
            <a:pPr defTabSz="914400"/>
            <a:endParaRPr lang="da-DK" sz="1800">
              <a:ea typeface="MS PGothic" pitchFamily="34" charset="-128"/>
            </a:endParaRPr>
          </a:p>
        </p:txBody>
      </p:sp>
      <p:sp>
        <p:nvSpPr>
          <p:cNvPr id="21511" name="Text Box 7"/>
          <p:cNvSpPr txBox="1">
            <a:spLocks noChangeArrowheads="1"/>
          </p:cNvSpPr>
          <p:nvPr/>
        </p:nvSpPr>
        <p:spPr bwMode="auto">
          <a:xfrm>
            <a:off x="681038" y="4706938"/>
            <a:ext cx="5441950" cy="1114425"/>
          </a:xfrm>
          <a:prstGeom prst="rect">
            <a:avLst/>
          </a:prstGeom>
          <a:noFill/>
          <a:ln w="21600">
            <a:noFill/>
            <a:round/>
            <a:headEnd/>
            <a:tailEnd/>
          </a:ln>
        </p:spPr>
        <p:txBody>
          <a:bodyPr lIns="0" tIns="0" rIns="0" bIns="0">
            <a:spAutoFit/>
          </a:bodyPr>
          <a:lstStyle/>
          <a:p>
            <a:pPr defTabSz="434975">
              <a:lnSpc>
                <a:spcPts val="1525"/>
              </a:lnSpc>
              <a:spcBef>
                <a:spcPts val="425"/>
              </a:spcBef>
              <a:buClr>
                <a:srgbClr val="FBFE00"/>
              </a:buClr>
              <a:buSzPct val="100000"/>
              <a:buFont typeface="Arial" charset="0"/>
              <a:buChar char="•"/>
              <a:tabLst>
                <a:tab pos="0" algn="l"/>
                <a:tab pos="871538" algn="l"/>
                <a:tab pos="1743075" algn="l"/>
                <a:tab pos="2614613" algn="l"/>
                <a:tab pos="3486150" algn="l"/>
                <a:tab pos="4357688" algn="l"/>
                <a:tab pos="5229225" algn="l"/>
                <a:tab pos="6100763" algn="l"/>
                <a:tab pos="6972300" algn="l"/>
                <a:tab pos="7843838" algn="l"/>
                <a:tab pos="8715375" algn="l"/>
                <a:tab pos="9586913" algn="l"/>
              </a:tabLst>
            </a:pPr>
            <a:r>
              <a:rPr lang="en-GB" sz="1100">
                <a:solidFill>
                  <a:srgbClr val="000000"/>
                </a:solidFill>
                <a:ea typeface="MS PGothic" pitchFamily="34" charset="-128"/>
                <a:cs typeface="Lucida Sans Unicode" pitchFamily="34" charset="0"/>
              </a:rPr>
              <a:t>  Last year, we talked about how clients are moving from custom (legacy) environments and ISV-dominant environments as buying behaviors shift towards high-value, flexible, integrated environments. This adoption continues to accelerate.</a:t>
            </a:r>
          </a:p>
          <a:p>
            <a:pPr defTabSz="434975">
              <a:lnSpc>
                <a:spcPct val="97000"/>
              </a:lnSpc>
              <a:spcBef>
                <a:spcPts val="425"/>
              </a:spcBef>
              <a:tabLst>
                <a:tab pos="0" algn="l"/>
                <a:tab pos="871538" algn="l"/>
                <a:tab pos="1743075" algn="l"/>
                <a:tab pos="2614613" algn="l"/>
                <a:tab pos="3486150" algn="l"/>
                <a:tab pos="4357688" algn="l"/>
                <a:tab pos="5229225" algn="l"/>
                <a:tab pos="6100763" algn="l"/>
                <a:tab pos="6972300" algn="l"/>
                <a:tab pos="7843838" algn="l"/>
                <a:tab pos="8715375" algn="l"/>
                <a:tab pos="9586913" algn="l"/>
              </a:tabLst>
            </a:pPr>
            <a:endParaRPr lang="en-GB" sz="1100">
              <a:solidFill>
                <a:srgbClr val="FBFE00"/>
              </a:solidFill>
              <a:ea typeface="MS PGothic" pitchFamily="34" charset="-128"/>
              <a:cs typeface="Lucida Sans Unicode" pitchFamily="34" charset="0"/>
            </a:endParaRPr>
          </a:p>
          <a:p>
            <a:pPr defTabSz="434975">
              <a:lnSpc>
                <a:spcPct val="97000"/>
              </a:lnSpc>
              <a:spcBef>
                <a:spcPts val="425"/>
              </a:spcBef>
              <a:buClr>
                <a:srgbClr val="FBFE00"/>
              </a:buClr>
              <a:buSzPct val="100000"/>
              <a:buFont typeface="Arial" charset="0"/>
              <a:buChar char="•"/>
              <a:tabLst>
                <a:tab pos="0" algn="l"/>
                <a:tab pos="871538" algn="l"/>
                <a:tab pos="1743075" algn="l"/>
                <a:tab pos="2614613" algn="l"/>
                <a:tab pos="3486150" algn="l"/>
                <a:tab pos="4357688" algn="l"/>
                <a:tab pos="5229225" algn="l"/>
                <a:tab pos="6100763" algn="l"/>
                <a:tab pos="6972300" algn="l"/>
                <a:tab pos="7843838" algn="l"/>
                <a:tab pos="8715375" algn="l"/>
                <a:tab pos="9586913" algn="l"/>
              </a:tabLst>
            </a:pPr>
            <a:r>
              <a:rPr lang="en-GB" sz="1100">
                <a:solidFill>
                  <a:srgbClr val="000000"/>
                </a:solidFill>
                <a:ea typeface="MS PGothic" pitchFamily="34" charset="-128"/>
                <a:cs typeface="Lucida Sans Unicode" pitchFamily="34" charset="0"/>
              </a:rPr>
              <a:t> This is translating into market opportunity for IBM. </a:t>
            </a:r>
          </a:p>
        </p:txBody>
      </p:sp>
      <p:sp>
        <p:nvSpPr>
          <p:cNvPr id="21512" name="Text Box 8"/>
          <p:cNvSpPr>
            <a:spLocks noGrp="1" noChangeArrowheads="1"/>
          </p:cNvSpPr>
          <p:nvPr>
            <p:ph type="body"/>
          </p:nvPr>
        </p:nvSpPr>
        <p:spPr>
          <a:xfrm>
            <a:off x="681038" y="4706938"/>
            <a:ext cx="5443537" cy="4457700"/>
          </a:xfrm>
          <a:noFill/>
          <a:ln/>
        </p:spPr>
        <p:txBody>
          <a:bodyPr lIns="88524" tIns="44262" rIns="88524" bIns="44262"/>
          <a:lstStyle/>
          <a:p>
            <a:pPr defTabSz="457200" eaLnBrk="1" hangingPunct="1">
              <a:spcBef>
                <a:spcPts val="450"/>
              </a:spcBef>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t>Last year, we talked about how clients are moving from custom (legacy) environments and ISV-dominant environments as buying behaviors shift towards high-value, flexible, integrated environments. This adoption continues to accelerate.</a:t>
            </a:r>
          </a:p>
          <a:p>
            <a:pPr defTabSz="457200" eaLnBrk="1" hangingPunct="1">
              <a:spcBef>
                <a:spcPts val="450"/>
              </a:spcBef>
              <a:buClr>
                <a:srgbClr val="FBFE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mtClean="0">
              <a:solidFill>
                <a:srgbClr val="FBFE00"/>
              </a:solidFill>
            </a:endParaRPr>
          </a:p>
          <a:p>
            <a:pPr defTabSz="457200" eaLnBrk="1" hangingPunct="1">
              <a:spcBef>
                <a:spcPts val="450"/>
              </a:spcBef>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t>This is translating into market opportunity for IBM. </a:t>
            </a:r>
          </a:p>
          <a:p>
            <a:pPr defTabSz="457200"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Rectangle 2"/>
          <p:cNvSpPr txBox="1">
            <a:spLocks noChangeArrowheads="1" noTextEdit="1"/>
          </p:cNvSpPr>
          <p:nvPr>
            <p:ph type="sldImg"/>
          </p:nvPr>
        </p:nvSpPr>
        <p:spPr>
          <a:xfrm>
            <a:off x="361950" y="950913"/>
            <a:ext cx="6083300" cy="3429000"/>
          </a:xfrm>
          <a:ln/>
        </p:spPr>
      </p:sp>
      <p:sp>
        <p:nvSpPr>
          <p:cNvPr id="137219" name="Rectangle 3"/>
          <p:cNvSpPr txBox="1">
            <a:spLocks noChangeArrowheads="1"/>
          </p:cNvSpPr>
          <p:nvPr>
            <p:ph type="body" idx="1"/>
          </p:nvPr>
        </p:nvSpPr>
        <p:spPr>
          <a:xfrm>
            <a:off x="493713" y="4675188"/>
            <a:ext cx="5813425" cy="4398962"/>
          </a:xfrm>
          <a:noFill/>
          <a:ln/>
        </p:spPr>
        <p:txBody>
          <a:bodyPr wrap="none" anchor="ctr"/>
          <a:lstStyle/>
          <a:p>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Number Placeholder 7"/>
          <p:cNvSpPr txBox="1">
            <a:spLocks noGrp="1" noChangeArrowheads="1"/>
          </p:cNvSpPr>
          <p:nvPr/>
        </p:nvSpPr>
        <p:spPr bwMode="auto">
          <a:xfrm>
            <a:off x="3873500" y="9442450"/>
            <a:ext cx="2922588" cy="479425"/>
          </a:xfrm>
          <a:prstGeom prst="rect">
            <a:avLst/>
          </a:prstGeom>
          <a:noFill/>
          <a:ln w="9525">
            <a:noFill/>
            <a:miter lim="800000"/>
            <a:headEnd/>
            <a:tailEnd/>
          </a:ln>
        </p:spPr>
        <p:txBody>
          <a:bodyPr lIns="88484" tIns="44242" rIns="88484" bIns="44242" anchor="b"/>
          <a:lstStyle/>
          <a:p>
            <a:pPr algn="r" defTabSz="885825"/>
            <a:fld id="{8A57AFA8-7559-49F8-91E3-702BD4253E00}" type="slidenum">
              <a:rPr lang="en-US" sz="1200">
                <a:ea typeface="MS PGothic" pitchFamily="34" charset="-128"/>
              </a:rPr>
              <a:pPr algn="r" defTabSz="885825"/>
              <a:t>26</a:t>
            </a:fld>
            <a:endParaRPr lang="en-US" sz="1200">
              <a:ea typeface="MS PGothic" pitchFamily="34" charset="-128"/>
            </a:endParaRPr>
          </a:p>
        </p:txBody>
      </p:sp>
      <p:sp>
        <p:nvSpPr>
          <p:cNvPr id="87042" name="Rectangle 7"/>
          <p:cNvSpPr txBox="1">
            <a:spLocks noGrp="1" noChangeArrowheads="1"/>
          </p:cNvSpPr>
          <p:nvPr/>
        </p:nvSpPr>
        <p:spPr bwMode="auto">
          <a:xfrm>
            <a:off x="3856038" y="9407525"/>
            <a:ext cx="2949575" cy="496888"/>
          </a:xfrm>
          <a:prstGeom prst="rect">
            <a:avLst/>
          </a:prstGeom>
          <a:noFill/>
          <a:ln w="9525">
            <a:noFill/>
            <a:miter lim="800000"/>
            <a:headEnd/>
            <a:tailEnd/>
          </a:ln>
        </p:spPr>
        <p:txBody>
          <a:bodyPr lIns="91424" tIns="45713" rIns="91424" bIns="45713" anchor="b"/>
          <a:lstStyle/>
          <a:p>
            <a:pPr algn="r" defTabSz="881063"/>
            <a:fld id="{B69E03F6-5C46-49F6-932F-335C0E21A723}" type="slidenum">
              <a:rPr lang="en-US" sz="1100" b="1">
                <a:ea typeface="MS PGothic" pitchFamily="34" charset="-128"/>
              </a:rPr>
              <a:pPr algn="r" defTabSz="881063"/>
              <a:t>26</a:t>
            </a:fld>
            <a:endParaRPr lang="en-US" sz="1100" b="1">
              <a:ea typeface="MS PGothic" pitchFamily="34" charset="-128"/>
            </a:endParaRPr>
          </a:p>
        </p:txBody>
      </p:sp>
      <p:sp>
        <p:nvSpPr>
          <p:cNvPr id="87043" name="Rectangle 2"/>
          <p:cNvSpPr>
            <a:spLocks noGrp="1" noRot="1" noChangeAspect="1" noChangeArrowheads="1" noTextEdit="1"/>
          </p:cNvSpPr>
          <p:nvPr>
            <p:ph type="sldImg"/>
          </p:nvPr>
        </p:nvSpPr>
        <p:spPr>
          <a:xfrm>
            <a:off x="107950" y="741363"/>
            <a:ext cx="6594475" cy="3714750"/>
          </a:xfrm>
          <a:ln/>
        </p:spPr>
      </p:sp>
      <p:sp>
        <p:nvSpPr>
          <p:cNvPr id="87044" name="Rectangle 3"/>
          <p:cNvSpPr>
            <a:spLocks noGrp="1" noChangeArrowheads="1"/>
          </p:cNvSpPr>
          <p:nvPr>
            <p:ph type="body" idx="1"/>
          </p:nvPr>
        </p:nvSpPr>
        <p:spPr>
          <a:xfrm>
            <a:off x="877888" y="4721225"/>
            <a:ext cx="5041900" cy="4479925"/>
          </a:xfrm>
          <a:noFill/>
          <a:ln/>
        </p:spPr>
        <p:txBody>
          <a:bodyPr lIns="88484" tIns="44242" rIns="88484" bIns="44242"/>
          <a:lstStyle/>
          <a:p>
            <a:pPr eaLnBrk="1" hangingPunct="1"/>
            <a:endParaRPr lang="en-CA"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txBox="1">
            <a:spLocks noGrp="1" noChangeArrowheads="1"/>
          </p:cNvSpPr>
          <p:nvPr/>
        </p:nvSpPr>
        <p:spPr bwMode="auto">
          <a:xfrm>
            <a:off x="3856038" y="9409113"/>
            <a:ext cx="2949575" cy="495300"/>
          </a:xfrm>
          <a:prstGeom prst="rect">
            <a:avLst/>
          </a:prstGeom>
          <a:noFill/>
          <a:ln>
            <a:miter lim="800000"/>
            <a:headEnd/>
            <a:tailEnd/>
          </a:ln>
        </p:spPr>
        <p:txBody>
          <a:bodyPr anchor="b"/>
          <a:lstStyle/>
          <a:p>
            <a:pPr algn="r" defTabSz="914400">
              <a:defRPr/>
            </a:pPr>
            <a:fld id="{24932D6B-C9A2-447B-BEE0-174E41465346}" type="slidenum">
              <a:rPr lang="en-US" sz="1200">
                <a:solidFill>
                  <a:srgbClr val="000000"/>
                </a:solidFill>
                <a:ea typeface="MS PGothic" pitchFamily="34" charset="-128"/>
                <a:cs typeface="+mn-cs"/>
              </a:rPr>
              <a:pPr algn="r" defTabSz="914400">
                <a:defRPr/>
              </a:pPr>
              <a:t>27</a:t>
            </a:fld>
            <a:endParaRPr lang="en-US" sz="1200">
              <a:solidFill>
                <a:srgbClr val="000000"/>
              </a:solidFill>
              <a:ea typeface="MS PGothic" pitchFamily="34" charset="-128"/>
              <a:cs typeface="+mn-cs"/>
            </a:endParaRPr>
          </a:p>
        </p:txBody>
      </p:sp>
      <p:sp>
        <p:nvSpPr>
          <p:cNvPr id="89090" name="Rectangle 2"/>
          <p:cNvSpPr>
            <a:spLocks noGrp="1" noRot="1" noChangeAspect="1" noTextEdit="1"/>
          </p:cNvSpPr>
          <p:nvPr>
            <p:ph type="sldImg"/>
          </p:nvPr>
        </p:nvSpPr>
        <p:spPr>
          <a:xfrm>
            <a:off x="107950" y="742950"/>
            <a:ext cx="6591300" cy="3713163"/>
          </a:xfrm>
          <a:ln/>
        </p:spPr>
      </p:sp>
      <p:sp>
        <p:nvSpPr>
          <p:cNvPr id="89091" name="Rectangle 3"/>
          <p:cNvSpPr>
            <a:spLocks noGrp="1"/>
          </p:cNvSpPr>
          <p:nvPr>
            <p:ph type="body" idx="1"/>
          </p:nvPr>
        </p:nvSpPr>
        <p:spPr>
          <a:noFill/>
          <a:ln/>
        </p:spPr>
        <p:txBody>
          <a:bodyPr lIns="91401" tIns="45700" rIns="91401" bIns="45700"/>
          <a:lstStyle/>
          <a:p>
            <a:pPr marL="227013" indent="-227013" eaLnBrk="1" hangingPunct="1"/>
            <a:r>
              <a:rPr lang="en-US" sz="900" b="1" smtClean="0">
                <a:solidFill>
                  <a:srgbClr val="7F1C7D"/>
                </a:solidFill>
              </a:rPr>
              <a:t>Data in Order</a:t>
            </a:r>
          </a:p>
          <a:p>
            <a:pPr marL="227013" indent="-227013" eaLnBrk="1" hangingPunct="1"/>
            <a:endParaRPr lang="en-US" sz="100" b="1" smtClean="0">
              <a:solidFill>
                <a:srgbClr val="7F1C7D"/>
              </a:solidFill>
            </a:endParaRPr>
          </a:p>
          <a:p>
            <a:pPr marL="227013" indent="-227013" eaLnBrk="1" hangingPunct="1">
              <a:lnSpc>
                <a:spcPct val="80000"/>
              </a:lnSpc>
            </a:pPr>
            <a:r>
              <a:rPr lang="en-US" sz="900" b="1" smtClean="0"/>
              <a:t>Information Sources, </a:t>
            </a:r>
          </a:p>
          <a:p>
            <a:pPr marL="227013" indent="-227013" eaLnBrk="1" hangingPunct="1">
              <a:lnSpc>
                <a:spcPct val="80000"/>
              </a:lnSpc>
            </a:pPr>
            <a:r>
              <a:rPr lang="en-US" sz="900" b="1" smtClean="0"/>
              <a:t>Discovery, Integration &amp; Consolidation, </a:t>
            </a:r>
          </a:p>
          <a:p>
            <a:pPr marL="227013" indent="-227013" eaLnBrk="1" hangingPunct="1">
              <a:lnSpc>
                <a:spcPct val="80000"/>
              </a:lnSpc>
            </a:pPr>
            <a:r>
              <a:rPr lang="en-US" sz="900" b="1" smtClean="0"/>
              <a:t>Trusted View</a:t>
            </a:r>
          </a:p>
          <a:p>
            <a:pPr marL="227013" indent="-227013" eaLnBrk="1" hangingPunct="1">
              <a:lnSpc>
                <a:spcPct val="80000"/>
              </a:lnSpc>
            </a:pPr>
            <a:endParaRPr lang="en-US" sz="900" b="1" smtClean="0"/>
          </a:p>
          <a:p>
            <a:pPr marL="227013" indent="-227013" eaLnBrk="1" hangingPunct="1">
              <a:lnSpc>
                <a:spcPct val="80000"/>
              </a:lnSpc>
            </a:pPr>
            <a:r>
              <a:rPr lang="en-US" sz="900" b="1" smtClean="0"/>
              <a:t>Risk Calculators (</a:t>
            </a:r>
            <a:r>
              <a:rPr lang="en-US" sz="900" smtClean="0"/>
              <a:t>Sophisticated risk models – internal or 3</a:t>
            </a:r>
            <a:r>
              <a:rPr lang="en-US" sz="900" baseline="30000" smtClean="0"/>
              <a:t>rd</a:t>
            </a:r>
            <a:r>
              <a:rPr lang="en-US" sz="900" smtClean="0"/>
              <a:t> parties, simulations, etc.)</a:t>
            </a:r>
          </a:p>
          <a:p>
            <a:pPr marL="227013" indent="-227013" eaLnBrk="1" hangingPunct="1">
              <a:lnSpc>
                <a:spcPct val="80000"/>
              </a:lnSpc>
            </a:pPr>
            <a:endParaRPr lang="en-US" sz="100" b="1" smtClean="0"/>
          </a:p>
          <a:p>
            <a:pPr marL="227013" indent="-227013" eaLnBrk="1" hangingPunct="1"/>
            <a:r>
              <a:rPr lang="en-US" sz="900" b="1" smtClean="0"/>
              <a:t>Analysis &amp; Reporting (</a:t>
            </a:r>
            <a:r>
              <a:rPr lang="en-US" sz="900" smtClean="0"/>
              <a:t>monitoring, decision support, performance analysis)</a:t>
            </a:r>
          </a:p>
          <a:p>
            <a:pPr marL="227013" indent="-227013" eaLnBrk="1" hangingPunct="1"/>
            <a:endParaRPr lang="en-US" sz="100" b="1" smtClean="0"/>
          </a:p>
          <a:p>
            <a:pPr marL="227013" indent="-227013" eaLnBrk="1" hangingPunct="1"/>
            <a:r>
              <a:rPr lang="en-US" sz="900" b="1" smtClean="0"/>
              <a:t>Analytics Container (</a:t>
            </a:r>
            <a:r>
              <a:rPr lang="en-US" sz="900" smtClean="0"/>
              <a:t>Connectivity to advanced analytics - High-performance real-time processing, in memory processing)</a:t>
            </a:r>
          </a:p>
          <a:p>
            <a:pPr marL="684213" lvl="1" indent="-227013" eaLnBrk="1" hangingPunct="1"/>
            <a:endParaRPr lang="en-US" sz="100" b="1" smtClean="0"/>
          </a:p>
          <a:p>
            <a:pPr marL="227013" indent="-227013" eaLnBrk="1" hangingPunct="1"/>
            <a:r>
              <a:rPr lang="en-US" sz="900" b="1" smtClean="0"/>
              <a:t>Links to business processes (</a:t>
            </a:r>
            <a:r>
              <a:rPr lang="en-US" sz="900" smtClean="0"/>
              <a:t>- Loan origination/underwriting, etc.)</a:t>
            </a:r>
          </a:p>
          <a:p>
            <a:pPr marL="684213" lvl="1" indent="-227013" eaLnBrk="1" hangingPunct="1">
              <a:buFontTx/>
              <a:buChar char="-"/>
            </a:pPr>
            <a:endParaRPr lang="en-US" sz="100" smtClean="0"/>
          </a:p>
          <a:p>
            <a:pPr marL="227013" indent="-227013" eaLnBrk="1" hangingPunct="1"/>
            <a:r>
              <a:rPr lang="en-US" sz="900" b="1" smtClean="0"/>
              <a:t>Optimized End-to-end solution (metadata, governance)</a:t>
            </a:r>
            <a:endParaRPr lang="en-US" sz="9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TextEdit="1"/>
          </p:cNvSpPr>
          <p:nvPr>
            <p:ph type="sldImg"/>
          </p:nvPr>
        </p:nvSpPr>
        <p:spPr>
          <a:ln/>
        </p:spPr>
      </p:sp>
      <p:sp>
        <p:nvSpPr>
          <p:cNvPr id="77826" name="Rectangle 3"/>
          <p:cNvSpPr>
            <a:spLocks noGrp="1"/>
          </p:cNvSpPr>
          <p:nvPr>
            <p:ph type="body" idx="1"/>
          </p:nvPr>
        </p:nvSpPr>
        <p:spPr>
          <a:xfrm>
            <a:off x="908050" y="4705350"/>
            <a:ext cx="4991100" cy="4457700"/>
          </a:xfrm>
          <a:noFill/>
          <a:ln/>
        </p:spPr>
        <p:txBody>
          <a:bodyPr lIns="91401" tIns="45700" rIns="91401" bIns="45700"/>
          <a:lstStyle/>
          <a:p>
            <a:pPr defTabSz="455613" eaLnBrk="1" hangingPunct="1"/>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a:ln/>
        </p:spPr>
      </p:sp>
      <p:sp>
        <p:nvSpPr>
          <p:cNvPr id="91138" name="Notes Placeholder 2"/>
          <p:cNvSpPr>
            <a:spLocks noGrp="1"/>
          </p:cNvSpPr>
          <p:nvPr>
            <p:ph type="body" idx="1"/>
          </p:nvPr>
        </p:nvSpPr>
        <p:spPr>
          <a:noFill/>
          <a:ln/>
        </p:spPr>
        <p:txBody>
          <a:bodyPr/>
          <a:lstStyle/>
          <a:p>
            <a:pPr eaLnBrk="1" hangingPunct="1"/>
            <a:endParaRPr lang="en-GB" smtClean="0">
              <a:cs typeface="Arial" charset="0"/>
            </a:endParaRPr>
          </a:p>
        </p:txBody>
      </p:sp>
      <p:sp>
        <p:nvSpPr>
          <p:cNvPr id="143363" name="Slide Number Placeholder 3"/>
          <p:cNvSpPr txBox="1">
            <a:spLocks noGrp="1"/>
          </p:cNvSpPr>
          <p:nvPr/>
        </p:nvSpPr>
        <p:spPr bwMode="auto">
          <a:xfrm>
            <a:off x="3856038" y="9409113"/>
            <a:ext cx="2949575" cy="495300"/>
          </a:xfrm>
          <a:prstGeom prst="rect">
            <a:avLst/>
          </a:prstGeom>
          <a:noFill/>
          <a:ln>
            <a:miter lim="800000"/>
            <a:headEnd/>
            <a:tailEnd/>
          </a:ln>
        </p:spPr>
        <p:txBody>
          <a:bodyPr anchor="b"/>
          <a:lstStyle/>
          <a:p>
            <a:pPr algn="r" defTabSz="914400">
              <a:defRPr/>
            </a:pPr>
            <a:fld id="{FE051B3A-93B3-4677-9568-293861E6220A}" type="slidenum">
              <a:rPr lang="en-US" sz="1200">
                <a:ea typeface="MS PGothic" pitchFamily="34" charset="-128"/>
                <a:cs typeface="+mn-cs"/>
              </a:rPr>
              <a:pPr algn="r" defTabSz="914400">
                <a:defRPr/>
              </a:pPr>
              <a:t>29</a:t>
            </a:fld>
            <a:endParaRPr lang="en-US" sz="1200">
              <a:ea typeface="MS PGothic" pitchFamily="34" charset="-128"/>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a:ln/>
        </p:spPr>
      </p:sp>
      <p:sp>
        <p:nvSpPr>
          <p:cNvPr id="95234" name="Notes Placeholder 2"/>
          <p:cNvSpPr>
            <a:spLocks noGrp="1"/>
          </p:cNvSpPr>
          <p:nvPr>
            <p:ph type="body" idx="1"/>
          </p:nvPr>
        </p:nvSpPr>
        <p:spPr>
          <a:noFill/>
          <a:ln/>
        </p:spPr>
        <p:txBody>
          <a:bodyPr/>
          <a:lstStyle/>
          <a:p>
            <a:pPr eaLnBrk="1" hangingPunct="1"/>
            <a:endParaRPr lang="en-GB" smtClean="0">
              <a:cs typeface="Arial" charset="0"/>
            </a:endParaRPr>
          </a:p>
        </p:txBody>
      </p:sp>
      <p:sp>
        <p:nvSpPr>
          <p:cNvPr id="139267" name="Slide Number Placeholder 3"/>
          <p:cNvSpPr txBox="1">
            <a:spLocks noGrp="1"/>
          </p:cNvSpPr>
          <p:nvPr/>
        </p:nvSpPr>
        <p:spPr bwMode="auto">
          <a:xfrm>
            <a:off x="3856038" y="9409113"/>
            <a:ext cx="2949575" cy="495300"/>
          </a:xfrm>
          <a:prstGeom prst="rect">
            <a:avLst/>
          </a:prstGeom>
          <a:noFill/>
          <a:ln>
            <a:miter lim="800000"/>
            <a:headEnd/>
            <a:tailEnd/>
          </a:ln>
        </p:spPr>
        <p:txBody>
          <a:bodyPr anchor="b"/>
          <a:lstStyle/>
          <a:p>
            <a:pPr algn="r" defTabSz="914400">
              <a:defRPr/>
            </a:pPr>
            <a:fld id="{7B408211-635C-48CD-8E66-918072E5E379}" type="slidenum">
              <a:rPr lang="en-US" sz="1200">
                <a:ea typeface="Adobe Ming Std L" pitchFamily="18" charset="-128"/>
                <a:cs typeface="+mn-cs"/>
              </a:rPr>
              <a:pPr algn="r" defTabSz="914400">
                <a:defRPr/>
              </a:pPr>
              <a:t>30</a:t>
            </a:fld>
            <a:endParaRPr lang="en-US" sz="1200">
              <a:ea typeface="Adobe Ming Std L" pitchFamily="18" charset="-128"/>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txBox="1">
            <a:spLocks noGrp="1" noChangeArrowheads="1"/>
          </p:cNvSpPr>
          <p:nvPr/>
        </p:nvSpPr>
        <p:spPr bwMode="auto">
          <a:xfrm>
            <a:off x="3856038" y="9409113"/>
            <a:ext cx="2949575" cy="495300"/>
          </a:xfrm>
          <a:prstGeom prst="rect">
            <a:avLst/>
          </a:prstGeom>
          <a:noFill/>
          <a:ln w="9525">
            <a:noFill/>
            <a:miter lim="800000"/>
            <a:headEnd/>
            <a:tailEnd/>
          </a:ln>
        </p:spPr>
        <p:txBody>
          <a:bodyPr anchor="b"/>
          <a:lstStyle/>
          <a:p>
            <a:pPr algn="r" defTabSz="914400"/>
            <a:fld id="{2404591F-692D-46EC-835D-67D4E53284E2}" type="slidenum">
              <a:rPr lang="en-US" sz="1200">
                <a:ea typeface="MS PGothic" pitchFamily="34" charset="-128"/>
              </a:rPr>
              <a:pPr algn="r" defTabSz="914400"/>
              <a:t>31</a:t>
            </a:fld>
            <a:endParaRPr lang="en-US" sz="1200">
              <a:ea typeface="MS PGothic" pitchFamily="34" charset="-128"/>
            </a:endParaRPr>
          </a:p>
        </p:txBody>
      </p:sp>
      <p:sp>
        <p:nvSpPr>
          <p:cNvPr id="97282" name="Rectangle 2"/>
          <p:cNvSpPr>
            <a:spLocks noGrp="1" noRo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txBox="1">
            <a:spLocks noGrp="1" noChangeArrowheads="1"/>
          </p:cNvSpPr>
          <p:nvPr/>
        </p:nvSpPr>
        <p:spPr bwMode="auto">
          <a:xfrm>
            <a:off x="3856038" y="9409113"/>
            <a:ext cx="2949575" cy="495300"/>
          </a:xfrm>
          <a:prstGeom prst="rect">
            <a:avLst/>
          </a:prstGeom>
          <a:noFill/>
          <a:ln>
            <a:miter lim="800000"/>
            <a:headEnd/>
            <a:tailEnd/>
          </a:ln>
        </p:spPr>
        <p:txBody>
          <a:bodyPr anchor="b"/>
          <a:lstStyle/>
          <a:p>
            <a:pPr algn="r" defTabSz="914400">
              <a:defRPr/>
            </a:pPr>
            <a:fld id="{12E3825F-180F-4F2C-8F96-705E90C35F18}" type="slidenum">
              <a:rPr lang="en-US" sz="1200">
                <a:ea typeface="MS PGothic" pitchFamily="34" charset="-128"/>
                <a:cs typeface="+mn-cs"/>
              </a:rPr>
              <a:pPr algn="r" defTabSz="914400">
                <a:defRPr/>
              </a:pPr>
              <a:t>33</a:t>
            </a:fld>
            <a:endParaRPr lang="en-US" sz="1200">
              <a:ea typeface="MS PGothic" pitchFamily="34" charset="-128"/>
              <a:cs typeface="+mn-cs"/>
            </a:endParaRPr>
          </a:p>
        </p:txBody>
      </p:sp>
      <p:sp>
        <p:nvSpPr>
          <p:cNvPr id="100354" name="Rectangle 7"/>
          <p:cNvSpPr txBox="1">
            <a:spLocks noGrp="1" noChangeArrowheads="1"/>
          </p:cNvSpPr>
          <p:nvPr/>
        </p:nvSpPr>
        <p:spPr bwMode="auto">
          <a:xfrm>
            <a:off x="3856038" y="9409113"/>
            <a:ext cx="2949575" cy="495300"/>
          </a:xfrm>
          <a:prstGeom prst="rect">
            <a:avLst/>
          </a:prstGeom>
          <a:noFill/>
          <a:ln w="9525">
            <a:noFill/>
            <a:miter lim="800000"/>
            <a:headEnd/>
            <a:tailEnd/>
          </a:ln>
        </p:spPr>
        <p:txBody>
          <a:bodyPr lIns="91432" tIns="45716" rIns="91432" bIns="45716" anchor="b"/>
          <a:lstStyle/>
          <a:p>
            <a:pPr algn="r" defTabSz="865188"/>
            <a:fld id="{D4BB9CC7-9612-47C4-89D3-9E0F2151F891}" type="slidenum">
              <a:rPr lang="en-US" sz="1200">
                <a:ea typeface="MS PGothic" pitchFamily="34" charset="-128"/>
              </a:rPr>
              <a:pPr algn="r" defTabSz="865188"/>
              <a:t>33</a:t>
            </a:fld>
            <a:endParaRPr lang="en-US" sz="1200">
              <a:ea typeface="MS PGothic" pitchFamily="34" charset="-128"/>
            </a:endParaRPr>
          </a:p>
        </p:txBody>
      </p:sp>
      <p:sp>
        <p:nvSpPr>
          <p:cNvPr id="100355" name="Rectangle 2"/>
          <p:cNvSpPr>
            <a:spLocks noGrp="1" noRot="1" noChangeAspect="1" noTextEdit="1"/>
          </p:cNvSpPr>
          <p:nvPr>
            <p:ph type="sldImg"/>
          </p:nvPr>
        </p:nvSpPr>
        <p:spPr>
          <a:xfrm>
            <a:off x="107950" y="741363"/>
            <a:ext cx="6596063" cy="3716337"/>
          </a:xfrm>
          <a:ln/>
        </p:spPr>
      </p:sp>
      <p:sp>
        <p:nvSpPr>
          <p:cNvPr id="100356" name="Rectangle 3"/>
          <p:cNvSpPr>
            <a:spLocks noGrp="1"/>
          </p:cNvSpPr>
          <p:nvPr>
            <p:ph type="body" idx="1"/>
          </p:nvPr>
        </p:nvSpPr>
        <p:spPr>
          <a:xfrm>
            <a:off x="909638" y="4705350"/>
            <a:ext cx="4987925" cy="4459288"/>
          </a:xfrm>
          <a:noFill/>
          <a:ln/>
        </p:spPr>
        <p:txBody>
          <a:bodyPr lIns="91411" tIns="45706" rIns="91411" bIns="45706"/>
          <a:lstStyle/>
          <a:p>
            <a:pPr defTabSz="484188" eaLnBrk="1" hangingPunct="1"/>
            <a:r>
              <a:rPr lang="en-US" smtClean="0">
                <a:cs typeface="Arial" charset="0"/>
              </a:rPr>
              <a:t>Here is how IBM defines each area of payments and transaction services segment.</a:t>
            </a:r>
          </a:p>
          <a:p>
            <a:pPr defTabSz="484188" eaLnBrk="1" hangingPunct="1"/>
            <a:endParaRPr lang="en-US" smtClean="0">
              <a:cs typeface="Arial" charset="0"/>
            </a:endParaRPr>
          </a:p>
          <a:p>
            <a:pPr defTabSz="484188" eaLnBrk="1" hangingPunct="1"/>
            <a:r>
              <a:rPr lang="en-US" smtClean="0">
                <a:cs typeface="Arial" charset="0"/>
              </a:rPr>
              <a:t>&lt;please read through each area with the examples listed&gt;</a:t>
            </a:r>
          </a:p>
          <a:p>
            <a:pPr defTabSz="484188" eaLnBrk="1" hangingPunct="1"/>
            <a:endParaRPr lang="en-US" smtClean="0">
              <a:cs typeface="Arial" charset="0"/>
            </a:endParaRPr>
          </a:p>
          <a:p>
            <a:pPr defTabSz="484188" eaLnBrk="1" hangingPunct="1"/>
            <a:r>
              <a:rPr lang="en-US" smtClean="0">
                <a:cs typeface="Arial" charset="0"/>
              </a:rPr>
              <a:t>These projects use industry leading applications from business partners to round out the full solutions that IBM and our partners offer the industry.  Each of these listed partners have validated their offerings with the IBM technology offerings.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698" name="Rectangle 7"/>
          <p:cNvSpPr txBox="1">
            <a:spLocks noGrp="1" noChangeArrowheads="1"/>
          </p:cNvSpPr>
          <p:nvPr/>
        </p:nvSpPr>
        <p:spPr bwMode="auto">
          <a:xfrm>
            <a:off x="3856038" y="9409113"/>
            <a:ext cx="2949575" cy="495300"/>
          </a:xfrm>
          <a:prstGeom prst="rect">
            <a:avLst/>
          </a:prstGeom>
          <a:noFill/>
          <a:ln>
            <a:miter lim="800000"/>
            <a:headEnd/>
            <a:tailEnd/>
          </a:ln>
        </p:spPr>
        <p:txBody>
          <a:bodyPr anchor="b"/>
          <a:lstStyle/>
          <a:p>
            <a:pPr algn="r" defTabSz="914400">
              <a:defRPr/>
            </a:pPr>
            <a:fld id="{BA74E5EA-D646-4116-B195-3C6301B8BD0E}" type="slidenum">
              <a:rPr lang="en-US" sz="1200">
                <a:ea typeface="MS PGothic" pitchFamily="34" charset="-128"/>
                <a:cs typeface="+mn-cs"/>
              </a:rPr>
              <a:pPr algn="r" defTabSz="914400">
                <a:defRPr/>
              </a:pPr>
              <a:t>34</a:t>
            </a:fld>
            <a:endParaRPr lang="en-US" sz="1200">
              <a:ea typeface="MS PGothic" pitchFamily="34" charset="-128"/>
              <a:cs typeface="+mn-cs"/>
            </a:endParaRPr>
          </a:p>
        </p:txBody>
      </p:sp>
      <p:sp>
        <p:nvSpPr>
          <p:cNvPr id="102403" name="Rectangle 7"/>
          <p:cNvSpPr txBox="1">
            <a:spLocks noGrp="1" noChangeArrowheads="1"/>
          </p:cNvSpPr>
          <p:nvPr/>
        </p:nvSpPr>
        <p:spPr bwMode="auto">
          <a:xfrm>
            <a:off x="3856038" y="9409113"/>
            <a:ext cx="2949575" cy="495300"/>
          </a:xfrm>
          <a:prstGeom prst="rect">
            <a:avLst/>
          </a:prstGeom>
          <a:noFill/>
          <a:ln w="9525">
            <a:noFill/>
            <a:miter lim="800000"/>
            <a:headEnd/>
            <a:tailEnd/>
          </a:ln>
        </p:spPr>
        <p:txBody>
          <a:bodyPr lIns="91427" tIns="45713" rIns="91427" bIns="45713" anchor="b"/>
          <a:lstStyle/>
          <a:p>
            <a:pPr algn="r" defTabSz="914400"/>
            <a:fld id="{B375BE51-A532-4C3F-8374-1E6581162E50}" type="slidenum">
              <a:rPr lang="en-US" sz="1200">
                <a:ea typeface="MS PGothic" pitchFamily="34" charset="-128"/>
              </a:rPr>
              <a:pPr algn="r" defTabSz="914400"/>
              <a:t>34</a:t>
            </a:fld>
            <a:endParaRPr lang="en-US" sz="1200">
              <a:ea typeface="MS PGothic" pitchFamily="34" charset="-128"/>
            </a:endParaRPr>
          </a:p>
        </p:txBody>
      </p:sp>
      <p:sp>
        <p:nvSpPr>
          <p:cNvPr id="102404" name="Freeform 2"/>
          <p:cNvSpPr>
            <a:spLocks noChangeArrowheads="1"/>
          </p:cNvSpPr>
          <p:nvPr/>
        </p:nvSpPr>
        <p:spPr bwMode="auto">
          <a:xfrm>
            <a:off x="-82550" y="-617538"/>
            <a:ext cx="160338" cy="657226"/>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82428" tIns="41394" rIns="82428" bIns="41394" anchor="b"/>
          <a:lstStyle/>
          <a:p>
            <a:pPr algn="r" defTabSz="447675">
              <a:lnSpc>
                <a:spcPct val="94000"/>
              </a:lnSpc>
              <a:buSzPct val="450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fld id="{D948C5F6-66CB-45CB-BF12-4FF0BC4D300B}" type="slidenum">
              <a:rPr lang="en-GB" sz="1200">
                <a:solidFill>
                  <a:srgbClr val="000000"/>
                </a:solidFill>
                <a:latin typeface="Times New Roman" pitchFamily="18" charset="0"/>
                <a:ea typeface="MS PGothic" pitchFamily="34" charset="-128"/>
                <a:cs typeface="Lucida Sans Unicode" pitchFamily="34" charset="0"/>
              </a:rPr>
              <a:pPr algn="r" defTabSz="447675">
                <a:lnSpc>
                  <a:spcPct val="94000"/>
                </a:lnSpc>
                <a:buSzPct val="4500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t>34</a:t>
            </a:fld>
            <a:endParaRPr lang="en-GB" sz="1200">
              <a:solidFill>
                <a:srgbClr val="000000"/>
              </a:solidFill>
              <a:latin typeface="Times New Roman" pitchFamily="18" charset="0"/>
              <a:ea typeface="MS PGothic" pitchFamily="34" charset="-128"/>
              <a:cs typeface="Lucida Sans Unicode" pitchFamily="34" charset="0"/>
            </a:endParaRPr>
          </a:p>
        </p:txBody>
      </p:sp>
      <p:sp>
        <p:nvSpPr>
          <p:cNvPr id="102405" name="Rectangle 3"/>
          <p:cNvSpPr>
            <a:spLocks noGrp="1" noRot="1" noChangeAspect="1" noChangeArrowheads="1" noTextEdit="1"/>
          </p:cNvSpPr>
          <p:nvPr>
            <p:ph type="sldImg"/>
          </p:nvPr>
        </p:nvSpPr>
        <p:spPr>
          <a:xfrm>
            <a:off x="104775" y="741363"/>
            <a:ext cx="6597650" cy="3716337"/>
          </a:xfrm>
          <a:ln/>
        </p:spPr>
      </p:sp>
      <p:sp>
        <p:nvSpPr>
          <p:cNvPr id="102406" name="Rectangle 4"/>
          <p:cNvSpPr>
            <a:spLocks noGrp="1" noChangeArrowheads="1"/>
          </p:cNvSpPr>
          <p:nvPr>
            <p:ph type="body" idx="1"/>
          </p:nvPr>
        </p:nvSpPr>
        <p:spPr>
          <a:xfrm>
            <a:off x="681038" y="4705350"/>
            <a:ext cx="5441950" cy="4454525"/>
          </a:xfrm>
          <a:noFill/>
          <a:ln/>
        </p:spPr>
        <p:txBody>
          <a:bodyPr wrap="none" anchor="ctr"/>
          <a:lstStyle/>
          <a:p>
            <a:pPr eaLnBrk="1" hangingPunct="1"/>
            <a:r>
              <a:rPr lang="en-US" smtClean="0">
                <a:cs typeface="Arial" charset="0"/>
              </a:rPr>
              <a:t>The ultimate goal for projects is to create a payments transaction platform that provides for common integration capabilities focused on re-using these functions as projects evolve.  Also, we introduce the industry standard ISO 20022 as the basis for a common representation of data and a common method for calling into the back-office systems.  This is a commonly defined runtime environment with standardized integration to regulatory, checking, AML, reporting and other enterprise needs where the payments platform is the source of the data.  Operationally, IBM FTM holds data for status and the common representation of the data which cooperates with enterprise data management solutions and archival.  In addition, IBM FTM offers sample processes for SWIFTNet Funds, corporate payments and others – allowing for a standard definition for orchestration of the enterprise process.</a:t>
            </a:r>
          </a:p>
          <a:p>
            <a:pPr eaLnBrk="1" hangingPunct="1"/>
            <a:endParaRPr lang="en-US" smtClean="0">
              <a:cs typeface="Arial" charset="0"/>
            </a:endParaRPr>
          </a:p>
          <a:p>
            <a:pPr eaLnBrk="1" hangingPunct="1"/>
            <a:r>
              <a:rPr lang="en-US" smtClean="0">
                <a:cs typeface="Arial" charset="0"/>
              </a:rPr>
              <a:t>There is business benefit in re-use and common services reducing duplication which is part of adopting SOA.  For example, Wells Fargo summarized the value in this quote:</a:t>
            </a:r>
          </a:p>
          <a:p>
            <a:pPr eaLnBrk="1" hangingPunct="1">
              <a:spcBef>
                <a:spcPct val="50000"/>
              </a:spcBef>
            </a:pPr>
            <a:r>
              <a:rPr lang="en-US" i="1" smtClean="0">
                <a:cs typeface="Arial" charset="0"/>
              </a:rPr>
              <a:t>"We've chosen ... the adoption of SOA into the core of our business. It’s given us a clear advantage in the kinds of attributes ... to excel –speed, flexibility and efficiency.“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3856038" y="9409113"/>
            <a:ext cx="2949575" cy="495300"/>
          </a:xfrm>
          <a:prstGeom prst="rect">
            <a:avLst/>
          </a:prstGeom>
          <a:noFill/>
          <a:ln w="9525">
            <a:noFill/>
            <a:round/>
            <a:headEnd/>
            <a:tailEnd/>
          </a:ln>
        </p:spPr>
        <p:txBody>
          <a:bodyPr lIns="90000" tIns="46800" rIns="90000" bIns="46800" anchor="b"/>
          <a:lstStyle/>
          <a:p>
            <a:pPr algn="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EB65070-73F0-42B9-AA00-D853336E84AC}" type="slidenum">
              <a:rPr lang="en-US" sz="1200">
                <a:solidFill>
                  <a:srgbClr val="000000"/>
                </a:solidFill>
                <a:ea typeface="MS Gothic" pitchFamily="49" charset="-128"/>
                <a:cs typeface="Lucida Sans Unicode" pitchFamily="34" charset="0"/>
              </a:rPr>
              <a:pPr algn="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35</a:t>
            </a:fld>
            <a:endParaRPr lang="en-US" sz="1200">
              <a:solidFill>
                <a:srgbClr val="000000"/>
              </a:solidFill>
              <a:ea typeface="MS Gothic" pitchFamily="49" charset="-128"/>
              <a:cs typeface="Lucida Sans Unicode" pitchFamily="34" charset="0"/>
            </a:endParaRPr>
          </a:p>
        </p:txBody>
      </p:sp>
      <p:sp>
        <p:nvSpPr>
          <p:cNvPr id="104451" name="Text Box 3"/>
          <p:cNvSpPr txBox="1">
            <a:spLocks noChangeArrowheads="1"/>
          </p:cNvSpPr>
          <p:nvPr/>
        </p:nvSpPr>
        <p:spPr bwMode="auto">
          <a:xfrm>
            <a:off x="0" y="9409113"/>
            <a:ext cx="2949575" cy="495300"/>
          </a:xfrm>
          <a:prstGeom prst="rect">
            <a:avLst/>
          </a:prstGeom>
          <a:noFill/>
          <a:ln w="9525">
            <a:noFill/>
            <a:round/>
            <a:headEnd/>
            <a:tailEnd/>
          </a:ln>
        </p:spPr>
        <p:txBody>
          <a:bodyPr lIns="90000" tIns="46800" rIns="90000" bIns="46800" anchor="b"/>
          <a:lstStyle/>
          <a:p>
            <a:pP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a:solidFill>
                <a:srgbClr val="000000"/>
              </a:solidFill>
              <a:ea typeface="MS Gothic" pitchFamily="49" charset="-128"/>
              <a:cs typeface="Lucida Sans Unicode" pitchFamily="34" charset="0"/>
            </a:endParaRPr>
          </a:p>
        </p:txBody>
      </p:sp>
      <p:sp>
        <p:nvSpPr>
          <p:cNvPr id="104452" name="Text Box 4"/>
          <p:cNvSpPr txBox="1">
            <a:spLocks noChangeArrowheads="1"/>
          </p:cNvSpPr>
          <p:nvPr/>
        </p:nvSpPr>
        <p:spPr bwMode="auto">
          <a:xfrm>
            <a:off x="0" y="0"/>
            <a:ext cx="2949575" cy="495300"/>
          </a:xfrm>
          <a:prstGeom prst="rect">
            <a:avLst/>
          </a:prstGeom>
          <a:noFill/>
          <a:ln w="9525">
            <a:noFill/>
            <a:round/>
            <a:headEnd/>
            <a:tailEnd/>
          </a:ln>
        </p:spPr>
        <p:txBody>
          <a:bodyPr lIns="90000" tIns="46800" rIns="90000" bIns="46800"/>
          <a:lstStyle/>
          <a:p>
            <a:pP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a:solidFill>
                <a:srgbClr val="000000"/>
              </a:solidFill>
              <a:ea typeface="MS Gothic" pitchFamily="49" charset="-128"/>
              <a:cs typeface="Lucida Sans Unicode" pitchFamily="34" charset="0"/>
            </a:endParaRPr>
          </a:p>
        </p:txBody>
      </p:sp>
      <p:sp>
        <p:nvSpPr>
          <p:cNvPr id="104453" name="Text Box 5"/>
          <p:cNvSpPr txBox="1">
            <a:spLocks noChangeArrowheads="1"/>
          </p:cNvSpPr>
          <p:nvPr/>
        </p:nvSpPr>
        <p:spPr bwMode="auto">
          <a:xfrm>
            <a:off x="3856038" y="0"/>
            <a:ext cx="2949575" cy="495300"/>
          </a:xfrm>
          <a:prstGeom prst="rect">
            <a:avLst/>
          </a:prstGeom>
          <a:noFill/>
          <a:ln w="9525">
            <a:noFill/>
            <a:round/>
            <a:headEnd/>
            <a:tailEnd/>
          </a:ln>
        </p:spPr>
        <p:txBody>
          <a:bodyPr lIns="90000" tIns="46800" rIns="90000" bIns="46800"/>
          <a:lstStyle/>
          <a:p>
            <a:pPr algn="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F2D012E-C32D-41CE-AB63-3396FC0C5F81}" type="datetime1">
              <a:rPr lang="en-US" sz="1200">
                <a:solidFill>
                  <a:srgbClr val="000000"/>
                </a:solidFill>
                <a:ea typeface="MS Gothic" pitchFamily="49" charset="-128"/>
                <a:cs typeface="Lucida Sans Unicode" pitchFamily="34" charset="0"/>
              </a:rPr>
              <a:pPr algn="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10/11/2011</a:t>
            </a:fld>
            <a:endParaRPr lang="en-US" sz="1200">
              <a:solidFill>
                <a:srgbClr val="000000"/>
              </a:solidFill>
              <a:ea typeface="MS Gothic" pitchFamily="49" charset="-128"/>
              <a:cs typeface="Lucida Sans Unicode" pitchFamily="34" charset="0"/>
            </a:endParaRPr>
          </a:p>
        </p:txBody>
      </p:sp>
      <p:sp>
        <p:nvSpPr>
          <p:cNvPr id="104454" name="Rectangle 6"/>
          <p:cNvSpPr>
            <a:spLocks noGrp="1" noRot="1" noChangeArrowheads="1" noTextEdit="1"/>
          </p:cNvSpPr>
          <p:nvPr>
            <p:ph type="sldImg"/>
          </p:nvPr>
        </p:nvSpPr>
        <p:spPr>
          <a:ln/>
        </p:spPr>
      </p:sp>
      <p:sp>
        <p:nvSpPr>
          <p:cNvPr id="104455" name="Text Box 7"/>
          <p:cNvSpPr>
            <a:spLocks noGrp="1" noChangeArrowheads="1"/>
          </p:cNvSpPr>
          <p:nvPr>
            <p:ph type="body" idx="1"/>
          </p:nvPr>
        </p:nvSpPr>
        <p:spPr>
          <a:noFill/>
          <a:ln/>
        </p:spPr>
        <p:txBody>
          <a:bodyPr lIns="0" tIns="0" rIns="0" bIns="0"/>
          <a:lstStyle/>
          <a:p>
            <a:pPr defTabSz="449263"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MS Gothic" pitchFamily="49" charset="-128"/>
              </a:rPr>
              <a:t>Message Functions: Message Translation, </a:t>
            </a:r>
          </a:p>
          <a:p>
            <a:pPr defTabSz="449263"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MS Gothic" pitchFamily="49" charset="-128"/>
              </a:rPr>
              <a:t>:</a:t>
            </a:r>
          </a:p>
        </p:txBody>
      </p:sp>
      <p:sp>
        <p:nvSpPr>
          <p:cNvPr id="104456" name="Text Box 8"/>
          <p:cNvSpPr txBox="1">
            <a:spLocks noChangeArrowheads="1"/>
          </p:cNvSpPr>
          <p:nvPr/>
        </p:nvSpPr>
        <p:spPr bwMode="auto">
          <a:xfrm>
            <a:off x="3857625" y="9409113"/>
            <a:ext cx="2946400" cy="493712"/>
          </a:xfrm>
          <a:prstGeom prst="rect">
            <a:avLst/>
          </a:prstGeom>
          <a:noFill/>
          <a:ln w="21600">
            <a:noFill/>
            <a:round/>
            <a:headEnd/>
            <a:tailEnd/>
          </a:ln>
        </p:spPr>
        <p:txBody>
          <a:bodyPr lIns="90000" tIns="46800" rIns="90000" bIns="46800" anchor="b"/>
          <a:lstStyle/>
          <a:p>
            <a:pPr algn="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17FCD44-4A83-49F7-8D97-FC4B71A1B6C0}" type="slidenum">
              <a:rPr lang="en-US" sz="1200">
                <a:solidFill>
                  <a:srgbClr val="000000"/>
                </a:solidFill>
                <a:latin typeface="Times New Roman" pitchFamily="18" charset="0"/>
                <a:ea typeface="MS Gothic" pitchFamily="49" charset="-128"/>
              </a:rPr>
              <a:pPr algn="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35</a:t>
            </a:fld>
            <a:endParaRPr lang="en-US" sz="1200">
              <a:solidFill>
                <a:srgbClr val="000000"/>
              </a:solidFill>
              <a:latin typeface="Times New Roman" pitchFamily="18" charset="0"/>
              <a:ea typeface="MS Gothic" pitchFamily="49"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107950" y="742950"/>
            <a:ext cx="6594475" cy="3714750"/>
          </a:xfrm>
          <a:ln/>
        </p:spPr>
      </p:sp>
      <p:sp>
        <p:nvSpPr>
          <p:cNvPr id="23554" name="Rectangle 3"/>
          <p:cNvSpPr>
            <a:spLocks noGrp="1" noChangeArrowheads="1"/>
          </p:cNvSpPr>
          <p:nvPr>
            <p:ph type="body" idx="1"/>
          </p:nvPr>
        </p:nvSpPr>
        <p:spPr>
          <a:xfrm>
            <a:off x="908050" y="4705350"/>
            <a:ext cx="4991100" cy="4457700"/>
          </a:xfrm>
          <a:noFill/>
          <a:ln/>
        </p:spPr>
        <p:txBody>
          <a:bodyPr/>
          <a:lstStyle/>
          <a:p>
            <a:pPr eaLnBrk="1" hangingPunct="1"/>
            <a:r>
              <a:rPr lang="en-US" smtClean="0"/>
              <a:t>The framework supports progressive transformation by allowing you to simplify the infrastructure supporting your business, one project at a time.  Framework projects are short in duration and deliver an ROI quickly, helping you gain momentum and build the business case for the next project.  Over time you move to a more flexible and agile solutions infrastructure that is aligned with the needs of your business.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rrowheads="1" noTextEdit="1"/>
          </p:cNvSpPr>
          <p:nvPr>
            <p:ph type="sldImg"/>
          </p:nvPr>
        </p:nvSpPr>
        <p:spPr>
          <a:xfrm>
            <a:off x="107950" y="741363"/>
            <a:ext cx="6592888" cy="3714750"/>
          </a:xfrm>
          <a:ln/>
        </p:spPr>
      </p:sp>
      <p:sp>
        <p:nvSpPr>
          <p:cNvPr id="2109443" name="Rectangle 3"/>
          <p:cNvSpPr>
            <a:spLocks noGrp="1" noChangeArrowheads="1"/>
          </p:cNvSpPr>
          <p:nvPr>
            <p:ph type="body" idx="1"/>
          </p:nvPr>
        </p:nvSpPr>
        <p:spPr>
          <a:xfrm>
            <a:off x="681038" y="4705350"/>
            <a:ext cx="5445125" cy="4459288"/>
          </a:xfrm>
          <a:ln/>
        </p:spPr>
        <p:txBody>
          <a:bodyPr lIns="91421" tIns="45711" rIns="91421" bIns="45711"/>
          <a:lstStyle/>
          <a:p>
            <a:pPr eaLnBrk="1" hangingPunct="1">
              <a:lnSpc>
                <a:spcPct val="80000"/>
              </a:lnSpc>
              <a:defRPr/>
            </a:pPr>
            <a:r>
              <a:rPr lang="en-US" sz="800" b="1">
                <a:effectLst>
                  <a:outerShdw blurRad="38100" dist="38100" dir="2700000" algn="tl">
                    <a:srgbClr val="C0C0C0"/>
                  </a:outerShdw>
                </a:effectLst>
              </a:rPr>
              <a:t>Business Challenge</a:t>
            </a:r>
          </a:p>
          <a:p>
            <a:pPr eaLnBrk="1" hangingPunct="1">
              <a:lnSpc>
                <a:spcPct val="80000"/>
              </a:lnSpc>
              <a:defRPr/>
            </a:pPr>
            <a:r>
              <a:rPr lang="en-US" sz="800"/>
              <a:t>  DnB NOR needed to: </a:t>
            </a:r>
          </a:p>
          <a:p>
            <a:pPr lvl="1" eaLnBrk="1" hangingPunct="1">
              <a:lnSpc>
                <a:spcPct val="80000"/>
              </a:lnSpc>
              <a:defRPr/>
            </a:pPr>
            <a:r>
              <a:rPr lang="en-US" sz="800"/>
              <a:t>Design and build a message hub that can send and receive SEPA Credit Transfers from the European Bankers Association</a:t>
            </a:r>
          </a:p>
          <a:p>
            <a:pPr lvl="1" eaLnBrk="1" hangingPunct="1">
              <a:lnSpc>
                <a:spcPct val="80000"/>
              </a:lnSpc>
              <a:defRPr/>
            </a:pPr>
            <a:r>
              <a:rPr lang="en-US" sz="800"/>
              <a:t>Build functionality for bulking / de-bulking of SEPA Credit Transfers</a:t>
            </a:r>
          </a:p>
          <a:p>
            <a:pPr lvl="1" eaLnBrk="1" hangingPunct="1">
              <a:lnSpc>
                <a:spcPct val="80000"/>
              </a:lnSpc>
              <a:defRPr/>
            </a:pPr>
            <a:r>
              <a:rPr lang="en-US" sz="800"/>
              <a:t>Integrate the message hub with existing payment solutions. (ProSwitch, ILM and WBI-FN)</a:t>
            </a:r>
          </a:p>
          <a:p>
            <a:pPr lvl="1" eaLnBrk="1" hangingPunct="1">
              <a:lnSpc>
                <a:spcPct val="80000"/>
              </a:lnSpc>
              <a:defRPr/>
            </a:pPr>
            <a:r>
              <a:rPr lang="en-US" sz="800"/>
              <a:t>Provide orchestration for international SWIFT payments with AML, market and liquidity systems</a:t>
            </a:r>
            <a:endParaRPr lang="en-US" sz="800" b="1"/>
          </a:p>
          <a:p>
            <a:pPr eaLnBrk="1" hangingPunct="1">
              <a:lnSpc>
                <a:spcPct val="80000"/>
              </a:lnSpc>
              <a:defRPr/>
            </a:pPr>
            <a:endParaRPr lang="en-US" sz="800"/>
          </a:p>
          <a:p>
            <a:pPr eaLnBrk="1" hangingPunct="1">
              <a:lnSpc>
                <a:spcPct val="80000"/>
              </a:lnSpc>
              <a:defRPr/>
            </a:pPr>
            <a:r>
              <a:rPr lang="en-US" sz="800" b="1">
                <a:effectLst>
                  <a:outerShdw blurRad="38100" dist="38100" dir="2700000" algn="tl">
                    <a:srgbClr val="C0C0C0"/>
                  </a:outerShdw>
                </a:effectLst>
              </a:rPr>
              <a:t>Solution</a:t>
            </a:r>
          </a:p>
          <a:p>
            <a:pPr eaLnBrk="1" hangingPunct="1">
              <a:lnSpc>
                <a:spcPct val="80000"/>
              </a:lnSpc>
              <a:defRPr/>
            </a:pPr>
            <a:r>
              <a:rPr lang="en-US" sz="800"/>
              <a:t>Implemented payments mediation, monitoring and management across the DnBNOR SEPA payments business</a:t>
            </a:r>
          </a:p>
          <a:p>
            <a:pPr eaLnBrk="1" hangingPunct="1">
              <a:lnSpc>
                <a:spcPct val="80000"/>
              </a:lnSpc>
              <a:defRPr/>
            </a:pPr>
            <a:r>
              <a:rPr lang="en-US" sz="800"/>
              <a:t>Components of the solution included:</a:t>
            </a:r>
          </a:p>
          <a:p>
            <a:pPr lvl="1" eaLnBrk="1" hangingPunct="1">
              <a:lnSpc>
                <a:spcPct val="80000"/>
              </a:lnSpc>
              <a:defRPr/>
            </a:pPr>
            <a:r>
              <a:rPr lang="en-US" sz="800"/>
              <a:t>IBM enterprise payments platform assets</a:t>
            </a:r>
          </a:p>
          <a:p>
            <a:pPr lvl="1" eaLnBrk="1" hangingPunct="1">
              <a:lnSpc>
                <a:spcPct val="80000"/>
              </a:lnSpc>
              <a:defRPr/>
            </a:pPr>
            <a:r>
              <a:rPr lang="en-US" sz="800"/>
              <a:t>ILOG BRMS for intelligent decisioning and validation</a:t>
            </a:r>
          </a:p>
          <a:p>
            <a:pPr lvl="1" eaLnBrk="1" hangingPunct="1">
              <a:lnSpc>
                <a:spcPct val="80000"/>
              </a:lnSpc>
              <a:defRPr/>
            </a:pPr>
            <a:r>
              <a:rPr lang="en-US" sz="800"/>
              <a:t>IBM Information FrameWork models</a:t>
            </a:r>
          </a:p>
          <a:p>
            <a:pPr lvl="1" eaLnBrk="1" hangingPunct="1">
              <a:lnSpc>
                <a:spcPct val="80000"/>
              </a:lnSpc>
              <a:defRPr/>
            </a:pPr>
            <a:r>
              <a:rPr lang="en-US" sz="800"/>
              <a:t>WebSphere BI for FN</a:t>
            </a:r>
          </a:p>
          <a:p>
            <a:pPr lvl="1" eaLnBrk="1" hangingPunct="1">
              <a:lnSpc>
                <a:spcPct val="80000"/>
              </a:lnSpc>
              <a:defRPr/>
            </a:pPr>
            <a:r>
              <a:rPr lang="en-US" sz="800"/>
              <a:t>WebSphere Message Broker</a:t>
            </a:r>
          </a:p>
          <a:p>
            <a:pPr lvl="1" eaLnBrk="1" hangingPunct="1">
              <a:lnSpc>
                <a:spcPct val="80000"/>
              </a:lnSpc>
              <a:defRPr/>
            </a:pPr>
            <a:r>
              <a:rPr lang="en-US" sz="800"/>
              <a:t>WebSphere TX</a:t>
            </a:r>
          </a:p>
          <a:p>
            <a:pPr lvl="1" eaLnBrk="1" hangingPunct="1">
              <a:lnSpc>
                <a:spcPct val="80000"/>
              </a:lnSpc>
              <a:defRPr/>
            </a:pPr>
            <a:r>
              <a:rPr lang="en-US" sz="800"/>
              <a:t>DB2</a:t>
            </a:r>
          </a:p>
          <a:p>
            <a:pPr lvl="1" eaLnBrk="1" hangingPunct="1">
              <a:lnSpc>
                <a:spcPct val="80000"/>
              </a:lnSpc>
              <a:defRPr/>
            </a:pPr>
            <a:r>
              <a:rPr lang="en-US" sz="800"/>
              <a:t>Tivoli CAM for SOA</a:t>
            </a:r>
          </a:p>
          <a:p>
            <a:pPr lvl="1" eaLnBrk="1" hangingPunct="1">
              <a:lnSpc>
                <a:spcPct val="80000"/>
              </a:lnSpc>
              <a:defRPr/>
            </a:pPr>
            <a:r>
              <a:rPr lang="en-US" sz="800"/>
              <a:t>Rational Software Architect</a:t>
            </a:r>
          </a:p>
          <a:p>
            <a:pPr eaLnBrk="1" hangingPunct="1">
              <a:lnSpc>
                <a:spcPct val="80000"/>
              </a:lnSpc>
              <a:defRPr/>
            </a:pPr>
            <a:endParaRPr lang="en-US" sz="800"/>
          </a:p>
          <a:p>
            <a:pPr eaLnBrk="1" hangingPunct="1">
              <a:lnSpc>
                <a:spcPct val="80000"/>
              </a:lnSpc>
              <a:defRPr/>
            </a:pPr>
            <a:r>
              <a:rPr lang="en-US" sz="800" b="1"/>
              <a:t>Benefits</a:t>
            </a:r>
          </a:p>
          <a:p>
            <a:pPr lvl="1" eaLnBrk="1" hangingPunct="1">
              <a:lnSpc>
                <a:spcPct val="80000"/>
              </a:lnSpc>
              <a:defRPr/>
            </a:pPr>
            <a:r>
              <a:rPr lang="en-US" sz="800"/>
              <a:t>Common data &amp; service definitions allow for phased, component-based development; enables re-use and consistency </a:t>
            </a:r>
          </a:p>
          <a:p>
            <a:pPr lvl="1" eaLnBrk="1" hangingPunct="1">
              <a:lnSpc>
                <a:spcPct val="80000"/>
              </a:lnSpc>
              <a:defRPr/>
            </a:pPr>
            <a:r>
              <a:rPr lang="en-US" sz="800"/>
              <a:t>DnB NOR back-end payments applications are shielded from changes at the payments network and gateway product levels</a:t>
            </a:r>
          </a:p>
          <a:p>
            <a:pPr lvl="1" eaLnBrk="1" hangingPunct="1">
              <a:lnSpc>
                <a:spcPct val="80000"/>
              </a:lnSpc>
              <a:defRPr/>
            </a:pPr>
            <a:r>
              <a:rPr lang="en-US" sz="800"/>
              <a:t>Enhanced the level of monitoring with thorough visibility of the deployed business processes</a:t>
            </a:r>
          </a:p>
          <a:p>
            <a:pPr lvl="1" eaLnBrk="1" hangingPunct="1">
              <a:lnSpc>
                <a:spcPct val="80000"/>
              </a:lnSpc>
              <a:defRPr/>
            </a:pPr>
            <a:endParaRPr lang="en-US" sz="8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txBox="1">
            <a:spLocks noGrp="1" noChangeArrowheads="1"/>
          </p:cNvSpPr>
          <p:nvPr/>
        </p:nvSpPr>
        <p:spPr bwMode="auto">
          <a:xfrm>
            <a:off x="0" y="0"/>
            <a:ext cx="2946400" cy="492125"/>
          </a:xfrm>
          <a:prstGeom prst="rect">
            <a:avLst/>
          </a:prstGeom>
          <a:noFill/>
          <a:ln w="9525">
            <a:noFill/>
            <a:round/>
            <a:headEnd/>
            <a:tailEnd/>
          </a:ln>
        </p:spPr>
        <p:txBody>
          <a:bodyPr lIns="91800" rIns="91800"/>
          <a:lstStyle/>
          <a:p>
            <a:pPr defTabSz="457200">
              <a:buClr>
                <a:srgbClr val="000000"/>
              </a:buClr>
              <a:buSzPct val="45000"/>
              <a:buFont typeface="Wingdings" pitchFamily="2" charset="2"/>
              <a:buNone/>
              <a:tabLst>
                <a:tab pos="723900" algn="l"/>
                <a:tab pos="1447800" algn="l"/>
                <a:tab pos="2171700" algn="l"/>
                <a:tab pos="2895600" algn="l"/>
              </a:tabLst>
            </a:pPr>
            <a:r>
              <a:rPr lang="en-US" sz="1200">
                <a:solidFill>
                  <a:srgbClr val="000000"/>
                </a:solidFill>
                <a:latin typeface="Times New Roman" pitchFamily="18" charset="0"/>
              </a:rPr>
              <a:t>Proprietary &amp; Confidential</a:t>
            </a:r>
          </a:p>
        </p:txBody>
      </p:sp>
      <p:sp>
        <p:nvSpPr>
          <p:cNvPr id="108546" name="Rectangle 3"/>
          <p:cNvSpPr txBox="1">
            <a:spLocks noGrp="1" noChangeArrowheads="1"/>
          </p:cNvSpPr>
          <p:nvPr/>
        </p:nvSpPr>
        <p:spPr bwMode="auto">
          <a:xfrm>
            <a:off x="3856038" y="0"/>
            <a:ext cx="2946400" cy="492125"/>
          </a:xfrm>
          <a:prstGeom prst="rect">
            <a:avLst/>
          </a:prstGeom>
          <a:noFill/>
          <a:ln w="9525">
            <a:noFill/>
            <a:round/>
            <a:headEnd/>
            <a:tailEnd/>
          </a:ln>
        </p:spPr>
        <p:txBody>
          <a:bodyPr lIns="91800" rIns="91800"/>
          <a:lstStyle/>
          <a:p>
            <a:pPr algn="r" defTabSz="457200">
              <a:buClr>
                <a:srgbClr val="000000"/>
              </a:buClr>
              <a:buSzPct val="45000"/>
              <a:buFont typeface="Wingdings" pitchFamily="2" charset="2"/>
              <a:buNone/>
              <a:tabLst>
                <a:tab pos="723900" algn="l"/>
                <a:tab pos="1447800" algn="l"/>
                <a:tab pos="2171700" algn="l"/>
                <a:tab pos="2895600" algn="l"/>
              </a:tabLst>
            </a:pPr>
            <a:fld id="{15C8A517-CC82-4424-97B8-92E1D1D21947}" type="datetime4">
              <a:rPr lang="en-US" sz="1200">
                <a:solidFill>
                  <a:srgbClr val="000000"/>
                </a:solidFill>
                <a:latin typeface="Times New Roman" pitchFamily="18" charset="0"/>
              </a:rPr>
              <a:pPr algn="r" defTabSz="457200">
                <a:buClr>
                  <a:srgbClr val="000000"/>
                </a:buClr>
                <a:buSzPct val="45000"/>
                <a:buFont typeface="Wingdings" pitchFamily="2" charset="2"/>
                <a:buNone/>
                <a:tabLst>
                  <a:tab pos="723900" algn="l"/>
                  <a:tab pos="1447800" algn="l"/>
                  <a:tab pos="2171700" algn="l"/>
                  <a:tab pos="2895600" algn="l"/>
                </a:tabLst>
              </a:pPr>
              <a:t>October 11, 2011</a:t>
            </a:fld>
            <a:endParaRPr lang="en-US" sz="1200">
              <a:solidFill>
                <a:srgbClr val="000000"/>
              </a:solidFill>
              <a:latin typeface="Times New Roman" pitchFamily="18" charset="0"/>
            </a:endParaRPr>
          </a:p>
        </p:txBody>
      </p:sp>
      <p:sp>
        <p:nvSpPr>
          <p:cNvPr id="108547" name="Rectangle 6"/>
          <p:cNvSpPr txBox="1">
            <a:spLocks noGrp="1" noChangeArrowheads="1"/>
          </p:cNvSpPr>
          <p:nvPr/>
        </p:nvSpPr>
        <p:spPr bwMode="auto">
          <a:xfrm>
            <a:off x="0" y="9409113"/>
            <a:ext cx="2946400" cy="492125"/>
          </a:xfrm>
          <a:prstGeom prst="rect">
            <a:avLst/>
          </a:prstGeom>
          <a:noFill/>
          <a:ln w="9525">
            <a:noFill/>
            <a:round/>
            <a:headEnd/>
            <a:tailEnd/>
          </a:ln>
        </p:spPr>
        <p:txBody>
          <a:bodyPr lIns="91800" rIns="91800" anchor="b"/>
          <a:lstStyle/>
          <a:p>
            <a:pPr defTabSz="457200">
              <a:buClr>
                <a:srgbClr val="000000"/>
              </a:buClr>
              <a:buSzPct val="45000"/>
              <a:buFont typeface="Wingdings" pitchFamily="2" charset="2"/>
              <a:buNone/>
              <a:tabLst>
                <a:tab pos="723900" algn="l"/>
                <a:tab pos="1447800" algn="l"/>
                <a:tab pos="2171700" algn="l"/>
                <a:tab pos="2895600" algn="l"/>
              </a:tabLst>
            </a:pPr>
            <a:r>
              <a:rPr lang="en-US" sz="1200">
                <a:solidFill>
                  <a:srgbClr val="000000"/>
                </a:solidFill>
                <a:latin typeface="Times New Roman" pitchFamily="18" charset="0"/>
              </a:rPr>
              <a:t>© 2005 Sterling Commerce</a:t>
            </a:r>
          </a:p>
        </p:txBody>
      </p:sp>
      <p:sp>
        <p:nvSpPr>
          <p:cNvPr id="108548" name="Rectangle 7"/>
          <p:cNvSpPr txBox="1">
            <a:spLocks noGrp="1" noChangeArrowheads="1"/>
          </p:cNvSpPr>
          <p:nvPr/>
        </p:nvSpPr>
        <p:spPr bwMode="auto">
          <a:xfrm>
            <a:off x="3856038" y="9409113"/>
            <a:ext cx="2946400" cy="492125"/>
          </a:xfrm>
          <a:prstGeom prst="rect">
            <a:avLst/>
          </a:prstGeom>
          <a:noFill/>
          <a:ln w="9525">
            <a:noFill/>
            <a:round/>
            <a:headEnd/>
            <a:tailEnd/>
          </a:ln>
        </p:spPr>
        <p:txBody>
          <a:bodyPr lIns="91800" rIns="91800" anchor="b"/>
          <a:lstStyle/>
          <a:p>
            <a:pPr algn="r" defTabSz="457200">
              <a:buClr>
                <a:srgbClr val="000000"/>
              </a:buClr>
              <a:buSzPct val="45000"/>
              <a:buFont typeface="Wingdings" pitchFamily="2" charset="2"/>
              <a:buNone/>
              <a:tabLst>
                <a:tab pos="723900" algn="l"/>
                <a:tab pos="1447800" algn="l"/>
                <a:tab pos="2171700" algn="l"/>
                <a:tab pos="2895600" algn="l"/>
              </a:tabLst>
            </a:pPr>
            <a:fld id="{B82E2ED0-CF51-4250-A84D-0F62178CF0A4}" type="slidenum">
              <a:rPr lang="en-US" sz="1200">
                <a:solidFill>
                  <a:srgbClr val="000000"/>
                </a:solidFill>
                <a:latin typeface="Times New Roman" pitchFamily="18" charset="0"/>
              </a:rPr>
              <a:pPr algn="r" defTabSz="457200">
                <a:buClr>
                  <a:srgbClr val="000000"/>
                </a:buClr>
                <a:buSzPct val="45000"/>
                <a:buFont typeface="Wingdings" pitchFamily="2" charset="2"/>
                <a:buNone/>
                <a:tabLst>
                  <a:tab pos="723900" algn="l"/>
                  <a:tab pos="1447800" algn="l"/>
                  <a:tab pos="2171700" algn="l"/>
                  <a:tab pos="2895600" algn="l"/>
                </a:tabLst>
              </a:pPr>
              <a:t>37</a:t>
            </a:fld>
            <a:endParaRPr lang="en-US" sz="1200">
              <a:solidFill>
                <a:srgbClr val="000000"/>
              </a:solidFill>
              <a:latin typeface="Times New Roman" pitchFamily="18" charset="0"/>
            </a:endParaRPr>
          </a:p>
        </p:txBody>
      </p:sp>
      <p:sp>
        <p:nvSpPr>
          <p:cNvPr id="108549" name="Rectangle 2"/>
          <p:cNvSpPr>
            <a:spLocks noGrp="1" noRot="1" noChangeArrowheads="1" noTextEdit="1"/>
          </p:cNvSpPr>
          <p:nvPr>
            <p:ph type="sldImg"/>
          </p:nvPr>
        </p:nvSpPr>
        <p:spPr>
          <a:xfrm>
            <a:off x="109538" y="742950"/>
            <a:ext cx="6586537" cy="3711575"/>
          </a:xfrm>
          <a:ln/>
        </p:spPr>
      </p:sp>
      <p:sp>
        <p:nvSpPr>
          <p:cNvPr id="108550" name="Rectangle 3"/>
          <p:cNvSpPr>
            <a:spLocks noGrp="1" noChangeArrowheads="1"/>
          </p:cNvSpPr>
          <p:nvPr>
            <p:ph type="body" idx="1"/>
          </p:nvPr>
        </p:nvSpPr>
        <p:spPr>
          <a:xfrm>
            <a:off x="681038" y="4705350"/>
            <a:ext cx="5441950" cy="4454525"/>
          </a:xfrm>
          <a:noFill/>
          <a:ln/>
        </p:spPr>
        <p:txBody>
          <a:bodyPr lIns="91800" rIns="91800"/>
          <a:lstStyle/>
          <a:p>
            <a:pPr eaLnBrk="1" hangingPunct="1"/>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txBox="1">
            <a:spLocks noGrp="1" noChangeArrowheads="1"/>
          </p:cNvSpPr>
          <p:nvPr/>
        </p:nvSpPr>
        <p:spPr bwMode="auto">
          <a:xfrm>
            <a:off x="0" y="0"/>
            <a:ext cx="2946400" cy="492125"/>
          </a:xfrm>
          <a:prstGeom prst="rect">
            <a:avLst/>
          </a:prstGeom>
          <a:noFill/>
          <a:ln w="9525">
            <a:noFill/>
            <a:round/>
            <a:headEnd/>
            <a:tailEnd/>
          </a:ln>
        </p:spPr>
        <p:txBody>
          <a:bodyPr lIns="91800" rIns="91800"/>
          <a:lstStyle/>
          <a:p>
            <a:pPr defTabSz="457200">
              <a:buClr>
                <a:srgbClr val="000000"/>
              </a:buClr>
              <a:buSzPct val="45000"/>
              <a:buFont typeface="Wingdings" pitchFamily="2" charset="2"/>
              <a:buNone/>
              <a:tabLst>
                <a:tab pos="723900" algn="l"/>
                <a:tab pos="1447800" algn="l"/>
                <a:tab pos="2171700" algn="l"/>
                <a:tab pos="2895600" algn="l"/>
              </a:tabLst>
            </a:pPr>
            <a:r>
              <a:rPr lang="en-US" sz="1200">
                <a:solidFill>
                  <a:srgbClr val="000000"/>
                </a:solidFill>
                <a:latin typeface="Times New Roman" pitchFamily="18" charset="0"/>
              </a:rPr>
              <a:t>Proprietary &amp; Confidential</a:t>
            </a:r>
          </a:p>
        </p:txBody>
      </p:sp>
      <p:sp>
        <p:nvSpPr>
          <p:cNvPr id="110594" name="Rectangle 3"/>
          <p:cNvSpPr txBox="1">
            <a:spLocks noGrp="1" noChangeArrowheads="1"/>
          </p:cNvSpPr>
          <p:nvPr/>
        </p:nvSpPr>
        <p:spPr bwMode="auto">
          <a:xfrm>
            <a:off x="3856038" y="0"/>
            <a:ext cx="2946400" cy="492125"/>
          </a:xfrm>
          <a:prstGeom prst="rect">
            <a:avLst/>
          </a:prstGeom>
          <a:noFill/>
          <a:ln w="9525">
            <a:noFill/>
            <a:round/>
            <a:headEnd/>
            <a:tailEnd/>
          </a:ln>
        </p:spPr>
        <p:txBody>
          <a:bodyPr lIns="91800" rIns="91800"/>
          <a:lstStyle/>
          <a:p>
            <a:pPr algn="r" defTabSz="457200">
              <a:buClr>
                <a:srgbClr val="000000"/>
              </a:buClr>
              <a:buSzPct val="45000"/>
              <a:buFont typeface="Wingdings" pitchFamily="2" charset="2"/>
              <a:buNone/>
              <a:tabLst>
                <a:tab pos="723900" algn="l"/>
                <a:tab pos="1447800" algn="l"/>
                <a:tab pos="2171700" algn="l"/>
                <a:tab pos="2895600" algn="l"/>
              </a:tabLst>
            </a:pPr>
            <a:fld id="{59C1AA96-746A-4D74-A32F-03F700C19A9D}" type="datetime4">
              <a:rPr lang="en-US" sz="1200">
                <a:solidFill>
                  <a:srgbClr val="000000"/>
                </a:solidFill>
                <a:latin typeface="Times New Roman" pitchFamily="18" charset="0"/>
              </a:rPr>
              <a:pPr algn="r" defTabSz="457200">
                <a:buClr>
                  <a:srgbClr val="000000"/>
                </a:buClr>
                <a:buSzPct val="45000"/>
                <a:buFont typeface="Wingdings" pitchFamily="2" charset="2"/>
                <a:buNone/>
                <a:tabLst>
                  <a:tab pos="723900" algn="l"/>
                  <a:tab pos="1447800" algn="l"/>
                  <a:tab pos="2171700" algn="l"/>
                  <a:tab pos="2895600" algn="l"/>
                </a:tabLst>
              </a:pPr>
              <a:t>October 11, 2011</a:t>
            </a:fld>
            <a:endParaRPr lang="en-US" sz="1200">
              <a:solidFill>
                <a:srgbClr val="000000"/>
              </a:solidFill>
              <a:latin typeface="Times New Roman" pitchFamily="18" charset="0"/>
            </a:endParaRPr>
          </a:p>
        </p:txBody>
      </p:sp>
      <p:sp>
        <p:nvSpPr>
          <p:cNvPr id="110595" name="Rectangle 6"/>
          <p:cNvSpPr txBox="1">
            <a:spLocks noGrp="1" noChangeArrowheads="1"/>
          </p:cNvSpPr>
          <p:nvPr/>
        </p:nvSpPr>
        <p:spPr bwMode="auto">
          <a:xfrm>
            <a:off x="0" y="9409113"/>
            <a:ext cx="2946400" cy="492125"/>
          </a:xfrm>
          <a:prstGeom prst="rect">
            <a:avLst/>
          </a:prstGeom>
          <a:noFill/>
          <a:ln w="9525">
            <a:noFill/>
            <a:round/>
            <a:headEnd/>
            <a:tailEnd/>
          </a:ln>
        </p:spPr>
        <p:txBody>
          <a:bodyPr lIns="91800" rIns="91800" anchor="b"/>
          <a:lstStyle/>
          <a:p>
            <a:pPr defTabSz="457200">
              <a:buClr>
                <a:srgbClr val="000000"/>
              </a:buClr>
              <a:buSzPct val="45000"/>
              <a:buFont typeface="Wingdings" pitchFamily="2" charset="2"/>
              <a:buNone/>
              <a:tabLst>
                <a:tab pos="723900" algn="l"/>
                <a:tab pos="1447800" algn="l"/>
                <a:tab pos="2171700" algn="l"/>
                <a:tab pos="2895600" algn="l"/>
              </a:tabLst>
            </a:pPr>
            <a:r>
              <a:rPr lang="en-US" sz="1200">
                <a:solidFill>
                  <a:srgbClr val="000000"/>
                </a:solidFill>
                <a:latin typeface="Times New Roman" pitchFamily="18" charset="0"/>
              </a:rPr>
              <a:t>© 2005 Sterling Commerce</a:t>
            </a:r>
          </a:p>
        </p:txBody>
      </p:sp>
      <p:sp>
        <p:nvSpPr>
          <p:cNvPr id="110596" name="Rectangle 7"/>
          <p:cNvSpPr txBox="1">
            <a:spLocks noGrp="1" noChangeArrowheads="1"/>
          </p:cNvSpPr>
          <p:nvPr/>
        </p:nvSpPr>
        <p:spPr bwMode="auto">
          <a:xfrm>
            <a:off x="3856038" y="9409113"/>
            <a:ext cx="2946400" cy="492125"/>
          </a:xfrm>
          <a:prstGeom prst="rect">
            <a:avLst/>
          </a:prstGeom>
          <a:noFill/>
          <a:ln w="9525">
            <a:noFill/>
            <a:round/>
            <a:headEnd/>
            <a:tailEnd/>
          </a:ln>
        </p:spPr>
        <p:txBody>
          <a:bodyPr lIns="91800" rIns="91800" anchor="b"/>
          <a:lstStyle/>
          <a:p>
            <a:pPr algn="r" defTabSz="457200">
              <a:buClr>
                <a:srgbClr val="000000"/>
              </a:buClr>
              <a:buSzPct val="45000"/>
              <a:buFont typeface="Wingdings" pitchFamily="2" charset="2"/>
              <a:buNone/>
              <a:tabLst>
                <a:tab pos="723900" algn="l"/>
                <a:tab pos="1447800" algn="l"/>
                <a:tab pos="2171700" algn="l"/>
                <a:tab pos="2895600" algn="l"/>
              </a:tabLst>
            </a:pPr>
            <a:fld id="{3E79F402-D2FB-4E21-9029-0F7C455C061F}" type="slidenum">
              <a:rPr lang="en-US" sz="1200">
                <a:solidFill>
                  <a:srgbClr val="000000"/>
                </a:solidFill>
                <a:latin typeface="Times New Roman" pitchFamily="18" charset="0"/>
              </a:rPr>
              <a:pPr algn="r" defTabSz="457200">
                <a:buClr>
                  <a:srgbClr val="000000"/>
                </a:buClr>
                <a:buSzPct val="45000"/>
                <a:buFont typeface="Wingdings" pitchFamily="2" charset="2"/>
                <a:buNone/>
                <a:tabLst>
                  <a:tab pos="723900" algn="l"/>
                  <a:tab pos="1447800" algn="l"/>
                  <a:tab pos="2171700" algn="l"/>
                  <a:tab pos="2895600" algn="l"/>
                </a:tabLst>
              </a:pPr>
              <a:t>38</a:t>
            </a:fld>
            <a:endParaRPr lang="en-US" sz="1200">
              <a:solidFill>
                <a:srgbClr val="000000"/>
              </a:solidFill>
              <a:latin typeface="Times New Roman" pitchFamily="18" charset="0"/>
            </a:endParaRPr>
          </a:p>
        </p:txBody>
      </p:sp>
      <p:sp>
        <p:nvSpPr>
          <p:cNvPr id="110597" name="Rectangle 2"/>
          <p:cNvSpPr>
            <a:spLocks noGrp="1" noRot="1" noChangeArrowheads="1" noTextEdit="1"/>
          </p:cNvSpPr>
          <p:nvPr>
            <p:ph type="sldImg"/>
          </p:nvPr>
        </p:nvSpPr>
        <p:spPr>
          <a:xfrm>
            <a:off x="109538" y="742950"/>
            <a:ext cx="6586537" cy="3711575"/>
          </a:xfrm>
          <a:ln/>
        </p:spPr>
      </p:sp>
      <p:sp>
        <p:nvSpPr>
          <p:cNvPr id="110598" name="Rectangle 3"/>
          <p:cNvSpPr>
            <a:spLocks noGrp="1" noChangeArrowheads="1"/>
          </p:cNvSpPr>
          <p:nvPr>
            <p:ph type="body" idx="1"/>
          </p:nvPr>
        </p:nvSpPr>
        <p:spPr>
          <a:xfrm>
            <a:off x="681038" y="4705350"/>
            <a:ext cx="5441950" cy="4454525"/>
          </a:xfrm>
          <a:noFill/>
          <a:ln/>
        </p:spPr>
        <p:txBody>
          <a:bodyPr lIns="91800" rIns="91800"/>
          <a:lstStyle/>
          <a:p>
            <a:pPr eaLnBrk="1" hangingPunct="1"/>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Rot="1" noChangeArrowheads="1" noTextEdit="1"/>
          </p:cNvSpPr>
          <p:nvPr>
            <p:ph type="sldImg"/>
          </p:nvPr>
        </p:nvSpPr>
        <p:spPr>
          <a:ln/>
        </p:spPr>
      </p:sp>
      <p:sp>
        <p:nvSpPr>
          <p:cNvPr id="122882" name="Rectangle 3"/>
          <p:cNvSpPr>
            <a:spLocks noGrp="1" noChangeArrowheads="1"/>
          </p:cNvSpPr>
          <p:nvPr>
            <p:ph type="body" idx="1"/>
          </p:nvPr>
        </p:nvSpPr>
        <p:spPr>
          <a:noFill/>
          <a:ln/>
        </p:spPr>
        <p:txBody>
          <a:bodyPr/>
          <a:lstStyle/>
          <a:p>
            <a:pPr eaLnBrk="1" hangingPunct="1">
              <a:spcBef>
                <a:spcPts val="450"/>
              </a:spcBef>
            </a:pPr>
            <a:r>
              <a:rPr lang="en-US" smtClean="0">
                <a:ea typeface="MS PGothic" pitchFamily="34" charset="-128"/>
              </a:rPr>
              <a:t>What is new?</a:t>
            </a:r>
          </a:p>
          <a:p>
            <a:pPr eaLnBrk="1" hangingPunct="1">
              <a:spcBef>
                <a:spcPts val="450"/>
              </a:spcBef>
            </a:pPr>
            <a:endParaRPr lang="en-US" smtClean="0">
              <a:ea typeface="MS PGothic" pitchFamily="34" charset="-128"/>
            </a:endParaRPr>
          </a:p>
          <a:p>
            <a:pPr eaLnBrk="1" hangingPunct="1">
              <a:spcBef>
                <a:spcPts val="450"/>
              </a:spcBef>
              <a:buSzPct val="45000"/>
              <a:buFont typeface="Wingdings" pitchFamily="2" charset="2"/>
              <a:buChar char=""/>
            </a:pPr>
            <a:r>
              <a:rPr lang="en-US" b="1" smtClean="0">
                <a:ea typeface="MS PGothic" pitchFamily="34" charset="-128"/>
              </a:rPr>
              <a:t>RMA as part of Base</a:t>
            </a:r>
          </a:p>
          <a:p>
            <a:pPr eaLnBrk="1" hangingPunct="1">
              <a:spcBef>
                <a:spcPts val="450"/>
              </a:spcBef>
              <a:buSzPct val="45000"/>
              <a:buFont typeface="Wingdings" pitchFamily="2" charset="2"/>
              <a:buChar char=""/>
            </a:pPr>
            <a:r>
              <a:rPr lang="en-US" smtClean="0">
                <a:ea typeface="MS PGothic" pitchFamily="34" charset="-128"/>
              </a:rPr>
              <a:t>SN 7 enhancements in MSIF</a:t>
            </a:r>
          </a:p>
          <a:p>
            <a:pPr eaLnBrk="1" hangingPunct="1">
              <a:spcBef>
                <a:spcPts val="450"/>
              </a:spcBef>
              <a:buSzPct val="45000"/>
              <a:buFont typeface="Wingdings" pitchFamily="2" charset="2"/>
              <a:buChar char=""/>
            </a:pPr>
            <a:r>
              <a:rPr lang="en-US" smtClean="0">
                <a:ea typeface="MS PGothic" pitchFamily="34" charset="-128"/>
              </a:rPr>
              <a:t>MER enhancements</a:t>
            </a:r>
          </a:p>
          <a:p>
            <a:pPr eaLnBrk="1" hangingPunct="1">
              <a:spcBef>
                <a:spcPts val="450"/>
              </a:spcBef>
              <a:buSzPct val="45000"/>
              <a:buFont typeface="Wingdings" pitchFamily="2" charset="2"/>
              <a:buChar char=""/>
            </a:pPr>
            <a:r>
              <a:rPr lang="en-US" b="1" smtClean="0">
                <a:ea typeface="MS PGothic" pitchFamily="34" charset="-128"/>
              </a:rPr>
              <a:t>Support for SWIFTNet InterAct (DIAS and EIAS): </a:t>
            </a:r>
          </a:p>
          <a:p>
            <a:pPr lvl="1" eaLnBrk="1" hangingPunct="1">
              <a:spcBef>
                <a:spcPts val="450"/>
              </a:spcBef>
              <a:buSzPct val="45000"/>
              <a:buFont typeface="Wingdings" pitchFamily="2" charset="2"/>
              <a:buChar char=""/>
            </a:pPr>
            <a:r>
              <a:rPr lang="en-US" smtClean="0">
                <a:ea typeface="MS PGothic" pitchFamily="34" charset="-128"/>
              </a:rPr>
              <a:t>will not be supported for WMB 7 or SN 7</a:t>
            </a:r>
          </a:p>
          <a:p>
            <a:pPr lvl="1" eaLnBrk="1" hangingPunct="1">
              <a:spcBef>
                <a:spcPts val="450"/>
              </a:spcBef>
              <a:buSzPct val="45000"/>
              <a:buFont typeface="Wingdings" pitchFamily="2" charset="2"/>
              <a:buChar char=""/>
            </a:pPr>
            <a:r>
              <a:rPr lang="en-US" smtClean="0">
                <a:ea typeface="MS PGothic" pitchFamily="34" charset="-128"/>
              </a:rPr>
              <a:t>on tape just for migration purposes </a:t>
            </a:r>
            <a:endParaRPr lang="de-DE"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Rot="1" noChangeArrowheads="1" noTextEdit="1"/>
          </p:cNvSpPr>
          <p:nvPr>
            <p:ph type="sldImg"/>
          </p:nvPr>
        </p:nvSpPr>
        <p:spPr>
          <a:xfrm>
            <a:off x="107950" y="742950"/>
            <a:ext cx="6594475" cy="3714750"/>
          </a:xfrm>
          <a:ln/>
        </p:spPr>
      </p:sp>
      <p:sp>
        <p:nvSpPr>
          <p:cNvPr id="115714" name="Rectangle 3"/>
          <p:cNvSpPr>
            <a:spLocks noGrp="1" noChangeArrowheads="1"/>
          </p:cNvSpPr>
          <p:nvPr>
            <p:ph type="body" idx="1"/>
          </p:nvPr>
        </p:nvSpPr>
        <p:spPr>
          <a:noFill/>
          <a:ln/>
        </p:spPr>
        <p:txBody>
          <a:bodyPr/>
          <a:lstStyle/>
          <a:p>
            <a:pPr eaLnBrk="1" hangingPunct="1"/>
            <a:r>
              <a:rPr lang="en-US" smtClean="0"/>
              <a:t>Put Details in speaker notes</a:t>
            </a:r>
          </a:p>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Rot="1" noChangeArrowheads="1" noTextEdit="1"/>
          </p:cNvSpPr>
          <p:nvPr>
            <p:ph type="sldImg"/>
          </p:nvPr>
        </p:nvSpPr>
        <p:spPr>
          <a:xfrm>
            <a:off x="106363" y="742950"/>
            <a:ext cx="6594475" cy="3714750"/>
          </a:xfrm>
          <a:ln/>
        </p:spPr>
      </p:sp>
      <p:sp>
        <p:nvSpPr>
          <p:cNvPr id="11776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Rot="1" noChangeArrowheads="1" noTextEdit="1"/>
          </p:cNvSpPr>
          <p:nvPr>
            <p:ph type="sldImg"/>
          </p:nvPr>
        </p:nvSpPr>
        <p:spPr>
          <a:xfrm>
            <a:off x="107950" y="741363"/>
            <a:ext cx="6594475" cy="3714750"/>
          </a:xfrm>
          <a:ln/>
        </p:spPr>
      </p:sp>
      <p:sp>
        <p:nvSpPr>
          <p:cNvPr id="120834" name="Rectangle 3"/>
          <p:cNvSpPr>
            <a:spLocks noGrp="1" noChangeArrowheads="1"/>
          </p:cNvSpPr>
          <p:nvPr>
            <p:ph type="body" idx="1"/>
          </p:nvPr>
        </p:nvSpPr>
        <p:spPr>
          <a:xfrm>
            <a:off x="681038" y="4705350"/>
            <a:ext cx="5445125" cy="4459288"/>
          </a:xfrm>
          <a:noFill/>
          <a:ln/>
        </p:spPr>
        <p:txBody>
          <a:bodyPr/>
          <a:lstStyle/>
          <a:p>
            <a:pPr eaLnBrk="1" hangingPunct="1"/>
            <a:endParaRPr lang="da-DK"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txBox="1">
            <a:spLocks noGrp="1" noChangeArrowheads="1"/>
          </p:cNvSpPr>
          <p:nvPr/>
        </p:nvSpPr>
        <p:spPr bwMode="auto">
          <a:xfrm>
            <a:off x="3856038" y="9409113"/>
            <a:ext cx="2949575" cy="495300"/>
          </a:xfrm>
          <a:prstGeom prst="rect">
            <a:avLst/>
          </a:prstGeom>
          <a:noFill/>
          <a:ln w="9525">
            <a:noFill/>
            <a:miter lim="800000"/>
            <a:headEnd/>
            <a:tailEnd/>
          </a:ln>
        </p:spPr>
        <p:txBody>
          <a:bodyPr anchor="b"/>
          <a:lstStyle/>
          <a:p>
            <a:pPr algn="r" defTabSz="914400"/>
            <a:fld id="{6A073B62-FFB2-4709-A973-1281C35FD63F}" type="slidenum">
              <a:rPr lang="en-US" sz="1200">
                <a:ea typeface="MS PGothic" pitchFamily="34" charset="-128"/>
              </a:rPr>
              <a:pPr algn="r" defTabSz="914400"/>
              <a:t>44</a:t>
            </a:fld>
            <a:endParaRPr lang="en-US" sz="1200">
              <a:ea typeface="MS PGothic" pitchFamily="34" charset="-128"/>
            </a:endParaRPr>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txBox="1">
            <a:spLocks noGrp="1" noChangeArrowheads="1"/>
          </p:cNvSpPr>
          <p:nvPr/>
        </p:nvSpPr>
        <p:spPr bwMode="auto">
          <a:xfrm>
            <a:off x="-92075" y="-400050"/>
            <a:ext cx="184150" cy="449263"/>
          </a:xfrm>
          <a:prstGeom prst="rect">
            <a:avLst/>
          </a:prstGeom>
          <a:noFill/>
          <a:ln w="9525">
            <a:noFill/>
            <a:miter lim="800000"/>
            <a:headEnd/>
            <a:tailEnd/>
          </a:ln>
        </p:spPr>
        <p:txBody>
          <a:bodyPr lIns="91431" tIns="45716" rIns="91431" bIns="45716" anchor="b">
            <a:spAutoFit/>
          </a:bodyPr>
          <a:lstStyle/>
          <a:p>
            <a:pPr algn="r" defTabSz="457200">
              <a:lnSpc>
                <a:spcPct val="90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816B7EB-4F6B-4AA2-B50E-863539C72657}" type="slidenum">
              <a:rPr lang="en-US" sz="1200">
                <a:solidFill>
                  <a:srgbClr val="000000"/>
                </a:solidFill>
              </a:rPr>
              <a:pPr algn="r" defTabSz="457200">
                <a:lnSpc>
                  <a:spcPct val="90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48</a:t>
            </a:fld>
            <a:endParaRPr lang="en-US" sz="1200">
              <a:solidFill>
                <a:srgbClr val="000000"/>
              </a:solidFill>
            </a:endParaRPr>
          </a:p>
        </p:txBody>
      </p:sp>
      <p:sp>
        <p:nvSpPr>
          <p:cNvPr id="129026" name="Rectangle 2"/>
          <p:cNvSpPr>
            <a:spLocks noGrp="1" noRot="1" noChangeArrowheads="1" noTextEdit="1"/>
          </p:cNvSpPr>
          <p:nvPr>
            <p:ph type="sldImg"/>
          </p:nvPr>
        </p:nvSpPr>
        <p:spPr>
          <a:ln/>
        </p:spPr>
      </p:sp>
      <p:sp>
        <p:nvSpPr>
          <p:cNvPr id="129027" name="Rectangle 3"/>
          <p:cNvSpPr>
            <a:spLocks noGrp="1" noChangeArrowheads="1"/>
          </p:cNvSpPr>
          <p:nvPr>
            <p:ph type="body" idx="1"/>
          </p:nvPr>
        </p:nvSpPr>
        <p:spPr>
          <a:noFill/>
          <a:ln/>
        </p:spPr>
        <p:txBody>
          <a:bodyPr lIns="91431" tIns="45716" rIns="91431" bIns="45716"/>
          <a:lstStyle/>
          <a:p>
            <a:pPr eaLnBrk="1" hangingPunct="1"/>
            <a:endParaRPr lang="en-GB"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a:ln/>
        </p:spPr>
      </p:sp>
      <p:sp>
        <p:nvSpPr>
          <p:cNvPr id="93186" name="Notes Placeholder 2"/>
          <p:cNvSpPr>
            <a:spLocks noGrp="1"/>
          </p:cNvSpPr>
          <p:nvPr>
            <p:ph type="body" idx="1"/>
          </p:nvPr>
        </p:nvSpPr>
        <p:spPr>
          <a:noFill/>
          <a:ln/>
        </p:spPr>
        <p:txBody>
          <a:bodyPr/>
          <a:lstStyle/>
          <a:p>
            <a:pPr eaLnBrk="1" hangingPunct="1"/>
            <a:endParaRPr lang="en-GB" smtClean="0">
              <a:cs typeface="Arial" charset="0"/>
            </a:endParaRPr>
          </a:p>
        </p:txBody>
      </p:sp>
      <p:sp>
        <p:nvSpPr>
          <p:cNvPr id="145411" name="Slide Number Placeholder 3"/>
          <p:cNvSpPr txBox="1">
            <a:spLocks noGrp="1"/>
          </p:cNvSpPr>
          <p:nvPr/>
        </p:nvSpPr>
        <p:spPr bwMode="auto">
          <a:xfrm>
            <a:off x="3856038" y="9409113"/>
            <a:ext cx="2949575" cy="495300"/>
          </a:xfrm>
          <a:prstGeom prst="rect">
            <a:avLst/>
          </a:prstGeom>
          <a:noFill/>
          <a:ln>
            <a:miter lim="800000"/>
            <a:headEnd/>
            <a:tailEnd/>
          </a:ln>
        </p:spPr>
        <p:txBody>
          <a:bodyPr anchor="b"/>
          <a:lstStyle/>
          <a:p>
            <a:pPr algn="r" defTabSz="914400">
              <a:defRPr/>
            </a:pPr>
            <a:fld id="{A0A9D389-9813-4CE6-A8C3-0B80501CD14F}" type="slidenum">
              <a:rPr lang="en-US" sz="1200">
                <a:ea typeface="MS PGothic" pitchFamily="34" charset="-128"/>
                <a:cs typeface="+mn-cs"/>
              </a:rPr>
              <a:pPr algn="r" defTabSz="914400">
                <a:defRPr/>
              </a:pPr>
              <a:t>51</a:t>
            </a:fld>
            <a:endParaRPr lang="en-US" sz="1200">
              <a:ea typeface="MS PGothic" pitchFamily="34" charset="-128"/>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2"/>
          <p:cNvSpPr>
            <a:spLocks noGrp="1" noRot="1" noChangeArrowheads="1" noTextEdit="1"/>
          </p:cNvSpPr>
          <p:nvPr>
            <p:ph type="sldImg"/>
          </p:nvPr>
        </p:nvSpPr>
        <p:spPr>
          <a:xfrm>
            <a:off x="361950" y="950913"/>
            <a:ext cx="6086475" cy="3429000"/>
          </a:xfrm>
          <a:ln/>
        </p:spPr>
      </p:sp>
      <p:sp>
        <p:nvSpPr>
          <p:cNvPr id="27651" name="Rectangle 3"/>
          <p:cNvSpPr>
            <a:spLocks noGrp="1" noChangeArrowheads="1"/>
          </p:cNvSpPr>
          <p:nvPr>
            <p:ph type="body" idx="1"/>
          </p:nvPr>
        </p:nvSpPr>
        <p:spPr>
          <a:xfrm>
            <a:off x="1054100" y="4711700"/>
            <a:ext cx="4705350" cy="3808413"/>
          </a:xfrm>
          <a:noFill/>
          <a:ln/>
        </p:spPr>
        <p:txBody>
          <a:bodyPr wrap="none" anchor="ct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xfrm>
            <a:off x="111125" y="742950"/>
            <a:ext cx="6592888" cy="3714750"/>
          </a:xfrm>
          <a:ln/>
        </p:spPr>
      </p:sp>
      <p:sp>
        <p:nvSpPr>
          <p:cNvPr id="29698" name="Text Box 3"/>
          <p:cNvSpPr>
            <a:spLocks noGrp="1" noChangeArrowheads="1"/>
          </p:cNvSpPr>
          <p:nvPr>
            <p:ph type="body" idx="1"/>
          </p:nvPr>
        </p:nvSpPr>
        <p:spPr>
          <a:noFill/>
          <a:ln/>
        </p:spPr>
        <p:txBody>
          <a:bodyPr/>
          <a:lstStyle/>
          <a:p>
            <a:pPr defTabSz="917575" eaLnBrk="1" hangingPunct="1">
              <a:spcBef>
                <a:spcPct val="0"/>
              </a:spcBef>
            </a:pPr>
            <a:r>
              <a:rPr lang="en-US" smtClean="0">
                <a:solidFill>
                  <a:srgbClr val="000000"/>
                </a:solidFill>
                <a:ea typeface="ヒラギノ角ゴ Pro W3"/>
                <a:cs typeface="ヒラギノ角ゴ Pro W3"/>
              </a:rPr>
              <a:t>Framework projects are offered in four domains – each one helping you to address a set of common business issues your bank faces. Many framework projects have applicability across multiple domains – for example a project to centralize customer data can have big benefits for improved customer care and insight and also for integrated risk management.</a:t>
            </a:r>
          </a:p>
          <a:p>
            <a:pPr defTabSz="917575" eaLnBrk="1" hangingPunct="1">
              <a:spcBef>
                <a:spcPct val="0"/>
              </a:spcBef>
            </a:pPr>
            <a:endParaRPr lang="en-US" smtClean="0">
              <a:solidFill>
                <a:srgbClr val="000000"/>
              </a:solidFill>
              <a:ea typeface="ヒラギノ角ゴ Pro W3"/>
              <a:cs typeface="ヒラギノ角ゴ Pro W3"/>
            </a:endParaRPr>
          </a:p>
          <a:p>
            <a:pPr defTabSz="917575" eaLnBrk="1" hangingPunct="1">
              <a:spcBef>
                <a:spcPct val="0"/>
              </a:spcBef>
            </a:pPr>
            <a:r>
              <a:rPr lang="en-US" smtClean="0">
                <a:solidFill>
                  <a:srgbClr val="000000"/>
                </a:solidFill>
                <a:ea typeface="ヒラギノ角ゴ Pro W3"/>
                <a:cs typeface="ヒラギノ角ゴ Pro W3"/>
              </a:rPr>
              <a:t>Software access and business model best practice: 4 investment agendas</a:t>
            </a:r>
          </a:p>
          <a:p>
            <a:pPr defTabSz="917575" eaLnBrk="1" hangingPunct="1">
              <a:spcBef>
                <a:spcPct val="0"/>
              </a:spcBef>
            </a:pPr>
            <a:r>
              <a:rPr lang="en-US" smtClean="0">
                <a:solidFill>
                  <a:srgbClr val="000000"/>
                </a:solidFill>
                <a:ea typeface="ヒラギノ角ゴ Pro W3"/>
                <a:cs typeface="ヒラギノ角ゴ Pro W3"/>
              </a:rPr>
              <a:t>Data models</a:t>
            </a:r>
          </a:p>
          <a:p>
            <a:pPr defTabSz="917575" eaLnBrk="1" hangingPunct="1">
              <a:spcBef>
                <a:spcPct val="0"/>
              </a:spcBef>
            </a:pPr>
            <a:r>
              <a:rPr lang="en-US" smtClean="0">
                <a:solidFill>
                  <a:srgbClr val="000000"/>
                </a:solidFill>
                <a:ea typeface="ヒラギノ角ゴ Pro W3"/>
                <a:cs typeface="ヒラギノ角ゴ Pro W3"/>
              </a:rPr>
              <a:t>Loose coupling of products around best practices</a:t>
            </a:r>
          </a:p>
          <a:p>
            <a:pPr defTabSz="917575" eaLnBrk="1" hangingPunct="1">
              <a:spcBef>
                <a:spcPct val="0"/>
              </a:spcBef>
            </a:pPr>
            <a:endParaRPr lang="en-US" smtClean="0">
              <a:solidFill>
                <a:srgbClr val="000000"/>
              </a:solidFill>
              <a:ea typeface="ヒラギノ角ゴ Pro W3"/>
              <a:cs typeface="ヒラギノ角ゴ Pro W3"/>
            </a:endParaRPr>
          </a:p>
          <a:p>
            <a:pPr defTabSz="917575" eaLnBrk="1" hangingPunct="1">
              <a:spcBef>
                <a:spcPct val="0"/>
              </a:spcBef>
            </a:pPr>
            <a:r>
              <a:rPr lang="en-US" smtClean="0">
                <a:solidFill>
                  <a:srgbClr val="000000"/>
                </a:solidFill>
                <a:ea typeface="ヒラギノ角ゴ Pro W3"/>
                <a:cs typeface="ヒラギノ角ゴ Pro W3"/>
              </a:rPr>
              <a:t>Value proposition of BA in banking</a:t>
            </a:r>
          </a:p>
          <a:p>
            <a:pPr defTabSz="917575" eaLnBrk="1" hangingPunct="1">
              <a:spcBef>
                <a:spcPct val="0"/>
              </a:spcBef>
            </a:pPr>
            <a:r>
              <a:rPr lang="en-US" smtClean="0">
                <a:solidFill>
                  <a:srgbClr val="000000"/>
                </a:solidFill>
                <a:ea typeface="ヒラギノ角ゴ Pro W3"/>
                <a:cs typeface="ヒラギノ角ゴ Pro W3"/>
              </a:rPr>
              <a:t>Functional challenge &amp; capability pairing</a:t>
            </a:r>
          </a:p>
          <a:p>
            <a:pPr defTabSz="917575" eaLnBrk="1" hangingPunct="1">
              <a:spcBef>
                <a:spcPct val="0"/>
              </a:spcBef>
            </a:pPr>
            <a:endParaRPr lang="en-US" smtClean="0">
              <a:solidFill>
                <a:srgbClr val="000000"/>
              </a:solidFill>
              <a:ea typeface="ヒラギノ角ゴ Pro W3"/>
              <a:cs typeface="ヒラギノ角ゴ Pro W3"/>
            </a:endParaRPr>
          </a:p>
          <a:p>
            <a:pPr defTabSz="917575" eaLnBrk="1" hangingPunct="1">
              <a:spcBef>
                <a:spcPct val="0"/>
              </a:spcBef>
            </a:pPr>
            <a:r>
              <a:rPr lang="en-US" smtClean="0">
                <a:solidFill>
                  <a:srgbClr val="000000"/>
                </a:solidFill>
                <a:ea typeface="ヒラギノ角ゴ Pro W3"/>
                <a:cs typeface="ヒラギノ角ゴ Pro W3"/>
              </a:rPr>
              <a:t>How the platform support the business imperatives</a:t>
            </a:r>
            <a:br>
              <a:rPr lang="en-US" smtClean="0">
                <a:solidFill>
                  <a:srgbClr val="000000"/>
                </a:solidFill>
                <a:ea typeface="ヒラギノ角ゴ Pro W3"/>
                <a:cs typeface="ヒラギノ角ゴ Pro W3"/>
              </a:rPr>
            </a:br>
            <a:r>
              <a:rPr lang="en-US" smtClean="0">
                <a:solidFill>
                  <a:srgbClr val="000000"/>
                </a:solidFill>
                <a:ea typeface="ヒラギノ角ゴ Pro W3"/>
                <a:cs typeface="ヒラギノ角ゴ Pro W3"/>
              </a:rPr>
              <a:t>Alignment</a:t>
            </a:r>
          </a:p>
          <a:p>
            <a:pPr defTabSz="917575" eaLnBrk="1" hangingPunct="1">
              <a:spcBef>
                <a:spcPct val="0"/>
              </a:spcBef>
            </a:pPr>
            <a:r>
              <a:rPr lang="en-US" smtClean="0">
                <a:solidFill>
                  <a:srgbClr val="000000"/>
                </a:solidFill>
                <a:ea typeface="ヒラギノ角ゴ Pro W3"/>
                <a:cs typeface="ヒラギノ角ゴ Pro W3"/>
              </a:rPr>
              <a:t>Agility</a:t>
            </a:r>
          </a:p>
          <a:p>
            <a:pPr defTabSz="917575" eaLnBrk="1" hangingPunct="1">
              <a:spcBef>
                <a:spcPct val="0"/>
              </a:spcBef>
            </a:pPr>
            <a:r>
              <a:rPr lang="en-US" smtClean="0">
                <a:solidFill>
                  <a:srgbClr val="000000"/>
                </a:solidFill>
                <a:ea typeface="ヒラギノ角ゴ Pro W3"/>
                <a:cs typeface="ヒラギノ角ゴ Pro W3"/>
              </a:rPr>
              <a:t>Start anywhere – value at every step</a:t>
            </a:r>
          </a:p>
          <a:p>
            <a:pPr defTabSz="917575" eaLnBrk="1" hangingPunct="1">
              <a:spcBef>
                <a:spcPct val="35000"/>
              </a:spcBef>
              <a:spcAft>
                <a:spcPct val="15000"/>
              </a:spcAft>
              <a:buClr>
                <a:schemeClr val="tx2"/>
              </a:buClr>
            </a:pPr>
            <a:endParaRPr lang="en-US" smtClean="0">
              <a:solidFill>
                <a:srgbClr val="292929"/>
              </a:solidFill>
              <a:ea typeface="ヒラギノ角ゴ Pro W3"/>
              <a:cs typeface="ヒラギノ角ゴ Pro W3"/>
            </a:endParaRPr>
          </a:p>
          <a:p>
            <a:pPr defTabSz="917575" eaLnBrk="1" hangingPunct="1">
              <a:spcBef>
                <a:spcPct val="35000"/>
              </a:spcBef>
              <a:spcAft>
                <a:spcPct val="15000"/>
              </a:spcAft>
              <a:buClr>
                <a:schemeClr val="tx2"/>
              </a:buClr>
            </a:pPr>
            <a:r>
              <a:rPr lang="en-US" smtClean="0">
                <a:solidFill>
                  <a:srgbClr val="292929"/>
                </a:solidFill>
                <a:ea typeface="ヒラギノ角ゴ Pro W3"/>
                <a:cs typeface="ヒラギノ角ゴ Pro W3"/>
              </a:rPr>
              <a:t>The </a:t>
            </a:r>
            <a:r>
              <a:rPr lang="en-US" b="1" smtClean="0">
                <a:solidFill>
                  <a:srgbClr val="292929"/>
                </a:solidFill>
                <a:ea typeface="ヒラギノ角ゴ Pro W3"/>
                <a:cs typeface="ヒラギノ角ゴ Pro W3"/>
              </a:rPr>
              <a:t>core banking transformation</a:t>
            </a:r>
            <a:r>
              <a:rPr lang="en-US" smtClean="0">
                <a:solidFill>
                  <a:srgbClr val="292929"/>
                </a:solidFill>
                <a:ea typeface="ヒラギノ角ゴ Pro W3"/>
                <a:cs typeface="ヒラギノ角ゴ Pro W3"/>
              </a:rPr>
              <a:t> domain allows you to modernize and renovate the legacy applications that support core banking functions while aligning with the changing needs of the business</a:t>
            </a:r>
          </a:p>
          <a:p>
            <a:pPr defTabSz="917575" eaLnBrk="1" hangingPunct="1">
              <a:spcBef>
                <a:spcPct val="35000"/>
              </a:spcBef>
              <a:spcAft>
                <a:spcPct val="15000"/>
              </a:spcAft>
              <a:buClr>
                <a:schemeClr val="tx2"/>
              </a:buClr>
            </a:pPr>
            <a:r>
              <a:rPr lang="en-US" smtClean="0">
                <a:solidFill>
                  <a:srgbClr val="292929"/>
                </a:solidFill>
                <a:ea typeface="ヒラギノ角ゴ Pro W3"/>
                <a:cs typeface="ヒラギノ角ゴ Pro W3"/>
              </a:rPr>
              <a:t>The </a:t>
            </a:r>
            <a:r>
              <a:rPr lang="en-US" b="1" smtClean="0">
                <a:solidFill>
                  <a:srgbClr val="292929"/>
                </a:solidFill>
                <a:ea typeface="ヒラギノ角ゴ Pro W3"/>
                <a:cs typeface="ヒラギノ角ゴ Pro W3"/>
              </a:rPr>
              <a:t>payments and securities</a:t>
            </a:r>
            <a:r>
              <a:rPr lang="en-US" smtClean="0">
                <a:solidFill>
                  <a:srgbClr val="292929"/>
                </a:solidFill>
                <a:ea typeface="ヒラギノ角ゴ Pro W3"/>
                <a:cs typeface="ヒラギノ角ゴ Pro W3"/>
              </a:rPr>
              <a:t> domain helps you progressively transform your payments operations to become more flexible and efficient</a:t>
            </a:r>
          </a:p>
          <a:p>
            <a:pPr defTabSz="917575" eaLnBrk="1" hangingPunct="1">
              <a:spcBef>
                <a:spcPct val="35000"/>
              </a:spcBef>
              <a:spcAft>
                <a:spcPct val="15000"/>
              </a:spcAft>
              <a:buClr>
                <a:schemeClr val="tx2"/>
              </a:buClr>
            </a:pPr>
            <a:r>
              <a:rPr lang="en-US" smtClean="0">
                <a:solidFill>
                  <a:srgbClr val="292929"/>
                </a:solidFill>
                <a:ea typeface="ヒラギノ角ゴ Pro W3"/>
                <a:cs typeface="ヒラギノ角ゴ Pro W3"/>
              </a:rPr>
              <a:t>The </a:t>
            </a:r>
            <a:r>
              <a:rPr lang="en-US" b="1" smtClean="0">
                <a:solidFill>
                  <a:srgbClr val="292929"/>
                </a:solidFill>
                <a:ea typeface="ヒラギノ角ゴ Pro W3"/>
                <a:cs typeface="ヒラギノ角ゴ Pro W3"/>
              </a:rPr>
              <a:t>integrated risk management</a:t>
            </a:r>
            <a:r>
              <a:rPr lang="en-US" smtClean="0">
                <a:solidFill>
                  <a:srgbClr val="292929"/>
                </a:solidFill>
                <a:ea typeface="ヒラギノ角ゴ Pro W3"/>
                <a:cs typeface="ヒラギノ角ゴ Pro W3"/>
              </a:rPr>
              <a:t> domain supports taking a holistic approach to managing financial risk, financial crimes, operational and IT risk, and compliance</a:t>
            </a:r>
          </a:p>
          <a:p>
            <a:pPr defTabSz="917575" eaLnBrk="1" hangingPunct="1">
              <a:spcBef>
                <a:spcPct val="35000"/>
              </a:spcBef>
              <a:spcAft>
                <a:spcPct val="15000"/>
              </a:spcAft>
              <a:buClr>
                <a:schemeClr val="tx2"/>
              </a:buClr>
            </a:pPr>
            <a:r>
              <a:rPr lang="en-US" smtClean="0">
                <a:solidFill>
                  <a:srgbClr val="292929"/>
                </a:solidFill>
                <a:ea typeface="ヒラギノ角ゴ Pro W3"/>
                <a:cs typeface="ヒラギノ角ゴ Pro W3"/>
              </a:rPr>
              <a:t>The </a:t>
            </a:r>
            <a:r>
              <a:rPr lang="en-US" b="1" smtClean="0">
                <a:solidFill>
                  <a:srgbClr val="292929"/>
                </a:solidFill>
                <a:ea typeface="ヒラギノ角ゴ Pro W3"/>
                <a:cs typeface="ヒラギノ角ゴ Pro W3"/>
              </a:rPr>
              <a:t>customer care and insight</a:t>
            </a:r>
            <a:r>
              <a:rPr lang="en-US" smtClean="0">
                <a:solidFill>
                  <a:srgbClr val="292929"/>
                </a:solidFill>
                <a:ea typeface="ヒラギノ角ゴ Pro W3"/>
                <a:cs typeface="ヒラギノ角ゴ Pro W3"/>
              </a:rPr>
              <a:t> domain helps you build a foundation for creating a single view of the customer and enabling more effective and efficient sales and service</a:t>
            </a:r>
          </a:p>
          <a:p>
            <a:pPr defTabSz="917575" eaLnBrk="1" hangingPunct="1"/>
            <a:endParaRPr lang="en-US" b="1" smtClean="0">
              <a:solidFill>
                <a:srgbClr val="000000"/>
              </a:solidFill>
              <a:ea typeface="ヒラギノ角ゴ Pro W3"/>
              <a:cs typeface="ヒラギノ角ゴ Pro W3"/>
            </a:endParaRPr>
          </a:p>
          <a:p>
            <a:pPr defTabSz="917575" eaLnBrk="1" hangingPunct="1"/>
            <a:r>
              <a:rPr lang="en-US" b="1" smtClean="0">
                <a:solidFill>
                  <a:srgbClr val="000000"/>
                </a:solidFill>
                <a:ea typeface="ヒラギノ角ゴ Pro W3"/>
                <a:cs typeface="ヒラギノ角ゴ Pro W3"/>
              </a:rPr>
              <a:t>Core Banking Transform</a:t>
            </a:r>
          </a:p>
          <a:p>
            <a:pPr defTabSz="917575" eaLnBrk="1" hangingPunct="1">
              <a:spcBef>
                <a:spcPct val="0"/>
              </a:spcBef>
              <a:buFontTx/>
              <a:buChar char="•"/>
            </a:pPr>
            <a:r>
              <a:rPr lang="en-US" sz="2900" b="1" smtClean="0">
                <a:solidFill>
                  <a:schemeClr val="bg1"/>
                </a:solidFill>
                <a:ea typeface="ヒラギノ角ゴ Pro W3"/>
                <a:cs typeface="ヒラギノ角ゴ Pro W3"/>
              </a:rPr>
              <a:t>IT Foundation Transformation: </a:t>
            </a:r>
            <a:r>
              <a:rPr lang="en-US" smtClean="0">
                <a:solidFill>
                  <a:srgbClr val="000000"/>
                </a:solidFill>
                <a:ea typeface="ヒラギノ角ゴ Pro W3"/>
                <a:cs typeface="ヒラギノ角ゴ Pro W3"/>
              </a:rPr>
              <a:t>Transform your core banking platform, reduce operational cost and risk, and improve core banking process efficiency with projects addressing fundamental capabilities including a simplified IT infrastructure, platform scalability, enterprise-wide master data management for customer contract, and product data, and model driven development to build business service components</a:t>
            </a:r>
          </a:p>
          <a:p>
            <a:pPr defTabSz="917575" eaLnBrk="1" hangingPunct="1">
              <a:spcBef>
                <a:spcPct val="0"/>
              </a:spcBef>
              <a:buFontTx/>
              <a:buChar char="•"/>
            </a:pPr>
            <a:r>
              <a:rPr lang="en-US" sz="2900" b="1" smtClean="0">
                <a:solidFill>
                  <a:schemeClr val="bg1"/>
                </a:solidFill>
                <a:ea typeface="ヒラギノ角ゴ Pro W3"/>
                <a:cs typeface="ヒラギノ角ゴ Pro W3"/>
              </a:rPr>
              <a:t>Core Banking Process Agility: </a:t>
            </a:r>
            <a:r>
              <a:rPr lang="en-US" smtClean="0">
                <a:solidFill>
                  <a:srgbClr val="000000"/>
                </a:solidFill>
                <a:ea typeface="ヒラギノ角ゴ Pro W3"/>
                <a:cs typeface="ヒラギノ角ゴ Pro W3"/>
              </a:rPr>
              <a:t>Improve profitability by expanding into new markets faster, bringing innovative products to market quickly, and differentiating pricing and terms for maximum customer satisfaction with flexible and efficient processes for account opening and management, product bundling, and dynamic relationship pricing</a:t>
            </a:r>
            <a:endParaRPr lang="en-US" b="1" smtClean="0">
              <a:solidFill>
                <a:srgbClr val="000000"/>
              </a:solidFill>
              <a:ea typeface="ヒラギノ角ゴ Pro W3"/>
              <a:cs typeface="ヒラギノ角ゴ Pro W3"/>
            </a:endParaRPr>
          </a:p>
          <a:p>
            <a:pPr defTabSz="917575" eaLnBrk="1" hangingPunct="1">
              <a:spcBef>
                <a:spcPct val="0"/>
              </a:spcBef>
              <a:buFontTx/>
              <a:buChar char="•"/>
            </a:pPr>
            <a:r>
              <a:rPr lang="en-US" sz="2900" b="1" smtClean="0">
                <a:solidFill>
                  <a:schemeClr val="bg1"/>
                </a:solidFill>
                <a:ea typeface="ヒラギノ角ゴ Pro W3"/>
                <a:cs typeface="ヒラギノ角ゴ Pro W3"/>
              </a:rPr>
              <a:t>Core Banking Application Modernization: </a:t>
            </a:r>
            <a:r>
              <a:rPr lang="en-US" smtClean="0">
                <a:solidFill>
                  <a:srgbClr val="000000"/>
                </a:solidFill>
                <a:ea typeface="ヒラギノ角ゴ Pro W3"/>
                <a:cs typeface="ヒラギノ角ゴ Pro W3"/>
              </a:rPr>
              <a:t>Transition from existing core banking applications in a staged and modular way with near term payback and reduced risk and disruption; integrate best-of-breed application components, buy new packaged applications and integrate with enterprise systems, or build new SOA components for a customized, lower cost, and less risky approach</a:t>
            </a:r>
            <a:endParaRPr lang="en-US" noProof="1" smtClean="0">
              <a:solidFill>
                <a:srgbClr val="000000"/>
              </a:solidFill>
              <a:ea typeface="ヒラギノ角ゴ Pro W3"/>
              <a:cs typeface="ヒラギノ角ゴ Pro W3"/>
            </a:endParaRPr>
          </a:p>
          <a:p>
            <a:pPr defTabSz="917575" eaLnBrk="1" hangingPunct="1">
              <a:spcBef>
                <a:spcPct val="0"/>
              </a:spcBef>
            </a:pPr>
            <a:endParaRPr lang="en-US" sz="2900" noProof="1" smtClean="0">
              <a:solidFill>
                <a:srgbClr val="000000"/>
              </a:solidFill>
              <a:ea typeface="ヒラギノ角ゴ Pro W3"/>
              <a:cs typeface="ヒラギノ角ゴ Pro W3"/>
            </a:endParaRPr>
          </a:p>
          <a:p>
            <a:pPr defTabSz="917575" eaLnBrk="1" hangingPunct="1"/>
            <a:r>
              <a:rPr lang="en-US" b="1" smtClean="0">
                <a:solidFill>
                  <a:srgbClr val="000000"/>
                </a:solidFill>
                <a:ea typeface="ヒラギノ角ゴ Pro W3"/>
                <a:cs typeface="ヒラギノ角ゴ Pro W3"/>
              </a:rPr>
              <a:t>Customer Care &amp; Insight</a:t>
            </a:r>
          </a:p>
          <a:p>
            <a:pPr defTabSz="917575" eaLnBrk="1" hangingPunct="1">
              <a:buFontTx/>
              <a:buChar char="•"/>
            </a:pPr>
            <a:r>
              <a:rPr lang="en-US" b="1" smtClean="0">
                <a:solidFill>
                  <a:srgbClr val="000000"/>
                </a:solidFill>
                <a:ea typeface="ヒラギノ角ゴ Pro W3"/>
                <a:cs typeface="ヒラギノ角ゴ Pro W3"/>
              </a:rPr>
              <a:t>Customer Information Optimization: </a:t>
            </a:r>
            <a:r>
              <a:rPr lang="en-US" smtClean="0">
                <a:solidFill>
                  <a:srgbClr val="000000"/>
                </a:solidFill>
                <a:ea typeface="ヒラギノ角ゴ Pro W3"/>
                <a:cs typeface="ヒラギノ角ゴ Pro W3"/>
              </a:rPr>
              <a:t>Create common data definitions, a common data warehouse, and integrate sources of disparate data to create an enterprise view of the customer</a:t>
            </a:r>
          </a:p>
          <a:p>
            <a:pPr defTabSz="917575" eaLnBrk="1" hangingPunct="1">
              <a:buFontTx/>
              <a:buChar char="•"/>
            </a:pPr>
            <a:r>
              <a:rPr lang="en-US" b="1" smtClean="0">
                <a:solidFill>
                  <a:srgbClr val="000000"/>
                </a:solidFill>
                <a:ea typeface="ヒラギノ角ゴ Pro W3"/>
                <a:cs typeface="ヒラギノ角ゴ Pro W3"/>
              </a:rPr>
              <a:t>Customer Insight Optimization: </a:t>
            </a:r>
            <a:r>
              <a:rPr lang="en-US" smtClean="0">
                <a:solidFill>
                  <a:srgbClr val="000000"/>
                </a:solidFill>
                <a:ea typeface="ヒラギノ角ゴ Pro W3"/>
                <a:cs typeface="ヒラギノ角ゴ Pro W3"/>
              </a:rPr>
              <a:t>Use business analytics to optimize insight at the point of interaction and better understand customer needs and preferences</a:t>
            </a:r>
          </a:p>
          <a:p>
            <a:pPr defTabSz="917575" eaLnBrk="1" hangingPunct="1">
              <a:buFontTx/>
              <a:buChar char="•"/>
            </a:pPr>
            <a:r>
              <a:rPr lang="en-US" b="1" smtClean="0">
                <a:solidFill>
                  <a:srgbClr val="000000"/>
                </a:solidFill>
                <a:ea typeface="ヒラギノ角ゴ Pro W3"/>
                <a:cs typeface="ヒラギノ角ゴ Pro W3"/>
              </a:rPr>
              <a:t>Service Process Optimization: </a:t>
            </a:r>
            <a:r>
              <a:rPr lang="en-US" smtClean="0">
                <a:solidFill>
                  <a:srgbClr val="000000"/>
                </a:solidFill>
                <a:ea typeface="ヒラギノ角ゴ Pro W3"/>
                <a:cs typeface="ヒラギノ角ゴ Pro W3"/>
              </a:rPr>
              <a:t>Leverage customer insight to optimize service processes including case management, dispute management, and event-based decision-making</a:t>
            </a:r>
          </a:p>
          <a:p>
            <a:pPr defTabSz="917575" eaLnBrk="1" hangingPunct="1">
              <a:buFontTx/>
              <a:buChar char="•"/>
            </a:pPr>
            <a:r>
              <a:rPr lang="en-US" b="1" smtClean="0">
                <a:solidFill>
                  <a:srgbClr val="000000"/>
                </a:solidFill>
                <a:ea typeface="ヒラギノ角ゴ Pro W3"/>
                <a:cs typeface="ヒラギノ角ゴ Pro W3"/>
              </a:rPr>
              <a:t>Sales Process Optimization: </a:t>
            </a:r>
            <a:r>
              <a:rPr lang="en-US" smtClean="0">
                <a:solidFill>
                  <a:srgbClr val="000000"/>
                </a:solidFill>
                <a:ea typeface="ヒラギノ角ゴ Pro W3"/>
                <a:cs typeface="ヒラギノ角ゴ Pro W3"/>
              </a:rPr>
              <a:t>Leverage customer insight to optimize sales processes such as account opening, lending, cross/up-selling, and dynamic product bundling</a:t>
            </a:r>
          </a:p>
          <a:p>
            <a:pPr defTabSz="917575" eaLnBrk="1" hangingPunct="1">
              <a:buFontTx/>
              <a:buChar char="•"/>
            </a:pPr>
            <a:r>
              <a:rPr lang="en-US" b="1" smtClean="0">
                <a:solidFill>
                  <a:srgbClr val="000000"/>
                </a:solidFill>
                <a:ea typeface="ヒラギノ角ゴ Pro W3"/>
                <a:cs typeface="ヒラギノ角ゴ Pro W3"/>
              </a:rPr>
              <a:t>Marketing Process Optimization: </a:t>
            </a:r>
            <a:r>
              <a:rPr lang="en-US" smtClean="0">
                <a:solidFill>
                  <a:srgbClr val="000000"/>
                </a:solidFill>
                <a:ea typeface="ヒラギノ角ゴ Pro W3"/>
                <a:cs typeface="ヒラギノ角ゴ Pro W3"/>
              </a:rPr>
              <a:t>Leverage customer insight for customer segmentation, targeted marketing communications and campaign management</a:t>
            </a:r>
          </a:p>
          <a:p>
            <a:pPr defTabSz="917575" eaLnBrk="1" hangingPunct="1">
              <a:buFontTx/>
              <a:buChar char="•"/>
            </a:pPr>
            <a:r>
              <a:rPr lang="en-US" b="1" smtClean="0">
                <a:solidFill>
                  <a:srgbClr val="000000"/>
                </a:solidFill>
                <a:ea typeface="ヒラギノ角ゴ Pro W3"/>
                <a:cs typeface="ヒラギノ角ゴ Pro W3"/>
              </a:rPr>
              <a:t>Compliance Process Optimization: </a:t>
            </a:r>
            <a:r>
              <a:rPr lang="en-US" smtClean="0">
                <a:solidFill>
                  <a:srgbClr val="000000"/>
                </a:solidFill>
                <a:ea typeface="ヒラギノ角ゴ Pro W3"/>
                <a:cs typeface="ヒラギノ角ゴ Pro W3"/>
              </a:rPr>
              <a:t>Leverage customer insight for customer identification, and customer preference processes </a:t>
            </a:r>
          </a:p>
          <a:p>
            <a:pPr defTabSz="917575" eaLnBrk="1" hangingPunct="1">
              <a:buFontTx/>
              <a:buChar char="•"/>
            </a:pPr>
            <a:r>
              <a:rPr lang="en-US" b="1" smtClean="0">
                <a:solidFill>
                  <a:srgbClr val="000000"/>
                </a:solidFill>
                <a:ea typeface="ヒラギノ角ゴ Pro W3"/>
                <a:cs typeface="ヒラギノ角ゴ Pro W3"/>
              </a:rPr>
              <a:t>Multi-Channel Transformation: </a:t>
            </a:r>
            <a:r>
              <a:rPr lang="en-US" smtClean="0">
                <a:solidFill>
                  <a:srgbClr val="000000"/>
                </a:solidFill>
                <a:ea typeface="ヒラギノ角ゴ Pro W3"/>
                <a:cs typeface="ヒラギノ角ゴ Pro W3"/>
              </a:rPr>
              <a:t>Transform your front office channels including branch, internet, call center, kiosk, ATM and mobile</a:t>
            </a:r>
          </a:p>
          <a:p>
            <a:pPr defTabSz="917575" eaLnBrk="1" hangingPunct="1"/>
            <a:endParaRPr lang="en-US" smtClean="0">
              <a:solidFill>
                <a:schemeClr val="hlink"/>
              </a:solidFill>
              <a:ea typeface="ヒラギノ角ゴ Pro W3"/>
              <a:cs typeface="ヒラギノ角ゴ Pro W3"/>
            </a:endParaRPr>
          </a:p>
          <a:p>
            <a:pPr defTabSz="917575" eaLnBrk="1" hangingPunct="1"/>
            <a:r>
              <a:rPr lang="en-US" b="1" smtClean="0">
                <a:solidFill>
                  <a:schemeClr val="hlink"/>
                </a:solidFill>
                <a:ea typeface="ヒラギノ角ゴ Pro W3"/>
                <a:cs typeface="ヒラギノ角ゴ Pro W3"/>
              </a:rPr>
              <a:t>Payments &amp; securities</a:t>
            </a:r>
          </a:p>
          <a:p>
            <a:pPr defTabSz="917575" eaLnBrk="1" hangingPunct="1">
              <a:buFontTx/>
              <a:buChar char="•"/>
            </a:pPr>
            <a:r>
              <a:rPr lang="en-US" b="1" smtClean="0">
                <a:solidFill>
                  <a:srgbClr val="000000"/>
                </a:solidFill>
                <a:ea typeface="ヒラギノ角ゴ Pro W3"/>
                <a:cs typeface="ヒラギノ角ゴ Pro W3"/>
              </a:rPr>
              <a:t>SEPA Compliance: </a:t>
            </a:r>
            <a:r>
              <a:rPr lang="en-US" smtClean="0">
                <a:solidFill>
                  <a:srgbClr val="000000"/>
                </a:solidFill>
                <a:ea typeface="ヒラギノ角ゴ Pro W3"/>
                <a:cs typeface="ヒラギノ角ゴ Pro W3"/>
              </a:rPr>
              <a:t>Restructure payments operations to comply with the European SEPA Direct Debit and SEPA Credit Transfer schemes</a:t>
            </a:r>
          </a:p>
          <a:p>
            <a:pPr defTabSz="917575" eaLnBrk="1" hangingPunct="1">
              <a:buFontTx/>
              <a:buChar char="•"/>
            </a:pPr>
            <a:r>
              <a:rPr lang="en-US" b="1" smtClean="0">
                <a:solidFill>
                  <a:srgbClr val="000000"/>
                </a:solidFill>
                <a:ea typeface="ヒラギノ角ゴ Pro W3"/>
                <a:cs typeface="ヒラギノ角ゴ Pro W3"/>
              </a:rPr>
              <a:t>SWIFTNet Modernization: </a:t>
            </a:r>
            <a:r>
              <a:rPr lang="en-US" smtClean="0">
                <a:solidFill>
                  <a:srgbClr val="000000"/>
                </a:solidFill>
                <a:ea typeface="ヒラギノ角ゴ Pro W3"/>
                <a:cs typeface="ヒラギノ角ゴ Pro W3"/>
              </a:rPr>
              <a:t>Modernize and upgrade your SWIFTNet operations for more efficient processing of high volume payments messages</a:t>
            </a:r>
          </a:p>
          <a:p>
            <a:pPr defTabSz="917575" eaLnBrk="1" hangingPunct="1">
              <a:buFontTx/>
              <a:buChar char="•"/>
            </a:pPr>
            <a:r>
              <a:rPr lang="en-US" b="1" smtClean="0">
                <a:solidFill>
                  <a:srgbClr val="000000"/>
                </a:solidFill>
                <a:ea typeface="ヒラギノ角ゴ Pro W3"/>
                <a:cs typeface="ヒラギノ角ゴ Pro W3"/>
              </a:rPr>
              <a:t>Payments Process Efficiency: </a:t>
            </a:r>
            <a:r>
              <a:rPr lang="en-US" smtClean="0">
                <a:solidFill>
                  <a:srgbClr val="000000"/>
                </a:solidFill>
                <a:ea typeface="ヒラギノ角ゴ Pro W3"/>
                <a:cs typeface="ヒラギノ角ゴ Pro W3"/>
              </a:rPr>
              <a:t>Drive efficiency in payments processing with business process management</a:t>
            </a:r>
          </a:p>
          <a:p>
            <a:pPr defTabSz="917575" eaLnBrk="1" hangingPunct="1">
              <a:buFontTx/>
              <a:buChar char="•"/>
            </a:pPr>
            <a:r>
              <a:rPr lang="en-US" b="1" smtClean="0">
                <a:solidFill>
                  <a:srgbClr val="000000"/>
                </a:solidFill>
                <a:ea typeface="ヒラギノ角ゴ Pro W3"/>
                <a:cs typeface="ヒラギノ角ゴ Pro W3"/>
              </a:rPr>
              <a:t>Corporate Services: </a:t>
            </a:r>
            <a:r>
              <a:rPr lang="en-US" smtClean="0">
                <a:solidFill>
                  <a:srgbClr val="000000"/>
                </a:solidFill>
                <a:ea typeface="ヒラギノ角ゴ Pro W3"/>
                <a:cs typeface="ヒラギノ角ゴ Pro W3"/>
              </a:rPr>
              <a:t>Integrate with your corporate customers’ treasury operations to reduce working capital requirements and improve supply chain management</a:t>
            </a:r>
          </a:p>
          <a:p>
            <a:pPr defTabSz="917575" eaLnBrk="1" hangingPunct="1">
              <a:buFontTx/>
              <a:buChar char="•"/>
            </a:pPr>
            <a:r>
              <a:rPr lang="en-US" b="1" smtClean="0">
                <a:solidFill>
                  <a:srgbClr val="000000"/>
                </a:solidFill>
                <a:ea typeface="ヒラギノ角ゴ Pro W3"/>
                <a:cs typeface="ヒラギノ角ゴ Pro W3"/>
              </a:rPr>
              <a:t>Retail Payments: </a:t>
            </a:r>
            <a:r>
              <a:rPr lang="en-US" smtClean="0">
                <a:solidFill>
                  <a:srgbClr val="000000"/>
                </a:solidFill>
                <a:ea typeface="ヒラギノ角ゴ Pro W3"/>
                <a:cs typeface="ヒラギノ角ゴ Pro W3"/>
              </a:rPr>
              <a:t>Migrate to a modern, more secure platform for ATM, mobile, and card switch functionality</a:t>
            </a:r>
          </a:p>
          <a:p>
            <a:pPr defTabSz="917575" eaLnBrk="1" hangingPunct="1">
              <a:buFontTx/>
              <a:buChar char="•"/>
            </a:pPr>
            <a:r>
              <a:rPr lang="en-US" b="1" smtClean="0">
                <a:solidFill>
                  <a:srgbClr val="000000"/>
                </a:solidFill>
                <a:ea typeface="ヒラギノ角ゴ Pro W3"/>
                <a:cs typeface="ヒラギノ角ゴ Pro W3"/>
              </a:rPr>
              <a:t>Digital Payments Conversion: </a:t>
            </a:r>
            <a:r>
              <a:rPr lang="en-US" smtClean="0">
                <a:solidFill>
                  <a:srgbClr val="000000"/>
                </a:solidFill>
                <a:ea typeface="ヒラギノ角ゴ Pro W3"/>
                <a:cs typeface="ヒラギノ角ゴ Pro W3"/>
              </a:rPr>
              <a:t>Migrate from paper-based to digital processing capabilities to reduce costs</a:t>
            </a:r>
          </a:p>
          <a:p>
            <a:pPr defTabSz="917575" eaLnBrk="1" hangingPunct="1"/>
            <a:endParaRPr lang="en-US" smtClean="0">
              <a:solidFill>
                <a:srgbClr val="000000"/>
              </a:solidFill>
              <a:ea typeface="ヒラギノ角ゴ Pro W3"/>
              <a:cs typeface="ヒラギノ角ゴ Pro W3"/>
            </a:endParaRPr>
          </a:p>
          <a:p>
            <a:pPr defTabSz="917575" eaLnBrk="1" hangingPunct="1"/>
            <a:r>
              <a:rPr lang="en-US" b="1" smtClean="0">
                <a:solidFill>
                  <a:srgbClr val="000000"/>
                </a:solidFill>
                <a:ea typeface="ヒラギノ角ゴ Pro W3"/>
                <a:cs typeface="ヒラギノ角ゴ Pro W3"/>
              </a:rPr>
              <a:t>Integrated Risk Management</a:t>
            </a:r>
          </a:p>
          <a:p>
            <a:pPr defTabSz="917575" eaLnBrk="1" hangingPunct="1">
              <a:buFontTx/>
              <a:buChar char="•"/>
            </a:pPr>
            <a:r>
              <a:rPr lang="en-US" b="1" smtClean="0">
                <a:solidFill>
                  <a:srgbClr val="000000"/>
                </a:solidFill>
                <a:ea typeface="ヒラギノ角ゴ Pro W3"/>
                <a:cs typeface="ヒラギノ角ゴ Pro W3"/>
              </a:rPr>
              <a:t>Financial Risk</a:t>
            </a:r>
          </a:p>
          <a:p>
            <a:pPr defTabSz="917575" eaLnBrk="1" hangingPunct="1">
              <a:buFontTx/>
              <a:buChar char="•"/>
            </a:pPr>
            <a:r>
              <a:rPr lang="en-US" b="1" smtClean="0">
                <a:solidFill>
                  <a:srgbClr val="000000"/>
                </a:solidFill>
                <a:ea typeface="ヒラギノ角ゴ Pro W3"/>
                <a:cs typeface="ヒラギノ角ゴ Pro W3"/>
              </a:rPr>
              <a:t>Financial Crimes</a:t>
            </a:r>
          </a:p>
          <a:p>
            <a:pPr defTabSz="917575" eaLnBrk="1" hangingPunct="1">
              <a:buFontTx/>
              <a:buChar char="•"/>
            </a:pPr>
            <a:r>
              <a:rPr lang="en-US" b="1" smtClean="0">
                <a:solidFill>
                  <a:srgbClr val="000000"/>
                </a:solidFill>
                <a:ea typeface="ヒラギノ角ゴ Pro W3"/>
                <a:cs typeface="ヒラギノ角ゴ Pro W3"/>
              </a:rPr>
              <a:t>Governance &amp; compliance</a:t>
            </a:r>
          </a:p>
          <a:p>
            <a:pPr defTabSz="917575" eaLnBrk="1" hangingPunct="1">
              <a:buFontTx/>
              <a:buChar char="•"/>
            </a:pPr>
            <a:r>
              <a:rPr lang="en-US" b="1" smtClean="0">
                <a:solidFill>
                  <a:srgbClr val="000000"/>
                </a:solidFill>
                <a:ea typeface="ヒラギノ角ゴ Pro W3"/>
                <a:cs typeface="ヒラギノ角ゴ Pro W3"/>
              </a:rPr>
              <a:t>Operational &amp; IT Risk Management</a:t>
            </a:r>
            <a:endParaRPr lang="en-US" b="1" noProof="1" smtClean="0">
              <a:solidFill>
                <a:srgbClr val="000000"/>
              </a:solidFill>
              <a:ea typeface="ヒラギノ角ゴ Pro W3"/>
              <a:cs typeface="ヒラギノ角ゴ Pro W3"/>
            </a:endParaRPr>
          </a:p>
          <a:p>
            <a:pPr defTabSz="917575" eaLnBrk="1" hangingPunct="1"/>
            <a:endParaRPr lang="en-US" b="1" smtClean="0">
              <a:solidFill>
                <a:schemeClr val="hlink"/>
              </a:solidFill>
              <a:ea typeface="ヒラギノ角ゴ Pro W3"/>
              <a:cs typeface="ヒラギノ角ゴ Pro W3"/>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xfrm>
            <a:off x="107950" y="742950"/>
            <a:ext cx="6594475" cy="3714750"/>
          </a:xfrm>
          <a:ln/>
        </p:spPr>
      </p:sp>
      <p:sp>
        <p:nvSpPr>
          <p:cNvPr id="31746" name="Rectangle 3"/>
          <p:cNvSpPr>
            <a:spLocks noGrp="1" noChangeArrowheads="1"/>
          </p:cNvSpPr>
          <p:nvPr>
            <p:ph type="body" idx="1"/>
          </p:nvPr>
        </p:nvSpPr>
        <p:spPr>
          <a:noFill/>
          <a:ln/>
        </p:spPr>
        <p:txBody>
          <a:bodyPr/>
          <a:lstStyle/>
          <a:p>
            <a:pPr eaLnBrk="1" hangingPunct="1"/>
            <a:r>
              <a:rPr lang="en-US" smtClean="0"/>
              <a:t>Solutions in each of the framework’s domains can be implemented faster and at lower cost and risk to the business because they take advantage of repeatable implementation patterns along with IBM software extensions and accelerators that have been built specifically for the banking industry.  Some of these assets are foundational and will be used in projects from any one of the domains.  For example, IBM IFW and BDW process and data models are commonly used to support solution deployment across different areas of the bank.  Others – such as the enterprise payments platform assets or the COGNOS banking risk performance reporting templates – specifically support a domain like payments or risk.  Deployed along with other IBM middleware, these offerings can significantly speed the deployment of solutions.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56038" y="9409113"/>
            <a:ext cx="2949575" cy="495300"/>
          </a:xfrm>
          <a:prstGeom prst="rect">
            <a:avLst/>
          </a:prstGeom>
          <a:noFill/>
          <a:ln>
            <a:miter lim="800000"/>
            <a:headEnd/>
            <a:tailEnd/>
          </a:ln>
        </p:spPr>
        <p:txBody>
          <a:bodyPr anchor="b"/>
          <a:lstStyle/>
          <a:p>
            <a:pPr algn="r" defTabSz="914400">
              <a:defRPr/>
            </a:pPr>
            <a:fld id="{9D6A4FD5-64E2-4675-9B2C-5E3D89AEAEB9}" type="slidenum">
              <a:rPr lang="en-US" sz="1200">
                <a:solidFill>
                  <a:srgbClr val="000000"/>
                </a:solidFill>
                <a:ea typeface="MS PGothic" pitchFamily="34" charset="-128"/>
                <a:cs typeface="+mn-cs"/>
              </a:rPr>
              <a:pPr algn="r" defTabSz="914400">
                <a:defRPr/>
              </a:pPr>
              <a:t>11</a:t>
            </a:fld>
            <a:endParaRPr lang="en-US" sz="1200">
              <a:solidFill>
                <a:srgbClr val="000000"/>
              </a:solidFill>
              <a:ea typeface="MS PGothic" pitchFamily="34" charset="-128"/>
              <a:cs typeface="+mn-cs"/>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marL="684213" lvl="1" indent="-227013" eaLnBrk="1" hangingPunct="1"/>
            <a:r>
              <a:rPr lang="en-GB" smtClean="0">
                <a:solidFill>
                  <a:srgbClr val="000000"/>
                </a:solidFill>
                <a:cs typeface="Arial" charset="0"/>
              </a:rPr>
              <a:t>More unified through a common foundation</a:t>
            </a:r>
          </a:p>
          <a:p>
            <a:pPr marL="684213" lvl="1" indent="-227013" eaLnBrk="1" hangingPunct="1"/>
            <a:r>
              <a:rPr lang="en-GB" smtClean="0">
                <a:solidFill>
                  <a:srgbClr val="000000"/>
                </a:solidFill>
                <a:cs typeface="Arial" charset="0"/>
              </a:rPr>
              <a:t>Shaped by industry software strategies and capabilities</a:t>
            </a:r>
          </a:p>
          <a:p>
            <a:pPr marL="684213" lvl="1" indent="-227013" eaLnBrk="1" hangingPunct="1"/>
            <a:r>
              <a:rPr lang="en-GB" smtClean="0">
                <a:solidFill>
                  <a:srgbClr val="000000"/>
                </a:solidFill>
                <a:cs typeface="Arial" charset="0"/>
              </a:rPr>
              <a:t>Incorporating key SW growth trends</a:t>
            </a:r>
          </a:p>
          <a:p>
            <a:pPr marL="684213" lvl="1" indent="-227013" eaLnBrk="1" hangingPunct="1"/>
            <a:r>
              <a:rPr lang="en-GB" smtClean="0">
                <a:solidFill>
                  <a:srgbClr val="000000"/>
                </a:solidFill>
                <a:cs typeface="Arial" charset="0"/>
              </a:rPr>
              <a:t>Acquisitions extend business value</a:t>
            </a:r>
          </a:p>
          <a:p>
            <a:pPr marL="684213" lvl="1" indent="-227013" eaLnBrk="1" hangingPunct="1"/>
            <a:r>
              <a:rPr lang="en-GB" smtClean="0">
                <a:solidFill>
                  <a:srgbClr val="000000"/>
                </a:solidFill>
                <a:cs typeface="Arial" charset="0"/>
              </a:rPr>
              <a:t>Tuned for the LOB buyer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txBox="1">
            <a:spLocks noGrp="1" noChangeArrowheads="1"/>
          </p:cNvSpPr>
          <p:nvPr/>
        </p:nvSpPr>
        <p:spPr bwMode="auto">
          <a:xfrm>
            <a:off x="3856038" y="9409113"/>
            <a:ext cx="2949575" cy="495300"/>
          </a:xfrm>
          <a:prstGeom prst="rect">
            <a:avLst/>
          </a:prstGeom>
          <a:noFill/>
          <a:ln>
            <a:miter lim="800000"/>
            <a:headEnd/>
            <a:tailEnd/>
          </a:ln>
        </p:spPr>
        <p:txBody>
          <a:bodyPr anchor="b"/>
          <a:lstStyle/>
          <a:p>
            <a:pPr algn="r" defTabSz="896938">
              <a:defRPr/>
            </a:pPr>
            <a:fld id="{28F4F2CC-A908-4C0F-920E-04A76B61B99C}" type="slidenum">
              <a:rPr lang="ko-KR" altLang="en-US" sz="1200">
                <a:ea typeface="MS PGothic" pitchFamily="34" charset="-128"/>
                <a:cs typeface="+mn-cs"/>
              </a:rPr>
              <a:pPr algn="r" defTabSz="896938">
                <a:defRPr/>
              </a:pPr>
              <a:t>12</a:t>
            </a:fld>
            <a:endParaRPr lang="en-US" altLang="ko-KR" sz="1200">
              <a:ea typeface="MS PGothic" pitchFamily="34" charset="-128"/>
              <a:cs typeface="+mn-cs"/>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2" name="Bild 4" descr="Denmark-PPT-Cover-169-new"/>
          <p:cNvPicPr>
            <a:picLocks noChangeAspect="1"/>
          </p:cNvPicPr>
          <p:nvPr userDrawn="1"/>
        </p:nvPicPr>
        <p:blipFill>
          <a:blip r:embed="rId2"/>
          <a:srcRect/>
          <a:stretch>
            <a:fillRect/>
          </a:stretch>
        </p:blipFill>
        <p:spPr bwMode="auto">
          <a:xfrm>
            <a:off x="0" y="1588"/>
            <a:ext cx="12211050" cy="68770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r>
              <a:rPr lang="de-DE"/>
              <a:t>#</a:t>
            </a:r>
          </a:p>
        </p:txBody>
      </p:sp>
      <p:sp>
        <p:nvSpPr>
          <p:cNvPr id="5" name="Fußzeilenplatzhalter 4"/>
          <p:cNvSpPr>
            <a:spLocks noGrp="1"/>
          </p:cNvSpPr>
          <p:nvPr>
            <p:ph type="ftr" sz="quarter" idx="11"/>
          </p:nvPr>
        </p:nvSpPr>
        <p:spPr/>
        <p:txBody>
          <a:bodyPr/>
          <a:lstStyle>
            <a:lvl1pPr>
              <a:defRPr/>
            </a:lvl1pPr>
          </a:lstStyle>
          <a:p>
            <a:pPr>
              <a:defRPr/>
            </a:pPr>
            <a:r>
              <a:rPr lang="en-GB"/>
              <a:t>&lt;#&gt;</a:t>
            </a:r>
          </a:p>
        </p:txBody>
      </p:sp>
      <p:sp>
        <p:nvSpPr>
          <p:cNvPr id="6" name="Foliennummernplatzhalter 5"/>
          <p:cNvSpPr>
            <a:spLocks noGrp="1"/>
          </p:cNvSpPr>
          <p:nvPr>
            <p:ph type="sldNum" sz="quarter" idx="12"/>
          </p:nvPr>
        </p:nvSpPr>
        <p:spPr/>
        <p:txBody>
          <a:bodyPr/>
          <a:lstStyle>
            <a:lvl1pPr>
              <a:defRPr/>
            </a:lvl1pPr>
          </a:lstStyle>
          <a:p>
            <a:pPr>
              <a:defRPr/>
            </a:pPr>
            <a:fld id="{6004BFF2-86C8-4F6B-BB93-1330F270C278}" type="slidenum">
              <a:rPr lang="de-DE"/>
              <a:pPr>
                <a:defRPr/>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24238" y="206375"/>
            <a:ext cx="2738557" cy="4387851"/>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608568" y="206375"/>
            <a:ext cx="8012814" cy="4387851"/>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r>
              <a:rPr lang="de-DE"/>
              <a:t>#</a:t>
            </a:r>
          </a:p>
        </p:txBody>
      </p:sp>
      <p:sp>
        <p:nvSpPr>
          <p:cNvPr id="5" name="Fußzeilenplatzhalter 4"/>
          <p:cNvSpPr>
            <a:spLocks noGrp="1"/>
          </p:cNvSpPr>
          <p:nvPr>
            <p:ph type="ftr" sz="quarter" idx="11"/>
          </p:nvPr>
        </p:nvSpPr>
        <p:spPr/>
        <p:txBody>
          <a:bodyPr/>
          <a:lstStyle>
            <a:lvl1pPr>
              <a:defRPr/>
            </a:lvl1pPr>
          </a:lstStyle>
          <a:p>
            <a:pPr>
              <a:defRPr/>
            </a:pPr>
            <a:r>
              <a:rPr lang="en-GB"/>
              <a:t>&lt;#&gt;</a:t>
            </a:r>
          </a:p>
        </p:txBody>
      </p:sp>
      <p:sp>
        <p:nvSpPr>
          <p:cNvPr id="6" name="Foliennummernplatzhalter 5"/>
          <p:cNvSpPr>
            <a:spLocks noGrp="1"/>
          </p:cNvSpPr>
          <p:nvPr>
            <p:ph type="sldNum" sz="quarter" idx="12"/>
          </p:nvPr>
        </p:nvSpPr>
        <p:spPr/>
        <p:txBody>
          <a:bodyPr/>
          <a:lstStyle>
            <a:lvl1pPr>
              <a:defRPr/>
            </a:lvl1pPr>
          </a:lstStyle>
          <a:p>
            <a:pPr>
              <a:defRPr/>
            </a:pPr>
            <a:fld id="{2DC23C13-6B54-4DE6-B418-D7BEDAFFCD2C}" type="slidenum">
              <a:rPr lang="de-DE"/>
              <a:pPr>
                <a:defRPr/>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5" name="Titel 1"/>
          <p:cNvSpPr>
            <a:spLocks noGrp="1"/>
          </p:cNvSpPr>
          <p:nvPr>
            <p:ph type="title"/>
          </p:nvPr>
        </p:nvSpPr>
        <p:spPr>
          <a:xfrm>
            <a:off x="342318" y="274639"/>
            <a:ext cx="10954227" cy="617184"/>
          </a:xfrm>
        </p:spPr>
        <p:txBody>
          <a:bodyPr anchor="t">
            <a:normAutofit/>
          </a:bodyPr>
          <a:lstStyle>
            <a:lvl1pPr algn="l">
              <a:defRPr sz="2100" b="0" i="0">
                <a:latin typeface="Arial Bold"/>
                <a:cs typeface="Arial Bold"/>
              </a:defRPr>
            </a:lvl1pPr>
          </a:lstStyle>
          <a:p>
            <a:r>
              <a:rPr lang="de-DE" dirty="0" smtClean="0"/>
              <a:t>Mastertitelformat bearbeiten</a:t>
            </a:r>
            <a:endParaRPr lang="de-DE" dirty="0"/>
          </a:p>
        </p:txBody>
      </p:sp>
      <p:sp>
        <p:nvSpPr>
          <p:cNvPr id="8" name="Textplatzhalter 2"/>
          <p:cNvSpPr>
            <a:spLocks noGrp="1"/>
          </p:cNvSpPr>
          <p:nvPr>
            <p:ph idx="1"/>
          </p:nvPr>
        </p:nvSpPr>
        <p:spPr>
          <a:xfrm>
            <a:off x="342318" y="1185333"/>
            <a:ext cx="10954227" cy="4525963"/>
          </a:xfrm>
          <a:prstGeom prst="rect">
            <a:avLst/>
          </a:prstGeom>
        </p:spPr>
        <p:txBody>
          <a:bodyPr rtlCol="0">
            <a:normAutofit/>
          </a:bodyPr>
          <a:lstStyle>
            <a:lvl1pPr algn="l">
              <a:defRPr sz="1600"/>
            </a:lvl1pPr>
            <a:lvl2pPr algn="l">
              <a:defRPr sz="1600"/>
            </a:lvl2pPr>
            <a:lvl3pPr algn="l">
              <a:defRPr sz="1600"/>
            </a:lvl3pPr>
            <a:lvl4pPr algn="l">
              <a:defRPr sz="1600"/>
            </a:lvl4pPr>
            <a:lvl5pPr algn="l">
              <a:defRPr sz="1600"/>
            </a:lvl5pPr>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608568" y="1200151"/>
            <a:ext cx="5375685"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87110" y="1200151"/>
            <a:ext cx="5375685"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r>
              <a:rPr lang="de-DE"/>
              <a:t>#</a:t>
            </a:r>
          </a:p>
        </p:txBody>
      </p:sp>
      <p:sp>
        <p:nvSpPr>
          <p:cNvPr id="6" name="Fußzeilenplatzhalter 4"/>
          <p:cNvSpPr>
            <a:spLocks noGrp="1"/>
          </p:cNvSpPr>
          <p:nvPr>
            <p:ph type="ftr" sz="quarter" idx="11"/>
          </p:nvPr>
        </p:nvSpPr>
        <p:spPr/>
        <p:txBody>
          <a:bodyPr/>
          <a:lstStyle>
            <a:lvl1pPr>
              <a:defRPr/>
            </a:lvl1pPr>
          </a:lstStyle>
          <a:p>
            <a:pPr>
              <a:defRPr/>
            </a:pPr>
            <a:r>
              <a:rPr lang="en-GB"/>
              <a:t>&lt;#&gt;</a:t>
            </a:r>
          </a:p>
        </p:txBody>
      </p:sp>
      <p:sp>
        <p:nvSpPr>
          <p:cNvPr id="7" name="Foliennummernplatzhalter 5"/>
          <p:cNvSpPr>
            <a:spLocks noGrp="1"/>
          </p:cNvSpPr>
          <p:nvPr>
            <p:ph type="sldNum" sz="quarter" idx="12"/>
          </p:nvPr>
        </p:nvSpPr>
        <p:spPr/>
        <p:txBody>
          <a:bodyPr/>
          <a:lstStyle>
            <a:lvl1pPr>
              <a:defRPr/>
            </a:lvl1pPr>
          </a:lstStyle>
          <a:p>
            <a:pPr>
              <a:defRPr/>
            </a:pPr>
            <a:fld id="{8F6EBC5E-D692-4688-B7C4-4C5FFF402F82}" type="slidenum">
              <a:rPr lang="de-DE"/>
              <a:pPr>
                <a:defRPr/>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8568" y="274639"/>
            <a:ext cx="10954227" cy="1143000"/>
          </a:xfrm>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608568" y="1535113"/>
            <a:ext cx="5377799" cy="639763"/>
          </a:xfrm>
        </p:spPr>
        <p:txBody>
          <a:bodyPr anchor="b"/>
          <a:lstStyle>
            <a:lvl1pPr marL="0" indent="0">
              <a:buNone/>
              <a:defRPr sz="3200" b="1"/>
            </a:lvl1pPr>
            <a:lvl2pPr marL="608899" indent="0">
              <a:buNone/>
              <a:defRPr sz="2700" b="1"/>
            </a:lvl2pPr>
            <a:lvl3pPr marL="1217798" indent="0">
              <a:buNone/>
              <a:defRPr sz="2400" b="1"/>
            </a:lvl3pPr>
            <a:lvl4pPr marL="1826697" indent="0">
              <a:buNone/>
              <a:defRPr sz="2100" b="1"/>
            </a:lvl4pPr>
            <a:lvl5pPr marL="2435596" indent="0">
              <a:buNone/>
              <a:defRPr sz="2100" b="1"/>
            </a:lvl5pPr>
            <a:lvl6pPr marL="3044495" indent="0">
              <a:buNone/>
              <a:defRPr sz="2100" b="1"/>
            </a:lvl6pPr>
            <a:lvl7pPr marL="3653394" indent="0">
              <a:buNone/>
              <a:defRPr sz="2100" b="1"/>
            </a:lvl7pPr>
            <a:lvl8pPr marL="4262293" indent="0">
              <a:buNone/>
              <a:defRPr sz="2100" b="1"/>
            </a:lvl8pPr>
            <a:lvl9pPr marL="4871192" indent="0">
              <a:buNone/>
              <a:defRPr sz="2100" b="1"/>
            </a:lvl9pPr>
          </a:lstStyle>
          <a:p>
            <a:pPr lvl="0"/>
            <a:r>
              <a:rPr lang="de-DE" smtClean="0"/>
              <a:t>Mastertextformat bearbeiten</a:t>
            </a:r>
          </a:p>
        </p:txBody>
      </p:sp>
      <p:sp>
        <p:nvSpPr>
          <p:cNvPr id="4" name="Inhaltsplatzhalter 3"/>
          <p:cNvSpPr>
            <a:spLocks noGrp="1"/>
          </p:cNvSpPr>
          <p:nvPr>
            <p:ph sz="half" idx="2"/>
          </p:nvPr>
        </p:nvSpPr>
        <p:spPr>
          <a:xfrm>
            <a:off x="608568" y="2174875"/>
            <a:ext cx="5377799"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82886" y="1535113"/>
            <a:ext cx="5379911" cy="639763"/>
          </a:xfrm>
        </p:spPr>
        <p:txBody>
          <a:bodyPr anchor="b"/>
          <a:lstStyle>
            <a:lvl1pPr marL="0" indent="0">
              <a:buNone/>
              <a:defRPr sz="3200" b="1"/>
            </a:lvl1pPr>
            <a:lvl2pPr marL="608899" indent="0">
              <a:buNone/>
              <a:defRPr sz="2700" b="1"/>
            </a:lvl2pPr>
            <a:lvl3pPr marL="1217798" indent="0">
              <a:buNone/>
              <a:defRPr sz="2400" b="1"/>
            </a:lvl3pPr>
            <a:lvl4pPr marL="1826697" indent="0">
              <a:buNone/>
              <a:defRPr sz="2100" b="1"/>
            </a:lvl4pPr>
            <a:lvl5pPr marL="2435596" indent="0">
              <a:buNone/>
              <a:defRPr sz="2100" b="1"/>
            </a:lvl5pPr>
            <a:lvl6pPr marL="3044495" indent="0">
              <a:buNone/>
              <a:defRPr sz="2100" b="1"/>
            </a:lvl6pPr>
            <a:lvl7pPr marL="3653394" indent="0">
              <a:buNone/>
              <a:defRPr sz="2100" b="1"/>
            </a:lvl7pPr>
            <a:lvl8pPr marL="4262293" indent="0">
              <a:buNone/>
              <a:defRPr sz="2100" b="1"/>
            </a:lvl8pPr>
            <a:lvl9pPr marL="4871192" indent="0">
              <a:buNone/>
              <a:defRPr sz="2100" b="1"/>
            </a:lvl9pPr>
          </a:lstStyle>
          <a:p>
            <a:pPr lvl="0"/>
            <a:r>
              <a:rPr lang="de-DE" smtClean="0"/>
              <a:t>Mastertextformat bearbeiten</a:t>
            </a:r>
          </a:p>
        </p:txBody>
      </p:sp>
      <p:sp>
        <p:nvSpPr>
          <p:cNvPr id="6" name="Inhaltsplatzhalter 5"/>
          <p:cNvSpPr>
            <a:spLocks noGrp="1"/>
          </p:cNvSpPr>
          <p:nvPr>
            <p:ph sz="quarter" idx="4"/>
          </p:nvPr>
        </p:nvSpPr>
        <p:spPr>
          <a:xfrm>
            <a:off x="6182886" y="2174875"/>
            <a:ext cx="5379911"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r>
              <a:rPr lang="de-DE"/>
              <a:t>#</a:t>
            </a:r>
          </a:p>
        </p:txBody>
      </p:sp>
      <p:sp>
        <p:nvSpPr>
          <p:cNvPr id="8" name="Fußzeilenplatzhalter 4"/>
          <p:cNvSpPr>
            <a:spLocks noGrp="1"/>
          </p:cNvSpPr>
          <p:nvPr>
            <p:ph type="ftr" sz="quarter" idx="11"/>
          </p:nvPr>
        </p:nvSpPr>
        <p:spPr/>
        <p:txBody>
          <a:bodyPr/>
          <a:lstStyle>
            <a:lvl1pPr>
              <a:defRPr/>
            </a:lvl1pPr>
          </a:lstStyle>
          <a:p>
            <a:pPr>
              <a:defRPr/>
            </a:pPr>
            <a:r>
              <a:rPr lang="en-GB"/>
              <a:t>&lt;#&gt;</a:t>
            </a:r>
          </a:p>
        </p:txBody>
      </p:sp>
      <p:sp>
        <p:nvSpPr>
          <p:cNvPr id="9" name="Foliennummernplatzhalter 5"/>
          <p:cNvSpPr>
            <a:spLocks noGrp="1"/>
          </p:cNvSpPr>
          <p:nvPr>
            <p:ph type="sldNum" sz="quarter" idx="12"/>
          </p:nvPr>
        </p:nvSpPr>
        <p:spPr/>
        <p:txBody>
          <a:bodyPr/>
          <a:lstStyle>
            <a:lvl1pPr>
              <a:defRPr/>
            </a:lvl1pPr>
          </a:lstStyle>
          <a:p>
            <a:pPr>
              <a:defRPr/>
            </a:pPr>
            <a:fld id="{070D6EF2-5629-4229-AF05-10AA3759B0AB}" type="slidenum">
              <a:rPr lang="de-DE"/>
              <a:pPr>
                <a:defRPr/>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3"/>
          <p:cNvSpPr>
            <a:spLocks noGrp="1"/>
          </p:cNvSpPr>
          <p:nvPr>
            <p:ph type="dt" sz="half" idx="10"/>
          </p:nvPr>
        </p:nvSpPr>
        <p:spPr/>
        <p:txBody>
          <a:bodyPr/>
          <a:lstStyle>
            <a:lvl1pPr>
              <a:defRPr/>
            </a:lvl1pPr>
          </a:lstStyle>
          <a:p>
            <a:pPr>
              <a:defRPr/>
            </a:pPr>
            <a:r>
              <a:rPr lang="de-DE"/>
              <a:t>#</a:t>
            </a:r>
          </a:p>
        </p:txBody>
      </p:sp>
      <p:sp>
        <p:nvSpPr>
          <p:cNvPr id="4" name="Fußzeilenplatzhalter 4"/>
          <p:cNvSpPr>
            <a:spLocks noGrp="1"/>
          </p:cNvSpPr>
          <p:nvPr>
            <p:ph type="ftr" sz="quarter" idx="11"/>
          </p:nvPr>
        </p:nvSpPr>
        <p:spPr/>
        <p:txBody>
          <a:bodyPr/>
          <a:lstStyle>
            <a:lvl1pPr>
              <a:defRPr/>
            </a:lvl1pPr>
          </a:lstStyle>
          <a:p>
            <a:pPr>
              <a:defRPr/>
            </a:pPr>
            <a:r>
              <a:rPr lang="en-GB"/>
              <a:t>&lt;#&gt;</a:t>
            </a:r>
          </a:p>
        </p:txBody>
      </p:sp>
      <p:sp>
        <p:nvSpPr>
          <p:cNvPr id="5" name="Foliennummernplatzhalter 5"/>
          <p:cNvSpPr>
            <a:spLocks noGrp="1"/>
          </p:cNvSpPr>
          <p:nvPr>
            <p:ph type="sldNum" sz="quarter" idx="12"/>
          </p:nvPr>
        </p:nvSpPr>
        <p:spPr/>
        <p:txBody>
          <a:bodyPr/>
          <a:lstStyle>
            <a:lvl1pPr>
              <a:defRPr/>
            </a:lvl1pPr>
          </a:lstStyle>
          <a:p>
            <a:pPr>
              <a:defRPr/>
            </a:pPr>
            <a:fld id="{0A2D4644-B835-4BF6-B865-6860C0A63603}" type="slidenum">
              <a:rPr lang="de-DE"/>
              <a:pPr>
                <a:defRPr/>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r>
              <a:rPr lang="de-DE"/>
              <a:t>#</a:t>
            </a:r>
          </a:p>
        </p:txBody>
      </p:sp>
      <p:sp>
        <p:nvSpPr>
          <p:cNvPr id="3" name="Fußzeilenplatzhalter 4"/>
          <p:cNvSpPr>
            <a:spLocks noGrp="1"/>
          </p:cNvSpPr>
          <p:nvPr>
            <p:ph type="ftr" sz="quarter" idx="11"/>
          </p:nvPr>
        </p:nvSpPr>
        <p:spPr/>
        <p:txBody>
          <a:bodyPr/>
          <a:lstStyle>
            <a:lvl1pPr>
              <a:defRPr/>
            </a:lvl1pPr>
          </a:lstStyle>
          <a:p>
            <a:pPr>
              <a:defRPr/>
            </a:pPr>
            <a:r>
              <a:rPr lang="en-GB"/>
              <a:t>&lt;#&gt;</a:t>
            </a:r>
          </a:p>
        </p:txBody>
      </p:sp>
      <p:sp>
        <p:nvSpPr>
          <p:cNvPr id="4" name="Foliennummernplatzhalter 5"/>
          <p:cNvSpPr>
            <a:spLocks noGrp="1"/>
          </p:cNvSpPr>
          <p:nvPr>
            <p:ph type="sldNum" sz="quarter" idx="12"/>
          </p:nvPr>
        </p:nvSpPr>
        <p:spPr/>
        <p:txBody>
          <a:bodyPr/>
          <a:lstStyle>
            <a:lvl1pPr>
              <a:defRPr/>
            </a:lvl1pPr>
          </a:lstStyle>
          <a:p>
            <a:pPr>
              <a:defRPr/>
            </a:pPr>
            <a:fld id="{9458AC18-ECE7-4D5E-AD9A-F398650656ED}" type="slidenum">
              <a:rPr lang="de-DE"/>
              <a:pPr>
                <a:defRPr/>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08570" y="273049"/>
            <a:ext cx="4004295" cy="1162051"/>
          </a:xfrm>
        </p:spPr>
        <p:txBody>
          <a:bodyPr anchor="b"/>
          <a:lstStyle>
            <a:lvl1pPr algn="l">
              <a:defRPr sz="2700" b="1"/>
            </a:lvl1pPr>
          </a:lstStyle>
          <a:p>
            <a:r>
              <a:rPr lang="de-DE" smtClean="0"/>
              <a:t>Mastertitelformat bearbeiten</a:t>
            </a:r>
            <a:endParaRPr lang="de-DE"/>
          </a:p>
        </p:txBody>
      </p:sp>
      <p:sp>
        <p:nvSpPr>
          <p:cNvPr id="3" name="Inhaltsplatzhalter 2"/>
          <p:cNvSpPr>
            <a:spLocks noGrp="1"/>
          </p:cNvSpPr>
          <p:nvPr>
            <p:ph idx="1"/>
          </p:nvPr>
        </p:nvSpPr>
        <p:spPr>
          <a:xfrm>
            <a:off x="4758665" y="273052"/>
            <a:ext cx="6804130"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08570" y="1435102"/>
            <a:ext cx="4004295" cy="4691063"/>
          </a:xfrm>
        </p:spPr>
        <p:txBody>
          <a:bodyPr/>
          <a:lstStyle>
            <a:lvl1pPr marL="0" indent="0">
              <a:buNone/>
              <a:defRPr sz="1900"/>
            </a:lvl1pPr>
            <a:lvl2pPr marL="608899" indent="0">
              <a:buNone/>
              <a:defRPr sz="1600"/>
            </a:lvl2pPr>
            <a:lvl3pPr marL="1217798" indent="0">
              <a:buNone/>
              <a:defRPr sz="1300"/>
            </a:lvl3pPr>
            <a:lvl4pPr marL="1826697" indent="0">
              <a:buNone/>
              <a:defRPr sz="1200"/>
            </a:lvl4pPr>
            <a:lvl5pPr marL="2435596" indent="0">
              <a:buNone/>
              <a:defRPr sz="1200"/>
            </a:lvl5pPr>
            <a:lvl6pPr marL="3044495" indent="0">
              <a:buNone/>
              <a:defRPr sz="1200"/>
            </a:lvl6pPr>
            <a:lvl7pPr marL="3653394" indent="0">
              <a:buNone/>
              <a:defRPr sz="1200"/>
            </a:lvl7pPr>
            <a:lvl8pPr marL="4262293" indent="0">
              <a:buNone/>
              <a:defRPr sz="1200"/>
            </a:lvl8pPr>
            <a:lvl9pPr marL="4871192" indent="0">
              <a:buNone/>
              <a:defRPr sz="1200"/>
            </a:lvl9pPr>
          </a:lstStyle>
          <a:p>
            <a:pPr lvl="0"/>
            <a:r>
              <a:rPr lang="de-DE" smtClean="0"/>
              <a:t>Mastertextformat bearbeiten</a:t>
            </a:r>
          </a:p>
        </p:txBody>
      </p:sp>
      <p:sp>
        <p:nvSpPr>
          <p:cNvPr id="5" name="Datumsplatzhalter 3"/>
          <p:cNvSpPr>
            <a:spLocks noGrp="1"/>
          </p:cNvSpPr>
          <p:nvPr>
            <p:ph type="dt" sz="half" idx="10"/>
          </p:nvPr>
        </p:nvSpPr>
        <p:spPr/>
        <p:txBody>
          <a:bodyPr/>
          <a:lstStyle>
            <a:lvl1pPr>
              <a:defRPr/>
            </a:lvl1pPr>
          </a:lstStyle>
          <a:p>
            <a:pPr>
              <a:defRPr/>
            </a:pPr>
            <a:r>
              <a:rPr lang="de-DE"/>
              <a:t>#</a:t>
            </a:r>
          </a:p>
        </p:txBody>
      </p:sp>
      <p:sp>
        <p:nvSpPr>
          <p:cNvPr id="6" name="Fußzeilenplatzhalter 4"/>
          <p:cNvSpPr>
            <a:spLocks noGrp="1"/>
          </p:cNvSpPr>
          <p:nvPr>
            <p:ph type="ftr" sz="quarter" idx="11"/>
          </p:nvPr>
        </p:nvSpPr>
        <p:spPr/>
        <p:txBody>
          <a:bodyPr/>
          <a:lstStyle>
            <a:lvl1pPr>
              <a:defRPr/>
            </a:lvl1pPr>
          </a:lstStyle>
          <a:p>
            <a:pPr>
              <a:defRPr/>
            </a:pPr>
            <a:r>
              <a:rPr lang="en-GB"/>
              <a:t>&lt;#&gt;</a:t>
            </a:r>
          </a:p>
        </p:txBody>
      </p:sp>
      <p:sp>
        <p:nvSpPr>
          <p:cNvPr id="7" name="Foliennummernplatzhalter 5"/>
          <p:cNvSpPr>
            <a:spLocks noGrp="1"/>
          </p:cNvSpPr>
          <p:nvPr>
            <p:ph type="sldNum" sz="quarter" idx="12"/>
          </p:nvPr>
        </p:nvSpPr>
        <p:spPr/>
        <p:txBody>
          <a:bodyPr/>
          <a:lstStyle>
            <a:lvl1pPr>
              <a:defRPr/>
            </a:lvl1pPr>
          </a:lstStyle>
          <a:p>
            <a:pPr>
              <a:defRPr/>
            </a:pPr>
            <a:fld id="{495C5E59-97D4-4459-A38F-F56C02B85B9F}" type="slidenum">
              <a:rPr lang="de-DE"/>
              <a:pPr>
                <a:defRPr/>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385672" y="4800600"/>
            <a:ext cx="7302818" cy="566739"/>
          </a:xfrm>
        </p:spPr>
        <p:txBody>
          <a:bodyPr anchor="b"/>
          <a:lstStyle>
            <a:lvl1pPr algn="l">
              <a:defRPr sz="2700" b="1"/>
            </a:lvl1pPr>
          </a:lstStyle>
          <a:p>
            <a:r>
              <a:rPr lang="de-DE" smtClean="0"/>
              <a:t>Mastertitelformat bearbeiten</a:t>
            </a:r>
            <a:endParaRPr lang="de-DE"/>
          </a:p>
        </p:txBody>
      </p:sp>
      <p:sp>
        <p:nvSpPr>
          <p:cNvPr id="3" name="Bildplatzhalter 2"/>
          <p:cNvSpPr>
            <a:spLocks noGrp="1"/>
          </p:cNvSpPr>
          <p:nvPr>
            <p:ph type="pic" idx="1"/>
          </p:nvPr>
        </p:nvSpPr>
        <p:spPr>
          <a:xfrm>
            <a:off x="2385672" y="612775"/>
            <a:ext cx="7302818" cy="4114800"/>
          </a:xfrm>
        </p:spPr>
        <p:txBody>
          <a:bodyPr rtlCol="0">
            <a:normAutofit/>
          </a:bodyPr>
          <a:lstStyle>
            <a:lvl1pPr marL="0" indent="0">
              <a:buNone/>
              <a:defRPr sz="4300"/>
            </a:lvl1pPr>
            <a:lvl2pPr marL="608899" indent="0">
              <a:buNone/>
              <a:defRPr sz="3700"/>
            </a:lvl2pPr>
            <a:lvl3pPr marL="1217798" indent="0">
              <a:buNone/>
              <a:defRPr sz="3200"/>
            </a:lvl3pPr>
            <a:lvl4pPr marL="1826697" indent="0">
              <a:buNone/>
              <a:defRPr sz="2700"/>
            </a:lvl4pPr>
            <a:lvl5pPr marL="2435596" indent="0">
              <a:buNone/>
              <a:defRPr sz="2700"/>
            </a:lvl5pPr>
            <a:lvl6pPr marL="3044495" indent="0">
              <a:buNone/>
              <a:defRPr sz="2700"/>
            </a:lvl6pPr>
            <a:lvl7pPr marL="3653394" indent="0">
              <a:buNone/>
              <a:defRPr sz="2700"/>
            </a:lvl7pPr>
            <a:lvl8pPr marL="4262293" indent="0">
              <a:buNone/>
              <a:defRPr sz="2700"/>
            </a:lvl8pPr>
            <a:lvl9pPr marL="4871192" indent="0">
              <a:buNone/>
              <a:defRPr sz="2700"/>
            </a:lvl9pPr>
          </a:lstStyle>
          <a:p>
            <a:pPr lvl="0"/>
            <a:endParaRPr lang="de-DE" noProof="0"/>
          </a:p>
        </p:txBody>
      </p:sp>
      <p:sp>
        <p:nvSpPr>
          <p:cNvPr id="4" name="Textplatzhalter 3"/>
          <p:cNvSpPr>
            <a:spLocks noGrp="1"/>
          </p:cNvSpPr>
          <p:nvPr>
            <p:ph type="body" sz="half" idx="2"/>
          </p:nvPr>
        </p:nvSpPr>
        <p:spPr>
          <a:xfrm>
            <a:off x="2385672" y="5367338"/>
            <a:ext cx="7302818" cy="804863"/>
          </a:xfrm>
        </p:spPr>
        <p:txBody>
          <a:bodyPr/>
          <a:lstStyle>
            <a:lvl1pPr marL="0" indent="0">
              <a:buNone/>
              <a:defRPr sz="1900"/>
            </a:lvl1pPr>
            <a:lvl2pPr marL="608899" indent="0">
              <a:buNone/>
              <a:defRPr sz="1600"/>
            </a:lvl2pPr>
            <a:lvl3pPr marL="1217798" indent="0">
              <a:buNone/>
              <a:defRPr sz="1300"/>
            </a:lvl3pPr>
            <a:lvl4pPr marL="1826697" indent="0">
              <a:buNone/>
              <a:defRPr sz="1200"/>
            </a:lvl4pPr>
            <a:lvl5pPr marL="2435596" indent="0">
              <a:buNone/>
              <a:defRPr sz="1200"/>
            </a:lvl5pPr>
            <a:lvl6pPr marL="3044495" indent="0">
              <a:buNone/>
              <a:defRPr sz="1200"/>
            </a:lvl6pPr>
            <a:lvl7pPr marL="3653394" indent="0">
              <a:buNone/>
              <a:defRPr sz="1200"/>
            </a:lvl7pPr>
            <a:lvl8pPr marL="4262293" indent="0">
              <a:buNone/>
              <a:defRPr sz="1200"/>
            </a:lvl8pPr>
            <a:lvl9pPr marL="4871192" indent="0">
              <a:buNone/>
              <a:defRPr sz="1200"/>
            </a:lvl9pPr>
          </a:lstStyle>
          <a:p>
            <a:pPr lvl="0"/>
            <a:r>
              <a:rPr lang="de-DE" smtClean="0"/>
              <a:t>Mastertextformat bearbeiten</a:t>
            </a:r>
          </a:p>
        </p:txBody>
      </p:sp>
      <p:sp>
        <p:nvSpPr>
          <p:cNvPr id="5" name="Datumsplatzhalter 3"/>
          <p:cNvSpPr>
            <a:spLocks noGrp="1"/>
          </p:cNvSpPr>
          <p:nvPr>
            <p:ph type="dt" sz="half" idx="10"/>
          </p:nvPr>
        </p:nvSpPr>
        <p:spPr/>
        <p:txBody>
          <a:bodyPr/>
          <a:lstStyle>
            <a:lvl1pPr>
              <a:defRPr/>
            </a:lvl1pPr>
          </a:lstStyle>
          <a:p>
            <a:pPr>
              <a:defRPr/>
            </a:pPr>
            <a:r>
              <a:rPr lang="de-DE"/>
              <a:t>#</a:t>
            </a:r>
          </a:p>
        </p:txBody>
      </p:sp>
      <p:sp>
        <p:nvSpPr>
          <p:cNvPr id="6" name="Fußzeilenplatzhalter 4"/>
          <p:cNvSpPr>
            <a:spLocks noGrp="1"/>
          </p:cNvSpPr>
          <p:nvPr>
            <p:ph type="ftr" sz="quarter" idx="11"/>
          </p:nvPr>
        </p:nvSpPr>
        <p:spPr/>
        <p:txBody>
          <a:bodyPr/>
          <a:lstStyle>
            <a:lvl1pPr>
              <a:defRPr/>
            </a:lvl1pPr>
          </a:lstStyle>
          <a:p>
            <a:pPr>
              <a:defRPr/>
            </a:pPr>
            <a:r>
              <a:rPr lang="en-GB"/>
              <a:t>&lt;#&gt;</a:t>
            </a:r>
          </a:p>
        </p:txBody>
      </p:sp>
      <p:sp>
        <p:nvSpPr>
          <p:cNvPr id="7" name="Foliennummernplatzhalter 5"/>
          <p:cNvSpPr>
            <a:spLocks noGrp="1"/>
          </p:cNvSpPr>
          <p:nvPr>
            <p:ph type="sldNum" sz="quarter" idx="12"/>
          </p:nvPr>
        </p:nvSpPr>
        <p:spPr/>
        <p:txBody>
          <a:bodyPr/>
          <a:lstStyle>
            <a:lvl1pPr>
              <a:defRPr/>
            </a:lvl1pPr>
          </a:lstStyle>
          <a:p>
            <a:pPr>
              <a:defRPr/>
            </a:pPr>
            <a:fld id="{308B23D0-ACDF-4B5F-81CF-ABA1E0C4A79D}" type="slidenum">
              <a:rPr lang="de-DE"/>
              <a:pPr>
                <a:defRPr/>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608013" y="274638"/>
            <a:ext cx="10955337" cy="1143000"/>
          </a:xfrm>
          <a:prstGeom prst="rect">
            <a:avLst/>
          </a:prstGeom>
          <a:noFill/>
          <a:ln w="9525">
            <a:noFill/>
            <a:miter lim="800000"/>
            <a:headEnd/>
            <a:tailEnd/>
          </a:ln>
        </p:spPr>
        <p:txBody>
          <a:bodyPr vert="horz" wrap="square" lIns="121780" tIns="60890" rIns="121780" bIns="60890" numCol="1" anchor="ctr" anchorCtr="0" compatLnSpc="1">
            <a:prstTxWarp prst="textNoShape">
              <a:avLst/>
            </a:prstTxWarp>
          </a:bodyPr>
          <a:lstStyle/>
          <a:p>
            <a:pPr lvl="0"/>
            <a:r>
              <a:rPr lang="de-DE" smtClean="0"/>
              <a:t>Mastertitelformat bearbeiten</a:t>
            </a:r>
          </a:p>
        </p:txBody>
      </p:sp>
      <p:sp>
        <p:nvSpPr>
          <p:cNvPr id="1027" name="Textplatzhalter 2"/>
          <p:cNvSpPr>
            <a:spLocks noGrp="1"/>
          </p:cNvSpPr>
          <p:nvPr>
            <p:ph type="body" idx="1"/>
          </p:nvPr>
        </p:nvSpPr>
        <p:spPr bwMode="auto">
          <a:xfrm>
            <a:off x="608013" y="1600200"/>
            <a:ext cx="10955337" cy="4525963"/>
          </a:xfrm>
          <a:prstGeom prst="rect">
            <a:avLst/>
          </a:prstGeom>
          <a:noFill/>
          <a:ln w="9525">
            <a:noFill/>
            <a:miter lim="800000"/>
            <a:headEnd/>
            <a:tailEnd/>
          </a:ln>
        </p:spPr>
        <p:txBody>
          <a:bodyPr vert="horz" wrap="square" lIns="121780" tIns="60890" rIns="121780" bIns="6089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608013" y="6356350"/>
            <a:ext cx="2840037" cy="365125"/>
          </a:xfrm>
          <a:prstGeom prst="rect">
            <a:avLst/>
          </a:prstGeom>
        </p:spPr>
        <p:txBody>
          <a:bodyPr vert="horz" lIns="121780" tIns="60890" rIns="121780" bIns="60890" rtlCol="0" anchor="ctr"/>
          <a:lstStyle>
            <a:lvl1pPr algn="l" defTabSz="608899" fontAlgn="auto">
              <a:spcBef>
                <a:spcPts val="0"/>
              </a:spcBef>
              <a:spcAft>
                <a:spcPts val="0"/>
              </a:spcAft>
              <a:defRPr sz="1600">
                <a:solidFill>
                  <a:schemeClr val="tx1">
                    <a:tint val="75000"/>
                  </a:schemeClr>
                </a:solidFill>
                <a:latin typeface="+mn-lt"/>
                <a:cs typeface="+mn-cs"/>
              </a:defRPr>
            </a:lvl1pPr>
          </a:lstStyle>
          <a:p>
            <a:pPr>
              <a:defRPr/>
            </a:pPr>
            <a:r>
              <a:rPr lang="de-DE"/>
              <a:t>#</a:t>
            </a:r>
          </a:p>
        </p:txBody>
      </p:sp>
      <p:sp>
        <p:nvSpPr>
          <p:cNvPr id="5" name="Fußzeilenplatzhalter 4"/>
          <p:cNvSpPr>
            <a:spLocks noGrp="1"/>
          </p:cNvSpPr>
          <p:nvPr>
            <p:ph type="ftr" sz="quarter" idx="3"/>
          </p:nvPr>
        </p:nvSpPr>
        <p:spPr>
          <a:xfrm>
            <a:off x="4159250" y="6356350"/>
            <a:ext cx="3852863" cy="365125"/>
          </a:xfrm>
          <a:prstGeom prst="rect">
            <a:avLst/>
          </a:prstGeom>
        </p:spPr>
        <p:txBody>
          <a:bodyPr vert="horz" wrap="square" lIns="121780" tIns="60890" rIns="121780" bIns="60890" numCol="1" anchor="ctr" anchorCtr="0" compatLnSpc="1">
            <a:prstTxWarp prst="textNoShape">
              <a:avLst/>
            </a:prstTxWarp>
          </a:bodyPr>
          <a:lstStyle>
            <a:lvl1pPr algn="ctr">
              <a:defRPr sz="1600">
                <a:solidFill>
                  <a:srgbClr val="898989"/>
                </a:solidFill>
                <a:latin typeface="Calibri" pitchFamily="34" charset="0"/>
              </a:defRPr>
            </a:lvl1pPr>
          </a:lstStyle>
          <a:p>
            <a:pPr>
              <a:defRPr/>
            </a:pPr>
            <a:r>
              <a:rPr lang="en-GB"/>
              <a:t>&lt;#&gt;</a:t>
            </a:r>
          </a:p>
        </p:txBody>
      </p:sp>
      <p:sp>
        <p:nvSpPr>
          <p:cNvPr id="6" name="Foliennummernplatzhalter 5"/>
          <p:cNvSpPr>
            <a:spLocks noGrp="1"/>
          </p:cNvSpPr>
          <p:nvPr>
            <p:ph type="sldNum" sz="quarter" idx="4"/>
          </p:nvPr>
        </p:nvSpPr>
        <p:spPr>
          <a:xfrm>
            <a:off x="8723313" y="6356350"/>
            <a:ext cx="2840037" cy="365125"/>
          </a:xfrm>
          <a:prstGeom prst="rect">
            <a:avLst/>
          </a:prstGeom>
        </p:spPr>
        <p:txBody>
          <a:bodyPr vert="horz" lIns="121780" tIns="60890" rIns="121780" bIns="60890" rtlCol="0" anchor="ctr"/>
          <a:lstStyle>
            <a:lvl1pPr algn="r" defTabSz="608899" fontAlgn="auto">
              <a:spcBef>
                <a:spcPts val="0"/>
              </a:spcBef>
              <a:spcAft>
                <a:spcPts val="0"/>
              </a:spcAft>
              <a:defRPr sz="1600">
                <a:solidFill>
                  <a:schemeClr val="tx1">
                    <a:tint val="75000"/>
                  </a:schemeClr>
                </a:solidFill>
                <a:latin typeface="+mn-lt"/>
                <a:cs typeface="+mn-cs"/>
              </a:defRPr>
            </a:lvl1pPr>
          </a:lstStyle>
          <a:p>
            <a:pPr>
              <a:defRPr/>
            </a:pPr>
            <a:fld id="{D37AD51D-5EFB-487E-8262-FE9748BDEC72}" type="slidenum">
              <a:rPr lang="de-DE"/>
              <a:pPr>
                <a:defRPr/>
              </a:pPr>
              <a:t>‹#›</a:t>
            </a:fld>
            <a:endParaRPr lang="de-DE"/>
          </a:p>
        </p:txBody>
      </p:sp>
      <p:pic>
        <p:nvPicPr>
          <p:cNvPr id="1031" name="Bild 6" descr="Denmark-PPT-Innen-169"/>
          <p:cNvPicPr>
            <a:picLocks noChangeAspect="1"/>
          </p:cNvPicPr>
          <p:nvPr userDrawn="1"/>
        </p:nvPicPr>
        <p:blipFill>
          <a:blip r:embed="rId13"/>
          <a:srcRect/>
          <a:stretch>
            <a:fillRect/>
          </a:stretch>
        </p:blipFill>
        <p:spPr bwMode="auto">
          <a:xfrm>
            <a:off x="0" y="6126163"/>
            <a:ext cx="12171363" cy="7445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Lst>
  <p:hf hdr="0" ftr="0"/>
  <p:txStyles>
    <p:titleStyle>
      <a:lvl1pPr algn="ctr" defTabSz="608013" rtl="0" eaLnBrk="0" fontAlgn="base" hangingPunct="0">
        <a:spcBef>
          <a:spcPct val="0"/>
        </a:spcBef>
        <a:spcAft>
          <a:spcPct val="0"/>
        </a:spcAft>
        <a:defRPr sz="5900" kern="1200">
          <a:solidFill>
            <a:schemeClr val="tx1"/>
          </a:solidFill>
          <a:latin typeface="+mj-lt"/>
          <a:ea typeface="+mj-ea"/>
          <a:cs typeface="+mj-cs"/>
        </a:defRPr>
      </a:lvl1pPr>
      <a:lvl2pPr algn="ctr" defTabSz="608013" rtl="0" eaLnBrk="0" fontAlgn="base" hangingPunct="0">
        <a:spcBef>
          <a:spcPct val="0"/>
        </a:spcBef>
        <a:spcAft>
          <a:spcPct val="0"/>
        </a:spcAft>
        <a:defRPr sz="5900">
          <a:solidFill>
            <a:schemeClr val="tx1"/>
          </a:solidFill>
          <a:latin typeface="Calibri" pitchFamily="34" charset="0"/>
        </a:defRPr>
      </a:lvl2pPr>
      <a:lvl3pPr algn="ctr" defTabSz="608013" rtl="0" eaLnBrk="0" fontAlgn="base" hangingPunct="0">
        <a:spcBef>
          <a:spcPct val="0"/>
        </a:spcBef>
        <a:spcAft>
          <a:spcPct val="0"/>
        </a:spcAft>
        <a:defRPr sz="5900">
          <a:solidFill>
            <a:schemeClr val="tx1"/>
          </a:solidFill>
          <a:latin typeface="Calibri" pitchFamily="34" charset="0"/>
        </a:defRPr>
      </a:lvl3pPr>
      <a:lvl4pPr algn="ctr" defTabSz="608013" rtl="0" eaLnBrk="0" fontAlgn="base" hangingPunct="0">
        <a:spcBef>
          <a:spcPct val="0"/>
        </a:spcBef>
        <a:spcAft>
          <a:spcPct val="0"/>
        </a:spcAft>
        <a:defRPr sz="5900">
          <a:solidFill>
            <a:schemeClr val="tx1"/>
          </a:solidFill>
          <a:latin typeface="Calibri" pitchFamily="34" charset="0"/>
        </a:defRPr>
      </a:lvl4pPr>
      <a:lvl5pPr algn="ctr" defTabSz="608013" rtl="0" eaLnBrk="0" fontAlgn="base" hangingPunct="0">
        <a:spcBef>
          <a:spcPct val="0"/>
        </a:spcBef>
        <a:spcAft>
          <a:spcPct val="0"/>
        </a:spcAft>
        <a:defRPr sz="5900">
          <a:solidFill>
            <a:schemeClr val="tx1"/>
          </a:solidFill>
          <a:latin typeface="Calibri" pitchFamily="34" charset="0"/>
        </a:defRPr>
      </a:lvl5pPr>
      <a:lvl6pPr marL="457200" algn="ctr" defTabSz="608013" rtl="0" fontAlgn="base">
        <a:spcBef>
          <a:spcPct val="0"/>
        </a:spcBef>
        <a:spcAft>
          <a:spcPct val="0"/>
        </a:spcAft>
        <a:defRPr sz="5900">
          <a:solidFill>
            <a:schemeClr val="tx1"/>
          </a:solidFill>
          <a:latin typeface="Calibri" pitchFamily="34" charset="0"/>
        </a:defRPr>
      </a:lvl6pPr>
      <a:lvl7pPr marL="914400" algn="ctr" defTabSz="608013" rtl="0" fontAlgn="base">
        <a:spcBef>
          <a:spcPct val="0"/>
        </a:spcBef>
        <a:spcAft>
          <a:spcPct val="0"/>
        </a:spcAft>
        <a:defRPr sz="5900">
          <a:solidFill>
            <a:schemeClr val="tx1"/>
          </a:solidFill>
          <a:latin typeface="Calibri" pitchFamily="34" charset="0"/>
        </a:defRPr>
      </a:lvl7pPr>
      <a:lvl8pPr marL="1371600" algn="ctr" defTabSz="608013" rtl="0" fontAlgn="base">
        <a:spcBef>
          <a:spcPct val="0"/>
        </a:spcBef>
        <a:spcAft>
          <a:spcPct val="0"/>
        </a:spcAft>
        <a:defRPr sz="5900">
          <a:solidFill>
            <a:schemeClr val="tx1"/>
          </a:solidFill>
          <a:latin typeface="Calibri" pitchFamily="34" charset="0"/>
        </a:defRPr>
      </a:lvl8pPr>
      <a:lvl9pPr marL="1828800" algn="ctr" defTabSz="608013" rtl="0" fontAlgn="base">
        <a:spcBef>
          <a:spcPct val="0"/>
        </a:spcBef>
        <a:spcAft>
          <a:spcPct val="0"/>
        </a:spcAft>
        <a:defRPr sz="5900">
          <a:solidFill>
            <a:schemeClr val="tx1"/>
          </a:solidFill>
          <a:latin typeface="Calibri" pitchFamily="34" charset="0"/>
        </a:defRPr>
      </a:lvl9pPr>
    </p:titleStyle>
    <p:bodyStyle>
      <a:lvl1pPr marL="455613" indent="-455613" algn="l" defTabSz="608013" rtl="0" eaLnBrk="0" fontAlgn="base" hangingPunct="0">
        <a:spcBef>
          <a:spcPct val="20000"/>
        </a:spcBef>
        <a:spcAft>
          <a:spcPct val="0"/>
        </a:spcAft>
        <a:buFont typeface="Arial" charset="0"/>
        <a:buChar char="•"/>
        <a:defRPr sz="4300" kern="1200">
          <a:solidFill>
            <a:schemeClr val="tx1"/>
          </a:solidFill>
          <a:latin typeface="+mn-lt"/>
          <a:ea typeface="+mn-ea"/>
          <a:cs typeface="+mn-cs"/>
        </a:defRPr>
      </a:lvl1pPr>
      <a:lvl2pPr marL="989013" indent="-379413" algn="l" defTabSz="608013" rtl="0" eaLnBrk="0" fontAlgn="base" hangingPunct="0">
        <a:spcBef>
          <a:spcPct val="20000"/>
        </a:spcBef>
        <a:spcAft>
          <a:spcPct val="0"/>
        </a:spcAft>
        <a:buFont typeface="Arial" charset="0"/>
        <a:buChar char="–"/>
        <a:defRPr sz="3700" kern="1200">
          <a:solidFill>
            <a:schemeClr val="tx1"/>
          </a:solidFill>
          <a:latin typeface="+mn-lt"/>
          <a:ea typeface="+mn-ea"/>
          <a:cs typeface="+mn-cs"/>
        </a:defRPr>
      </a:lvl2pPr>
      <a:lvl3pPr marL="1520825" indent="-303213" algn="l" defTabSz="608013" rtl="0" eaLnBrk="0" fontAlgn="base" hangingPunct="0">
        <a:spcBef>
          <a:spcPct val="20000"/>
        </a:spcBef>
        <a:spcAft>
          <a:spcPct val="0"/>
        </a:spcAft>
        <a:buFont typeface="Arial" charset="0"/>
        <a:buChar char="•"/>
        <a:defRPr sz="3200" kern="1200">
          <a:solidFill>
            <a:schemeClr val="tx1"/>
          </a:solidFill>
          <a:latin typeface="+mn-lt"/>
          <a:ea typeface="+mn-ea"/>
          <a:cs typeface="+mn-cs"/>
        </a:defRPr>
      </a:lvl3pPr>
      <a:lvl4pPr marL="2130425" indent="-303213" algn="l" defTabSz="608013" rtl="0" eaLnBrk="0" fontAlgn="base" hangingPunct="0">
        <a:spcBef>
          <a:spcPct val="20000"/>
        </a:spcBef>
        <a:spcAft>
          <a:spcPct val="0"/>
        </a:spcAft>
        <a:buFont typeface="Arial" charset="0"/>
        <a:buChar char="–"/>
        <a:defRPr sz="2700" kern="1200">
          <a:solidFill>
            <a:schemeClr val="tx1"/>
          </a:solidFill>
          <a:latin typeface="+mn-lt"/>
          <a:ea typeface="+mn-ea"/>
          <a:cs typeface="+mn-cs"/>
        </a:defRPr>
      </a:lvl4pPr>
      <a:lvl5pPr marL="2740025" indent="-303213" algn="l" defTabSz="608013" rtl="0" eaLnBrk="0" fontAlgn="base" hangingPunct="0">
        <a:spcBef>
          <a:spcPct val="20000"/>
        </a:spcBef>
        <a:spcAft>
          <a:spcPct val="0"/>
        </a:spcAft>
        <a:buFont typeface="Arial" charset="0"/>
        <a:buChar char="»"/>
        <a:defRPr sz="2700" kern="1200">
          <a:solidFill>
            <a:schemeClr val="tx1"/>
          </a:solidFill>
          <a:latin typeface="+mn-lt"/>
          <a:ea typeface="+mn-ea"/>
          <a:cs typeface="+mn-cs"/>
        </a:defRPr>
      </a:lvl5pPr>
      <a:lvl6pPr marL="3348944" indent="-304449" algn="l" defTabSz="608899" rtl="0" eaLnBrk="1" latinLnBrk="0" hangingPunct="1">
        <a:spcBef>
          <a:spcPct val="20000"/>
        </a:spcBef>
        <a:buFont typeface="Arial"/>
        <a:buChar char="•"/>
        <a:defRPr sz="2700" kern="1200">
          <a:solidFill>
            <a:schemeClr val="tx1"/>
          </a:solidFill>
          <a:latin typeface="+mn-lt"/>
          <a:ea typeface="+mn-ea"/>
          <a:cs typeface="+mn-cs"/>
        </a:defRPr>
      </a:lvl6pPr>
      <a:lvl7pPr marL="3957843" indent="-304449" algn="l" defTabSz="608899" rtl="0" eaLnBrk="1" latinLnBrk="0" hangingPunct="1">
        <a:spcBef>
          <a:spcPct val="20000"/>
        </a:spcBef>
        <a:buFont typeface="Arial"/>
        <a:buChar char="•"/>
        <a:defRPr sz="2700" kern="1200">
          <a:solidFill>
            <a:schemeClr val="tx1"/>
          </a:solidFill>
          <a:latin typeface="+mn-lt"/>
          <a:ea typeface="+mn-ea"/>
          <a:cs typeface="+mn-cs"/>
        </a:defRPr>
      </a:lvl7pPr>
      <a:lvl8pPr marL="4566742" indent="-304449" algn="l" defTabSz="608899" rtl="0" eaLnBrk="1" latinLnBrk="0" hangingPunct="1">
        <a:spcBef>
          <a:spcPct val="20000"/>
        </a:spcBef>
        <a:buFont typeface="Arial"/>
        <a:buChar char="•"/>
        <a:defRPr sz="2700" kern="1200">
          <a:solidFill>
            <a:schemeClr val="tx1"/>
          </a:solidFill>
          <a:latin typeface="+mn-lt"/>
          <a:ea typeface="+mn-ea"/>
          <a:cs typeface="+mn-cs"/>
        </a:defRPr>
      </a:lvl8pPr>
      <a:lvl9pPr marL="5175641" indent="-304449" algn="l" defTabSz="608899"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de-DE"/>
      </a:defPPr>
      <a:lvl1pPr marL="0" algn="l" defTabSz="608899" rtl="0" eaLnBrk="1" latinLnBrk="0" hangingPunct="1">
        <a:defRPr sz="2400" kern="1200">
          <a:solidFill>
            <a:schemeClr val="tx1"/>
          </a:solidFill>
          <a:latin typeface="+mn-lt"/>
          <a:ea typeface="+mn-ea"/>
          <a:cs typeface="+mn-cs"/>
        </a:defRPr>
      </a:lvl1pPr>
      <a:lvl2pPr marL="608899" algn="l" defTabSz="608899" rtl="0" eaLnBrk="1" latinLnBrk="0" hangingPunct="1">
        <a:defRPr sz="2400" kern="1200">
          <a:solidFill>
            <a:schemeClr val="tx1"/>
          </a:solidFill>
          <a:latin typeface="+mn-lt"/>
          <a:ea typeface="+mn-ea"/>
          <a:cs typeface="+mn-cs"/>
        </a:defRPr>
      </a:lvl2pPr>
      <a:lvl3pPr marL="1217798" algn="l" defTabSz="608899" rtl="0" eaLnBrk="1" latinLnBrk="0" hangingPunct="1">
        <a:defRPr sz="2400" kern="1200">
          <a:solidFill>
            <a:schemeClr val="tx1"/>
          </a:solidFill>
          <a:latin typeface="+mn-lt"/>
          <a:ea typeface="+mn-ea"/>
          <a:cs typeface="+mn-cs"/>
        </a:defRPr>
      </a:lvl3pPr>
      <a:lvl4pPr marL="1826697" algn="l" defTabSz="608899" rtl="0" eaLnBrk="1" latinLnBrk="0" hangingPunct="1">
        <a:defRPr sz="2400" kern="1200">
          <a:solidFill>
            <a:schemeClr val="tx1"/>
          </a:solidFill>
          <a:latin typeface="+mn-lt"/>
          <a:ea typeface="+mn-ea"/>
          <a:cs typeface="+mn-cs"/>
        </a:defRPr>
      </a:lvl4pPr>
      <a:lvl5pPr marL="2435596" algn="l" defTabSz="608899" rtl="0" eaLnBrk="1" latinLnBrk="0" hangingPunct="1">
        <a:defRPr sz="2400" kern="1200">
          <a:solidFill>
            <a:schemeClr val="tx1"/>
          </a:solidFill>
          <a:latin typeface="+mn-lt"/>
          <a:ea typeface="+mn-ea"/>
          <a:cs typeface="+mn-cs"/>
        </a:defRPr>
      </a:lvl5pPr>
      <a:lvl6pPr marL="3044495" algn="l" defTabSz="608899" rtl="0" eaLnBrk="1" latinLnBrk="0" hangingPunct="1">
        <a:defRPr sz="2400" kern="1200">
          <a:solidFill>
            <a:schemeClr val="tx1"/>
          </a:solidFill>
          <a:latin typeface="+mn-lt"/>
          <a:ea typeface="+mn-ea"/>
          <a:cs typeface="+mn-cs"/>
        </a:defRPr>
      </a:lvl6pPr>
      <a:lvl7pPr marL="3653394" algn="l" defTabSz="608899" rtl="0" eaLnBrk="1" latinLnBrk="0" hangingPunct="1">
        <a:defRPr sz="2400" kern="1200">
          <a:solidFill>
            <a:schemeClr val="tx1"/>
          </a:solidFill>
          <a:latin typeface="+mn-lt"/>
          <a:ea typeface="+mn-ea"/>
          <a:cs typeface="+mn-cs"/>
        </a:defRPr>
      </a:lvl7pPr>
      <a:lvl8pPr marL="4262293" algn="l" defTabSz="608899" rtl="0" eaLnBrk="1" latinLnBrk="0" hangingPunct="1">
        <a:defRPr sz="2400" kern="1200">
          <a:solidFill>
            <a:schemeClr val="tx1"/>
          </a:solidFill>
          <a:latin typeface="+mn-lt"/>
          <a:ea typeface="+mn-ea"/>
          <a:cs typeface="+mn-cs"/>
        </a:defRPr>
      </a:lvl8pPr>
      <a:lvl9pPr marL="4871192" algn="l" defTabSz="60889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jpeg"/><Relationship Id="rId26" Type="http://schemas.openxmlformats.org/officeDocument/2006/relationships/image" Target="../media/image37.jpeg"/><Relationship Id="rId39" Type="http://schemas.openxmlformats.org/officeDocument/2006/relationships/image" Target="../media/image50.png"/><Relationship Id="rId3" Type="http://schemas.openxmlformats.org/officeDocument/2006/relationships/slide" Target="slide7.xml"/><Relationship Id="rId21" Type="http://schemas.openxmlformats.org/officeDocument/2006/relationships/image" Target="../media/image32.jpeg"/><Relationship Id="rId34" Type="http://schemas.openxmlformats.org/officeDocument/2006/relationships/image" Target="../media/image45.png"/><Relationship Id="rId7" Type="http://schemas.openxmlformats.org/officeDocument/2006/relationships/hyperlink" Target="http://publib.boulder.ibm.com/infocenter/soasdbox/v1r0m0/topic/com.ibm.soln.SOASandbox.nav.fw.doc/home_pages/welcomeSandbox.html" TargetMode="External"/><Relationship Id="rId12" Type="http://schemas.openxmlformats.org/officeDocument/2006/relationships/image" Target="../media/image23.jpeg"/><Relationship Id="rId17" Type="http://schemas.openxmlformats.org/officeDocument/2006/relationships/image" Target="../media/image28.png"/><Relationship Id="rId25" Type="http://schemas.openxmlformats.org/officeDocument/2006/relationships/image" Target="../media/image36.jpeg"/><Relationship Id="rId33" Type="http://schemas.openxmlformats.org/officeDocument/2006/relationships/image" Target="../media/image44.jpeg"/><Relationship Id="rId38" Type="http://schemas.openxmlformats.org/officeDocument/2006/relationships/image" Target="../media/image49.emf"/><Relationship Id="rId2" Type="http://schemas.openxmlformats.org/officeDocument/2006/relationships/notesSlide" Target="../notesSlides/notesSlide7.xml"/><Relationship Id="rId16" Type="http://schemas.openxmlformats.org/officeDocument/2006/relationships/image" Target="../media/image27.png"/><Relationship Id="rId20" Type="http://schemas.openxmlformats.org/officeDocument/2006/relationships/image" Target="../media/image31.jpeg"/><Relationship Id="rId29"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2.jpeg"/><Relationship Id="rId24" Type="http://schemas.openxmlformats.org/officeDocument/2006/relationships/image" Target="../media/image35.jpeg"/><Relationship Id="rId32" Type="http://schemas.openxmlformats.org/officeDocument/2006/relationships/image" Target="../media/image43.wmf"/><Relationship Id="rId37" Type="http://schemas.openxmlformats.org/officeDocument/2006/relationships/image" Target="../media/image48.png"/><Relationship Id="rId5" Type="http://schemas.openxmlformats.org/officeDocument/2006/relationships/image" Target="../media/image17.jpeg"/><Relationship Id="rId15" Type="http://schemas.openxmlformats.org/officeDocument/2006/relationships/image" Target="../media/image26.jpeg"/><Relationship Id="rId23" Type="http://schemas.openxmlformats.org/officeDocument/2006/relationships/image" Target="../media/image34.wmf"/><Relationship Id="rId28" Type="http://schemas.openxmlformats.org/officeDocument/2006/relationships/image" Target="../media/image39.png"/><Relationship Id="rId36" Type="http://schemas.openxmlformats.org/officeDocument/2006/relationships/image" Target="../media/image47.png"/><Relationship Id="rId10" Type="http://schemas.openxmlformats.org/officeDocument/2006/relationships/image" Target="../media/image21.jpeg"/><Relationship Id="rId19" Type="http://schemas.openxmlformats.org/officeDocument/2006/relationships/image" Target="../media/image30.jpeg"/><Relationship Id="rId31" Type="http://schemas.openxmlformats.org/officeDocument/2006/relationships/image" Target="../media/image42.jpeg"/><Relationship Id="rId4" Type="http://schemas.openxmlformats.org/officeDocument/2006/relationships/image" Target="../media/image16.jpeg"/><Relationship Id="rId9" Type="http://schemas.openxmlformats.org/officeDocument/2006/relationships/image" Target="../media/image20.jpeg"/><Relationship Id="rId14" Type="http://schemas.openxmlformats.org/officeDocument/2006/relationships/image" Target="../media/image25.png"/><Relationship Id="rId22" Type="http://schemas.openxmlformats.org/officeDocument/2006/relationships/image" Target="../media/image33.jpeg"/><Relationship Id="rId27" Type="http://schemas.openxmlformats.org/officeDocument/2006/relationships/image" Target="../media/image38.jpeg"/><Relationship Id="rId30" Type="http://schemas.openxmlformats.org/officeDocument/2006/relationships/image" Target="../media/image41.png"/><Relationship Id="rId35" Type="http://schemas.openxmlformats.org/officeDocument/2006/relationships/image" Target="../media/image46.png"/></Relationships>
</file>

<file path=ppt/slides/_rels/slide11.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image" Target="../media/image66.emf"/><Relationship Id="rId3" Type="http://schemas.openxmlformats.org/officeDocument/2006/relationships/image" Target="../media/image51.png"/><Relationship Id="rId21" Type="http://schemas.openxmlformats.org/officeDocument/2006/relationships/image" Target="../media/image69.pn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5.png"/><Relationship Id="rId2" Type="http://schemas.openxmlformats.org/officeDocument/2006/relationships/notesSlide" Target="../notesSlides/notesSlide8.xml"/><Relationship Id="rId16" Type="http://schemas.openxmlformats.org/officeDocument/2006/relationships/image" Target="../media/image64.emf"/><Relationship Id="rId20"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png"/><Relationship Id="rId24" Type="http://schemas.openxmlformats.org/officeDocument/2006/relationships/image" Target="../media/image72.png"/><Relationship Id="rId5" Type="http://schemas.openxmlformats.org/officeDocument/2006/relationships/image" Target="../media/image53.png"/><Relationship Id="rId15" Type="http://schemas.openxmlformats.org/officeDocument/2006/relationships/image" Target="../media/image63.emf"/><Relationship Id="rId23" Type="http://schemas.openxmlformats.org/officeDocument/2006/relationships/image" Target="../media/image71.png"/><Relationship Id="rId10" Type="http://schemas.openxmlformats.org/officeDocument/2006/relationships/image" Target="../media/image58.png"/><Relationship Id="rId19" Type="http://schemas.openxmlformats.org/officeDocument/2006/relationships/image" Target="../media/image67.emf"/><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jpeg"/><Relationship Id="rId22" Type="http://schemas.openxmlformats.org/officeDocument/2006/relationships/image" Target="../media/image70.png"/></Relationships>
</file>

<file path=ppt/slides/_rels/slide1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75.png"/><Relationship Id="rId4" Type="http://schemas.openxmlformats.org/officeDocument/2006/relationships/image" Target="../media/image74.png"/></Relationships>
</file>

<file path=ppt/slides/_rels/slide15.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png"/><Relationship Id="rId3" Type="http://schemas.openxmlformats.org/officeDocument/2006/relationships/image" Target="../media/image76.png"/><Relationship Id="rId7" Type="http://schemas.openxmlformats.org/officeDocument/2006/relationships/image" Target="../media/image80.png"/><Relationship Id="rId12" Type="http://schemas.openxmlformats.org/officeDocument/2006/relationships/image" Target="../media/image8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9.png"/><Relationship Id="rId11" Type="http://schemas.openxmlformats.org/officeDocument/2006/relationships/image" Target="../media/image84.emf"/><Relationship Id="rId5" Type="http://schemas.openxmlformats.org/officeDocument/2006/relationships/image" Target="../media/image78.png"/><Relationship Id="rId10" Type="http://schemas.openxmlformats.org/officeDocument/2006/relationships/image" Target="../media/image83.jpeg"/><Relationship Id="rId4" Type="http://schemas.openxmlformats.org/officeDocument/2006/relationships/image" Target="../media/image77.png"/><Relationship Id="rId9" Type="http://schemas.openxmlformats.org/officeDocument/2006/relationships/image" Target="../media/image82.png"/></Relationships>
</file>

<file path=ppt/slides/_rels/slide1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9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90.emf"/><Relationship Id="rId4" Type="http://schemas.openxmlformats.org/officeDocument/2006/relationships/image" Target="../media/image89.emf"/></Relationships>
</file>

<file path=ppt/slides/_rels/slide1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1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01.jpeg"/><Relationship Id="rId13" Type="http://schemas.openxmlformats.org/officeDocument/2006/relationships/image" Target="../media/image106.png"/><Relationship Id="rId18" Type="http://schemas.openxmlformats.org/officeDocument/2006/relationships/image" Target="../media/image111.png"/><Relationship Id="rId3" Type="http://schemas.openxmlformats.org/officeDocument/2006/relationships/image" Target="../media/image98.png"/><Relationship Id="rId21" Type="http://schemas.openxmlformats.org/officeDocument/2006/relationships/image" Target="../media/image114.wmf"/><Relationship Id="rId7" Type="http://schemas.openxmlformats.org/officeDocument/2006/relationships/image" Target="../media/image79.png"/><Relationship Id="rId12" Type="http://schemas.openxmlformats.org/officeDocument/2006/relationships/image" Target="../media/image105.png"/><Relationship Id="rId17" Type="http://schemas.openxmlformats.org/officeDocument/2006/relationships/image" Target="../media/image110.png"/><Relationship Id="rId2" Type="http://schemas.openxmlformats.org/officeDocument/2006/relationships/notesSlide" Target="../notesSlides/notesSlide16.xml"/><Relationship Id="rId16" Type="http://schemas.openxmlformats.org/officeDocument/2006/relationships/image" Target="../media/image109.png"/><Relationship Id="rId20"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image" Target="../media/image100.png"/><Relationship Id="rId11" Type="http://schemas.openxmlformats.org/officeDocument/2006/relationships/image" Target="../media/image104.jpeg"/><Relationship Id="rId5" Type="http://schemas.openxmlformats.org/officeDocument/2006/relationships/image" Target="../media/image99.jpeg"/><Relationship Id="rId15" Type="http://schemas.openxmlformats.org/officeDocument/2006/relationships/image" Target="../media/image108.png"/><Relationship Id="rId10" Type="http://schemas.openxmlformats.org/officeDocument/2006/relationships/image" Target="../media/image103.png"/><Relationship Id="rId19" Type="http://schemas.openxmlformats.org/officeDocument/2006/relationships/image" Target="../media/image112.png"/><Relationship Id="rId4" Type="http://schemas.openxmlformats.org/officeDocument/2006/relationships/image" Target="../media/image58.png"/><Relationship Id="rId9" Type="http://schemas.openxmlformats.org/officeDocument/2006/relationships/image" Target="../media/image102.jpeg"/><Relationship Id="rId14" Type="http://schemas.openxmlformats.org/officeDocument/2006/relationships/image" Target="../media/image107.png"/></Relationships>
</file>

<file path=ppt/slides/_rels/slide2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7.png"/><Relationship Id="rId4" Type="http://schemas.openxmlformats.org/officeDocument/2006/relationships/image" Target="../media/image116.png"/></Relationships>
</file>

<file path=ppt/slides/_rels/slide23.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0.png"/><Relationship Id="rId4" Type="http://schemas.openxmlformats.org/officeDocument/2006/relationships/image" Target="../media/image119.png"/></Relationships>
</file>

<file path=ppt/slides/_rels/slide24.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21.jpeg"/><Relationship Id="rId7" Type="http://schemas.openxmlformats.org/officeDocument/2006/relationships/image" Target="../media/image125.png"/><Relationship Id="rId12" Type="http://schemas.openxmlformats.org/officeDocument/2006/relationships/image" Target="../media/image130.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24.png"/><Relationship Id="rId11" Type="http://schemas.openxmlformats.org/officeDocument/2006/relationships/image" Target="../media/image129.png"/><Relationship Id="rId5" Type="http://schemas.openxmlformats.org/officeDocument/2006/relationships/image" Target="../media/image123.png"/><Relationship Id="rId10" Type="http://schemas.openxmlformats.org/officeDocument/2006/relationships/image" Target="../media/image128.png"/><Relationship Id="rId4" Type="http://schemas.openxmlformats.org/officeDocument/2006/relationships/image" Target="../media/image122.png"/><Relationship Id="rId9" Type="http://schemas.openxmlformats.org/officeDocument/2006/relationships/image" Target="../media/image127.png"/></Relationships>
</file>

<file path=ppt/slides/_rels/slide25.xml.rels><?xml version="1.0" encoding="UTF-8" standalone="yes"?>
<Relationships xmlns="http://schemas.openxmlformats.org/package/2006/relationships"><Relationship Id="rId3" Type="http://schemas.openxmlformats.org/officeDocument/2006/relationships/image" Target="../media/image131.png"/><Relationship Id="rId7" Type="http://schemas.openxmlformats.org/officeDocument/2006/relationships/image" Target="../media/image13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26.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36.emf"/><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8.png"/></Relationships>
</file>

<file path=ppt/slides/_rels/slide2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139.png"/><Relationship Id="rId7" Type="http://schemas.openxmlformats.org/officeDocument/2006/relationships/image" Target="../media/image13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42.png"/><Relationship Id="rId11" Type="http://schemas.openxmlformats.org/officeDocument/2006/relationships/image" Target="../media/image144.png"/><Relationship Id="rId5" Type="http://schemas.openxmlformats.org/officeDocument/2006/relationships/image" Target="../media/image141.png"/><Relationship Id="rId10" Type="http://schemas.openxmlformats.org/officeDocument/2006/relationships/image" Target="../media/image143.png"/><Relationship Id="rId4" Type="http://schemas.openxmlformats.org/officeDocument/2006/relationships/image" Target="../media/image140.png"/><Relationship Id="rId9" Type="http://schemas.openxmlformats.org/officeDocument/2006/relationships/image" Target="../media/image79.png"/></Relationships>
</file>

<file path=ppt/slides/_rels/slide29.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32.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147.png"/><Relationship Id="rId7" Type="http://schemas.openxmlformats.org/officeDocument/2006/relationships/image" Target="../media/image150.png"/><Relationship Id="rId12" Type="http://schemas.openxmlformats.org/officeDocument/2006/relationships/image" Target="../media/image155.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9.png"/><Relationship Id="rId11" Type="http://schemas.openxmlformats.org/officeDocument/2006/relationships/image" Target="../media/image154.png"/><Relationship Id="rId5" Type="http://schemas.openxmlformats.org/officeDocument/2006/relationships/image" Target="../media/image149.png"/><Relationship Id="rId10" Type="http://schemas.openxmlformats.org/officeDocument/2006/relationships/image" Target="../media/image153.png"/><Relationship Id="rId4" Type="http://schemas.openxmlformats.org/officeDocument/2006/relationships/image" Target="../media/image148.png"/><Relationship Id="rId9" Type="http://schemas.openxmlformats.org/officeDocument/2006/relationships/image" Target="../media/image152.png"/></Relationships>
</file>

<file path=ppt/slides/_rels/slide34.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3" Type="http://schemas.openxmlformats.org/officeDocument/2006/relationships/image" Target="../media/image167.png"/><Relationship Id="rId18" Type="http://schemas.openxmlformats.org/officeDocument/2006/relationships/image" Target="../media/image172.png"/><Relationship Id="rId26" Type="http://schemas.openxmlformats.org/officeDocument/2006/relationships/image" Target="../media/image180.png"/><Relationship Id="rId39" Type="http://schemas.openxmlformats.org/officeDocument/2006/relationships/image" Target="../media/image193.png"/><Relationship Id="rId21" Type="http://schemas.openxmlformats.org/officeDocument/2006/relationships/image" Target="../media/image175.png"/><Relationship Id="rId34" Type="http://schemas.openxmlformats.org/officeDocument/2006/relationships/image" Target="../media/image188.png"/><Relationship Id="rId42" Type="http://schemas.openxmlformats.org/officeDocument/2006/relationships/image" Target="../media/image196.png"/><Relationship Id="rId47" Type="http://schemas.openxmlformats.org/officeDocument/2006/relationships/image" Target="../media/image201.png"/><Relationship Id="rId50" Type="http://schemas.openxmlformats.org/officeDocument/2006/relationships/image" Target="../media/image204.png"/><Relationship Id="rId55" Type="http://schemas.openxmlformats.org/officeDocument/2006/relationships/image" Target="../media/image209.png"/><Relationship Id="rId7" Type="http://schemas.openxmlformats.org/officeDocument/2006/relationships/image" Target="../media/image161.png"/><Relationship Id="rId12" Type="http://schemas.openxmlformats.org/officeDocument/2006/relationships/image" Target="../media/image166.png"/><Relationship Id="rId17" Type="http://schemas.openxmlformats.org/officeDocument/2006/relationships/image" Target="../media/image171.png"/><Relationship Id="rId25" Type="http://schemas.openxmlformats.org/officeDocument/2006/relationships/image" Target="../media/image179.png"/><Relationship Id="rId33" Type="http://schemas.openxmlformats.org/officeDocument/2006/relationships/image" Target="../media/image187.png"/><Relationship Id="rId38" Type="http://schemas.openxmlformats.org/officeDocument/2006/relationships/image" Target="../media/image192.png"/><Relationship Id="rId46" Type="http://schemas.openxmlformats.org/officeDocument/2006/relationships/image" Target="../media/image200.png"/><Relationship Id="rId2" Type="http://schemas.openxmlformats.org/officeDocument/2006/relationships/notesSlide" Target="../notesSlides/notesSlide29.xml"/><Relationship Id="rId16" Type="http://schemas.openxmlformats.org/officeDocument/2006/relationships/image" Target="../media/image170.png"/><Relationship Id="rId20" Type="http://schemas.openxmlformats.org/officeDocument/2006/relationships/image" Target="../media/image174.png"/><Relationship Id="rId29" Type="http://schemas.openxmlformats.org/officeDocument/2006/relationships/image" Target="../media/image183.png"/><Relationship Id="rId41" Type="http://schemas.openxmlformats.org/officeDocument/2006/relationships/image" Target="../media/image195.png"/><Relationship Id="rId54" Type="http://schemas.openxmlformats.org/officeDocument/2006/relationships/image" Target="../media/image208.png"/><Relationship Id="rId1" Type="http://schemas.openxmlformats.org/officeDocument/2006/relationships/slideLayout" Target="../slideLayouts/slideLayout2.xml"/><Relationship Id="rId6" Type="http://schemas.openxmlformats.org/officeDocument/2006/relationships/image" Target="../media/image160.png"/><Relationship Id="rId11" Type="http://schemas.openxmlformats.org/officeDocument/2006/relationships/image" Target="../media/image165.png"/><Relationship Id="rId24" Type="http://schemas.openxmlformats.org/officeDocument/2006/relationships/image" Target="../media/image178.png"/><Relationship Id="rId32" Type="http://schemas.openxmlformats.org/officeDocument/2006/relationships/image" Target="../media/image186.png"/><Relationship Id="rId37" Type="http://schemas.openxmlformats.org/officeDocument/2006/relationships/image" Target="../media/image191.png"/><Relationship Id="rId40" Type="http://schemas.openxmlformats.org/officeDocument/2006/relationships/image" Target="../media/image194.png"/><Relationship Id="rId45" Type="http://schemas.openxmlformats.org/officeDocument/2006/relationships/image" Target="../media/image199.png"/><Relationship Id="rId53" Type="http://schemas.openxmlformats.org/officeDocument/2006/relationships/image" Target="../media/image207.png"/><Relationship Id="rId5" Type="http://schemas.openxmlformats.org/officeDocument/2006/relationships/image" Target="../media/image159.png"/><Relationship Id="rId15" Type="http://schemas.openxmlformats.org/officeDocument/2006/relationships/image" Target="../media/image169.png"/><Relationship Id="rId23" Type="http://schemas.openxmlformats.org/officeDocument/2006/relationships/image" Target="../media/image177.png"/><Relationship Id="rId28" Type="http://schemas.openxmlformats.org/officeDocument/2006/relationships/image" Target="../media/image182.png"/><Relationship Id="rId36" Type="http://schemas.openxmlformats.org/officeDocument/2006/relationships/image" Target="../media/image190.png"/><Relationship Id="rId49" Type="http://schemas.openxmlformats.org/officeDocument/2006/relationships/image" Target="../media/image203.png"/><Relationship Id="rId10" Type="http://schemas.openxmlformats.org/officeDocument/2006/relationships/image" Target="../media/image164.png"/><Relationship Id="rId19" Type="http://schemas.openxmlformats.org/officeDocument/2006/relationships/image" Target="../media/image173.png"/><Relationship Id="rId31" Type="http://schemas.openxmlformats.org/officeDocument/2006/relationships/image" Target="../media/image185.png"/><Relationship Id="rId44" Type="http://schemas.openxmlformats.org/officeDocument/2006/relationships/image" Target="../media/image198.png"/><Relationship Id="rId52" Type="http://schemas.openxmlformats.org/officeDocument/2006/relationships/image" Target="../media/image206.png"/><Relationship Id="rId4" Type="http://schemas.openxmlformats.org/officeDocument/2006/relationships/image" Target="../media/image158.png"/><Relationship Id="rId9" Type="http://schemas.openxmlformats.org/officeDocument/2006/relationships/image" Target="../media/image163.png"/><Relationship Id="rId14" Type="http://schemas.openxmlformats.org/officeDocument/2006/relationships/image" Target="../media/image168.png"/><Relationship Id="rId22" Type="http://schemas.openxmlformats.org/officeDocument/2006/relationships/image" Target="../media/image176.png"/><Relationship Id="rId27" Type="http://schemas.openxmlformats.org/officeDocument/2006/relationships/image" Target="../media/image181.png"/><Relationship Id="rId30" Type="http://schemas.openxmlformats.org/officeDocument/2006/relationships/image" Target="../media/image184.png"/><Relationship Id="rId35" Type="http://schemas.openxmlformats.org/officeDocument/2006/relationships/image" Target="../media/image189.png"/><Relationship Id="rId43" Type="http://schemas.openxmlformats.org/officeDocument/2006/relationships/image" Target="../media/image197.png"/><Relationship Id="rId48" Type="http://schemas.openxmlformats.org/officeDocument/2006/relationships/image" Target="../media/image202.png"/><Relationship Id="rId56" Type="http://schemas.openxmlformats.org/officeDocument/2006/relationships/image" Target="../media/image210.png"/><Relationship Id="rId8" Type="http://schemas.openxmlformats.org/officeDocument/2006/relationships/image" Target="../media/image162.png"/><Relationship Id="rId51" Type="http://schemas.openxmlformats.org/officeDocument/2006/relationships/image" Target="../media/image205.png"/><Relationship Id="rId3" Type="http://schemas.openxmlformats.org/officeDocument/2006/relationships/image" Target="../media/image157.png"/></Relationships>
</file>

<file path=ppt/slides/_rels/slide36.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12.jpeg"/></Relationships>
</file>

<file path=ppt/slides/_rels/slide37.xml.rels><?xml version="1.0" encoding="UTF-8" standalone="yes"?>
<Relationships xmlns="http://schemas.openxmlformats.org/package/2006/relationships"><Relationship Id="rId8" Type="http://schemas.openxmlformats.org/officeDocument/2006/relationships/image" Target="../media/image218.png"/><Relationship Id="rId13" Type="http://schemas.openxmlformats.org/officeDocument/2006/relationships/image" Target="../media/image223.png"/><Relationship Id="rId18" Type="http://schemas.openxmlformats.org/officeDocument/2006/relationships/image" Target="../media/image228.png"/><Relationship Id="rId3" Type="http://schemas.openxmlformats.org/officeDocument/2006/relationships/image" Target="../media/image213.png"/><Relationship Id="rId21" Type="http://schemas.openxmlformats.org/officeDocument/2006/relationships/image" Target="../media/image231.png"/><Relationship Id="rId7" Type="http://schemas.openxmlformats.org/officeDocument/2006/relationships/image" Target="../media/image217.png"/><Relationship Id="rId12" Type="http://schemas.openxmlformats.org/officeDocument/2006/relationships/image" Target="../media/image222.png"/><Relationship Id="rId17" Type="http://schemas.openxmlformats.org/officeDocument/2006/relationships/image" Target="../media/image227.png"/><Relationship Id="rId2" Type="http://schemas.openxmlformats.org/officeDocument/2006/relationships/notesSlide" Target="../notesSlides/notesSlide31.xml"/><Relationship Id="rId16" Type="http://schemas.openxmlformats.org/officeDocument/2006/relationships/image" Target="../media/image226.jpeg"/><Relationship Id="rId20" Type="http://schemas.openxmlformats.org/officeDocument/2006/relationships/image" Target="../media/image230.png"/><Relationship Id="rId1" Type="http://schemas.openxmlformats.org/officeDocument/2006/relationships/slideLayout" Target="../slideLayouts/slideLayout2.xml"/><Relationship Id="rId6" Type="http://schemas.openxmlformats.org/officeDocument/2006/relationships/image" Target="../media/image216.png"/><Relationship Id="rId11" Type="http://schemas.openxmlformats.org/officeDocument/2006/relationships/image" Target="../media/image221.png"/><Relationship Id="rId5" Type="http://schemas.openxmlformats.org/officeDocument/2006/relationships/image" Target="../media/image215.png"/><Relationship Id="rId15" Type="http://schemas.openxmlformats.org/officeDocument/2006/relationships/image" Target="../media/image225.png"/><Relationship Id="rId10" Type="http://schemas.openxmlformats.org/officeDocument/2006/relationships/image" Target="../media/image220.png"/><Relationship Id="rId19" Type="http://schemas.openxmlformats.org/officeDocument/2006/relationships/image" Target="../media/image229.png"/><Relationship Id="rId4" Type="http://schemas.openxmlformats.org/officeDocument/2006/relationships/image" Target="../media/image214.png"/><Relationship Id="rId9" Type="http://schemas.openxmlformats.org/officeDocument/2006/relationships/image" Target="../media/image219.png"/><Relationship Id="rId14" Type="http://schemas.openxmlformats.org/officeDocument/2006/relationships/image" Target="../media/image224.png"/></Relationships>
</file>

<file path=ppt/slides/_rels/slide38.xml.rels><?xml version="1.0" encoding="UTF-8" standalone="yes"?>
<Relationships xmlns="http://schemas.openxmlformats.org/package/2006/relationships"><Relationship Id="rId8" Type="http://schemas.openxmlformats.org/officeDocument/2006/relationships/image" Target="../media/image218.png"/><Relationship Id="rId13" Type="http://schemas.openxmlformats.org/officeDocument/2006/relationships/image" Target="../media/image223.png"/><Relationship Id="rId18" Type="http://schemas.openxmlformats.org/officeDocument/2006/relationships/image" Target="../media/image228.png"/><Relationship Id="rId26" Type="http://schemas.openxmlformats.org/officeDocument/2006/relationships/image" Target="../media/image237.png"/><Relationship Id="rId3" Type="http://schemas.openxmlformats.org/officeDocument/2006/relationships/image" Target="../media/image213.png"/><Relationship Id="rId21" Type="http://schemas.openxmlformats.org/officeDocument/2006/relationships/image" Target="../media/image232.png"/><Relationship Id="rId7" Type="http://schemas.openxmlformats.org/officeDocument/2006/relationships/image" Target="../media/image217.png"/><Relationship Id="rId12" Type="http://schemas.openxmlformats.org/officeDocument/2006/relationships/image" Target="../media/image222.png"/><Relationship Id="rId17" Type="http://schemas.openxmlformats.org/officeDocument/2006/relationships/image" Target="../media/image227.png"/><Relationship Id="rId25" Type="http://schemas.openxmlformats.org/officeDocument/2006/relationships/image" Target="../media/image236.png"/><Relationship Id="rId2" Type="http://schemas.openxmlformats.org/officeDocument/2006/relationships/notesSlide" Target="../notesSlides/notesSlide32.xml"/><Relationship Id="rId16" Type="http://schemas.openxmlformats.org/officeDocument/2006/relationships/image" Target="../media/image226.jpeg"/><Relationship Id="rId20" Type="http://schemas.openxmlformats.org/officeDocument/2006/relationships/image" Target="../media/image230.png"/><Relationship Id="rId29" Type="http://schemas.openxmlformats.org/officeDocument/2006/relationships/image" Target="../media/image240.png"/><Relationship Id="rId1" Type="http://schemas.openxmlformats.org/officeDocument/2006/relationships/slideLayout" Target="../slideLayouts/slideLayout2.xml"/><Relationship Id="rId6" Type="http://schemas.openxmlformats.org/officeDocument/2006/relationships/image" Target="../media/image216.png"/><Relationship Id="rId11" Type="http://schemas.openxmlformats.org/officeDocument/2006/relationships/image" Target="../media/image221.png"/><Relationship Id="rId24" Type="http://schemas.openxmlformats.org/officeDocument/2006/relationships/image" Target="../media/image235.png"/><Relationship Id="rId5" Type="http://schemas.openxmlformats.org/officeDocument/2006/relationships/image" Target="../media/image215.png"/><Relationship Id="rId15" Type="http://schemas.openxmlformats.org/officeDocument/2006/relationships/image" Target="../media/image225.png"/><Relationship Id="rId23" Type="http://schemas.openxmlformats.org/officeDocument/2006/relationships/image" Target="../media/image234.png"/><Relationship Id="rId28" Type="http://schemas.openxmlformats.org/officeDocument/2006/relationships/image" Target="../media/image239.png"/><Relationship Id="rId10" Type="http://schemas.openxmlformats.org/officeDocument/2006/relationships/image" Target="../media/image220.png"/><Relationship Id="rId19" Type="http://schemas.openxmlformats.org/officeDocument/2006/relationships/image" Target="../media/image229.png"/><Relationship Id="rId31" Type="http://schemas.openxmlformats.org/officeDocument/2006/relationships/image" Target="../media/image231.png"/><Relationship Id="rId4" Type="http://schemas.openxmlformats.org/officeDocument/2006/relationships/image" Target="../media/image214.png"/><Relationship Id="rId9" Type="http://schemas.openxmlformats.org/officeDocument/2006/relationships/image" Target="../media/image219.png"/><Relationship Id="rId14" Type="http://schemas.openxmlformats.org/officeDocument/2006/relationships/image" Target="../media/image224.png"/><Relationship Id="rId22" Type="http://schemas.openxmlformats.org/officeDocument/2006/relationships/image" Target="../media/image233.png"/><Relationship Id="rId27" Type="http://schemas.openxmlformats.org/officeDocument/2006/relationships/image" Target="../media/image238.png"/><Relationship Id="rId30" Type="http://schemas.openxmlformats.org/officeDocument/2006/relationships/image" Target="../media/image24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44.png"/></Relationships>
</file>

<file path=ppt/slides/_rels/slide42.xml.rels><?xml version="1.0" encoding="UTF-8" standalone="yes"?>
<Relationships xmlns="http://schemas.openxmlformats.org/package/2006/relationships"><Relationship Id="rId3" Type="http://schemas.openxmlformats.org/officeDocument/2006/relationships/image" Target="../media/image24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255.png"/><Relationship Id="rId18" Type="http://schemas.openxmlformats.org/officeDocument/2006/relationships/image" Target="../media/image260.png"/><Relationship Id="rId26" Type="http://schemas.openxmlformats.org/officeDocument/2006/relationships/image" Target="../media/image268.png"/><Relationship Id="rId3" Type="http://schemas.openxmlformats.org/officeDocument/2006/relationships/notesSlide" Target="../notesSlides/notesSlide36.xml"/><Relationship Id="rId21" Type="http://schemas.openxmlformats.org/officeDocument/2006/relationships/image" Target="../media/image263.png"/><Relationship Id="rId7" Type="http://schemas.openxmlformats.org/officeDocument/2006/relationships/oleObject" Target="../embeddings/oleObject4.bin"/><Relationship Id="rId12" Type="http://schemas.openxmlformats.org/officeDocument/2006/relationships/image" Target="../media/image254.png"/><Relationship Id="rId17" Type="http://schemas.openxmlformats.org/officeDocument/2006/relationships/image" Target="../media/image259.png"/><Relationship Id="rId25" Type="http://schemas.openxmlformats.org/officeDocument/2006/relationships/image" Target="../media/image267.png"/><Relationship Id="rId2" Type="http://schemas.openxmlformats.org/officeDocument/2006/relationships/slideLayout" Target="../slideLayouts/slideLayout2.xml"/><Relationship Id="rId16" Type="http://schemas.openxmlformats.org/officeDocument/2006/relationships/image" Target="../media/image258.png"/><Relationship Id="rId20" Type="http://schemas.openxmlformats.org/officeDocument/2006/relationships/image" Target="../media/image262.png"/><Relationship Id="rId1" Type="http://schemas.openxmlformats.org/officeDocument/2006/relationships/vmlDrawing" Target="../drawings/vmlDrawing3.vml"/><Relationship Id="rId6" Type="http://schemas.openxmlformats.org/officeDocument/2006/relationships/oleObject" Target="../embeddings/oleObject3.bin"/><Relationship Id="rId11" Type="http://schemas.openxmlformats.org/officeDocument/2006/relationships/image" Target="../media/image253.png"/><Relationship Id="rId24" Type="http://schemas.openxmlformats.org/officeDocument/2006/relationships/image" Target="../media/image266.png"/><Relationship Id="rId5" Type="http://schemas.openxmlformats.org/officeDocument/2006/relationships/image" Target="../media/image250.png"/><Relationship Id="rId15" Type="http://schemas.openxmlformats.org/officeDocument/2006/relationships/image" Target="../media/image257.png"/><Relationship Id="rId23" Type="http://schemas.openxmlformats.org/officeDocument/2006/relationships/image" Target="../media/image265.png"/><Relationship Id="rId28" Type="http://schemas.openxmlformats.org/officeDocument/2006/relationships/image" Target="../media/image270.png"/><Relationship Id="rId10" Type="http://schemas.openxmlformats.org/officeDocument/2006/relationships/image" Target="../media/image252.png"/><Relationship Id="rId19" Type="http://schemas.openxmlformats.org/officeDocument/2006/relationships/image" Target="../media/image261.png"/><Relationship Id="rId4" Type="http://schemas.openxmlformats.org/officeDocument/2006/relationships/image" Target="../media/image249.png"/><Relationship Id="rId9" Type="http://schemas.openxmlformats.org/officeDocument/2006/relationships/image" Target="../media/image251.png"/><Relationship Id="rId14" Type="http://schemas.openxmlformats.org/officeDocument/2006/relationships/image" Target="../media/image256.png"/><Relationship Id="rId22" Type="http://schemas.openxmlformats.org/officeDocument/2006/relationships/image" Target="../media/image264.png"/><Relationship Id="rId27" Type="http://schemas.openxmlformats.org/officeDocument/2006/relationships/image" Target="../media/image269.png"/></Relationships>
</file>

<file path=ppt/slides/_rels/slide44.xml.rels><?xml version="1.0" encoding="UTF-8" standalone="yes"?>
<Relationships xmlns="http://schemas.openxmlformats.org/package/2006/relationships"><Relationship Id="rId8" Type="http://schemas.openxmlformats.org/officeDocument/2006/relationships/image" Target="../media/image275.png"/><Relationship Id="rId13" Type="http://schemas.openxmlformats.org/officeDocument/2006/relationships/image" Target="../media/image277.png"/><Relationship Id="rId18" Type="http://schemas.openxmlformats.org/officeDocument/2006/relationships/image" Target="../media/image280.jpeg"/><Relationship Id="rId26" Type="http://schemas.openxmlformats.org/officeDocument/2006/relationships/image" Target="../media/image286.png"/><Relationship Id="rId3" Type="http://schemas.openxmlformats.org/officeDocument/2006/relationships/notesSlide" Target="../notesSlides/notesSlide37.xml"/><Relationship Id="rId21" Type="http://schemas.openxmlformats.org/officeDocument/2006/relationships/image" Target="../media/image283.png"/><Relationship Id="rId7" Type="http://schemas.openxmlformats.org/officeDocument/2006/relationships/image" Target="../media/image274.png"/><Relationship Id="rId12" Type="http://schemas.openxmlformats.org/officeDocument/2006/relationships/image" Target="../media/image276.png"/><Relationship Id="rId17" Type="http://schemas.openxmlformats.org/officeDocument/2006/relationships/image" Target="../media/image256.png"/><Relationship Id="rId25" Type="http://schemas.openxmlformats.org/officeDocument/2006/relationships/image" Target="../media/image285.png"/><Relationship Id="rId2" Type="http://schemas.openxmlformats.org/officeDocument/2006/relationships/slideLayout" Target="../slideLayouts/slideLayout2.xml"/><Relationship Id="rId16" Type="http://schemas.openxmlformats.org/officeDocument/2006/relationships/image" Target="../media/image279.png"/><Relationship Id="rId20" Type="http://schemas.openxmlformats.org/officeDocument/2006/relationships/image" Target="../media/image282.png"/><Relationship Id="rId1" Type="http://schemas.openxmlformats.org/officeDocument/2006/relationships/vmlDrawing" Target="../drawings/vmlDrawing4.vml"/><Relationship Id="rId6" Type="http://schemas.openxmlformats.org/officeDocument/2006/relationships/image" Target="../media/image273.png"/><Relationship Id="rId11" Type="http://schemas.openxmlformats.org/officeDocument/2006/relationships/oleObject" Target="../embeddings/oleObject8.bin"/><Relationship Id="rId24" Type="http://schemas.openxmlformats.org/officeDocument/2006/relationships/hyperlink" Target="file:///\\www.ibm.com\software\data" TargetMode="External"/><Relationship Id="rId5" Type="http://schemas.openxmlformats.org/officeDocument/2006/relationships/image" Target="../media/image272.png"/><Relationship Id="rId15" Type="http://schemas.openxmlformats.org/officeDocument/2006/relationships/image" Target="../media/image254.png"/><Relationship Id="rId23" Type="http://schemas.openxmlformats.org/officeDocument/2006/relationships/image" Target="../media/image284.png"/><Relationship Id="rId28" Type="http://schemas.openxmlformats.org/officeDocument/2006/relationships/image" Target="../media/image288.png"/><Relationship Id="rId10" Type="http://schemas.openxmlformats.org/officeDocument/2006/relationships/oleObject" Target="../embeddings/oleObject7.bin"/><Relationship Id="rId19" Type="http://schemas.openxmlformats.org/officeDocument/2006/relationships/image" Target="../media/image281.png"/><Relationship Id="rId4" Type="http://schemas.openxmlformats.org/officeDocument/2006/relationships/image" Target="../media/image271.png"/><Relationship Id="rId9" Type="http://schemas.openxmlformats.org/officeDocument/2006/relationships/oleObject" Target="../embeddings/oleObject6.bin"/><Relationship Id="rId14" Type="http://schemas.openxmlformats.org/officeDocument/2006/relationships/image" Target="../media/image278.png"/><Relationship Id="rId22" Type="http://schemas.openxmlformats.org/officeDocument/2006/relationships/image" Target="../media/image260.png"/><Relationship Id="rId27" Type="http://schemas.openxmlformats.org/officeDocument/2006/relationships/image" Target="../media/image28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ibm.com/smarterplanet/dk/da/smarter_commerce/overview/index.html?re=spf" TargetMode="External"/><Relationship Id="rId2" Type="http://schemas.openxmlformats.org/officeDocument/2006/relationships/hyperlink" Target="http://www-01.ibm.com/software/data/content-management/industry-solutions/" TargetMode="External"/><Relationship Id="rId1" Type="http://schemas.openxmlformats.org/officeDocument/2006/relationships/slideLayout" Target="../slideLayouts/slideLayout2.xml"/><Relationship Id="rId4" Type="http://schemas.openxmlformats.org/officeDocument/2006/relationships/hyperlink" Target="http://www-935.ibm.com/services/us/gbs/industries/banking/"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28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0.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9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297.png"/><Relationship Id="rId3" Type="http://schemas.openxmlformats.org/officeDocument/2006/relationships/image" Target="../media/image292.png"/><Relationship Id="rId7" Type="http://schemas.openxmlformats.org/officeDocument/2006/relationships/image" Target="../media/image296.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295.png"/><Relationship Id="rId5" Type="http://schemas.openxmlformats.org/officeDocument/2006/relationships/image" Target="../media/image294.png"/><Relationship Id="rId4" Type="http://schemas.openxmlformats.org/officeDocument/2006/relationships/image" Target="../media/image293.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feld 1"/>
          <p:cNvSpPr txBox="1">
            <a:spLocks noChangeArrowheads="1"/>
          </p:cNvSpPr>
          <p:nvPr/>
        </p:nvSpPr>
        <p:spPr bwMode="auto">
          <a:xfrm>
            <a:off x="317500" y="3838575"/>
            <a:ext cx="7073900" cy="1454150"/>
          </a:xfrm>
          <a:prstGeom prst="rect">
            <a:avLst/>
          </a:prstGeom>
          <a:noFill/>
          <a:ln w="9525">
            <a:noFill/>
            <a:miter lim="800000"/>
            <a:headEnd/>
            <a:tailEnd/>
          </a:ln>
        </p:spPr>
        <p:txBody>
          <a:bodyPr lIns="121780" tIns="60890" rIns="121780" bIns="60890">
            <a:spAutoFit/>
          </a:bodyPr>
          <a:lstStyle/>
          <a:p>
            <a:r>
              <a:rPr kumimoji="1" lang="en-US" b="1"/>
              <a:t>Banking Industry Framework </a:t>
            </a:r>
            <a:br>
              <a:rPr kumimoji="1" lang="en-US" b="1"/>
            </a:br>
            <a:r>
              <a:rPr kumimoji="1" lang="en-US" b="1" i="1">
                <a:solidFill>
                  <a:srgbClr val="858585"/>
                </a:solidFill>
              </a:rPr>
              <a:t>Industry solutions for a Smarter Bank</a:t>
            </a:r>
            <a:endParaRPr lang="de-DE" sz="1900" b="1"/>
          </a:p>
          <a:p>
            <a:pPr>
              <a:spcBef>
                <a:spcPct val="10000"/>
              </a:spcBef>
              <a:buFont typeface="Arial" charset="0"/>
              <a:buNone/>
            </a:pPr>
            <a:endParaRPr kumimoji="1" lang="en-US" sz="1800"/>
          </a:p>
          <a:p>
            <a:pPr>
              <a:spcBef>
                <a:spcPct val="10000"/>
              </a:spcBef>
              <a:buFont typeface="Arial" charset="0"/>
              <a:buNone/>
            </a:pPr>
            <a:r>
              <a:rPr kumimoji="1" lang="en-US" sz="1800"/>
              <a:t>Henrik Koch, Industry Solutions Executive, IBM Software Group</a:t>
            </a:r>
            <a:endParaRPr lang="de-DE" sz="15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676275" y="276225"/>
            <a:ext cx="10352088" cy="701675"/>
          </a:xfrm>
        </p:spPr>
        <p:txBody>
          <a:bodyPr lIns="91440" tIns="45720" rIns="91440" bIns="45720" anchor="t"/>
          <a:lstStyle/>
          <a:p>
            <a:pPr eaLnBrk="1" hangingPunct="1"/>
            <a:r>
              <a:rPr lang="en-US" sz="2800" smtClean="0"/>
              <a:t>Speed solution deployment with foundational and domain-specific software extensions and accelerators</a:t>
            </a:r>
            <a:endParaRPr lang="en-US" sz="2600" i="1" smtClean="0">
              <a:solidFill>
                <a:schemeClr val="bg2"/>
              </a:solidFill>
            </a:endParaRPr>
          </a:p>
        </p:txBody>
      </p:sp>
      <p:sp>
        <p:nvSpPr>
          <p:cNvPr id="30722" name="Rectangle 20">
            <a:hlinkClick r:id="rId3" action="ppaction://hlinksldjump"/>
          </p:cNvPr>
          <p:cNvSpPr>
            <a:spLocks noChangeArrowheads="1"/>
          </p:cNvSpPr>
          <p:nvPr/>
        </p:nvSpPr>
        <p:spPr bwMode="auto">
          <a:xfrm>
            <a:off x="990600" y="3656013"/>
            <a:ext cx="7710488" cy="198437"/>
          </a:xfrm>
          <a:prstGeom prst="rect">
            <a:avLst/>
          </a:prstGeom>
          <a:noFill/>
          <a:ln w="25400" algn="ctr">
            <a:noFill/>
            <a:miter lim="800000"/>
            <a:headEnd/>
            <a:tailEnd/>
          </a:ln>
        </p:spPr>
        <p:txBody>
          <a:bodyPr anchor="ctr"/>
          <a:lstStyle/>
          <a:p>
            <a:pPr algn="ctr" defTabSz="914400">
              <a:lnSpc>
                <a:spcPct val="80000"/>
              </a:lnSpc>
            </a:pPr>
            <a:r>
              <a:rPr lang="en-US" sz="1200" b="1">
                <a:solidFill>
                  <a:schemeClr val="bg1"/>
                </a:solidFill>
                <a:ea typeface="MS PGothic" pitchFamily="34" charset="-128"/>
              </a:rPr>
              <a:t>IBM Banking Industry Framework</a:t>
            </a:r>
          </a:p>
        </p:txBody>
      </p:sp>
      <p:sp>
        <p:nvSpPr>
          <p:cNvPr id="30723" name="Rectangle 4"/>
          <p:cNvSpPr>
            <a:spLocks noChangeArrowheads="1"/>
          </p:cNvSpPr>
          <p:nvPr/>
        </p:nvSpPr>
        <p:spPr bwMode="auto">
          <a:xfrm>
            <a:off x="2570163" y="1620838"/>
            <a:ext cx="5419725" cy="273050"/>
          </a:xfrm>
          <a:prstGeom prst="rect">
            <a:avLst/>
          </a:prstGeom>
          <a:noFill/>
          <a:ln w="9525" algn="ctr">
            <a:noFill/>
            <a:miter lim="800000"/>
            <a:headEnd/>
            <a:tailEnd/>
          </a:ln>
        </p:spPr>
        <p:txBody>
          <a:bodyPr>
            <a:spAutoFit/>
          </a:bodyPr>
          <a:lstStyle/>
          <a:p>
            <a:pPr marL="342900" indent="-342900" algn="ctr" defTabSz="914400">
              <a:spcBef>
                <a:spcPct val="35000"/>
              </a:spcBef>
              <a:spcAft>
                <a:spcPct val="15000"/>
              </a:spcAft>
              <a:buClr>
                <a:schemeClr val="tx2"/>
              </a:buClr>
              <a:buFont typeface="Wingdings" pitchFamily="2" charset="2"/>
              <a:buNone/>
            </a:pPr>
            <a:r>
              <a:rPr lang="en-US" sz="1200" b="1">
                <a:solidFill>
                  <a:schemeClr val="bg1"/>
                </a:solidFill>
                <a:ea typeface="MS PGothic" pitchFamily="34" charset="-128"/>
              </a:rPr>
              <a:t>IBM industry solutions</a:t>
            </a:r>
          </a:p>
        </p:txBody>
      </p:sp>
      <p:sp>
        <p:nvSpPr>
          <p:cNvPr id="30724" name="Rectangle 5"/>
          <p:cNvSpPr>
            <a:spLocks noChangeArrowheads="1"/>
          </p:cNvSpPr>
          <p:nvPr/>
        </p:nvSpPr>
        <p:spPr bwMode="auto">
          <a:xfrm>
            <a:off x="7531100" y="4038600"/>
            <a:ext cx="560388" cy="403225"/>
          </a:xfrm>
          <a:prstGeom prst="rect">
            <a:avLst/>
          </a:prstGeom>
          <a:solidFill>
            <a:schemeClr val="bg1"/>
          </a:solidFill>
          <a:ln w="9525">
            <a:noFill/>
            <a:miter lim="800000"/>
            <a:headEnd/>
            <a:tailEnd/>
          </a:ln>
        </p:spPr>
        <p:txBody>
          <a:bodyPr wrap="none" anchor="ctr"/>
          <a:lstStyle/>
          <a:p>
            <a:pPr defTabSz="914400"/>
            <a:endParaRPr lang="da-DK" sz="1800">
              <a:ea typeface="MS PGothic" pitchFamily="34" charset="-128"/>
            </a:endParaRPr>
          </a:p>
        </p:txBody>
      </p:sp>
      <p:sp>
        <p:nvSpPr>
          <p:cNvPr id="30725" name="Text Box 6"/>
          <p:cNvSpPr txBox="1">
            <a:spLocks noChangeArrowheads="1"/>
          </p:cNvSpPr>
          <p:nvPr/>
        </p:nvSpPr>
        <p:spPr bwMode="auto">
          <a:xfrm>
            <a:off x="1071563" y="3884613"/>
            <a:ext cx="3592512" cy="522287"/>
          </a:xfrm>
          <a:prstGeom prst="rect">
            <a:avLst/>
          </a:prstGeom>
          <a:noFill/>
          <a:ln w="9525">
            <a:noFill/>
            <a:miter lim="800000"/>
            <a:headEnd/>
            <a:tailEnd/>
          </a:ln>
        </p:spPr>
        <p:txBody>
          <a:bodyPr anchor="ctr"/>
          <a:lstStyle/>
          <a:p>
            <a:pPr algn="ctr" defTabSz="914400"/>
            <a:r>
              <a:rPr lang="en-US" sz="1400" b="1">
                <a:solidFill>
                  <a:srgbClr val="FFFFFF"/>
                </a:solidFill>
                <a:ea typeface="MS PGothic" pitchFamily="34" charset="-128"/>
              </a:rPr>
              <a:t>Integrated Risk Management</a:t>
            </a:r>
          </a:p>
        </p:txBody>
      </p:sp>
      <p:sp>
        <p:nvSpPr>
          <p:cNvPr id="30726" name="Rectangle 7"/>
          <p:cNvSpPr>
            <a:spLocks noChangeArrowheads="1"/>
          </p:cNvSpPr>
          <p:nvPr/>
        </p:nvSpPr>
        <p:spPr bwMode="auto">
          <a:xfrm>
            <a:off x="1033463" y="3081338"/>
            <a:ext cx="10186987" cy="1319212"/>
          </a:xfrm>
          <a:prstGeom prst="rect">
            <a:avLst/>
          </a:prstGeom>
          <a:solidFill>
            <a:srgbClr val="99CCFF">
              <a:alpha val="67842"/>
            </a:srgbClr>
          </a:solidFill>
          <a:ln w="9525" algn="ctr">
            <a:noFill/>
            <a:miter lim="800000"/>
            <a:headEnd/>
            <a:tailEnd/>
          </a:ln>
        </p:spPr>
        <p:txBody>
          <a:bodyPr vert="eaVert" wrap="none" anchor="ctr"/>
          <a:lstStyle/>
          <a:p>
            <a:pPr defTabSz="914400"/>
            <a:endParaRPr lang="da-DK" sz="1800">
              <a:ea typeface="MS PGothic" pitchFamily="34" charset="-128"/>
            </a:endParaRPr>
          </a:p>
        </p:txBody>
      </p:sp>
      <p:pic>
        <p:nvPicPr>
          <p:cNvPr id="30727" name="Picture 8"/>
          <p:cNvPicPr>
            <a:picLocks noChangeAspect="1" noChangeArrowheads="1"/>
          </p:cNvPicPr>
          <p:nvPr/>
        </p:nvPicPr>
        <p:blipFill>
          <a:blip r:embed="rId4"/>
          <a:srcRect/>
          <a:stretch>
            <a:fillRect/>
          </a:stretch>
        </p:blipFill>
        <p:spPr bwMode="auto">
          <a:xfrm>
            <a:off x="2085975" y="3214688"/>
            <a:ext cx="1017588" cy="541337"/>
          </a:xfrm>
          <a:prstGeom prst="rect">
            <a:avLst/>
          </a:prstGeom>
          <a:noFill/>
          <a:ln w="9525">
            <a:noFill/>
            <a:miter lim="800000"/>
            <a:headEnd/>
            <a:tailEnd/>
          </a:ln>
        </p:spPr>
      </p:pic>
      <p:sp>
        <p:nvSpPr>
          <p:cNvPr id="30728" name="Text Box 9"/>
          <p:cNvSpPr txBox="1">
            <a:spLocks noChangeArrowheads="1"/>
          </p:cNvSpPr>
          <p:nvPr/>
        </p:nvSpPr>
        <p:spPr bwMode="auto">
          <a:xfrm>
            <a:off x="1450975" y="3749675"/>
            <a:ext cx="2284413" cy="458788"/>
          </a:xfrm>
          <a:prstGeom prst="rect">
            <a:avLst/>
          </a:prstGeom>
          <a:noFill/>
          <a:ln w="9525">
            <a:noFill/>
            <a:miter lim="800000"/>
            <a:headEnd/>
            <a:tailEnd/>
          </a:ln>
        </p:spPr>
        <p:txBody>
          <a:bodyPr>
            <a:spAutoFit/>
          </a:bodyPr>
          <a:lstStyle/>
          <a:p>
            <a:pPr algn="ctr" defTabSz="457200">
              <a:lnSpc>
                <a:spcPct val="90000"/>
              </a:lnSpc>
              <a:spcBef>
                <a:spcPts val="525"/>
              </a:spcBef>
              <a:spcAft>
                <a:spcPts val="225"/>
              </a:spcAft>
              <a:buClr>
                <a:srgbClr val="808080"/>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b="1">
                <a:ea typeface="MS PGothic" pitchFamily="34" charset="-128"/>
              </a:rPr>
              <a:t>Information FrameWork (IFW) &amp; Banking Data Warehouse (BDW) Process  and Data Models</a:t>
            </a:r>
          </a:p>
        </p:txBody>
      </p:sp>
      <p:sp>
        <p:nvSpPr>
          <p:cNvPr id="30729" name="Rectangle 10"/>
          <p:cNvSpPr>
            <a:spLocks noChangeArrowheads="1"/>
          </p:cNvSpPr>
          <p:nvPr/>
        </p:nvSpPr>
        <p:spPr bwMode="auto">
          <a:xfrm flipH="1" flipV="1">
            <a:off x="1022350" y="3089275"/>
            <a:ext cx="415925" cy="1314450"/>
          </a:xfrm>
          <a:prstGeom prst="rect">
            <a:avLst/>
          </a:prstGeom>
          <a:solidFill>
            <a:srgbClr val="99CCFF">
              <a:alpha val="67842"/>
            </a:srgbClr>
          </a:solidFill>
          <a:ln w="9525" algn="ctr">
            <a:noFill/>
            <a:miter lim="800000"/>
            <a:headEnd/>
            <a:tailEnd/>
          </a:ln>
        </p:spPr>
        <p:txBody>
          <a:bodyPr vert="eaVert" wrap="none" anchor="ctr"/>
          <a:lstStyle/>
          <a:p>
            <a:pPr algn="ctr" defTabSz="914400" eaLnBrk="0" hangingPunct="0"/>
            <a:r>
              <a:rPr lang="en-US" sz="1000">
                <a:solidFill>
                  <a:schemeClr val="bg1"/>
                </a:solidFill>
                <a:ea typeface="MS PGothic" pitchFamily="34" charset="-128"/>
              </a:rPr>
              <a:t>IBM Foundational</a:t>
            </a:r>
          </a:p>
        </p:txBody>
      </p:sp>
      <p:sp>
        <p:nvSpPr>
          <p:cNvPr id="30730" name="Rectangle 11"/>
          <p:cNvSpPr>
            <a:spLocks noChangeArrowheads="1"/>
          </p:cNvSpPr>
          <p:nvPr/>
        </p:nvSpPr>
        <p:spPr bwMode="auto">
          <a:xfrm>
            <a:off x="5614988" y="1266825"/>
            <a:ext cx="6200775" cy="1762125"/>
          </a:xfrm>
          <a:prstGeom prst="rect">
            <a:avLst/>
          </a:prstGeom>
          <a:solidFill>
            <a:srgbClr val="339999">
              <a:alpha val="67842"/>
            </a:srgbClr>
          </a:solidFill>
          <a:ln w="9525" algn="ctr">
            <a:noFill/>
            <a:miter lim="800000"/>
            <a:headEnd/>
            <a:tailEnd/>
          </a:ln>
        </p:spPr>
        <p:txBody>
          <a:bodyPr anchor="ctr"/>
          <a:lstStyle/>
          <a:p>
            <a:pPr defTabSz="914400"/>
            <a:endParaRPr lang="da-DK" sz="1800">
              <a:ea typeface="MS PGothic" pitchFamily="34" charset="-128"/>
            </a:endParaRPr>
          </a:p>
        </p:txBody>
      </p:sp>
      <p:sp>
        <p:nvSpPr>
          <p:cNvPr id="30731" name="Rectangle 12"/>
          <p:cNvSpPr>
            <a:spLocks noChangeArrowheads="1"/>
          </p:cNvSpPr>
          <p:nvPr/>
        </p:nvSpPr>
        <p:spPr bwMode="auto">
          <a:xfrm flipH="1" flipV="1">
            <a:off x="5611813" y="1276350"/>
            <a:ext cx="363537" cy="1733550"/>
          </a:xfrm>
          <a:prstGeom prst="rect">
            <a:avLst/>
          </a:prstGeom>
          <a:solidFill>
            <a:srgbClr val="339999">
              <a:alpha val="67842"/>
            </a:srgbClr>
          </a:solidFill>
          <a:ln w="9525" algn="ctr">
            <a:noFill/>
            <a:miter lim="800000"/>
            <a:headEnd/>
            <a:tailEnd/>
          </a:ln>
        </p:spPr>
        <p:txBody>
          <a:bodyPr vert="eaVert" wrap="none" anchor="ctr"/>
          <a:lstStyle/>
          <a:p>
            <a:pPr algn="ctr" defTabSz="914400" eaLnBrk="0" hangingPunct="0"/>
            <a:r>
              <a:rPr lang="en-US" sz="1000">
                <a:solidFill>
                  <a:schemeClr val="bg1"/>
                </a:solidFill>
                <a:ea typeface="MS PGothic" pitchFamily="34" charset="-128"/>
              </a:rPr>
              <a:t>Core Banking Transformation</a:t>
            </a:r>
          </a:p>
        </p:txBody>
      </p:sp>
      <p:pic>
        <p:nvPicPr>
          <p:cNvPr id="30732" name="Picture 13"/>
          <p:cNvPicPr>
            <a:picLocks noChangeAspect="1" noChangeArrowheads="1"/>
          </p:cNvPicPr>
          <p:nvPr/>
        </p:nvPicPr>
        <p:blipFill>
          <a:blip r:embed="rId5"/>
          <a:srcRect/>
          <a:stretch>
            <a:fillRect/>
          </a:stretch>
        </p:blipFill>
        <p:spPr bwMode="auto">
          <a:xfrm>
            <a:off x="9058275" y="1387475"/>
            <a:ext cx="622300" cy="390525"/>
          </a:xfrm>
          <a:prstGeom prst="rect">
            <a:avLst/>
          </a:prstGeom>
          <a:noFill/>
          <a:ln w="9525">
            <a:noFill/>
            <a:miter lim="800000"/>
            <a:headEnd/>
            <a:tailEnd/>
          </a:ln>
        </p:spPr>
      </p:pic>
      <p:pic>
        <p:nvPicPr>
          <p:cNvPr id="30733" name="Picture 14"/>
          <p:cNvPicPr>
            <a:picLocks noChangeAspect="1" noChangeArrowheads="1"/>
          </p:cNvPicPr>
          <p:nvPr/>
        </p:nvPicPr>
        <p:blipFill>
          <a:blip r:embed="rId6"/>
          <a:srcRect/>
          <a:stretch>
            <a:fillRect/>
          </a:stretch>
        </p:blipFill>
        <p:spPr bwMode="auto">
          <a:xfrm>
            <a:off x="7045325" y="3225800"/>
            <a:ext cx="665163" cy="422275"/>
          </a:xfrm>
          <a:prstGeom prst="rect">
            <a:avLst/>
          </a:prstGeom>
          <a:noFill/>
          <a:ln w="9525">
            <a:noFill/>
            <a:miter lim="800000"/>
            <a:headEnd/>
            <a:tailEnd/>
          </a:ln>
        </p:spPr>
      </p:pic>
      <p:sp>
        <p:nvSpPr>
          <p:cNvPr id="30734" name="Text Box 15"/>
          <p:cNvSpPr txBox="1">
            <a:spLocks noChangeArrowheads="1"/>
          </p:cNvSpPr>
          <p:nvPr/>
        </p:nvSpPr>
        <p:spPr bwMode="auto">
          <a:xfrm>
            <a:off x="6648450" y="3687763"/>
            <a:ext cx="1430338" cy="458787"/>
          </a:xfrm>
          <a:prstGeom prst="rect">
            <a:avLst/>
          </a:prstGeom>
          <a:noFill/>
          <a:ln w="9525">
            <a:noFill/>
            <a:miter lim="800000"/>
            <a:headEnd/>
            <a:tailEnd/>
          </a:ln>
        </p:spPr>
        <p:txBody>
          <a:bodyPr>
            <a:spAutoFit/>
          </a:bodyPr>
          <a:lstStyle/>
          <a:p>
            <a:pPr algn="ctr" defTabSz="457200">
              <a:lnSpc>
                <a:spcPct val="90000"/>
              </a:lnSpc>
              <a:spcBef>
                <a:spcPts val="525"/>
              </a:spcBef>
              <a:spcAft>
                <a:spcPts val="225"/>
              </a:spcAft>
              <a:buClr>
                <a:srgbClr val="808080"/>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b="1">
                <a:ea typeface="MS PGothic" pitchFamily="34" charset="-128"/>
              </a:rPr>
              <a:t>COGNOS Banking Performance Blueprints</a:t>
            </a:r>
          </a:p>
        </p:txBody>
      </p:sp>
      <p:pic>
        <p:nvPicPr>
          <p:cNvPr id="30735" name="Picture 16" descr="centered-Sandbox1">
            <a:hlinkClick r:id="rId7"/>
          </p:cNvPr>
          <p:cNvPicPr>
            <a:picLocks noChangeAspect="1" noChangeArrowheads="1"/>
          </p:cNvPicPr>
          <p:nvPr/>
        </p:nvPicPr>
        <p:blipFill>
          <a:blip r:embed="rId8"/>
          <a:srcRect/>
          <a:stretch>
            <a:fillRect/>
          </a:stretch>
        </p:blipFill>
        <p:spPr bwMode="auto">
          <a:xfrm>
            <a:off x="3856038" y="3460750"/>
            <a:ext cx="949325" cy="430213"/>
          </a:xfrm>
          <a:prstGeom prst="rect">
            <a:avLst/>
          </a:prstGeom>
          <a:noFill/>
          <a:ln w="9525">
            <a:noFill/>
            <a:miter lim="800000"/>
            <a:headEnd/>
            <a:tailEnd/>
          </a:ln>
        </p:spPr>
      </p:pic>
      <p:sp>
        <p:nvSpPr>
          <p:cNvPr id="30736" name="Rectangle 17"/>
          <p:cNvSpPr>
            <a:spLocks noChangeArrowheads="1"/>
          </p:cNvSpPr>
          <p:nvPr/>
        </p:nvSpPr>
        <p:spPr bwMode="auto">
          <a:xfrm>
            <a:off x="419100" y="4454525"/>
            <a:ext cx="4627563" cy="1795463"/>
          </a:xfrm>
          <a:prstGeom prst="rect">
            <a:avLst/>
          </a:prstGeom>
          <a:solidFill>
            <a:srgbClr val="339966">
              <a:alpha val="67842"/>
            </a:srgbClr>
          </a:solidFill>
          <a:ln w="9525" algn="ctr">
            <a:noFill/>
            <a:miter lim="800000"/>
            <a:headEnd/>
            <a:tailEnd/>
          </a:ln>
        </p:spPr>
        <p:txBody>
          <a:bodyPr anchor="ctr"/>
          <a:lstStyle/>
          <a:p>
            <a:pPr defTabSz="914400"/>
            <a:endParaRPr lang="da-DK" sz="1800">
              <a:ea typeface="MS PGothic" pitchFamily="34" charset="-128"/>
            </a:endParaRPr>
          </a:p>
        </p:txBody>
      </p:sp>
      <p:sp>
        <p:nvSpPr>
          <p:cNvPr id="30737" name="Rectangle 18"/>
          <p:cNvSpPr>
            <a:spLocks noChangeArrowheads="1"/>
          </p:cNvSpPr>
          <p:nvPr/>
        </p:nvSpPr>
        <p:spPr bwMode="auto">
          <a:xfrm>
            <a:off x="101600" y="4784725"/>
            <a:ext cx="2566988" cy="1160463"/>
          </a:xfrm>
          <a:prstGeom prst="rect">
            <a:avLst/>
          </a:prstGeom>
          <a:noFill/>
          <a:ln w="9525" algn="ctr">
            <a:noFill/>
            <a:miter lim="800000"/>
            <a:headEnd/>
            <a:tailEnd/>
          </a:ln>
        </p:spPr>
        <p:txBody>
          <a:bodyPr wrap="none" anchor="ctr"/>
          <a:lstStyle/>
          <a:p>
            <a:pPr defTabSz="914400"/>
            <a:endParaRPr lang="da-DK" sz="1800">
              <a:ea typeface="MS PGothic" pitchFamily="34" charset="-128"/>
            </a:endParaRPr>
          </a:p>
        </p:txBody>
      </p:sp>
      <p:sp>
        <p:nvSpPr>
          <p:cNvPr id="30738" name="Text Box 19"/>
          <p:cNvSpPr txBox="1">
            <a:spLocks noChangeArrowheads="1"/>
          </p:cNvSpPr>
          <p:nvPr/>
        </p:nvSpPr>
        <p:spPr bwMode="auto">
          <a:xfrm>
            <a:off x="806450" y="4933950"/>
            <a:ext cx="1625600" cy="336550"/>
          </a:xfrm>
          <a:prstGeom prst="rect">
            <a:avLst/>
          </a:prstGeom>
          <a:noFill/>
          <a:ln w="9525">
            <a:noFill/>
            <a:miter lim="800000"/>
            <a:headEnd/>
            <a:tailEnd/>
          </a:ln>
        </p:spPr>
        <p:txBody>
          <a:bodyPr>
            <a:spAutoFit/>
          </a:bodyPr>
          <a:lstStyle/>
          <a:p>
            <a:pPr algn="ctr" defTabSz="457200">
              <a:lnSpc>
                <a:spcPct val="90000"/>
              </a:lnSpc>
              <a:spcBef>
                <a:spcPts val="525"/>
              </a:spcBef>
              <a:spcAft>
                <a:spcPts val="225"/>
              </a:spcAft>
              <a:buClr>
                <a:srgbClr val="808080"/>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900" b="1">
                <a:solidFill>
                  <a:schemeClr val="bg1"/>
                </a:solidFill>
                <a:ea typeface="MS PGothic" pitchFamily="34" charset="-128"/>
              </a:rPr>
              <a:t>COGNOS Banking Risk Performance – Credit Risk</a:t>
            </a:r>
          </a:p>
        </p:txBody>
      </p:sp>
      <p:pic>
        <p:nvPicPr>
          <p:cNvPr id="30739" name="Picture 20"/>
          <p:cNvPicPr>
            <a:picLocks noChangeAspect="1" noChangeArrowheads="1"/>
          </p:cNvPicPr>
          <p:nvPr/>
        </p:nvPicPr>
        <p:blipFill>
          <a:blip r:embed="rId9"/>
          <a:srcRect/>
          <a:stretch>
            <a:fillRect/>
          </a:stretch>
        </p:blipFill>
        <p:spPr bwMode="auto">
          <a:xfrm>
            <a:off x="1263650" y="4540250"/>
            <a:ext cx="714375" cy="382588"/>
          </a:xfrm>
          <a:prstGeom prst="rect">
            <a:avLst/>
          </a:prstGeom>
          <a:noFill/>
          <a:ln w="9525" algn="ctr">
            <a:noFill/>
            <a:miter lim="800000"/>
            <a:headEnd/>
            <a:tailEnd/>
          </a:ln>
        </p:spPr>
      </p:pic>
      <p:sp>
        <p:nvSpPr>
          <p:cNvPr id="30740" name="Text Box 21"/>
          <p:cNvSpPr txBox="1">
            <a:spLocks noChangeArrowheads="1"/>
          </p:cNvSpPr>
          <p:nvPr/>
        </p:nvSpPr>
        <p:spPr bwMode="auto">
          <a:xfrm>
            <a:off x="2628900" y="5810250"/>
            <a:ext cx="1614488" cy="336550"/>
          </a:xfrm>
          <a:prstGeom prst="rect">
            <a:avLst/>
          </a:prstGeom>
          <a:noFill/>
          <a:ln w="9525">
            <a:noFill/>
            <a:miter lim="800000"/>
            <a:headEnd/>
            <a:tailEnd/>
          </a:ln>
        </p:spPr>
        <p:txBody>
          <a:bodyPr>
            <a:spAutoFit/>
          </a:bodyPr>
          <a:lstStyle/>
          <a:p>
            <a:pPr algn="ctr" defTabSz="457200">
              <a:lnSpc>
                <a:spcPct val="90000"/>
              </a:lnSpc>
              <a:spcBef>
                <a:spcPts val="525"/>
              </a:spcBef>
              <a:spcAft>
                <a:spcPts val="225"/>
              </a:spcAft>
              <a:buClr>
                <a:srgbClr val="808080"/>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b="1">
                <a:solidFill>
                  <a:schemeClr val="bg1"/>
                </a:solidFill>
                <a:ea typeface="MS PGothic" pitchFamily="34" charset="-128"/>
              </a:rPr>
              <a:t>Entity Analytics and Global Name Recognition</a:t>
            </a:r>
          </a:p>
        </p:txBody>
      </p:sp>
      <p:sp>
        <p:nvSpPr>
          <p:cNvPr id="30741" name="Text Box 22"/>
          <p:cNvSpPr txBox="1">
            <a:spLocks noChangeArrowheads="1"/>
          </p:cNvSpPr>
          <p:nvPr/>
        </p:nvSpPr>
        <p:spPr bwMode="auto">
          <a:xfrm>
            <a:off x="739775" y="5800725"/>
            <a:ext cx="1903413" cy="336550"/>
          </a:xfrm>
          <a:prstGeom prst="rect">
            <a:avLst/>
          </a:prstGeom>
          <a:noFill/>
          <a:ln w="9525">
            <a:noFill/>
            <a:miter lim="800000"/>
            <a:headEnd/>
            <a:tailEnd/>
          </a:ln>
        </p:spPr>
        <p:txBody>
          <a:bodyPr>
            <a:spAutoFit/>
          </a:bodyPr>
          <a:lstStyle/>
          <a:p>
            <a:pPr algn="ctr" defTabSz="457200">
              <a:lnSpc>
                <a:spcPct val="90000"/>
              </a:lnSpc>
              <a:spcBef>
                <a:spcPts val="525"/>
              </a:spcBef>
              <a:spcAft>
                <a:spcPts val="225"/>
              </a:spcAft>
              <a:buClr>
                <a:srgbClr val="808080"/>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b="1">
                <a:solidFill>
                  <a:schemeClr val="bg1"/>
                </a:solidFill>
                <a:ea typeface="MS PGothic" pitchFamily="34" charset="-128"/>
              </a:rPr>
              <a:t>Finance and Integrated Risk Management (FIRM) </a:t>
            </a:r>
          </a:p>
        </p:txBody>
      </p:sp>
      <p:sp>
        <p:nvSpPr>
          <p:cNvPr id="30742" name="Text Box 23"/>
          <p:cNvSpPr txBox="1">
            <a:spLocks noChangeArrowheads="1"/>
          </p:cNvSpPr>
          <p:nvPr/>
        </p:nvSpPr>
        <p:spPr bwMode="auto">
          <a:xfrm>
            <a:off x="2266950" y="5051425"/>
            <a:ext cx="1836738" cy="336550"/>
          </a:xfrm>
          <a:prstGeom prst="rect">
            <a:avLst/>
          </a:prstGeom>
          <a:noFill/>
          <a:ln w="9525">
            <a:noFill/>
            <a:miter lim="800000"/>
            <a:headEnd/>
            <a:tailEnd/>
          </a:ln>
        </p:spPr>
        <p:txBody>
          <a:bodyPr>
            <a:spAutoFit/>
          </a:bodyPr>
          <a:lstStyle/>
          <a:p>
            <a:pPr algn="ctr" defTabSz="457200">
              <a:lnSpc>
                <a:spcPct val="90000"/>
              </a:lnSpc>
              <a:spcBef>
                <a:spcPts val="525"/>
              </a:spcBef>
              <a:spcAft>
                <a:spcPts val="225"/>
              </a:spcAft>
              <a:buClr>
                <a:srgbClr val="808080"/>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b="1">
                <a:solidFill>
                  <a:schemeClr val="bg1"/>
                </a:solidFill>
                <a:ea typeface="MS PGothic" pitchFamily="34" charset="-128"/>
              </a:rPr>
              <a:t>COGNOS Risk Adjusted Profitability Blueprint</a:t>
            </a:r>
          </a:p>
        </p:txBody>
      </p:sp>
      <p:pic>
        <p:nvPicPr>
          <p:cNvPr id="30743" name="Picture 24"/>
          <p:cNvPicPr>
            <a:picLocks noChangeAspect="1" noChangeArrowheads="1"/>
          </p:cNvPicPr>
          <p:nvPr/>
        </p:nvPicPr>
        <p:blipFill>
          <a:blip r:embed="rId10"/>
          <a:srcRect/>
          <a:stretch>
            <a:fillRect/>
          </a:stretch>
        </p:blipFill>
        <p:spPr bwMode="auto">
          <a:xfrm>
            <a:off x="3087688" y="5491163"/>
            <a:ext cx="695325" cy="346075"/>
          </a:xfrm>
          <a:prstGeom prst="rect">
            <a:avLst/>
          </a:prstGeom>
          <a:noFill/>
          <a:ln w="9525">
            <a:noFill/>
            <a:miter lim="800000"/>
            <a:headEnd/>
            <a:tailEnd/>
          </a:ln>
        </p:spPr>
      </p:pic>
      <p:pic>
        <p:nvPicPr>
          <p:cNvPr id="30744" name="Picture 25"/>
          <p:cNvPicPr>
            <a:picLocks noChangeAspect="1" noChangeArrowheads="1"/>
          </p:cNvPicPr>
          <p:nvPr/>
        </p:nvPicPr>
        <p:blipFill>
          <a:blip r:embed="rId11"/>
          <a:srcRect/>
          <a:stretch>
            <a:fillRect/>
          </a:stretch>
        </p:blipFill>
        <p:spPr bwMode="auto">
          <a:xfrm>
            <a:off x="1328738" y="5384800"/>
            <a:ext cx="725487" cy="417513"/>
          </a:xfrm>
          <a:prstGeom prst="rect">
            <a:avLst/>
          </a:prstGeom>
          <a:noFill/>
          <a:ln w="9525">
            <a:noFill/>
            <a:miter lim="800000"/>
            <a:headEnd/>
            <a:tailEnd/>
          </a:ln>
        </p:spPr>
      </p:pic>
      <p:sp>
        <p:nvSpPr>
          <p:cNvPr id="30745" name="Rectangle 26"/>
          <p:cNvSpPr>
            <a:spLocks noChangeArrowheads="1"/>
          </p:cNvSpPr>
          <p:nvPr/>
        </p:nvSpPr>
        <p:spPr bwMode="auto">
          <a:xfrm flipH="1" flipV="1">
            <a:off x="407988" y="4475163"/>
            <a:ext cx="363537" cy="1781175"/>
          </a:xfrm>
          <a:prstGeom prst="rect">
            <a:avLst/>
          </a:prstGeom>
          <a:solidFill>
            <a:srgbClr val="339966">
              <a:alpha val="67842"/>
            </a:srgbClr>
          </a:solidFill>
          <a:ln w="9525" algn="ctr">
            <a:noFill/>
            <a:miter lim="800000"/>
            <a:headEnd/>
            <a:tailEnd/>
          </a:ln>
        </p:spPr>
        <p:txBody>
          <a:bodyPr vert="eaVert" wrap="none" anchor="ctr"/>
          <a:lstStyle/>
          <a:p>
            <a:pPr algn="ctr" defTabSz="914400" eaLnBrk="0" hangingPunct="0"/>
            <a:r>
              <a:rPr lang="en-US" sz="1000">
                <a:solidFill>
                  <a:schemeClr val="bg1"/>
                </a:solidFill>
                <a:ea typeface="MS PGothic" pitchFamily="34" charset="-128"/>
              </a:rPr>
              <a:t>Integrated Risk Management</a:t>
            </a:r>
          </a:p>
        </p:txBody>
      </p:sp>
      <p:pic>
        <p:nvPicPr>
          <p:cNvPr id="30746" name="Picture 27"/>
          <p:cNvPicPr>
            <a:picLocks noChangeAspect="1" noChangeArrowheads="1"/>
          </p:cNvPicPr>
          <p:nvPr/>
        </p:nvPicPr>
        <p:blipFill>
          <a:blip r:embed="rId12"/>
          <a:srcRect/>
          <a:stretch>
            <a:fillRect/>
          </a:stretch>
        </p:blipFill>
        <p:spPr bwMode="auto">
          <a:xfrm>
            <a:off x="3025775" y="4527550"/>
            <a:ext cx="508000" cy="501650"/>
          </a:xfrm>
          <a:prstGeom prst="rect">
            <a:avLst/>
          </a:prstGeom>
          <a:noFill/>
          <a:ln w="9525">
            <a:noFill/>
            <a:miter lim="800000"/>
            <a:headEnd/>
            <a:tailEnd/>
          </a:ln>
        </p:spPr>
      </p:pic>
      <p:sp>
        <p:nvSpPr>
          <p:cNvPr id="30747" name="Text Box 28"/>
          <p:cNvSpPr txBox="1">
            <a:spLocks noChangeArrowheads="1"/>
          </p:cNvSpPr>
          <p:nvPr/>
        </p:nvSpPr>
        <p:spPr bwMode="auto">
          <a:xfrm>
            <a:off x="3614738" y="3902075"/>
            <a:ext cx="1431925" cy="336550"/>
          </a:xfrm>
          <a:prstGeom prst="rect">
            <a:avLst/>
          </a:prstGeom>
          <a:noFill/>
          <a:ln w="9525">
            <a:noFill/>
            <a:miter lim="800000"/>
            <a:headEnd/>
            <a:tailEnd/>
          </a:ln>
        </p:spPr>
        <p:txBody>
          <a:bodyPr>
            <a:spAutoFit/>
          </a:bodyPr>
          <a:lstStyle/>
          <a:p>
            <a:pPr algn="ctr" defTabSz="457200">
              <a:lnSpc>
                <a:spcPct val="90000"/>
              </a:lnSpc>
              <a:spcBef>
                <a:spcPts val="525"/>
              </a:spcBef>
              <a:spcAft>
                <a:spcPts val="225"/>
              </a:spcAft>
              <a:buClr>
                <a:srgbClr val="808080"/>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b="1">
                <a:ea typeface="MS PGothic" pitchFamily="34" charset="-128"/>
              </a:rPr>
              <a:t>SOA Banking Scenarios</a:t>
            </a:r>
          </a:p>
        </p:txBody>
      </p:sp>
      <p:sp>
        <p:nvSpPr>
          <p:cNvPr id="30748" name="Rectangle 29"/>
          <p:cNvSpPr>
            <a:spLocks noChangeArrowheads="1"/>
          </p:cNvSpPr>
          <p:nvPr/>
        </p:nvSpPr>
        <p:spPr bwMode="auto">
          <a:xfrm>
            <a:off x="388938" y="1292225"/>
            <a:ext cx="5040312" cy="1736725"/>
          </a:xfrm>
          <a:prstGeom prst="rect">
            <a:avLst/>
          </a:prstGeom>
          <a:solidFill>
            <a:srgbClr val="497C26">
              <a:alpha val="67842"/>
            </a:srgbClr>
          </a:solidFill>
          <a:ln w="9525" algn="ctr">
            <a:noFill/>
            <a:miter lim="800000"/>
            <a:headEnd/>
            <a:tailEnd/>
          </a:ln>
        </p:spPr>
        <p:txBody>
          <a:bodyPr anchor="ctr"/>
          <a:lstStyle/>
          <a:p>
            <a:pPr defTabSz="914400"/>
            <a:endParaRPr lang="da-DK" sz="1800">
              <a:ea typeface="MS PGothic" pitchFamily="34" charset="-128"/>
            </a:endParaRPr>
          </a:p>
        </p:txBody>
      </p:sp>
      <p:sp>
        <p:nvSpPr>
          <p:cNvPr id="30749" name="Rectangle 30"/>
          <p:cNvSpPr>
            <a:spLocks noChangeArrowheads="1"/>
          </p:cNvSpPr>
          <p:nvPr/>
        </p:nvSpPr>
        <p:spPr bwMode="auto">
          <a:xfrm flipH="1" flipV="1">
            <a:off x="371475" y="1289050"/>
            <a:ext cx="330200" cy="1720850"/>
          </a:xfrm>
          <a:prstGeom prst="rect">
            <a:avLst/>
          </a:prstGeom>
          <a:solidFill>
            <a:srgbClr val="497C26">
              <a:alpha val="67842"/>
            </a:srgbClr>
          </a:solidFill>
          <a:ln w="9525" algn="ctr">
            <a:noFill/>
            <a:miter lim="800000"/>
            <a:headEnd/>
            <a:tailEnd/>
          </a:ln>
        </p:spPr>
        <p:txBody>
          <a:bodyPr vert="eaVert" wrap="none" anchor="ctr"/>
          <a:lstStyle/>
          <a:p>
            <a:pPr algn="ctr" defTabSz="914400">
              <a:spcBef>
                <a:spcPct val="35000"/>
              </a:spcBef>
              <a:spcAft>
                <a:spcPct val="15000"/>
              </a:spcAft>
              <a:buClr>
                <a:schemeClr val="tx2"/>
              </a:buClr>
              <a:buFont typeface="Wingdings" pitchFamily="2" charset="2"/>
              <a:buNone/>
            </a:pPr>
            <a:r>
              <a:rPr lang="en-US" sz="1000">
                <a:solidFill>
                  <a:schemeClr val="bg1"/>
                </a:solidFill>
                <a:ea typeface="MS PGothic" pitchFamily="34" charset="-128"/>
              </a:rPr>
              <a:t>Payments &amp; Securities</a:t>
            </a:r>
          </a:p>
        </p:txBody>
      </p:sp>
      <p:grpSp>
        <p:nvGrpSpPr>
          <p:cNvPr id="30750" name="Group 31"/>
          <p:cNvGrpSpPr>
            <a:grpSpLocks/>
          </p:cNvGrpSpPr>
          <p:nvPr/>
        </p:nvGrpSpPr>
        <p:grpSpPr bwMode="auto">
          <a:xfrm>
            <a:off x="4044950" y="1368425"/>
            <a:ext cx="600075" cy="423863"/>
            <a:chOff x="3706" y="2740"/>
            <a:chExt cx="382" cy="370"/>
          </a:xfrm>
        </p:grpSpPr>
        <p:pic>
          <p:nvPicPr>
            <p:cNvPr id="30874" name="Picture 32"/>
            <p:cNvPicPr>
              <a:picLocks noChangeAspect="1" noChangeArrowheads="1"/>
            </p:cNvPicPr>
            <p:nvPr/>
          </p:nvPicPr>
          <p:blipFill>
            <a:blip r:embed="rId13"/>
            <a:srcRect/>
            <a:stretch>
              <a:fillRect/>
            </a:stretch>
          </p:blipFill>
          <p:spPr bwMode="auto">
            <a:xfrm>
              <a:off x="3706" y="2740"/>
              <a:ext cx="383" cy="367"/>
            </a:xfrm>
            <a:prstGeom prst="rect">
              <a:avLst/>
            </a:prstGeom>
            <a:noFill/>
            <a:ln w="9525" algn="ctr">
              <a:noFill/>
              <a:miter lim="800000"/>
              <a:headEnd/>
              <a:tailEnd/>
            </a:ln>
          </p:spPr>
        </p:pic>
        <p:sp>
          <p:nvSpPr>
            <p:cNvPr id="30875" name="Text Box 33"/>
            <p:cNvSpPr txBox="1">
              <a:spLocks noChangeArrowheads="1"/>
            </p:cNvSpPr>
            <p:nvPr/>
          </p:nvSpPr>
          <p:spPr bwMode="auto">
            <a:xfrm>
              <a:off x="3754" y="2873"/>
              <a:ext cx="286" cy="239"/>
            </a:xfrm>
            <a:prstGeom prst="rect">
              <a:avLst/>
            </a:prstGeom>
            <a:noFill/>
            <a:ln w="9525" algn="ctr">
              <a:noFill/>
              <a:miter lim="800000"/>
              <a:headEnd/>
              <a:tailEnd/>
            </a:ln>
          </p:spPr>
          <p:txBody>
            <a:bodyPr anchor="ctr"/>
            <a:lstStyle/>
            <a:p>
              <a:pPr defTabSz="914400"/>
              <a:endParaRPr lang="da-DK" sz="1800">
                <a:ea typeface="MS PGothic" pitchFamily="34" charset="-128"/>
              </a:endParaRPr>
            </a:p>
          </p:txBody>
        </p:sp>
      </p:grpSp>
      <p:sp>
        <p:nvSpPr>
          <p:cNvPr id="30751" name="Text Box 34"/>
          <p:cNvSpPr txBox="1">
            <a:spLocks noChangeArrowheads="1"/>
          </p:cNvSpPr>
          <p:nvPr/>
        </p:nvSpPr>
        <p:spPr bwMode="auto">
          <a:xfrm>
            <a:off x="3567113" y="1778000"/>
            <a:ext cx="1555750" cy="336550"/>
          </a:xfrm>
          <a:prstGeom prst="rect">
            <a:avLst/>
          </a:prstGeom>
          <a:noFill/>
          <a:ln w="9525" algn="ctr">
            <a:noFill/>
            <a:miter lim="800000"/>
            <a:headEnd/>
            <a:tailEnd/>
          </a:ln>
        </p:spPr>
        <p:txBody>
          <a:bodyPr anchor="ctr"/>
          <a:lstStyle/>
          <a:p>
            <a:pPr algn="ctr" defTabSz="914400">
              <a:spcBef>
                <a:spcPct val="35000"/>
              </a:spcBef>
              <a:spcAft>
                <a:spcPct val="15000"/>
              </a:spcAft>
              <a:buClr>
                <a:schemeClr val="tx2"/>
              </a:buClr>
              <a:buFont typeface="Wingdings" pitchFamily="2" charset="2"/>
              <a:buNone/>
            </a:pPr>
            <a:r>
              <a:rPr lang="en-GB" sz="900" b="1">
                <a:solidFill>
                  <a:schemeClr val="bg1"/>
                </a:solidFill>
                <a:ea typeface="MS PGothic" pitchFamily="34" charset="-128"/>
              </a:rPr>
              <a:t>WTX Industry Packs</a:t>
            </a:r>
          </a:p>
        </p:txBody>
      </p:sp>
      <p:sp>
        <p:nvSpPr>
          <p:cNvPr id="30752" name="Text Box 35"/>
          <p:cNvSpPr txBox="1">
            <a:spLocks noChangeArrowheads="1"/>
          </p:cNvSpPr>
          <p:nvPr/>
        </p:nvSpPr>
        <p:spPr bwMode="auto">
          <a:xfrm>
            <a:off x="2382838" y="1778000"/>
            <a:ext cx="1300162" cy="214313"/>
          </a:xfrm>
          <a:prstGeom prst="rect">
            <a:avLst/>
          </a:prstGeom>
          <a:noFill/>
          <a:ln w="9525" algn="ctr">
            <a:noFill/>
            <a:miter lim="800000"/>
            <a:headEnd/>
            <a:tailEnd/>
          </a:ln>
        </p:spPr>
        <p:txBody>
          <a:bodyPr anchor="ctr"/>
          <a:lstStyle/>
          <a:p>
            <a:pPr algn="ctr" defTabSz="914400">
              <a:spcBef>
                <a:spcPct val="35000"/>
              </a:spcBef>
              <a:spcAft>
                <a:spcPct val="15000"/>
              </a:spcAft>
              <a:buClr>
                <a:schemeClr val="tx2"/>
              </a:buClr>
              <a:buFont typeface="Wingdings" pitchFamily="2" charset="2"/>
              <a:buNone/>
            </a:pPr>
            <a:r>
              <a:rPr lang="en-GB" sz="900" b="1">
                <a:solidFill>
                  <a:schemeClr val="bg1"/>
                </a:solidFill>
                <a:ea typeface="MS PGothic" pitchFamily="34" charset="-128"/>
              </a:rPr>
              <a:t>EPP Assets</a:t>
            </a:r>
          </a:p>
        </p:txBody>
      </p:sp>
      <p:pic>
        <p:nvPicPr>
          <p:cNvPr id="30753" name="Picture 36"/>
          <p:cNvPicPr>
            <a:picLocks noChangeAspect="1" noChangeArrowheads="1"/>
          </p:cNvPicPr>
          <p:nvPr/>
        </p:nvPicPr>
        <p:blipFill>
          <a:blip r:embed="rId14"/>
          <a:srcRect/>
          <a:stretch>
            <a:fillRect/>
          </a:stretch>
        </p:blipFill>
        <p:spPr bwMode="auto">
          <a:xfrm>
            <a:off x="1412875" y="2105025"/>
            <a:ext cx="496888" cy="349250"/>
          </a:xfrm>
          <a:prstGeom prst="rect">
            <a:avLst/>
          </a:prstGeom>
          <a:noFill/>
          <a:ln w="9525" algn="ctr">
            <a:noFill/>
            <a:miter lim="800000"/>
            <a:headEnd/>
            <a:tailEnd/>
          </a:ln>
        </p:spPr>
      </p:pic>
      <p:pic>
        <p:nvPicPr>
          <p:cNvPr id="30754" name="Picture 37"/>
          <p:cNvPicPr>
            <a:picLocks noChangeAspect="1" noChangeArrowheads="1"/>
          </p:cNvPicPr>
          <p:nvPr/>
        </p:nvPicPr>
        <p:blipFill>
          <a:blip r:embed="rId15"/>
          <a:srcRect/>
          <a:stretch>
            <a:fillRect/>
          </a:stretch>
        </p:blipFill>
        <p:spPr bwMode="auto">
          <a:xfrm>
            <a:off x="1003300" y="1368425"/>
            <a:ext cx="733425" cy="425450"/>
          </a:xfrm>
          <a:prstGeom prst="rect">
            <a:avLst/>
          </a:prstGeom>
          <a:solidFill>
            <a:srgbClr val="497C26">
              <a:alpha val="67842"/>
            </a:srgbClr>
          </a:solidFill>
          <a:ln w="9525" algn="ctr">
            <a:noFill/>
            <a:miter lim="800000"/>
            <a:headEnd/>
            <a:tailEnd/>
          </a:ln>
        </p:spPr>
      </p:pic>
      <p:sp>
        <p:nvSpPr>
          <p:cNvPr id="30755" name="Text Box 38"/>
          <p:cNvSpPr txBox="1">
            <a:spLocks noChangeArrowheads="1"/>
          </p:cNvSpPr>
          <p:nvPr/>
        </p:nvSpPr>
        <p:spPr bwMode="auto">
          <a:xfrm>
            <a:off x="996950" y="2476500"/>
            <a:ext cx="1330325" cy="458788"/>
          </a:xfrm>
          <a:prstGeom prst="rect">
            <a:avLst/>
          </a:prstGeom>
          <a:noFill/>
          <a:ln w="9525" algn="ctr">
            <a:noFill/>
            <a:miter lim="800000"/>
            <a:headEnd/>
            <a:tailEnd/>
          </a:ln>
        </p:spPr>
        <p:txBody>
          <a:bodyPr anchor="ctr"/>
          <a:lstStyle/>
          <a:p>
            <a:pPr algn="ctr" defTabSz="914400">
              <a:spcBef>
                <a:spcPct val="35000"/>
              </a:spcBef>
              <a:spcAft>
                <a:spcPct val="15000"/>
              </a:spcAft>
              <a:buClr>
                <a:schemeClr val="tx2"/>
              </a:buClr>
              <a:buFont typeface="Wingdings" pitchFamily="2" charset="2"/>
              <a:buNone/>
            </a:pPr>
            <a:r>
              <a:rPr lang="en-GB" sz="900" b="1">
                <a:solidFill>
                  <a:schemeClr val="bg1"/>
                </a:solidFill>
                <a:ea typeface="MS PGothic" pitchFamily="34" charset="-128"/>
              </a:rPr>
              <a:t>pureXML</a:t>
            </a:r>
            <a:r>
              <a:rPr lang="en-GB" sz="900" b="1" baseline="30000">
                <a:solidFill>
                  <a:schemeClr val="bg1"/>
                </a:solidFill>
                <a:ea typeface="MS PGothic" pitchFamily="34" charset="-128"/>
              </a:rPr>
              <a:t>TM </a:t>
            </a:r>
            <a:r>
              <a:rPr lang="en-GB" sz="900" b="1">
                <a:solidFill>
                  <a:schemeClr val="bg1"/>
                </a:solidFill>
                <a:ea typeface="MS PGothic" pitchFamily="34" charset="-128"/>
              </a:rPr>
              <a:t>Payments Bundles</a:t>
            </a:r>
          </a:p>
        </p:txBody>
      </p:sp>
      <p:sp>
        <p:nvSpPr>
          <p:cNvPr id="30756" name="Text Box 39"/>
          <p:cNvSpPr txBox="1">
            <a:spLocks noChangeArrowheads="1"/>
          </p:cNvSpPr>
          <p:nvPr/>
        </p:nvSpPr>
        <p:spPr bwMode="auto">
          <a:xfrm>
            <a:off x="739775" y="1778000"/>
            <a:ext cx="1262063" cy="336550"/>
          </a:xfrm>
          <a:prstGeom prst="rect">
            <a:avLst/>
          </a:prstGeom>
          <a:noFill/>
          <a:ln w="9525" algn="ctr">
            <a:noFill/>
            <a:miter lim="800000"/>
            <a:headEnd/>
            <a:tailEnd/>
          </a:ln>
        </p:spPr>
        <p:txBody>
          <a:bodyPr anchor="ctr"/>
          <a:lstStyle/>
          <a:p>
            <a:pPr algn="ctr" defTabSz="914400">
              <a:spcBef>
                <a:spcPct val="35000"/>
              </a:spcBef>
              <a:spcAft>
                <a:spcPct val="15000"/>
              </a:spcAft>
              <a:buClr>
                <a:schemeClr val="tx2"/>
              </a:buClr>
              <a:buFont typeface="Wingdings" pitchFamily="2" charset="2"/>
              <a:buNone/>
            </a:pPr>
            <a:r>
              <a:rPr lang="en-GB" sz="900" b="1">
                <a:solidFill>
                  <a:schemeClr val="bg1"/>
                </a:solidFill>
                <a:ea typeface="MS PGothic" pitchFamily="34" charset="-128"/>
              </a:rPr>
              <a:t>WebSphere BI for FN</a:t>
            </a:r>
          </a:p>
        </p:txBody>
      </p:sp>
      <p:sp>
        <p:nvSpPr>
          <p:cNvPr id="30757" name="Text Box 40"/>
          <p:cNvSpPr txBox="1">
            <a:spLocks noChangeArrowheads="1"/>
          </p:cNvSpPr>
          <p:nvPr/>
        </p:nvSpPr>
        <p:spPr bwMode="auto">
          <a:xfrm>
            <a:off x="2170113" y="2490788"/>
            <a:ext cx="1652587" cy="336550"/>
          </a:xfrm>
          <a:prstGeom prst="rect">
            <a:avLst/>
          </a:prstGeom>
          <a:noFill/>
          <a:ln w="9525" algn="ctr">
            <a:noFill/>
            <a:miter lim="800000"/>
            <a:headEnd/>
            <a:tailEnd/>
          </a:ln>
        </p:spPr>
        <p:txBody>
          <a:bodyPr anchor="ctr"/>
          <a:lstStyle/>
          <a:p>
            <a:pPr algn="ctr" defTabSz="914400">
              <a:spcBef>
                <a:spcPct val="35000"/>
              </a:spcBef>
              <a:spcAft>
                <a:spcPct val="15000"/>
              </a:spcAft>
              <a:buClr>
                <a:schemeClr val="tx2"/>
              </a:buClr>
              <a:buFont typeface="Wingdings" pitchFamily="2" charset="2"/>
              <a:buNone/>
            </a:pPr>
            <a:r>
              <a:rPr lang="en-GB" sz="900" b="1">
                <a:solidFill>
                  <a:schemeClr val="bg1"/>
                </a:solidFill>
                <a:ea typeface="MS PGothic" pitchFamily="34" charset="-128"/>
              </a:rPr>
              <a:t>Corporate Payments Scenario</a:t>
            </a:r>
          </a:p>
        </p:txBody>
      </p:sp>
      <p:pic>
        <p:nvPicPr>
          <p:cNvPr id="30758" name="Picture 41" descr="centered-Sandbox1">
            <a:hlinkClick r:id="rId7"/>
          </p:cNvPr>
          <p:cNvPicPr>
            <a:picLocks noChangeAspect="1" noChangeArrowheads="1"/>
          </p:cNvPicPr>
          <p:nvPr/>
        </p:nvPicPr>
        <p:blipFill>
          <a:blip r:embed="rId8"/>
          <a:srcRect/>
          <a:stretch>
            <a:fillRect/>
          </a:stretch>
        </p:blipFill>
        <p:spPr bwMode="auto">
          <a:xfrm>
            <a:off x="2566988" y="2097088"/>
            <a:ext cx="890587" cy="401637"/>
          </a:xfrm>
          <a:prstGeom prst="rect">
            <a:avLst/>
          </a:prstGeom>
          <a:noFill/>
          <a:ln w="9525" algn="ctr">
            <a:noFill/>
            <a:miter lim="800000"/>
            <a:headEnd/>
            <a:tailEnd/>
          </a:ln>
        </p:spPr>
      </p:pic>
      <p:pic>
        <p:nvPicPr>
          <p:cNvPr id="30759" name="Picture 42" descr="icon_enhanced"/>
          <p:cNvPicPr>
            <a:picLocks noChangeAspect="1" noChangeArrowheads="1"/>
          </p:cNvPicPr>
          <p:nvPr/>
        </p:nvPicPr>
        <p:blipFill>
          <a:blip r:embed="rId16"/>
          <a:srcRect/>
          <a:stretch>
            <a:fillRect/>
          </a:stretch>
        </p:blipFill>
        <p:spPr bwMode="auto">
          <a:xfrm>
            <a:off x="1276350" y="1279525"/>
            <a:ext cx="727075" cy="336550"/>
          </a:xfrm>
          <a:prstGeom prst="rect">
            <a:avLst/>
          </a:prstGeom>
          <a:noFill/>
          <a:ln w="9525" algn="ctr">
            <a:noFill/>
            <a:miter lim="800000"/>
            <a:headEnd/>
            <a:tailEnd/>
          </a:ln>
        </p:spPr>
      </p:pic>
      <p:pic>
        <p:nvPicPr>
          <p:cNvPr id="30760" name="Picture 43" descr="icon_enhanced"/>
          <p:cNvPicPr>
            <a:picLocks noChangeAspect="1" noChangeArrowheads="1"/>
          </p:cNvPicPr>
          <p:nvPr/>
        </p:nvPicPr>
        <p:blipFill>
          <a:blip r:embed="rId16"/>
          <a:srcRect/>
          <a:stretch>
            <a:fillRect/>
          </a:stretch>
        </p:blipFill>
        <p:spPr bwMode="auto">
          <a:xfrm>
            <a:off x="3146425" y="2089150"/>
            <a:ext cx="727075" cy="336550"/>
          </a:xfrm>
          <a:prstGeom prst="rect">
            <a:avLst/>
          </a:prstGeom>
          <a:noFill/>
          <a:ln w="9525" algn="ctr">
            <a:noFill/>
            <a:miter lim="800000"/>
            <a:headEnd/>
            <a:tailEnd/>
          </a:ln>
        </p:spPr>
      </p:pic>
      <p:sp>
        <p:nvSpPr>
          <p:cNvPr id="30761" name="Text Box 44"/>
          <p:cNvSpPr txBox="1">
            <a:spLocks noChangeArrowheads="1"/>
          </p:cNvSpPr>
          <p:nvPr/>
        </p:nvSpPr>
        <p:spPr bwMode="auto">
          <a:xfrm>
            <a:off x="7472363" y="2525713"/>
            <a:ext cx="1455737" cy="214312"/>
          </a:xfrm>
          <a:prstGeom prst="rect">
            <a:avLst/>
          </a:prstGeom>
          <a:noFill/>
          <a:ln w="9525">
            <a:noFill/>
            <a:miter lim="800000"/>
            <a:headEnd/>
            <a:tailEnd/>
          </a:ln>
        </p:spPr>
        <p:txBody>
          <a:bodyPr>
            <a:spAutoFit/>
          </a:bodyPr>
          <a:lstStyle/>
          <a:p>
            <a:pPr algn="ctr" defTabSz="457200">
              <a:lnSpc>
                <a:spcPct val="90000"/>
              </a:lnSpc>
              <a:spcBef>
                <a:spcPts val="525"/>
              </a:spcBef>
              <a:spcAft>
                <a:spcPts val="225"/>
              </a:spcAft>
              <a:buClr>
                <a:srgbClr val="808080"/>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b="1">
                <a:solidFill>
                  <a:schemeClr val="bg1"/>
                </a:solidFill>
                <a:ea typeface="MS PGothic" pitchFamily="34" charset="-128"/>
              </a:rPr>
              <a:t>Solution Templates</a:t>
            </a:r>
          </a:p>
        </p:txBody>
      </p:sp>
      <p:pic>
        <p:nvPicPr>
          <p:cNvPr id="30762" name="Picture 45" descr="MCj04421240000[1]"/>
          <p:cNvPicPr>
            <a:picLocks noChangeAspect="1" noChangeArrowheads="1"/>
          </p:cNvPicPr>
          <p:nvPr/>
        </p:nvPicPr>
        <p:blipFill>
          <a:blip r:embed="rId17"/>
          <a:srcRect/>
          <a:stretch>
            <a:fillRect/>
          </a:stretch>
        </p:blipFill>
        <p:spPr bwMode="auto">
          <a:xfrm>
            <a:off x="7473950" y="1382713"/>
            <a:ext cx="536575" cy="403225"/>
          </a:xfrm>
          <a:prstGeom prst="rect">
            <a:avLst/>
          </a:prstGeom>
          <a:noFill/>
          <a:ln w="9525">
            <a:noFill/>
            <a:miter lim="800000"/>
            <a:headEnd/>
            <a:tailEnd/>
          </a:ln>
        </p:spPr>
      </p:pic>
      <p:pic>
        <p:nvPicPr>
          <p:cNvPr id="30763" name="Picture 46" descr="banking13"/>
          <p:cNvPicPr>
            <a:picLocks noChangeAspect="1" noChangeArrowheads="1"/>
          </p:cNvPicPr>
          <p:nvPr/>
        </p:nvPicPr>
        <p:blipFill>
          <a:blip r:embed="rId18"/>
          <a:srcRect/>
          <a:stretch>
            <a:fillRect/>
          </a:stretch>
        </p:blipFill>
        <p:spPr bwMode="auto">
          <a:xfrm>
            <a:off x="7839075" y="2171700"/>
            <a:ext cx="723900" cy="360363"/>
          </a:xfrm>
          <a:prstGeom prst="rect">
            <a:avLst/>
          </a:prstGeom>
          <a:noFill/>
          <a:ln w="9525">
            <a:noFill/>
            <a:miter lim="800000"/>
            <a:headEnd/>
            <a:tailEnd/>
          </a:ln>
        </p:spPr>
      </p:pic>
      <p:pic>
        <p:nvPicPr>
          <p:cNvPr id="30764" name="Picture 47" descr="banking14"/>
          <p:cNvPicPr>
            <a:picLocks noChangeAspect="1" noChangeArrowheads="1"/>
          </p:cNvPicPr>
          <p:nvPr/>
        </p:nvPicPr>
        <p:blipFill>
          <a:blip r:embed="rId19"/>
          <a:srcRect/>
          <a:stretch>
            <a:fillRect/>
          </a:stretch>
        </p:blipFill>
        <p:spPr bwMode="auto">
          <a:xfrm>
            <a:off x="6427788" y="2157413"/>
            <a:ext cx="523875" cy="392112"/>
          </a:xfrm>
          <a:prstGeom prst="rect">
            <a:avLst/>
          </a:prstGeom>
          <a:noFill/>
          <a:ln w="9525">
            <a:noFill/>
            <a:miter lim="800000"/>
            <a:headEnd/>
            <a:tailEnd/>
          </a:ln>
        </p:spPr>
      </p:pic>
      <p:sp>
        <p:nvSpPr>
          <p:cNvPr id="30765" name="Text Box 48"/>
          <p:cNvSpPr txBox="1">
            <a:spLocks noChangeArrowheads="1"/>
          </p:cNvSpPr>
          <p:nvPr/>
        </p:nvSpPr>
        <p:spPr bwMode="auto">
          <a:xfrm>
            <a:off x="5794375" y="1752600"/>
            <a:ext cx="1400175" cy="214313"/>
          </a:xfrm>
          <a:prstGeom prst="rect">
            <a:avLst/>
          </a:prstGeom>
          <a:noFill/>
          <a:ln w="9525">
            <a:noFill/>
            <a:miter lim="800000"/>
            <a:headEnd/>
            <a:tailEnd/>
          </a:ln>
        </p:spPr>
        <p:txBody>
          <a:bodyPr>
            <a:spAutoFit/>
          </a:bodyPr>
          <a:lstStyle/>
          <a:p>
            <a:pPr algn="ctr" defTabSz="457200">
              <a:lnSpc>
                <a:spcPct val="90000"/>
              </a:lnSpc>
              <a:spcBef>
                <a:spcPts val="525"/>
              </a:spcBef>
              <a:spcAft>
                <a:spcPts val="225"/>
              </a:spcAft>
              <a:buClr>
                <a:srgbClr val="808080"/>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b="1">
                <a:solidFill>
                  <a:schemeClr val="bg1"/>
                </a:solidFill>
                <a:ea typeface="MS PGothic" pitchFamily="34" charset="-128"/>
              </a:rPr>
              <a:t>Banking Vocabulary</a:t>
            </a:r>
          </a:p>
        </p:txBody>
      </p:sp>
      <p:pic>
        <p:nvPicPr>
          <p:cNvPr id="30766" name="Picture 49" descr="MPj01749660000[1]"/>
          <p:cNvPicPr>
            <a:picLocks noChangeAspect="1" noChangeArrowheads="1"/>
          </p:cNvPicPr>
          <p:nvPr/>
        </p:nvPicPr>
        <p:blipFill>
          <a:blip r:embed="rId20"/>
          <a:srcRect/>
          <a:stretch>
            <a:fillRect/>
          </a:stretch>
        </p:blipFill>
        <p:spPr bwMode="auto">
          <a:xfrm>
            <a:off x="6161088" y="1416050"/>
            <a:ext cx="668337" cy="334963"/>
          </a:xfrm>
          <a:prstGeom prst="rect">
            <a:avLst/>
          </a:prstGeom>
          <a:noFill/>
          <a:ln w="9525">
            <a:noFill/>
            <a:miter lim="800000"/>
            <a:headEnd/>
            <a:tailEnd/>
          </a:ln>
        </p:spPr>
      </p:pic>
      <p:sp>
        <p:nvSpPr>
          <p:cNvPr id="30767" name="Text Box 50"/>
          <p:cNvSpPr txBox="1">
            <a:spLocks noChangeArrowheads="1"/>
          </p:cNvSpPr>
          <p:nvPr/>
        </p:nvSpPr>
        <p:spPr bwMode="auto">
          <a:xfrm>
            <a:off x="10277475" y="2849563"/>
            <a:ext cx="1739900" cy="214312"/>
          </a:xfrm>
          <a:prstGeom prst="rect">
            <a:avLst/>
          </a:prstGeom>
          <a:noFill/>
          <a:ln w="9525">
            <a:noFill/>
            <a:miter lim="800000"/>
            <a:headEnd/>
            <a:tailEnd/>
          </a:ln>
        </p:spPr>
        <p:txBody>
          <a:bodyPr>
            <a:spAutoFit/>
          </a:bodyPr>
          <a:lstStyle/>
          <a:p>
            <a:pPr algn="ctr" defTabSz="457200">
              <a:lnSpc>
                <a:spcPct val="90000"/>
              </a:lnSpc>
              <a:spcBef>
                <a:spcPts val="525"/>
              </a:spcBef>
              <a:spcAft>
                <a:spcPts val="225"/>
              </a:spcAft>
              <a:buClr>
                <a:srgbClr val="808080"/>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b="1">
                <a:solidFill>
                  <a:schemeClr val="bg1"/>
                </a:solidFill>
                <a:ea typeface="MS PGothic" pitchFamily="34" charset="-128"/>
              </a:rPr>
              <a:t>Design Rules</a:t>
            </a:r>
          </a:p>
        </p:txBody>
      </p:sp>
      <p:pic>
        <p:nvPicPr>
          <p:cNvPr id="30768" name="Picture 51" descr="banking15"/>
          <p:cNvPicPr>
            <a:picLocks noChangeAspect="1" noChangeArrowheads="1"/>
          </p:cNvPicPr>
          <p:nvPr/>
        </p:nvPicPr>
        <p:blipFill>
          <a:blip r:embed="rId21"/>
          <a:srcRect/>
          <a:stretch>
            <a:fillRect/>
          </a:stretch>
        </p:blipFill>
        <p:spPr bwMode="auto">
          <a:xfrm>
            <a:off x="10612438" y="1401763"/>
            <a:ext cx="644525" cy="363537"/>
          </a:xfrm>
          <a:prstGeom prst="rect">
            <a:avLst/>
          </a:prstGeom>
          <a:noFill/>
          <a:ln w="9525">
            <a:noFill/>
            <a:miter lim="800000"/>
            <a:headEnd/>
            <a:tailEnd/>
          </a:ln>
        </p:spPr>
      </p:pic>
      <p:sp>
        <p:nvSpPr>
          <p:cNvPr id="30769" name="Text Box 52"/>
          <p:cNvSpPr txBox="1">
            <a:spLocks noChangeArrowheads="1"/>
          </p:cNvSpPr>
          <p:nvPr/>
        </p:nvSpPr>
        <p:spPr bwMode="auto">
          <a:xfrm>
            <a:off x="6910388" y="1752600"/>
            <a:ext cx="1662112" cy="214313"/>
          </a:xfrm>
          <a:prstGeom prst="rect">
            <a:avLst/>
          </a:prstGeom>
          <a:noFill/>
          <a:ln w="9525">
            <a:noFill/>
            <a:miter lim="800000"/>
            <a:headEnd/>
            <a:tailEnd/>
          </a:ln>
        </p:spPr>
        <p:txBody>
          <a:bodyPr>
            <a:spAutoFit/>
          </a:bodyPr>
          <a:lstStyle/>
          <a:p>
            <a:pPr algn="ctr" defTabSz="457200">
              <a:lnSpc>
                <a:spcPct val="90000"/>
              </a:lnSpc>
              <a:spcBef>
                <a:spcPts val="525"/>
              </a:spcBef>
              <a:spcAft>
                <a:spcPts val="225"/>
              </a:spcAft>
              <a:buClr>
                <a:srgbClr val="808080"/>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b="1">
                <a:solidFill>
                  <a:schemeClr val="bg1"/>
                </a:solidFill>
                <a:ea typeface="MS PGothic" pitchFamily="34" charset="-128"/>
              </a:rPr>
              <a:t>Banking Message Model</a:t>
            </a:r>
          </a:p>
        </p:txBody>
      </p:sp>
      <p:sp>
        <p:nvSpPr>
          <p:cNvPr id="30770" name="Rectangle 53"/>
          <p:cNvSpPr>
            <a:spLocks noChangeArrowheads="1"/>
          </p:cNvSpPr>
          <p:nvPr/>
        </p:nvSpPr>
        <p:spPr bwMode="auto">
          <a:xfrm>
            <a:off x="5122863" y="4459288"/>
            <a:ext cx="6692900" cy="1795462"/>
          </a:xfrm>
          <a:prstGeom prst="rect">
            <a:avLst/>
          </a:prstGeom>
          <a:solidFill>
            <a:srgbClr val="004C00">
              <a:alpha val="67842"/>
            </a:srgbClr>
          </a:solidFill>
          <a:ln w="9525" algn="ctr">
            <a:noFill/>
            <a:miter lim="800000"/>
            <a:headEnd/>
            <a:tailEnd/>
          </a:ln>
        </p:spPr>
        <p:txBody>
          <a:bodyPr anchor="ctr"/>
          <a:lstStyle/>
          <a:p>
            <a:pPr defTabSz="914400"/>
            <a:endParaRPr lang="da-DK" sz="1800">
              <a:ea typeface="MS PGothic" pitchFamily="34" charset="-128"/>
            </a:endParaRPr>
          </a:p>
        </p:txBody>
      </p:sp>
      <p:sp>
        <p:nvSpPr>
          <p:cNvPr id="30771" name="Rectangle 54"/>
          <p:cNvSpPr>
            <a:spLocks noChangeArrowheads="1"/>
          </p:cNvSpPr>
          <p:nvPr/>
        </p:nvSpPr>
        <p:spPr bwMode="auto">
          <a:xfrm flipH="1" flipV="1">
            <a:off x="5122863" y="4475163"/>
            <a:ext cx="381000" cy="1779587"/>
          </a:xfrm>
          <a:prstGeom prst="rect">
            <a:avLst/>
          </a:prstGeom>
          <a:solidFill>
            <a:srgbClr val="004C00">
              <a:alpha val="67842"/>
            </a:srgbClr>
          </a:solidFill>
          <a:ln w="9525" algn="ctr">
            <a:noFill/>
            <a:miter lim="800000"/>
            <a:headEnd/>
            <a:tailEnd/>
          </a:ln>
        </p:spPr>
        <p:txBody>
          <a:bodyPr vert="eaVert" wrap="none" anchor="ctr"/>
          <a:lstStyle/>
          <a:p>
            <a:pPr algn="ctr" defTabSz="914400" eaLnBrk="0" hangingPunct="0"/>
            <a:r>
              <a:rPr lang="en-US" sz="1000">
                <a:solidFill>
                  <a:schemeClr val="bg1"/>
                </a:solidFill>
                <a:ea typeface="MS PGothic" pitchFamily="34" charset="-128"/>
              </a:rPr>
              <a:t>Customer Care &amp; Insight</a:t>
            </a:r>
          </a:p>
        </p:txBody>
      </p:sp>
      <p:sp>
        <p:nvSpPr>
          <p:cNvPr id="30772" name="Text Box 55"/>
          <p:cNvSpPr txBox="1">
            <a:spLocks noChangeArrowheads="1"/>
          </p:cNvSpPr>
          <p:nvPr/>
        </p:nvSpPr>
        <p:spPr bwMode="auto">
          <a:xfrm>
            <a:off x="7742238" y="5789613"/>
            <a:ext cx="1697037" cy="336550"/>
          </a:xfrm>
          <a:prstGeom prst="rect">
            <a:avLst/>
          </a:prstGeom>
          <a:noFill/>
          <a:ln w="9525">
            <a:noFill/>
            <a:miter lim="800000"/>
            <a:headEnd/>
            <a:tailEnd/>
          </a:ln>
        </p:spPr>
        <p:txBody>
          <a:bodyPr>
            <a:spAutoFit/>
          </a:bodyPr>
          <a:lstStyle/>
          <a:p>
            <a:pPr algn="ctr" defTabSz="457200">
              <a:lnSpc>
                <a:spcPct val="90000"/>
              </a:lnSpc>
              <a:spcBef>
                <a:spcPts val="525"/>
              </a:spcBef>
              <a:spcAft>
                <a:spcPts val="225"/>
              </a:spcAft>
              <a:buClr>
                <a:srgbClr val="808080"/>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b="1">
                <a:solidFill>
                  <a:schemeClr val="bg1"/>
                </a:solidFill>
                <a:ea typeface="MS PGothic" pitchFamily="34" charset="-128"/>
              </a:rPr>
              <a:t>COGNOS Banking Performance Blueprints</a:t>
            </a:r>
          </a:p>
        </p:txBody>
      </p:sp>
      <p:sp>
        <p:nvSpPr>
          <p:cNvPr id="30773" name="Text Box 56"/>
          <p:cNvSpPr txBox="1">
            <a:spLocks noChangeArrowheads="1"/>
          </p:cNvSpPr>
          <p:nvPr/>
        </p:nvSpPr>
        <p:spPr bwMode="auto">
          <a:xfrm>
            <a:off x="7602538" y="4986338"/>
            <a:ext cx="1901825" cy="365125"/>
          </a:xfrm>
          <a:prstGeom prst="rect">
            <a:avLst/>
          </a:prstGeom>
          <a:noFill/>
          <a:ln w="9525">
            <a:noFill/>
            <a:miter lim="800000"/>
            <a:headEnd/>
            <a:tailEnd/>
          </a:ln>
        </p:spPr>
        <p:txBody>
          <a:bodyPr>
            <a:spAutoFit/>
          </a:bodyPr>
          <a:lstStyle/>
          <a:p>
            <a:pPr algn="ctr" defTabSz="457200">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900" b="1">
                <a:solidFill>
                  <a:schemeClr val="bg1"/>
                </a:solidFill>
                <a:ea typeface="MS PGothic" pitchFamily="34" charset="-128"/>
              </a:rPr>
              <a:t>Customer Identification Solution</a:t>
            </a:r>
            <a:endParaRPr lang="en-GB" sz="900" b="1">
              <a:solidFill>
                <a:schemeClr val="bg1"/>
              </a:solidFill>
              <a:ea typeface="MS PGothic" pitchFamily="34" charset="-128"/>
            </a:endParaRPr>
          </a:p>
        </p:txBody>
      </p:sp>
      <p:sp>
        <p:nvSpPr>
          <p:cNvPr id="30774" name="Text Box 57"/>
          <p:cNvSpPr txBox="1">
            <a:spLocks noChangeArrowheads="1"/>
          </p:cNvSpPr>
          <p:nvPr/>
        </p:nvSpPr>
        <p:spPr bwMode="auto">
          <a:xfrm>
            <a:off x="5514975" y="5716588"/>
            <a:ext cx="2190750" cy="365125"/>
          </a:xfrm>
          <a:prstGeom prst="rect">
            <a:avLst/>
          </a:prstGeom>
          <a:noFill/>
          <a:ln w="9525">
            <a:noFill/>
            <a:miter lim="800000"/>
            <a:headEnd/>
            <a:tailEnd/>
          </a:ln>
        </p:spPr>
        <p:txBody>
          <a:bodyPr>
            <a:spAutoFit/>
          </a:bodyPr>
          <a:lstStyle/>
          <a:p>
            <a:pPr algn="ctr" defTabSz="457200">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900" b="1">
                <a:solidFill>
                  <a:schemeClr val="bg1"/>
                </a:solidFill>
                <a:ea typeface="MS PGothic" pitchFamily="34" charset="-128"/>
              </a:rPr>
              <a:t>Common Business Language Services Accelerator</a:t>
            </a:r>
          </a:p>
        </p:txBody>
      </p:sp>
      <p:pic>
        <p:nvPicPr>
          <p:cNvPr id="30775" name="Picture 58" descr="MPj04277020000[1]"/>
          <p:cNvPicPr>
            <a:picLocks noChangeAspect="1" noChangeArrowheads="1"/>
          </p:cNvPicPr>
          <p:nvPr/>
        </p:nvPicPr>
        <p:blipFill>
          <a:blip r:embed="rId22"/>
          <a:srcRect/>
          <a:stretch>
            <a:fillRect/>
          </a:stretch>
        </p:blipFill>
        <p:spPr bwMode="auto">
          <a:xfrm>
            <a:off x="8399463" y="4532313"/>
            <a:ext cx="412750" cy="465137"/>
          </a:xfrm>
          <a:prstGeom prst="rect">
            <a:avLst/>
          </a:prstGeom>
          <a:noFill/>
          <a:ln w="9525">
            <a:noFill/>
            <a:miter lim="800000"/>
            <a:headEnd/>
            <a:tailEnd/>
          </a:ln>
        </p:spPr>
      </p:pic>
      <p:sp>
        <p:nvSpPr>
          <p:cNvPr id="30776" name="Text Box 59"/>
          <p:cNvSpPr txBox="1">
            <a:spLocks noChangeArrowheads="1"/>
          </p:cNvSpPr>
          <p:nvPr/>
        </p:nvSpPr>
        <p:spPr bwMode="auto">
          <a:xfrm>
            <a:off x="5573713" y="4956175"/>
            <a:ext cx="2093912" cy="365125"/>
          </a:xfrm>
          <a:prstGeom prst="rect">
            <a:avLst/>
          </a:prstGeom>
          <a:noFill/>
          <a:ln w="9525">
            <a:noFill/>
            <a:miter lim="800000"/>
            <a:headEnd/>
            <a:tailEnd/>
          </a:ln>
        </p:spPr>
        <p:txBody>
          <a:bodyPr>
            <a:spAutoFit/>
          </a:bodyPr>
          <a:lstStyle/>
          <a:p>
            <a:pPr algn="ctr" defTabSz="457200">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900" b="1">
                <a:solidFill>
                  <a:schemeClr val="bg1"/>
                </a:solidFill>
                <a:ea typeface="MS PGothic" pitchFamily="34" charset="-128"/>
              </a:rPr>
              <a:t>Banking Data Integration Accelerators</a:t>
            </a:r>
          </a:p>
        </p:txBody>
      </p:sp>
      <p:sp>
        <p:nvSpPr>
          <p:cNvPr id="30777" name="Text Box 60"/>
          <p:cNvSpPr txBox="1">
            <a:spLocks noChangeArrowheads="1"/>
          </p:cNvSpPr>
          <p:nvPr/>
        </p:nvSpPr>
        <p:spPr bwMode="auto">
          <a:xfrm>
            <a:off x="9510713" y="5626100"/>
            <a:ext cx="2065337" cy="365125"/>
          </a:xfrm>
          <a:prstGeom prst="rect">
            <a:avLst/>
          </a:prstGeom>
          <a:noFill/>
          <a:ln w="9525">
            <a:noFill/>
            <a:miter lim="800000"/>
            <a:headEnd/>
            <a:tailEnd/>
          </a:ln>
        </p:spPr>
        <p:txBody>
          <a:bodyPr>
            <a:spAutoFit/>
          </a:bodyPr>
          <a:lstStyle/>
          <a:p>
            <a:pPr algn="ctr" defTabSz="457200">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900" b="1">
                <a:solidFill>
                  <a:schemeClr val="bg1"/>
                </a:solidFill>
                <a:ea typeface="MS PGothic" pitchFamily="34" charset="-128"/>
              </a:rPr>
              <a:t>WebSphere Multichannel Bank Transformation Toolkit</a:t>
            </a:r>
          </a:p>
        </p:txBody>
      </p:sp>
      <p:pic>
        <p:nvPicPr>
          <p:cNvPr id="30778" name="Picture 61" descr="MCj03977280000[1]"/>
          <p:cNvPicPr>
            <a:picLocks noChangeAspect="1" noChangeArrowheads="1"/>
          </p:cNvPicPr>
          <p:nvPr/>
        </p:nvPicPr>
        <p:blipFill>
          <a:blip r:embed="rId23"/>
          <a:srcRect/>
          <a:stretch>
            <a:fillRect/>
          </a:stretch>
        </p:blipFill>
        <p:spPr bwMode="auto">
          <a:xfrm>
            <a:off x="10121900" y="5335588"/>
            <a:ext cx="842963" cy="322262"/>
          </a:xfrm>
          <a:prstGeom prst="rect">
            <a:avLst/>
          </a:prstGeom>
          <a:noFill/>
          <a:ln w="9525">
            <a:noFill/>
            <a:miter lim="800000"/>
            <a:headEnd/>
            <a:tailEnd/>
          </a:ln>
        </p:spPr>
      </p:pic>
      <p:pic>
        <p:nvPicPr>
          <p:cNvPr id="30779" name="Picture 62"/>
          <p:cNvPicPr>
            <a:picLocks noChangeAspect="1" noChangeArrowheads="1"/>
          </p:cNvPicPr>
          <p:nvPr/>
        </p:nvPicPr>
        <p:blipFill>
          <a:blip r:embed="rId4"/>
          <a:srcRect/>
          <a:stretch>
            <a:fillRect/>
          </a:stretch>
        </p:blipFill>
        <p:spPr bwMode="auto">
          <a:xfrm>
            <a:off x="6242050" y="5335588"/>
            <a:ext cx="735013" cy="390525"/>
          </a:xfrm>
          <a:prstGeom prst="rect">
            <a:avLst/>
          </a:prstGeom>
          <a:noFill/>
          <a:ln w="9525">
            <a:noFill/>
            <a:miter lim="800000"/>
            <a:headEnd/>
            <a:tailEnd/>
          </a:ln>
        </p:spPr>
      </p:pic>
      <p:pic>
        <p:nvPicPr>
          <p:cNvPr id="30780" name="Picture 63"/>
          <p:cNvPicPr>
            <a:picLocks noChangeAspect="1" noChangeArrowheads="1"/>
          </p:cNvPicPr>
          <p:nvPr/>
        </p:nvPicPr>
        <p:blipFill>
          <a:blip r:embed="rId6"/>
          <a:srcRect/>
          <a:stretch>
            <a:fillRect/>
          </a:stretch>
        </p:blipFill>
        <p:spPr bwMode="auto">
          <a:xfrm>
            <a:off x="8258175" y="5386388"/>
            <a:ext cx="665163" cy="422275"/>
          </a:xfrm>
          <a:prstGeom prst="rect">
            <a:avLst/>
          </a:prstGeom>
          <a:noFill/>
          <a:ln w="9525">
            <a:noFill/>
            <a:miter lim="800000"/>
            <a:headEnd/>
            <a:tailEnd/>
          </a:ln>
        </p:spPr>
      </p:pic>
      <p:pic>
        <p:nvPicPr>
          <p:cNvPr id="30781" name="Picture 64" descr="icon_enhanced"/>
          <p:cNvPicPr>
            <a:picLocks noChangeAspect="1" noChangeArrowheads="1"/>
          </p:cNvPicPr>
          <p:nvPr/>
        </p:nvPicPr>
        <p:blipFill>
          <a:blip r:embed="rId16"/>
          <a:srcRect/>
          <a:stretch>
            <a:fillRect/>
          </a:stretch>
        </p:blipFill>
        <p:spPr bwMode="auto">
          <a:xfrm>
            <a:off x="10607675" y="5235575"/>
            <a:ext cx="709613" cy="328613"/>
          </a:xfrm>
          <a:prstGeom prst="rect">
            <a:avLst/>
          </a:prstGeom>
          <a:noFill/>
          <a:ln w="9525">
            <a:noFill/>
            <a:miter lim="800000"/>
            <a:headEnd/>
            <a:tailEnd/>
          </a:ln>
        </p:spPr>
      </p:pic>
      <p:pic>
        <p:nvPicPr>
          <p:cNvPr id="30782" name="Picture 65" descr="centered-Sandbox1">
            <a:hlinkClick r:id="rId7"/>
          </p:cNvPr>
          <p:cNvPicPr>
            <a:picLocks noChangeAspect="1" noChangeArrowheads="1"/>
          </p:cNvPicPr>
          <p:nvPr/>
        </p:nvPicPr>
        <p:blipFill>
          <a:blip r:embed="rId8"/>
          <a:srcRect/>
          <a:stretch>
            <a:fillRect/>
          </a:stretch>
        </p:blipFill>
        <p:spPr bwMode="auto">
          <a:xfrm>
            <a:off x="9629775" y="4576763"/>
            <a:ext cx="844550" cy="382587"/>
          </a:xfrm>
          <a:prstGeom prst="rect">
            <a:avLst/>
          </a:prstGeom>
          <a:noFill/>
          <a:ln w="9525">
            <a:noFill/>
            <a:miter lim="800000"/>
            <a:headEnd/>
            <a:tailEnd/>
          </a:ln>
        </p:spPr>
      </p:pic>
      <p:sp>
        <p:nvSpPr>
          <p:cNvPr id="30783" name="Text Box 66"/>
          <p:cNvSpPr txBox="1">
            <a:spLocks noChangeArrowheads="1"/>
          </p:cNvSpPr>
          <p:nvPr/>
        </p:nvSpPr>
        <p:spPr bwMode="auto">
          <a:xfrm>
            <a:off x="9236075" y="4933950"/>
            <a:ext cx="1633538" cy="336550"/>
          </a:xfrm>
          <a:prstGeom prst="rect">
            <a:avLst/>
          </a:prstGeom>
          <a:noFill/>
          <a:ln w="9525">
            <a:noFill/>
            <a:miter lim="800000"/>
            <a:headEnd/>
            <a:tailEnd/>
          </a:ln>
        </p:spPr>
        <p:txBody>
          <a:bodyPr>
            <a:spAutoFit/>
          </a:bodyPr>
          <a:lstStyle/>
          <a:p>
            <a:pPr algn="ctr" defTabSz="457200">
              <a:lnSpc>
                <a:spcPct val="90000"/>
              </a:lnSpc>
              <a:spcBef>
                <a:spcPts val="525"/>
              </a:spcBef>
              <a:spcAft>
                <a:spcPts val="225"/>
              </a:spcAft>
              <a:buClr>
                <a:srgbClr val="808080"/>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b="1">
                <a:solidFill>
                  <a:schemeClr val="bg1"/>
                </a:solidFill>
                <a:ea typeface="MS PGothic" pitchFamily="34" charset="-128"/>
              </a:rPr>
              <a:t>Account Opening Scenario</a:t>
            </a:r>
          </a:p>
        </p:txBody>
      </p:sp>
      <p:pic>
        <p:nvPicPr>
          <p:cNvPr id="30784" name="Picture 67"/>
          <p:cNvPicPr>
            <a:picLocks noChangeAspect="1" noChangeArrowheads="1"/>
          </p:cNvPicPr>
          <p:nvPr/>
        </p:nvPicPr>
        <p:blipFill>
          <a:blip r:embed="rId5"/>
          <a:srcRect/>
          <a:stretch>
            <a:fillRect/>
          </a:stretch>
        </p:blipFill>
        <p:spPr bwMode="auto">
          <a:xfrm>
            <a:off x="6294438" y="4584700"/>
            <a:ext cx="622300" cy="390525"/>
          </a:xfrm>
          <a:prstGeom prst="rect">
            <a:avLst/>
          </a:prstGeom>
          <a:noFill/>
          <a:ln w="9525">
            <a:noFill/>
            <a:miter lim="800000"/>
            <a:headEnd/>
            <a:tailEnd/>
          </a:ln>
        </p:spPr>
      </p:pic>
      <p:sp>
        <p:nvSpPr>
          <p:cNvPr id="30785" name="Text Box 68"/>
          <p:cNvSpPr txBox="1">
            <a:spLocks noChangeArrowheads="1"/>
          </p:cNvSpPr>
          <p:nvPr/>
        </p:nvSpPr>
        <p:spPr bwMode="auto">
          <a:xfrm>
            <a:off x="10064750" y="1752600"/>
            <a:ext cx="1738313" cy="214313"/>
          </a:xfrm>
          <a:prstGeom prst="rect">
            <a:avLst/>
          </a:prstGeom>
          <a:noFill/>
          <a:ln w="9525">
            <a:noFill/>
            <a:miter lim="800000"/>
            <a:headEnd/>
            <a:tailEnd/>
          </a:ln>
        </p:spPr>
        <p:txBody>
          <a:bodyPr>
            <a:spAutoFit/>
          </a:bodyPr>
          <a:lstStyle/>
          <a:p>
            <a:pPr algn="ctr" defTabSz="457200">
              <a:lnSpc>
                <a:spcPct val="90000"/>
              </a:lnSpc>
              <a:spcBef>
                <a:spcPts val="525"/>
              </a:spcBef>
              <a:spcAft>
                <a:spcPts val="225"/>
              </a:spcAft>
              <a:buClr>
                <a:srgbClr val="808080"/>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b="1">
                <a:solidFill>
                  <a:schemeClr val="bg1"/>
                </a:solidFill>
                <a:ea typeface="MS PGothic" pitchFamily="34" charset="-128"/>
              </a:rPr>
              <a:t>Common Shared Services</a:t>
            </a:r>
          </a:p>
        </p:txBody>
      </p:sp>
      <p:sp>
        <p:nvSpPr>
          <p:cNvPr id="30786" name="Text Box 69"/>
          <p:cNvSpPr txBox="1">
            <a:spLocks noChangeArrowheads="1"/>
          </p:cNvSpPr>
          <p:nvPr/>
        </p:nvSpPr>
        <p:spPr bwMode="auto">
          <a:xfrm>
            <a:off x="8499475" y="1752600"/>
            <a:ext cx="1738313" cy="336550"/>
          </a:xfrm>
          <a:prstGeom prst="rect">
            <a:avLst/>
          </a:prstGeom>
          <a:noFill/>
          <a:ln w="9525">
            <a:noFill/>
            <a:miter lim="800000"/>
            <a:headEnd/>
            <a:tailEnd/>
          </a:ln>
        </p:spPr>
        <p:txBody>
          <a:bodyPr>
            <a:spAutoFit/>
          </a:bodyPr>
          <a:lstStyle/>
          <a:p>
            <a:pPr algn="ctr" defTabSz="457200">
              <a:lnSpc>
                <a:spcPct val="90000"/>
              </a:lnSpc>
              <a:spcBef>
                <a:spcPts val="525"/>
              </a:spcBef>
              <a:spcAft>
                <a:spcPts val="225"/>
              </a:spcAft>
              <a:buClr>
                <a:srgbClr val="808080"/>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b="1">
                <a:solidFill>
                  <a:schemeClr val="bg1"/>
                </a:solidFill>
                <a:ea typeface="MS PGothic" pitchFamily="34" charset="-128"/>
              </a:rPr>
              <a:t>Banking Extensions for MDM Server</a:t>
            </a:r>
          </a:p>
        </p:txBody>
      </p:sp>
      <p:pic>
        <p:nvPicPr>
          <p:cNvPr id="30787" name="Picture 70" descr="banking16"/>
          <p:cNvPicPr>
            <a:picLocks noChangeAspect="1" noChangeArrowheads="1"/>
          </p:cNvPicPr>
          <p:nvPr/>
        </p:nvPicPr>
        <p:blipFill>
          <a:blip r:embed="rId24"/>
          <a:srcRect/>
          <a:stretch>
            <a:fillRect/>
          </a:stretch>
        </p:blipFill>
        <p:spPr bwMode="auto">
          <a:xfrm>
            <a:off x="10839450" y="2179638"/>
            <a:ext cx="617538" cy="347662"/>
          </a:xfrm>
          <a:prstGeom prst="rect">
            <a:avLst/>
          </a:prstGeom>
          <a:noFill/>
          <a:ln w="9525">
            <a:noFill/>
            <a:miter lim="800000"/>
            <a:headEnd/>
            <a:tailEnd/>
          </a:ln>
        </p:spPr>
      </p:pic>
      <p:pic>
        <p:nvPicPr>
          <p:cNvPr id="30788" name="Picture 71" descr="banking17"/>
          <p:cNvPicPr>
            <a:picLocks noChangeAspect="1" noChangeArrowheads="1"/>
          </p:cNvPicPr>
          <p:nvPr/>
        </p:nvPicPr>
        <p:blipFill>
          <a:blip r:embed="rId25"/>
          <a:srcRect/>
          <a:stretch>
            <a:fillRect/>
          </a:stretch>
        </p:blipFill>
        <p:spPr bwMode="auto">
          <a:xfrm>
            <a:off x="9386888" y="2173288"/>
            <a:ext cx="715962" cy="357187"/>
          </a:xfrm>
          <a:prstGeom prst="rect">
            <a:avLst/>
          </a:prstGeom>
          <a:noFill/>
          <a:ln w="9525">
            <a:noFill/>
            <a:miter lim="800000"/>
            <a:headEnd/>
            <a:tailEnd/>
          </a:ln>
        </p:spPr>
      </p:pic>
      <p:sp>
        <p:nvSpPr>
          <p:cNvPr id="30789" name="Text Box 72"/>
          <p:cNvSpPr txBox="1">
            <a:spLocks noChangeArrowheads="1"/>
          </p:cNvSpPr>
          <p:nvPr/>
        </p:nvSpPr>
        <p:spPr bwMode="auto">
          <a:xfrm>
            <a:off x="5984875" y="2525713"/>
            <a:ext cx="1411288" cy="336550"/>
          </a:xfrm>
          <a:prstGeom prst="rect">
            <a:avLst/>
          </a:prstGeom>
          <a:noFill/>
          <a:ln w="9525">
            <a:noFill/>
            <a:miter lim="800000"/>
            <a:headEnd/>
            <a:tailEnd/>
          </a:ln>
        </p:spPr>
        <p:txBody>
          <a:bodyPr>
            <a:spAutoFit/>
          </a:bodyPr>
          <a:lstStyle/>
          <a:p>
            <a:pPr algn="ctr" defTabSz="457200">
              <a:lnSpc>
                <a:spcPct val="90000"/>
              </a:lnSpc>
              <a:spcBef>
                <a:spcPts val="525"/>
              </a:spcBef>
              <a:spcAft>
                <a:spcPts val="225"/>
              </a:spcAft>
              <a:buClr>
                <a:srgbClr val="808080"/>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b="1">
                <a:solidFill>
                  <a:schemeClr val="bg1"/>
                </a:solidFill>
                <a:ea typeface="MS PGothic" pitchFamily="34" charset="-128"/>
              </a:rPr>
              <a:t>Services Component Building Blocks</a:t>
            </a:r>
          </a:p>
        </p:txBody>
      </p:sp>
      <p:grpSp>
        <p:nvGrpSpPr>
          <p:cNvPr id="30790" name="Group 73"/>
          <p:cNvGrpSpPr>
            <a:grpSpLocks/>
          </p:cNvGrpSpPr>
          <p:nvPr/>
        </p:nvGrpSpPr>
        <p:grpSpPr bwMode="auto">
          <a:xfrm>
            <a:off x="2571750" y="1243013"/>
            <a:ext cx="889000" cy="762000"/>
            <a:chOff x="980" y="3172"/>
            <a:chExt cx="421" cy="480"/>
          </a:xfrm>
        </p:grpSpPr>
        <p:sp>
          <p:nvSpPr>
            <p:cNvPr id="30805" name="Rectangle 74"/>
            <p:cNvSpPr>
              <a:spLocks noChangeArrowheads="1"/>
            </p:cNvSpPr>
            <p:nvPr/>
          </p:nvSpPr>
          <p:spPr bwMode="auto">
            <a:xfrm>
              <a:off x="980" y="3302"/>
              <a:ext cx="421" cy="215"/>
            </a:xfrm>
            <a:prstGeom prst="rect">
              <a:avLst/>
            </a:prstGeom>
            <a:solidFill>
              <a:schemeClr val="accent1"/>
            </a:solidFill>
            <a:ln w="9525">
              <a:solidFill>
                <a:schemeClr val="tx1"/>
              </a:solidFill>
              <a:miter lim="800000"/>
              <a:headEnd/>
              <a:tailEnd/>
            </a:ln>
          </p:spPr>
          <p:txBody>
            <a:bodyPr wrap="none" anchor="ctr"/>
            <a:lstStyle/>
            <a:p>
              <a:pPr defTabSz="914400"/>
              <a:endParaRPr lang="da-DK" sz="1800">
                <a:ea typeface="MS PGothic" pitchFamily="34" charset="-128"/>
              </a:endParaRPr>
            </a:p>
          </p:txBody>
        </p:sp>
        <p:pic>
          <p:nvPicPr>
            <p:cNvPr id="30806" name="Picture 75" descr="MPj04385270000[1]"/>
            <p:cNvPicPr>
              <a:picLocks noChangeAspect="1" noChangeArrowheads="1"/>
            </p:cNvPicPr>
            <p:nvPr/>
          </p:nvPicPr>
          <p:blipFill>
            <a:blip r:embed="rId26"/>
            <a:srcRect/>
            <a:stretch>
              <a:fillRect/>
            </a:stretch>
          </p:blipFill>
          <p:spPr bwMode="auto">
            <a:xfrm>
              <a:off x="981" y="3305"/>
              <a:ext cx="93" cy="42"/>
            </a:xfrm>
            <a:prstGeom prst="rect">
              <a:avLst/>
            </a:prstGeom>
            <a:noFill/>
            <a:ln w="9525">
              <a:noFill/>
              <a:miter lim="800000"/>
              <a:headEnd/>
              <a:tailEnd/>
            </a:ln>
          </p:spPr>
        </p:pic>
        <p:sp>
          <p:nvSpPr>
            <p:cNvPr id="30807" name="Rectangle 76"/>
            <p:cNvSpPr>
              <a:spLocks noChangeArrowheads="1"/>
            </p:cNvSpPr>
            <p:nvPr/>
          </p:nvSpPr>
          <p:spPr bwMode="auto">
            <a:xfrm>
              <a:off x="981" y="3345"/>
              <a:ext cx="419" cy="93"/>
            </a:xfrm>
            <a:prstGeom prst="rect">
              <a:avLst/>
            </a:prstGeom>
            <a:solidFill>
              <a:srgbClr val="DDDDDD"/>
            </a:solidFill>
            <a:ln w="9525">
              <a:noFill/>
              <a:miter lim="800000"/>
              <a:headEnd/>
              <a:tailEnd/>
            </a:ln>
          </p:spPr>
          <p:txBody>
            <a:bodyPr wrap="none" anchor="ctr"/>
            <a:lstStyle/>
            <a:p>
              <a:pPr defTabSz="914400"/>
              <a:endParaRPr lang="da-DK" sz="1800">
                <a:ea typeface="MS PGothic" pitchFamily="34" charset="-128"/>
              </a:endParaRPr>
            </a:p>
          </p:txBody>
        </p:sp>
        <p:pic>
          <p:nvPicPr>
            <p:cNvPr id="30808" name="Picture 77"/>
            <p:cNvPicPr>
              <a:picLocks noChangeAspect="1" noChangeArrowheads="1"/>
            </p:cNvPicPr>
            <p:nvPr/>
          </p:nvPicPr>
          <p:blipFill>
            <a:blip r:embed="rId27">
              <a:lum bright="26000"/>
            </a:blip>
            <a:srcRect/>
            <a:stretch>
              <a:fillRect/>
            </a:stretch>
          </p:blipFill>
          <p:spPr bwMode="auto">
            <a:xfrm>
              <a:off x="1207" y="3347"/>
              <a:ext cx="97" cy="90"/>
            </a:xfrm>
            <a:prstGeom prst="rect">
              <a:avLst/>
            </a:prstGeom>
            <a:noFill/>
            <a:ln w="9525">
              <a:noFill/>
              <a:miter lim="800000"/>
              <a:headEnd/>
              <a:tailEnd/>
            </a:ln>
          </p:spPr>
        </p:pic>
        <p:pic>
          <p:nvPicPr>
            <p:cNvPr id="30809" name="Picture 78" descr="market_driver"/>
            <p:cNvPicPr>
              <a:picLocks noChangeAspect="1" noChangeArrowheads="1"/>
            </p:cNvPicPr>
            <p:nvPr/>
          </p:nvPicPr>
          <p:blipFill>
            <a:blip r:embed="rId28"/>
            <a:srcRect/>
            <a:stretch>
              <a:fillRect/>
            </a:stretch>
          </p:blipFill>
          <p:spPr bwMode="auto">
            <a:xfrm>
              <a:off x="1227" y="3398"/>
              <a:ext cx="49" cy="35"/>
            </a:xfrm>
            <a:prstGeom prst="rect">
              <a:avLst/>
            </a:prstGeom>
            <a:noFill/>
            <a:ln w="9525" algn="ctr">
              <a:noFill/>
              <a:miter lim="800000"/>
              <a:headEnd/>
              <a:tailEnd/>
            </a:ln>
          </p:spPr>
        </p:pic>
        <p:sp>
          <p:nvSpPr>
            <p:cNvPr id="30810" name="Line 79"/>
            <p:cNvSpPr>
              <a:spLocks noChangeShapeType="1"/>
            </p:cNvSpPr>
            <p:nvPr/>
          </p:nvSpPr>
          <p:spPr bwMode="auto">
            <a:xfrm>
              <a:off x="1249" y="3407"/>
              <a:ext cx="14" cy="11"/>
            </a:xfrm>
            <a:prstGeom prst="line">
              <a:avLst/>
            </a:prstGeom>
            <a:noFill/>
            <a:ln w="25400">
              <a:solidFill>
                <a:srgbClr val="3F2109"/>
              </a:solidFill>
              <a:round/>
              <a:headEnd type="triangle" w="med" len="med"/>
              <a:tailEnd type="triangle" w="med" len="med"/>
            </a:ln>
          </p:spPr>
          <p:txBody>
            <a:bodyPr anchor="ctr">
              <a:spAutoFit/>
            </a:bodyPr>
            <a:lstStyle/>
            <a:p>
              <a:endParaRPr lang="da-DK"/>
            </a:p>
          </p:txBody>
        </p:sp>
        <p:sp>
          <p:nvSpPr>
            <p:cNvPr id="30811" name="Line 80"/>
            <p:cNvSpPr>
              <a:spLocks noChangeShapeType="1"/>
            </p:cNvSpPr>
            <p:nvPr/>
          </p:nvSpPr>
          <p:spPr bwMode="auto">
            <a:xfrm rot="319194" flipV="1">
              <a:off x="1249" y="3405"/>
              <a:ext cx="19" cy="16"/>
            </a:xfrm>
            <a:prstGeom prst="line">
              <a:avLst/>
            </a:prstGeom>
            <a:noFill/>
            <a:ln w="25400">
              <a:solidFill>
                <a:srgbClr val="3F2109"/>
              </a:solidFill>
              <a:round/>
              <a:headEnd type="triangle" w="med" len="med"/>
              <a:tailEnd type="triangle" w="med" len="med"/>
            </a:ln>
          </p:spPr>
          <p:txBody>
            <a:bodyPr anchor="ctr">
              <a:spAutoFit/>
            </a:bodyPr>
            <a:lstStyle/>
            <a:p>
              <a:endParaRPr lang="da-DK"/>
            </a:p>
          </p:txBody>
        </p:sp>
        <p:pic>
          <p:nvPicPr>
            <p:cNvPr id="30812" name="Picture 81"/>
            <p:cNvPicPr>
              <a:picLocks noChangeAspect="1" noChangeArrowheads="1"/>
            </p:cNvPicPr>
            <p:nvPr/>
          </p:nvPicPr>
          <p:blipFill>
            <a:blip r:embed="rId29"/>
            <a:srcRect/>
            <a:stretch>
              <a:fillRect/>
            </a:stretch>
          </p:blipFill>
          <p:spPr bwMode="auto">
            <a:xfrm>
              <a:off x="1113" y="3347"/>
              <a:ext cx="94" cy="90"/>
            </a:xfrm>
            <a:prstGeom prst="rect">
              <a:avLst/>
            </a:prstGeom>
            <a:noFill/>
            <a:ln w="9525" algn="ctr">
              <a:noFill/>
              <a:miter lim="800000"/>
              <a:headEnd/>
              <a:tailEnd/>
            </a:ln>
          </p:spPr>
        </p:pic>
        <p:grpSp>
          <p:nvGrpSpPr>
            <p:cNvPr id="30813" name="Group 82"/>
            <p:cNvGrpSpPr>
              <a:grpSpLocks/>
            </p:cNvGrpSpPr>
            <p:nvPr/>
          </p:nvGrpSpPr>
          <p:grpSpPr bwMode="auto">
            <a:xfrm>
              <a:off x="1178" y="3252"/>
              <a:ext cx="129" cy="305"/>
              <a:chOff x="2654" y="-1289"/>
              <a:chExt cx="1485" cy="5185"/>
            </a:xfrm>
          </p:grpSpPr>
          <p:sp>
            <p:nvSpPr>
              <p:cNvPr id="30861" name="Oval 83"/>
              <p:cNvSpPr>
                <a:spLocks noChangeArrowheads="1"/>
              </p:cNvSpPr>
              <p:nvPr/>
            </p:nvSpPr>
            <p:spPr bwMode="auto">
              <a:xfrm>
                <a:off x="2844" y="-1289"/>
                <a:ext cx="1019" cy="5185"/>
              </a:xfrm>
              <a:prstGeom prst="ellipse">
                <a:avLst/>
              </a:prstGeom>
              <a:solidFill>
                <a:srgbClr val="FF0000"/>
              </a:solidFill>
              <a:ln w="3175" algn="ctr">
                <a:solidFill>
                  <a:schemeClr val="tx1"/>
                </a:solidFill>
                <a:round/>
                <a:headEnd/>
                <a:tailEnd/>
              </a:ln>
            </p:spPr>
            <p:txBody>
              <a:bodyPr wrap="none" anchor="ctr">
                <a:spAutoFit/>
              </a:bodyPr>
              <a:lstStyle/>
              <a:p>
                <a:pPr defTabSz="914400"/>
                <a:endParaRPr lang="da-DK" sz="1800">
                  <a:ea typeface="MS PGothic" pitchFamily="34" charset="-128"/>
                </a:endParaRPr>
              </a:p>
            </p:txBody>
          </p:sp>
          <p:sp>
            <p:nvSpPr>
              <p:cNvPr id="30862" name="Rectangle 84"/>
              <p:cNvSpPr>
                <a:spLocks noChangeArrowheads="1"/>
              </p:cNvSpPr>
              <p:nvPr/>
            </p:nvSpPr>
            <p:spPr bwMode="auto">
              <a:xfrm>
                <a:off x="3112" y="-269"/>
                <a:ext cx="1018" cy="3961"/>
              </a:xfrm>
              <a:prstGeom prst="rect">
                <a:avLst/>
              </a:prstGeom>
              <a:solidFill>
                <a:srgbClr val="FFFF00"/>
              </a:solidFill>
              <a:ln w="3175" algn="ctr">
                <a:solidFill>
                  <a:schemeClr val="tx1"/>
                </a:solidFill>
                <a:miter lim="800000"/>
                <a:headEnd/>
                <a:tailEnd/>
              </a:ln>
            </p:spPr>
            <p:txBody>
              <a:bodyPr anchor="ctr">
                <a:spAutoFit/>
              </a:bodyPr>
              <a:lstStyle/>
              <a:p>
                <a:pPr defTabSz="914400"/>
                <a:endParaRPr lang="da-DK" sz="1800">
                  <a:ea typeface="MS PGothic" pitchFamily="34" charset="-128"/>
                </a:endParaRPr>
              </a:p>
            </p:txBody>
          </p:sp>
          <p:sp>
            <p:nvSpPr>
              <p:cNvPr id="30863" name="Oval 85"/>
              <p:cNvSpPr>
                <a:spLocks noChangeArrowheads="1"/>
              </p:cNvSpPr>
              <p:nvPr/>
            </p:nvSpPr>
            <p:spPr bwMode="auto">
              <a:xfrm>
                <a:off x="2654" y="-1289"/>
                <a:ext cx="1025" cy="5185"/>
              </a:xfrm>
              <a:prstGeom prst="ellipse">
                <a:avLst/>
              </a:prstGeom>
              <a:solidFill>
                <a:srgbClr val="FF0000"/>
              </a:solidFill>
              <a:ln w="3175" algn="ctr">
                <a:solidFill>
                  <a:schemeClr val="tx1"/>
                </a:solidFill>
                <a:round/>
                <a:headEnd/>
                <a:tailEnd/>
              </a:ln>
            </p:spPr>
            <p:txBody>
              <a:bodyPr wrap="none" anchor="ctr">
                <a:spAutoFit/>
              </a:bodyPr>
              <a:lstStyle/>
              <a:p>
                <a:pPr defTabSz="914400"/>
                <a:endParaRPr lang="da-DK" sz="1800">
                  <a:ea typeface="MS PGothic" pitchFamily="34" charset="-128"/>
                </a:endParaRPr>
              </a:p>
            </p:txBody>
          </p:sp>
          <p:sp>
            <p:nvSpPr>
              <p:cNvPr id="30864" name="Line 86"/>
              <p:cNvSpPr>
                <a:spLocks noChangeShapeType="1"/>
              </p:cNvSpPr>
              <p:nvPr/>
            </p:nvSpPr>
            <p:spPr bwMode="auto">
              <a:xfrm>
                <a:off x="3351" y="1325"/>
                <a:ext cx="0" cy="88"/>
              </a:xfrm>
              <a:prstGeom prst="line">
                <a:avLst/>
              </a:prstGeom>
              <a:noFill/>
              <a:ln w="19050">
                <a:solidFill>
                  <a:schemeClr val="tx1"/>
                </a:solidFill>
                <a:round/>
                <a:headEnd/>
                <a:tailEnd/>
              </a:ln>
            </p:spPr>
            <p:txBody>
              <a:bodyPr anchor="ctr">
                <a:spAutoFit/>
              </a:bodyPr>
              <a:lstStyle/>
              <a:p>
                <a:endParaRPr lang="da-DK"/>
              </a:p>
            </p:txBody>
          </p:sp>
          <p:sp>
            <p:nvSpPr>
              <p:cNvPr id="30865" name="Line 87"/>
              <p:cNvSpPr>
                <a:spLocks noChangeShapeType="1"/>
              </p:cNvSpPr>
              <p:nvPr/>
            </p:nvSpPr>
            <p:spPr bwMode="auto">
              <a:xfrm>
                <a:off x="3352" y="1414"/>
                <a:ext cx="108" cy="0"/>
              </a:xfrm>
              <a:prstGeom prst="line">
                <a:avLst/>
              </a:prstGeom>
              <a:noFill/>
              <a:ln w="19050">
                <a:solidFill>
                  <a:schemeClr val="tx1"/>
                </a:solidFill>
                <a:round/>
                <a:headEnd/>
                <a:tailEnd/>
              </a:ln>
            </p:spPr>
            <p:txBody>
              <a:bodyPr anchor="ctr">
                <a:spAutoFit/>
              </a:bodyPr>
              <a:lstStyle/>
              <a:p>
                <a:endParaRPr lang="da-DK"/>
              </a:p>
            </p:txBody>
          </p:sp>
          <p:sp>
            <p:nvSpPr>
              <p:cNvPr id="30866" name="Line 88"/>
              <p:cNvSpPr>
                <a:spLocks noChangeShapeType="1"/>
              </p:cNvSpPr>
              <p:nvPr/>
            </p:nvSpPr>
            <p:spPr bwMode="auto">
              <a:xfrm flipH="1">
                <a:off x="3487" y="1432"/>
                <a:ext cx="0" cy="270"/>
              </a:xfrm>
              <a:prstGeom prst="line">
                <a:avLst/>
              </a:prstGeom>
              <a:noFill/>
              <a:ln w="19050">
                <a:solidFill>
                  <a:schemeClr val="tx1"/>
                </a:solidFill>
                <a:round/>
                <a:headEnd/>
                <a:tailEnd/>
              </a:ln>
            </p:spPr>
            <p:txBody>
              <a:bodyPr anchor="ctr">
                <a:spAutoFit/>
              </a:bodyPr>
              <a:lstStyle/>
              <a:p>
                <a:endParaRPr lang="da-DK"/>
              </a:p>
            </p:txBody>
          </p:sp>
          <p:sp>
            <p:nvSpPr>
              <p:cNvPr id="30867" name="Line 89"/>
              <p:cNvSpPr>
                <a:spLocks noChangeShapeType="1"/>
              </p:cNvSpPr>
              <p:nvPr/>
            </p:nvSpPr>
            <p:spPr bwMode="auto">
              <a:xfrm>
                <a:off x="3487" y="1568"/>
                <a:ext cx="114" cy="0"/>
              </a:xfrm>
              <a:prstGeom prst="line">
                <a:avLst/>
              </a:prstGeom>
              <a:noFill/>
              <a:ln w="19050">
                <a:solidFill>
                  <a:schemeClr val="tx1"/>
                </a:solidFill>
                <a:round/>
                <a:headEnd/>
                <a:tailEnd/>
              </a:ln>
            </p:spPr>
            <p:txBody>
              <a:bodyPr anchor="ctr">
                <a:spAutoFit/>
              </a:bodyPr>
              <a:lstStyle/>
              <a:p>
                <a:endParaRPr lang="da-DK"/>
              </a:p>
            </p:txBody>
          </p:sp>
          <p:sp>
            <p:nvSpPr>
              <p:cNvPr id="30868" name="Line 90"/>
              <p:cNvSpPr>
                <a:spLocks noChangeShapeType="1"/>
              </p:cNvSpPr>
              <p:nvPr/>
            </p:nvSpPr>
            <p:spPr bwMode="auto">
              <a:xfrm>
                <a:off x="3490" y="1702"/>
                <a:ext cx="96" cy="0"/>
              </a:xfrm>
              <a:prstGeom prst="line">
                <a:avLst/>
              </a:prstGeom>
              <a:noFill/>
              <a:ln w="19050">
                <a:solidFill>
                  <a:schemeClr val="tx1"/>
                </a:solidFill>
                <a:round/>
                <a:headEnd/>
                <a:tailEnd/>
              </a:ln>
            </p:spPr>
            <p:txBody>
              <a:bodyPr anchor="ctr">
                <a:spAutoFit/>
              </a:bodyPr>
              <a:lstStyle/>
              <a:p>
                <a:endParaRPr lang="da-DK"/>
              </a:p>
            </p:txBody>
          </p:sp>
          <p:sp>
            <p:nvSpPr>
              <p:cNvPr id="30869" name="Line 91"/>
              <p:cNvSpPr>
                <a:spLocks noChangeShapeType="1"/>
              </p:cNvSpPr>
              <p:nvPr/>
            </p:nvSpPr>
            <p:spPr bwMode="auto">
              <a:xfrm>
                <a:off x="3171" y="1326"/>
                <a:ext cx="0" cy="243"/>
              </a:xfrm>
              <a:prstGeom prst="line">
                <a:avLst/>
              </a:prstGeom>
              <a:noFill/>
              <a:ln w="19050">
                <a:solidFill>
                  <a:schemeClr val="tx1"/>
                </a:solidFill>
                <a:round/>
                <a:headEnd/>
                <a:tailEnd/>
              </a:ln>
            </p:spPr>
            <p:txBody>
              <a:bodyPr anchor="ctr">
                <a:spAutoFit/>
              </a:bodyPr>
              <a:lstStyle/>
              <a:p>
                <a:endParaRPr lang="da-DK"/>
              </a:p>
            </p:txBody>
          </p:sp>
          <p:sp>
            <p:nvSpPr>
              <p:cNvPr id="30870" name="Rectangle 92"/>
              <p:cNvSpPr>
                <a:spLocks noChangeArrowheads="1"/>
              </p:cNvSpPr>
              <p:nvPr/>
            </p:nvSpPr>
            <p:spPr bwMode="auto">
              <a:xfrm>
                <a:off x="2836" y="-405"/>
                <a:ext cx="1025" cy="3961"/>
              </a:xfrm>
              <a:prstGeom prst="rect">
                <a:avLst/>
              </a:prstGeom>
              <a:solidFill>
                <a:srgbClr val="FFFF00"/>
              </a:solidFill>
              <a:ln w="3175" algn="ctr">
                <a:solidFill>
                  <a:schemeClr val="tx1"/>
                </a:solidFill>
                <a:miter lim="800000"/>
                <a:headEnd/>
                <a:tailEnd/>
              </a:ln>
            </p:spPr>
            <p:txBody>
              <a:bodyPr anchor="ctr">
                <a:spAutoFit/>
              </a:bodyPr>
              <a:lstStyle/>
              <a:p>
                <a:pPr defTabSz="914400"/>
                <a:endParaRPr lang="da-DK" sz="1800">
                  <a:ea typeface="MS PGothic" pitchFamily="34" charset="-128"/>
                </a:endParaRPr>
              </a:p>
            </p:txBody>
          </p:sp>
          <p:sp>
            <p:nvSpPr>
              <p:cNvPr id="30871" name="Line 93"/>
              <p:cNvSpPr>
                <a:spLocks noChangeShapeType="1"/>
              </p:cNvSpPr>
              <p:nvPr/>
            </p:nvSpPr>
            <p:spPr bwMode="auto">
              <a:xfrm>
                <a:off x="3172" y="1569"/>
                <a:ext cx="138" cy="0"/>
              </a:xfrm>
              <a:prstGeom prst="line">
                <a:avLst/>
              </a:prstGeom>
              <a:noFill/>
              <a:ln w="19050">
                <a:solidFill>
                  <a:schemeClr val="tx1"/>
                </a:solidFill>
                <a:round/>
                <a:headEnd/>
                <a:tailEnd/>
              </a:ln>
            </p:spPr>
            <p:txBody>
              <a:bodyPr anchor="ctr">
                <a:spAutoFit/>
              </a:bodyPr>
              <a:lstStyle/>
              <a:p>
                <a:endParaRPr lang="da-DK"/>
              </a:p>
            </p:txBody>
          </p:sp>
          <p:sp>
            <p:nvSpPr>
              <p:cNvPr id="30872" name="Rectangle 94"/>
              <p:cNvSpPr>
                <a:spLocks noChangeArrowheads="1"/>
              </p:cNvSpPr>
              <p:nvPr/>
            </p:nvSpPr>
            <p:spPr bwMode="auto">
              <a:xfrm>
                <a:off x="3114" y="-405"/>
                <a:ext cx="1025" cy="3961"/>
              </a:xfrm>
              <a:prstGeom prst="rect">
                <a:avLst/>
              </a:prstGeom>
              <a:solidFill>
                <a:schemeClr val="accent2"/>
              </a:solidFill>
              <a:ln w="3175" algn="ctr">
                <a:solidFill>
                  <a:schemeClr val="tx1"/>
                </a:solidFill>
                <a:miter lim="800000"/>
                <a:headEnd/>
                <a:tailEnd/>
              </a:ln>
            </p:spPr>
            <p:txBody>
              <a:bodyPr anchor="ctr">
                <a:spAutoFit/>
              </a:bodyPr>
              <a:lstStyle/>
              <a:p>
                <a:pPr defTabSz="914400"/>
                <a:endParaRPr lang="da-DK" sz="1800">
                  <a:ea typeface="MS PGothic" pitchFamily="34" charset="-128"/>
                </a:endParaRPr>
              </a:p>
            </p:txBody>
          </p:sp>
          <p:sp>
            <p:nvSpPr>
              <p:cNvPr id="30873" name="Rectangle 95"/>
              <p:cNvSpPr>
                <a:spLocks noChangeArrowheads="1"/>
              </p:cNvSpPr>
              <p:nvPr/>
            </p:nvSpPr>
            <p:spPr bwMode="auto">
              <a:xfrm>
                <a:off x="2958" y="-558"/>
                <a:ext cx="1042" cy="3961"/>
              </a:xfrm>
              <a:prstGeom prst="rect">
                <a:avLst/>
              </a:prstGeom>
              <a:solidFill>
                <a:schemeClr val="folHlink"/>
              </a:solidFill>
              <a:ln w="3175" algn="ctr">
                <a:solidFill>
                  <a:schemeClr val="tx1"/>
                </a:solidFill>
                <a:miter lim="800000"/>
                <a:headEnd/>
                <a:tailEnd/>
              </a:ln>
            </p:spPr>
            <p:txBody>
              <a:bodyPr anchor="ctr">
                <a:spAutoFit/>
              </a:bodyPr>
              <a:lstStyle/>
              <a:p>
                <a:pPr defTabSz="914400"/>
                <a:endParaRPr lang="da-DK" sz="1800">
                  <a:ea typeface="MS PGothic" pitchFamily="34" charset="-128"/>
                </a:endParaRPr>
              </a:p>
            </p:txBody>
          </p:sp>
        </p:grpSp>
        <p:grpSp>
          <p:nvGrpSpPr>
            <p:cNvPr id="30814" name="Group 96"/>
            <p:cNvGrpSpPr>
              <a:grpSpLocks/>
            </p:cNvGrpSpPr>
            <p:nvPr/>
          </p:nvGrpSpPr>
          <p:grpSpPr bwMode="auto">
            <a:xfrm>
              <a:off x="1077" y="3172"/>
              <a:ext cx="146" cy="480"/>
              <a:chOff x="2342" y="-1941"/>
              <a:chExt cx="1504" cy="6948"/>
            </a:xfrm>
          </p:grpSpPr>
          <p:sp>
            <p:nvSpPr>
              <p:cNvPr id="30842" name="AutoShape 97"/>
              <p:cNvSpPr>
                <a:spLocks noChangeArrowheads="1"/>
              </p:cNvSpPr>
              <p:nvPr/>
            </p:nvSpPr>
            <p:spPr bwMode="auto">
              <a:xfrm rot="7200000">
                <a:off x="-287" y="1238"/>
                <a:ext cx="6948" cy="590"/>
              </a:xfrm>
              <a:prstGeom prst="triangle">
                <a:avLst>
                  <a:gd name="adj" fmla="val 50000"/>
                </a:avLst>
              </a:prstGeom>
              <a:solidFill>
                <a:srgbClr val="FFFFFF"/>
              </a:solidFill>
              <a:ln w="28575">
                <a:solidFill>
                  <a:srgbClr val="FFFFFF"/>
                </a:solidFill>
                <a:miter lim="800000"/>
                <a:headEnd/>
                <a:tailEnd/>
              </a:ln>
            </p:spPr>
            <p:txBody>
              <a:bodyPr rot="10800000" vert="eaVert" wrap="none" anchor="ctr">
                <a:spAutoFit/>
              </a:bodyPr>
              <a:lstStyle/>
              <a:p>
                <a:pPr defTabSz="914400"/>
                <a:endParaRPr lang="da-DK" sz="1800">
                  <a:ea typeface="MS PGothic" pitchFamily="34" charset="-128"/>
                </a:endParaRPr>
              </a:p>
            </p:txBody>
          </p:sp>
          <p:sp>
            <p:nvSpPr>
              <p:cNvPr id="30843" name="Rectangle 98"/>
              <p:cNvSpPr>
                <a:spLocks noChangeArrowheads="1"/>
              </p:cNvSpPr>
              <p:nvPr/>
            </p:nvSpPr>
            <p:spPr bwMode="auto">
              <a:xfrm>
                <a:off x="2497" y="-189"/>
                <a:ext cx="1039" cy="3604"/>
              </a:xfrm>
              <a:prstGeom prst="rect">
                <a:avLst/>
              </a:prstGeom>
              <a:solidFill>
                <a:srgbClr val="D18213">
                  <a:alpha val="70195"/>
                </a:srgbClr>
              </a:solidFill>
              <a:ln w="28575" algn="ctr">
                <a:solidFill>
                  <a:srgbClr val="000000"/>
                </a:solidFill>
                <a:miter lim="800000"/>
                <a:headEnd/>
                <a:tailEnd/>
              </a:ln>
            </p:spPr>
            <p:txBody>
              <a:bodyPr wrap="none" anchor="ctr">
                <a:spAutoFit/>
              </a:bodyPr>
              <a:lstStyle/>
              <a:p>
                <a:pPr defTabSz="914400"/>
                <a:endParaRPr lang="da-DK" sz="1800">
                  <a:ea typeface="MS PGothic" pitchFamily="34" charset="-128"/>
                </a:endParaRPr>
              </a:p>
            </p:txBody>
          </p:sp>
          <p:sp>
            <p:nvSpPr>
              <p:cNvPr id="30844" name="Rectangle 99"/>
              <p:cNvSpPr>
                <a:spLocks noChangeArrowheads="1"/>
              </p:cNvSpPr>
              <p:nvPr/>
            </p:nvSpPr>
            <p:spPr bwMode="auto">
              <a:xfrm>
                <a:off x="2644" y="-189"/>
                <a:ext cx="1039" cy="3604"/>
              </a:xfrm>
              <a:prstGeom prst="rect">
                <a:avLst/>
              </a:prstGeom>
              <a:solidFill>
                <a:srgbClr val="D18213">
                  <a:alpha val="70195"/>
                </a:srgbClr>
              </a:solidFill>
              <a:ln w="28575" algn="ctr">
                <a:solidFill>
                  <a:srgbClr val="000000"/>
                </a:solidFill>
                <a:miter lim="800000"/>
                <a:headEnd/>
                <a:tailEnd/>
              </a:ln>
            </p:spPr>
            <p:txBody>
              <a:bodyPr anchor="ctr">
                <a:spAutoFit/>
              </a:bodyPr>
              <a:lstStyle/>
              <a:p>
                <a:pPr defTabSz="914400"/>
                <a:endParaRPr lang="da-DK" sz="1800">
                  <a:ea typeface="MS PGothic" pitchFamily="34" charset="-128"/>
                </a:endParaRPr>
              </a:p>
            </p:txBody>
          </p:sp>
          <p:sp>
            <p:nvSpPr>
              <p:cNvPr id="30845" name="Rectangle 100"/>
              <p:cNvSpPr>
                <a:spLocks noChangeArrowheads="1"/>
              </p:cNvSpPr>
              <p:nvPr/>
            </p:nvSpPr>
            <p:spPr bwMode="auto">
              <a:xfrm>
                <a:off x="2807" y="-189"/>
                <a:ext cx="1039" cy="3604"/>
              </a:xfrm>
              <a:prstGeom prst="rect">
                <a:avLst/>
              </a:prstGeom>
              <a:solidFill>
                <a:srgbClr val="FFFF00"/>
              </a:solidFill>
              <a:ln w="28575">
                <a:solidFill>
                  <a:srgbClr val="000000"/>
                </a:solidFill>
                <a:miter lim="800000"/>
                <a:headEnd/>
                <a:tailEnd/>
              </a:ln>
            </p:spPr>
            <p:txBody>
              <a:bodyPr anchor="ctr">
                <a:spAutoFit/>
              </a:bodyPr>
              <a:lstStyle/>
              <a:p>
                <a:pPr defTabSz="914400"/>
                <a:endParaRPr lang="da-DK" sz="1800">
                  <a:ea typeface="MS PGothic" pitchFamily="34" charset="-128"/>
                </a:endParaRPr>
              </a:p>
            </p:txBody>
          </p:sp>
          <p:sp>
            <p:nvSpPr>
              <p:cNvPr id="30846" name="Rectangle 101"/>
              <p:cNvSpPr>
                <a:spLocks noChangeArrowheads="1"/>
              </p:cNvSpPr>
              <p:nvPr/>
            </p:nvSpPr>
            <p:spPr bwMode="auto">
              <a:xfrm>
                <a:off x="2807" y="-305"/>
                <a:ext cx="1039" cy="3604"/>
              </a:xfrm>
              <a:prstGeom prst="rect">
                <a:avLst/>
              </a:prstGeom>
              <a:solidFill>
                <a:srgbClr val="008000"/>
              </a:solidFill>
              <a:ln w="28575">
                <a:solidFill>
                  <a:srgbClr val="000000"/>
                </a:solidFill>
                <a:miter lim="800000"/>
                <a:headEnd/>
                <a:tailEnd/>
              </a:ln>
            </p:spPr>
            <p:txBody>
              <a:bodyPr anchor="ctr">
                <a:spAutoFit/>
              </a:bodyPr>
              <a:lstStyle/>
              <a:p>
                <a:pPr defTabSz="914400"/>
                <a:endParaRPr lang="da-DK" sz="1800">
                  <a:ea typeface="MS PGothic" pitchFamily="34" charset="-128"/>
                </a:endParaRPr>
              </a:p>
            </p:txBody>
          </p:sp>
          <p:sp>
            <p:nvSpPr>
              <p:cNvPr id="30847" name="Rectangle 102"/>
              <p:cNvSpPr>
                <a:spLocks noChangeArrowheads="1"/>
              </p:cNvSpPr>
              <p:nvPr/>
            </p:nvSpPr>
            <p:spPr bwMode="auto">
              <a:xfrm>
                <a:off x="2644" y="-102"/>
                <a:ext cx="1039" cy="3604"/>
              </a:xfrm>
              <a:prstGeom prst="rect">
                <a:avLst/>
              </a:prstGeom>
              <a:solidFill>
                <a:srgbClr val="008000"/>
              </a:solidFill>
              <a:ln w="28575">
                <a:solidFill>
                  <a:srgbClr val="000000"/>
                </a:solidFill>
                <a:miter lim="800000"/>
                <a:headEnd/>
                <a:tailEnd/>
              </a:ln>
            </p:spPr>
            <p:txBody>
              <a:bodyPr anchor="ctr">
                <a:spAutoFit/>
              </a:bodyPr>
              <a:lstStyle/>
              <a:p>
                <a:pPr defTabSz="914400"/>
                <a:endParaRPr lang="da-DK" sz="1800">
                  <a:ea typeface="MS PGothic" pitchFamily="34" charset="-128"/>
                </a:endParaRPr>
              </a:p>
            </p:txBody>
          </p:sp>
          <p:cxnSp>
            <p:nvCxnSpPr>
              <p:cNvPr id="30848" name="AutoShape 103"/>
              <p:cNvCxnSpPr>
                <a:cxnSpLocks noChangeShapeType="1"/>
                <a:stCxn id="30843" idx="3"/>
                <a:endCxn id="30844" idx="1"/>
              </p:cNvCxnSpPr>
              <p:nvPr/>
            </p:nvCxnSpPr>
            <p:spPr bwMode="auto">
              <a:xfrm>
                <a:off x="3062" y="1602"/>
                <a:ext cx="65" cy="0"/>
              </a:xfrm>
              <a:prstGeom prst="straightConnector1">
                <a:avLst/>
              </a:prstGeom>
              <a:noFill/>
              <a:ln w="28575">
                <a:solidFill>
                  <a:srgbClr val="000000"/>
                </a:solidFill>
                <a:round/>
                <a:headEnd/>
                <a:tailEnd type="triangle" w="med" len="med"/>
              </a:ln>
            </p:spPr>
          </p:cxnSp>
          <p:cxnSp>
            <p:nvCxnSpPr>
              <p:cNvPr id="30849" name="AutoShape 104"/>
              <p:cNvCxnSpPr>
                <a:cxnSpLocks noChangeShapeType="1"/>
                <a:stCxn id="30843" idx="2"/>
                <a:endCxn id="30847" idx="1"/>
              </p:cNvCxnSpPr>
              <p:nvPr/>
            </p:nvCxnSpPr>
            <p:spPr bwMode="auto">
              <a:xfrm rot="16200000" flipH="1">
                <a:off x="3046" y="1605"/>
                <a:ext cx="59" cy="114"/>
              </a:xfrm>
              <a:prstGeom prst="bentConnector2">
                <a:avLst/>
              </a:prstGeom>
              <a:noFill/>
              <a:ln w="28575">
                <a:solidFill>
                  <a:srgbClr val="000000"/>
                </a:solidFill>
                <a:miter lim="800000"/>
                <a:headEnd/>
                <a:tailEnd type="triangle" w="med" len="med"/>
              </a:ln>
            </p:spPr>
          </p:cxnSp>
          <p:cxnSp>
            <p:nvCxnSpPr>
              <p:cNvPr id="30850" name="AutoShape 105"/>
              <p:cNvCxnSpPr>
                <a:cxnSpLocks noChangeShapeType="1"/>
                <a:stCxn id="30847" idx="3"/>
                <a:endCxn id="30845" idx="2"/>
              </p:cNvCxnSpPr>
              <p:nvPr/>
            </p:nvCxnSpPr>
            <p:spPr bwMode="auto">
              <a:xfrm flipV="1">
                <a:off x="3203" y="1633"/>
                <a:ext cx="131" cy="58"/>
              </a:xfrm>
              <a:prstGeom prst="bentConnector2">
                <a:avLst/>
              </a:prstGeom>
              <a:noFill/>
              <a:ln w="28575">
                <a:solidFill>
                  <a:srgbClr val="000000"/>
                </a:solidFill>
                <a:miter lim="800000"/>
                <a:headEnd/>
                <a:tailEnd type="triangle" w="med" len="med"/>
              </a:ln>
            </p:spPr>
          </p:cxnSp>
          <p:cxnSp>
            <p:nvCxnSpPr>
              <p:cNvPr id="30851" name="AutoShape 106"/>
              <p:cNvCxnSpPr>
                <a:cxnSpLocks noChangeShapeType="1"/>
                <a:stCxn id="30844" idx="3"/>
                <a:endCxn id="30845" idx="1"/>
              </p:cNvCxnSpPr>
              <p:nvPr/>
            </p:nvCxnSpPr>
            <p:spPr bwMode="auto">
              <a:xfrm>
                <a:off x="3202" y="1601"/>
                <a:ext cx="97" cy="0"/>
              </a:xfrm>
              <a:prstGeom prst="straightConnector1">
                <a:avLst/>
              </a:prstGeom>
              <a:noFill/>
              <a:ln w="28575">
                <a:solidFill>
                  <a:srgbClr val="000000"/>
                </a:solidFill>
                <a:round/>
                <a:headEnd/>
                <a:tailEnd type="triangle" w="med" len="med"/>
              </a:ln>
            </p:spPr>
          </p:cxnSp>
          <p:cxnSp>
            <p:nvCxnSpPr>
              <p:cNvPr id="30852" name="AutoShape 107"/>
              <p:cNvCxnSpPr>
                <a:cxnSpLocks noChangeShapeType="1"/>
                <a:stCxn id="30845" idx="3"/>
              </p:cNvCxnSpPr>
              <p:nvPr/>
            </p:nvCxnSpPr>
            <p:spPr bwMode="auto">
              <a:xfrm>
                <a:off x="3375" y="1602"/>
                <a:ext cx="81" cy="0"/>
              </a:xfrm>
              <a:prstGeom prst="straightConnector1">
                <a:avLst/>
              </a:prstGeom>
              <a:noFill/>
              <a:ln w="28575">
                <a:solidFill>
                  <a:srgbClr val="000000"/>
                </a:solidFill>
                <a:round/>
                <a:headEnd/>
                <a:tailEnd type="triangle" w="med" len="med"/>
              </a:ln>
            </p:spPr>
          </p:cxnSp>
          <p:cxnSp>
            <p:nvCxnSpPr>
              <p:cNvPr id="30853" name="AutoShape 108"/>
              <p:cNvCxnSpPr>
                <a:cxnSpLocks noChangeShapeType="1"/>
                <a:stCxn id="30843" idx="0"/>
              </p:cNvCxnSpPr>
              <p:nvPr/>
            </p:nvCxnSpPr>
            <p:spPr bwMode="auto">
              <a:xfrm rot="-5400000">
                <a:off x="3038" y="1468"/>
                <a:ext cx="75" cy="114"/>
              </a:xfrm>
              <a:prstGeom prst="bentConnector2">
                <a:avLst/>
              </a:prstGeom>
              <a:noFill/>
              <a:ln w="28575">
                <a:solidFill>
                  <a:srgbClr val="000000"/>
                </a:solidFill>
                <a:miter lim="800000"/>
                <a:headEnd/>
                <a:tailEnd type="triangle" w="med" len="med"/>
              </a:ln>
            </p:spPr>
          </p:cxnSp>
          <p:cxnSp>
            <p:nvCxnSpPr>
              <p:cNvPr id="30854" name="AutoShape 109"/>
              <p:cNvCxnSpPr>
                <a:cxnSpLocks noChangeShapeType="1"/>
                <a:endCxn id="30846" idx="1"/>
              </p:cNvCxnSpPr>
              <p:nvPr/>
            </p:nvCxnSpPr>
            <p:spPr bwMode="auto">
              <a:xfrm>
                <a:off x="3196" y="1497"/>
                <a:ext cx="94" cy="0"/>
              </a:xfrm>
              <a:prstGeom prst="straightConnector1">
                <a:avLst/>
              </a:prstGeom>
              <a:noFill/>
              <a:ln w="28575">
                <a:solidFill>
                  <a:srgbClr val="000000"/>
                </a:solidFill>
                <a:round/>
                <a:headEnd/>
                <a:tailEnd type="triangle" w="med" len="med"/>
              </a:ln>
            </p:spPr>
          </p:cxnSp>
          <p:cxnSp>
            <p:nvCxnSpPr>
              <p:cNvPr id="30855" name="AutoShape 110"/>
              <p:cNvCxnSpPr>
                <a:cxnSpLocks noChangeShapeType="1"/>
                <a:stCxn id="30846" idx="3"/>
              </p:cNvCxnSpPr>
              <p:nvPr/>
            </p:nvCxnSpPr>
            <p:spPr bwMode="auto">
              <a:xfrm>
                <a:off x="3375" y="1497"/>
                <a:ext cx="114" cy="0"/>
              </a:xfrm>
              <a:prstGeom prst="straightConnector1">
                <a:avLst/>
              </a:prstGeom>
              <a:noFill/>
              <a:ln w="28575">
                <a:solidFill>
                  <a:srgbClr val="000000"/>
                </a:solidFill>
                <a:round/>
                <a:headEnd/>
                <a:tailEnd type="triangle" w="med" len="med"/>
              </a:ln>
            </p:spPr>
          </p:cxnSp>
          <p:cxnSp>
            <p:nvCxnSpPr>
              <p:cNvPr id="30856" name="AutoShape 111"/>
              <p:cNvCxnSpPr>
                <a:cxnSpLocks noChangeShapeType="1"/>
                <a:endCxn id="30843" idx="1"/>
              </p:cNvCxnSpPr>
              <p:nvPr/>
            </p:nvCxnSpPr>
            <p:spPr bwMode="auto">
              <a:xfrm>
                <a:off x="2895" y="1602"/>
                <a:ext cx="81" cy="0"/>
              </a:xfrm>
              <a:prstGeom prst="straightConnector1">
                <a:avLst/>
              </a:prstGeom>
              <a:noFill/>
              <a:ln w="28575">
                <a:solidFill>
                  <a:srgbClr val="000000"/>
                </a:solidFill>
                <a:round/>
                <a:headEnd/>
                <a:tailEnd type="triangle" w="med" len="med"/>
              </a:ln>
            </p:spPr>
          </p:cxnSp>
          <p:sp>
            <p:nvSpPr>
              <p:cNvPr id="30857" name="Rectangle 112"/>
              <p:cNvSpPr>
                <a:spLocks noChangeArrowheads="1"/>
              </p:cNvSpPr>
              <p:nvPr/>
            </p:nvSpPr>
            <p:spPr bwMode="auto">
              <a:xfrm>
                <a:off x="2342" y="-189"/>
                <a:ext cx="1046" cy="3604"/>
              </a:xfrm>
              <a:prstGeom prst="rect">
                <a:avLst/>
              </a:prstGeom>
              <a:solidFill>
                <a:srgbClr val="FFFF00"/>
              </a:solidFill>
              <a:ln w="28575">
                <a:solidFill>
                  <a:srgbClr val="000000"/>
                </a:solidFill>
                <a:miter lim="800000"/>
                <a:headEnd/>
                <a:tailEnd/>
              </a:ln>
            </p:spPr>
            <p:txBody>
              <a:bodyPr anchor="ctr">
                <a:spAutoFit/>
              </a:bodyPr>
              <a:lstStyle/>
              <a:p>
                <a:pPr defTabSz="914400"/>
                <a:endParaRPr lang="da-DK" sz="1800">
                  <a:ea typeface="MS PGothic" pitchFamily="34" charset="-128"/>
                </a:endParaRPr>
              </a:p>
            </p:txBody>
          </p:sp>
          <p:cxnSp>
            <p:nvCxnSpPr>
              <p:cNvPr id="30858" name="AutoShape 113"/>
              <p:cNvCxnSpPr>
                <a:cxnSpLocks noChangeShapeType="1"/>
                <a:stCxn id="30847" idx="2"/>
                <a:endCxn id="30857" idx="2"/>
              </p:cNvCxnSpPr>
              <p:nvPr/>
            </p:nvCxnSpPr>
            <p:spPr bwMode="auto">
              <a:xfrm rot="16200000" flipV="1">
                <a:off x="2974" y="1529"/>
                <a:ext cx="89" cy="298"/>
              </a:xfrm>
              <a:prstGeom prst="bentConnector3">
                <a:avLst>
                  <a:gd name="adj1" fmla="val -47917"/>
                </a:avLst>
              </a:prstGeom>
              <a:noFill/>
              <a:ln w="28575">
                <a:solidFill>
                  <a:srgbClr val="000000"/>
                </a:solidFill>
                <a:miter lim="800000"/>
                <a:headEnd/>
                <a:tailEnd type="triangle" w="med" len="med"/>
              </a:ln>
            </p:spPr>
          </p:cxnSp>
          <p:cxnSp>
            <p:nvCxnSpPr>
              <p:cNvPr id="30859" name="AutoShape 114"/>
              <p:cNvCxnSpPr>
                <a:cxnSpLocks noChangeShapeType="1"/>
                <a:endCxn id="30857" idx="1"/>
              </p:cNvCxnSpPr>
              <p:nvPr/>
            </p:nvCxnSpPr>
            <p:spPr bwMode="auto">
              <a:xfrm>
                <a:off x="2732" y="1602"/>
                <a:ext cx="96" cy="0"/>
              </a:xfrm>
              <a:prstGeom prst="straightConnector1">
                <a:avLst/>
              </a:prstGeom>
              <a:noFill/>
              <a:ln w="28575">
                <a:solidFill>
                  <a:srgbClr val="000000"/>
                </a:solidFill>
                <a:round/>
                <a:headEnd/>
                <a:tailEnd type="triangle" w="med" len="med"/>
              </a:ln>
            </p:spPr>
          </p:cxnSp>
          <p:pic>
            <p:nvPicPr>
              <p:cNvPr id="30860" name="Picture 115" descr="Analyze"/>
              <p:cNvPicPr>
                <a:picLocks noChangeAspect="1" noChangeArrowheads="1"/>
              </p:cNvPicPr>
              <p:nvPr/>
            </p:nvPicPr>
            <p:blipFill>
              <a:blip r:embed="rId30"/>
              <a:srcRect/>
              <a:stretch>
                <a:fillRect/>
              </a:stretch>
            </p:blipFill>
            <p:spPr bwMode="auto">
              <a:xfrm>
                <a:off x="3137" y="1447"/>
                <a:ext cx="85" cy="99"/>
              </a:xfrm>
              <a:prstGeom prst="rect">
                <a:avLst/>
              </a:prstGeom>
              <a:noFill/>
              <a:ln w="28575" algn="ctr">
                <a:noFill/>
                <a:miter lim="800000"/>
                <a:headEnd/>
                <a:tailEnd/>
              </a:ln>
            </p:spPr>
          </p:pic>
        </p:grpSp>
        <p:sp>
          <p:nvSpPr>
            <p:cNvPr id="30815" name="Text Box 116"/>
            <p:cNvSpPr txBox="1">
              <a:spLocks noChangeArrowheads="1"/>
            </p:cNvSpPr>
            <p:nvPr/>
          </p:nvSpPr>
          <p:spPr bwMode="auto">
            <a:xfrm>
              <a:off x="1209" y="3347"/>
              <a:ext cx="103" cy="49"/>
            </a:xfrm>
            <a:prstGeom prst="rect">
              <a:avLst/>
            </a:prstGeom>
            <a:noFill/>
            <a:ln w="19050" algn="ctr">
              <a:noFill/>
              <a:miter lim="800000"/>
              <a:headEnd/>
              <a:tailEnd/>
            </a:ln>
          </p:spPr>
          <p:txBody>
            <a:bodyPr/>
            <a:lstStyle/>
            <a:p>
              <a:pPr defTabSz="914400">
                <a:lnSpc>
                  <a:spcPct val="90000"/>
                </a:lnSpc>
                <a:spcBef>
                  <a:spcPct val="50000"/>
                </a:spcBef>
                <a:buClr>
                  <a:schemeClr val="accent2"/>
                </a:buClr>
                <a:buFont typeface="Wingdings" pitchFamily="2" charset="2"/>
                <a:buNone/>
              </a:pPr>
              <a:r>
                <a:rPr lang="en-US" sz="100">
                  <a:ea typeface="MS PGothic" pitchFamily="34" charset="-128"/>
                </a:rPr>
                <a:t>Reference Payments Services Interfaces</a:t>
              </a:r>
            </a:p>
          </p:txBody>
        </p:sp>
        <p:sp>
          <p:nvSpPr>
            <p:cNvPr id="30816" name="Rectangle 117"/>
            <p:cNvSpPr>
              <a:spLocks noChangeArrowheads="1"/>
            </p:cNvSpPr>
            <p:nvPr/>
          </p:nvSpPr>
          <p:spPr bwMode="auto">
            <a:xfrm>
              <a:off x="981" y="3440"/>
              <a:ext cx="419" cy="76"/>
            </a:xfrm>
            <a:prstGeom prst="rect">
              <a:avLst/>
            </a:prstGeom>
            <a:solidFill>
              <a:srgbClr val="DDDDDD"/>
            </a:solidFill>
            <a:ln w="9525">
              <a:noFill/>
              <a:miter lim="800000"/>
              <a:headEnd/>
              <a:tailEnd/>
            </a:ln>
          </p:spPr>
          <p:txBody>
            <a:bodyPr wrap="none" anchor="ctr"/>
            <a:lstStyle/>
            <a:p>
              <a:pPr defTabSz="914400"/>
              <a:endParaRPr lang="da-DK" sz="1800">
                <a:ea typeface="MS PGothic" pitchFamily="34" charset="-128"/>
              </a:endParaRPr>
            </a:p>
          </p:txBody>
        </p:sp>
        <p:pic>
          <p:nvPicPr>
            <p:cNvPr id="30817" name="Picture 118"/>
            <p:cNvPicPr>
              <a:picLocks noChangeAspect="1" noChangeArrowheads="1"/>
            </p:cNvPicPr>
            <p:nvPr/>
          </p:nvPicPr>
          <p:blipFill>
            <a:blip r:embed="rId31">
              <a:lum bright="-10000"/>
              <a:grayscl/>
            </a:blip>
            <a:srcRect/>
            <a:stretch>
              <a:fillRect/>
            </a:stretch>
          </p:blipFill>
          <p:spPr bwMode="auto">
            <a:xfrm>
              <a:off x="1289" y="3443"/>
              <a:ext cx="109" cy="53"/>
            </a:xfrm>
            <a:prstGeom prst="rect">
              <a:avLst/>
            </a:prstGeom>
            <a:noFill/>
            <a:ln w="9525">
              <a:noFill/>
              <a:miter lim="800000"/>
              <a:headEnd/>
              <a:tailEnd/>
            </a:ln>
          </p:spPr>
        </p:pic>
        <p:pic>
          <p:nvPicPr>
            <p:cNvPr id="30818" name="Picture 119"/>
            <p:cNvPicPr>
              <a:picLocks noChangeAspect="1" noChangeArrowheads="1"/>
            </p:cNvPicPr>
            <p:nvPr/>
          </p:nvPicPr>
          <p:blipFill>
            <a:blip r:embed="rId31">
              <a:lum bright="-10000"/>
              <a:grayscl/>
            </a:blip>
            <a:srcRect/>
            <a:stretch>
              <a:fillRect/>
            </a:stretch>
          </p:blipFill>
          <p:spPr bwMode="auto">
            <a:xfrm>
              <a:off x="1086" y="3443"/>
              <a:ext cx="99" cy="53"/>
            </a:xfrm>
            <a:prstGeom prst="rect">
              <a:avLst/>
            </a:prstGeom>
            <a:noFill/>
            <a:ln w="9525">
              <a:noFill/>
              <a:miter lim="800000"/>
              <a:headEnd/>
              <a:tailEnd/>
            </a:ln>
          </p:spPr>
        </p:pic>
        <p:sp>
          <p:nvSpPr>
            <p:cNvPr id="30819" name="Text Box 120"/>
            <p:cNvSpPr txBox="1">
              <a:spLocks noChangeArrowheads="1"/>
            </p:cNvSpPr>
            <p:nvPr/>
          </p:nvSpPr>
          <p:spPr bwMode="auto">
            <a:xfrm>
              <a:off x="1089" y="3446"/>
              <a:ext cx="94" cy="46"/>
            </a:xfrm>
            <a:prstGeom prst="rect">
              <a:avLst/>
            </a:prstGeom>
            <a:noFill/>
            <a:ln w="19050" algn="ctr">
              <a:noFill/>
              <a:miter lim="800000"/>
              <a:headEnd/>
              <a:tailEnd/>
            </a:ln>
          </p:spPr>
          <p:txBody>
            <a:bodyPr anchor="ctr" anchorCtr="1"/>
            <a:lstStyle/>
            <a:p>
              <a:pPr algn="ctr" defTabSz="914400">
                <a:lnSpc>
                  <a:spcPct val="90000"/>
                </a:lnSpc>
                <a:spcBef>
                  <a:spcPct val="50000"/>
                </a:spcBef>
                <a:buClr>
                  <a:schemeClr val="accent2"/>
                </a:buClr>
                <a:buFont typeface="Wingdings" pitchFamily="2" charset="2"/>
                <a:buNone/>
              </a:pPr>
              <a:r>
                <a:rPr lang="en-US" sz="100">
                  <a:ea typeface="MS PGothic" pitchFamily="34" charset="-128"/>
                </a:rPr>
                <a:t>Timer Services</a:t>
              </a:r>
            </a:p>
          </p:txBody>
        </p:sp>
        <p:pic>
          <p:nvPicPr>
            <p:cNvPr id="30820" name="Picture 121"/>
            <p:cNvPicPr>
              <a:picLocks noChangeAspect="1" noChangeArrowheads="1"/>
            </p:cNvPicPr>
            <p:nvPr/>
          </p:nvPicPr>
          <p:blipFill>
            <a:blip r:embed="rId31">
              <a:lum bright="-10000"/>
              <a:grayscl/>
            </a:blip>
            <a:srcRect/>
            <a:stretch>
              <a:fillRect/>
            </a:stretch>
          </p:blipFill>
          <p:spPr bwMode="auto">
            <a:xfrm>
              <a:off x="985" y="3443"/>
              <a:ext cx="98" cy="53"/>
            </a:xfrm>
            <a:prstGeom prst="rect">
              <a:avLst/>
            </a:prstGeom>
            <a:noFill/>
            <a:ln w="9525">
              <a:noFill/>
              <a:miter lim="800000"/>
              <a:headEnd/>
              <a:tailEnd/>
            </a:ln>
          </p:spPr>
        </p:pic>
        <p:sp>
          <p:nvSpPr>
            <p:cNvPr id="30821" name="Text Box 122"/>
            <p:cNvSpPr txBox="1">
              <a:spLocks noChangeArrowheads="1"/>
            </p:cNvSpPr>
            <p:nvPr/>
          </p:nvSpPr>
          <p:spPr bwMode="auto">
            <a:xfrm>
              <a:off x="986" y="3446"/>
              <a:ext cx="96" cy="46"/>
            </a:xfrm>
            <a:prstGeom prst="rect">
              <a:avLst/>
            </a:prstGeom>
            <a:noFill/>
            <a:ln w="19050" algn="ctr">
              <a:noFill/>
              <a:miter lim="800000"/>
              <a:headEnd/>
              <a:tailEnd/>
            </a:ln>
          </p:spPr>
          <p:txBody>
            <a:bodyPr anchor="ctr" anchorCtr="1"/>
            <a:lstStyle/>
            <a:p>
              <a:pPr algn="ctr" defTabSz="914400">
                <a:lnSpc>
                  <a:spcPct val="90000"/>
                </a:lnSpc>
                <a:spcBef>
                  <a:spcPct val="50000"/>
                </a:spcBef>
                <a:buClr>
                  <a:schemeClr val="accent2"/>
                </a:buClr>
                <a:buFont typeface="Wingdings" pitchFamily="2" charset="2"/>
                <a:buNone/>
              </a:pPr>
              <a:r>
                <a:rPr lang="en-US" sz="100">
                  <a:ea typeface="MS PGothic" pitchFamily="34" charset="-128"/>
                </a:rPr>
                <a:t>State Engine</a:t>
              </a:r>
            </a:p>
          </p:txBody>
        </p:sp>
        <p:pic>
          <p:nvPicPr>
            <p:cNvPr id="30822" name="Picture 123"/>
            <p:cNvPicPr>
              <a:picLocks noChangeAspect="1" noChangeArrowheads="1"/>
            </p:cNvPicPr>
            <p:nvPr/>
          </p:nvPicPr>
          <p:blipFill>
            <a:blip r:embed="rId31"/>
            <a:srcRect/>
            <a:stretch>
              <a:fillRect/>
            </a:stretch>
          </p:blipFill>
          <p:spPr bwMode="auto">
            <a:xfrm>
              <a:off x="1015" y="3347"/>
              <a:ext cx="93" cy="90"/>
            </a:xfrm>
            <a:prstGeom prst="rect">
              <a:avLst/>
            </a:prstGeom>
            <a:noFill/>
            <a:ln w="9525">
              <a:noFill/>
              <a:miter lim="800000"/>
              <a:headEnd/>
              <a:tailEnd/>
            </a:ln>
          </p:spPr>
        </p:pic>
        <p:grpSp>
          <p:nvGrpSpPr>
            <p:cNvPr id="30823" name="Group 124"/>
            <p:cNvGrpSpPr>
              <a:grpSpLocks/>
            </p:cNvGrpSpPr>
            <p:nvPr/>
          </p:nvGrpSpPr>
          <p:grpSpPr bwMode="auto">
            <a:xfrm>
              <a:off x="984" y="3251"/>
              <a:ext cx="133" cy="305"/>
              <a:chOff x="2706" y="-971"/>
              <a:chExt cx="1379" cy="4538"/>
            </a:xfrm>
          </p:grpSpPr>
          <p:sp>
            <p:nvSpPr>
              <p:cNvPr id="30829" name="Oval 125"/>
              <p:cNvSpPr>
                <a:spLocks noChangeArrowheads="1"/>
              </p:cNvSpPr>
              <p:nvPr/>
            </p:nvSpPr>
            <p:spPr bwMode="auto">
              <a:xfrm>
                <a:off x="2893" y="-971"/>
                <a:ext cx="919" cy="4538"/>
              </a:xfrm>
              <a:prstGeom prst="ellipse">
                <a:avLst/>
              </a:prstGeom>
              <a:solidFill>
                <a:srgbClr val="FF0000"/>
              </a:solidFill>
              <a:ln w="3175" algn="ctr">
                <a:solidFill>
                  <a:schemeClr val="tx1"/>
                </a:solidFill>
                <a:round/>
                <a:headEnd/>
                <a:tailEnd/>
              </a:ln>
            </p:spPr>
            <p:txBody>
              <a:bodyPr wrap="none" anchor="ctr">
                <a:spAutoFit/>
              </a:bodyPr>
              <a:lstStyle/>
              <a:p>
                <a:pPr defTabSz="914400"/>
                <a:endParaRPr lang="da-DK" sz="1800">
                  <a:ea typeface="MS PGothic" pitchFamily="34" charset="-128"/>
                </a:endParaRPr>
              </a:p>
            </p:txBody>
          </p:sp>
          <p:sp>
            <p:nvSpPr>
              <p:cNvPr id="30830" name="Rectangle 126"/>
              <p:cNvSpPr>
                <a:spLocks noChangeArrowheads="1"/>
              </p:cNvSpPr>
              <p:nvPr/>
            </p:nvSpPr>
            <p:spPr bwMode="auto">
              <a:xfrm>
                <a:off x="3166" y="-19"/>
                <a:ext cx="919" cy="3467"/>
              </a:xfrm>
              <a:prstGeom prst="rect">
                <a:avLst/>
              </a:prstGeom>
              <a:solidFill>
                <a:srgbClr val="FFFF00"/>
              </a:solidFill>
              <a:ln w="3175" algn="ctr">
                <a:solidFill>
                  <a:schemeClr val="tx1"/>
                </a:solidFill>
                <a:miter lim="800000"/>
                <a:headEnd/>
                <a:tailEnd/>
              </a:ln>
            </p:spPr>
            <p:txBody>
              <a:bodyPr anchor="ctr">
                <a:spAutoFit/>
              </a:bodyPr>
              <a:lstStyle/>
              <a:p>
                <a:pPr defTabSz="914400"/>
                <a:endParaRPr lang="da-DK" sz="1800">
                  <a:ea typeface="MS PGothic" pitchFamily="34" charset="-128"/>
                </a:endParaRPr>
              </a:p>
            </p:txBody>
          </p:sp>
          <p:sp>
            <p:nvSpPr>
              <p:cNvPr id="30831" name="Oval 127"/>
              <p:cNvSpPr>
                <a:spLocks noChangeArrowheads="1"/>
              </p:cNvSpPr>
              <p:nvPr/>
            </p:nvSpPr>
            <p:spPr bwMode="auto">
              <a:xfrm>
                <a:off x="2706" y="-971"/>
                <a:ext cx="919" cy="4538"/>
              </a:xfrm>
              <a:prstGeom prst="ellipse">
                <a:avLst/>
              </a:prstGeom>
              <a:solidFill>
                <a:srgbClr val="FF0000"/>
              </a:solidFill>
              <a:ln w="3175" algn="ctr">
                <a:solidFill>
                  <a:schemeClr val="tx1"/>
                </a:solidFill>
                <a:round/>
                <a:headEnd/>
                <a:tailEnd/>
              </a:ln>
            </p:spPr>
            <p:txBody>
              <a:bodyPr wrap="none" anchor="ctr">
                <a:spAutoFit/>
              </a:bodyPr>
              <a:lstStyle/>
              <a:p>
                <a:pPr defTabSz="914400"/>
                <a:endParaRPr lang="da-DK" sz="1800">
                  <a:ea typeface="MS PGothic" pitchFamily="34" charset="-128"/>
                </a:endParaRPr>
              </a:p>
            </p:txBody>
          </p:sp>
          <p:sp>
            <p:nvSpPr>
              <p:cNvPr id="30832" name="Line 128"/>
              <p:cNvSpPr>
                <a:spLocks noChangeShapeType="1"/>
              </p:cNvSpPr>
              <p:nvPr/>
            </p:nvSpPr>
            <p:spPr bwMode="auto">
              <a:xfrm>
                <a:off x="3351" y="1325"/>
                <a:ext cx="0" cy="88"/>
              </a:xfrm>
              <a:prstGeom prst="line">
                <a:avLst/>
              </a:prstGeom>
              <a:noFill/>
              <a:ln w="19050">
                <a:solidFill>
                  <a:schemeClr val="tx1"/>
                </a:solidFill>
                <a:round/>
                <a:headEnd/>
                <a:tailEnd/>
              </a:ln>
            </p:spPr>
            <p:txBody>
              <a:bodyPr anchor="ctr">
                <a:spAutoFit/>
              </a:bodyPr>
              <a:lstStyle/>
              <a:p>
                <a:endParaRPr lang="da-DK"/>
              </a:p>
            </p:txBody>
          </p:sp>
          <p:sp>
            <p:nvSpPr>
              <p:cNvPr id="30833" name="Line 129"/>
              <p:cNvSpPr>
                <a:spLocks noChangeShapeType="1"/>
              </p:cNvSpPr>
              <p:nvPr/>
            </p:nvSpPr>
            <p:spPr bwMode="auto">
              <a:xfrm>
                <a:off x="3352" y="1414"/>
                <a:ext cx="108" cy="0"/>
              </a:xfrm>
              <a:prstGeom prst="line">
                <a:avLst/>
              </a:prstGeom>
              <a:noFill/>
              <a:ln w="19050">
                <a:solidFill>
                  <a:schemeClr val="tx1"/>
                </a:solidFill>
                <a:round/>
                <a:headEnd/>
                <a:tailEnd/>
              </a:ln>
            </p:spPr>
            <p:txBody>
              <a:bodyPr anchor="ctr">
                <a:spAutoFit/>
              </a:bodyPr>
              <a:lstStyle/>
              <a:p>
                <a:endParaRPr lang="da-DK"/>
              </a:p>
            </p:txBody>
          </p:sp>
          <p:sp>
            <p:nvSpPr>
              <p:cNvPr id="30834" name="Line 130"/>
              <p:cNvSpPr>
                <a:spLocks noChangeShapeType="1"/>
              </p:cNvSpPr>
              <p:nvPr/>
            </p:nvSpPr>
            <p:spPr bwMode="auto">
              <a:xfrm flipH="1">
                <a:off x="3487" y="1432"/>
                <a:ext cx="0" cy="270"/>
              </a:xfrm>
              <a:prstGeom prst="line">
                <a:avLst/>
              </a:prstGeom>
              <a:noFill/>
              <a:ln w="19050">
                <a:solidFill>
                  <a:schemeClr val="tx1"/>
                </a:solidFill>
                <a:round/>
                <a:headEnd/>
                <a:tailEnd/>
              </a:ln>
            </p:spPr>
            <p:txBody>
              <a:bodyPr anchor="ctr">
                <a:spAutoFit/>
              </a:bodyPr>
              <a:lstStyle/>
              <a:p>
                <a:endParaRPr lang="da-DK"/>
              </a:p>
            </p:txBody>
          </p:sp>
          <p:sp>
            <p:nvSpPr>
              <p:cNvPr id="30835" name="Line 131"/>
              <p:cNvSpPr>
                <a:spLocks noChangeShapeType="1"/>
              </p:cNvSpPr>
              <p:nvPr/>
            </p:nvSpPr>
            <p:spPr bwMode="auto">
              <a:xfrm>
                <a:off x="3487" y="1568"/>
                <a:ext cx="114" cy="0"/>
              </a:xfrm>
              <a:prstGeom prst="line">
                <a:avLst/>
              </a:prstGeom>
              <a:noFill/>
              <a:ln w="19050">
                <a:solidFill>
                  <a:schemeClr val="tx1"/>
                </a:solidFill>
                <a:round/>
                <a:headEnd/>
                <a:tailEnd/>
              </a:ln>
            </p:spPr>
            <p:txBody>
              <a:bodyPr anchor="ctr">
                <a:spAutoFit/>
              </a:bodyPr>
              <a:lstStyle/>
              <a:p>
                <a:endParaRPr lang="da-DK"/>
              </a:p>
            </p:txBody>
          </p:sp>
          <p:sp>
            <p:nvSpPr>
              <p:cNvPr id="30836" name="Line 132"/>
              <p:cNvSpPr>
                <a:spLocks noChangeShapeType="1"/>
              </p:cNvSpPr>
              <p:nvPr/>
            </p:nvSpPr>
            <p:spPr bwMode="auto">
              <a:xfrm>
                <a:off x="3490" y="1702"/>
                <a:ext cx="96" cy="0"/>
              </a:xfrm>
              <a:prstGeom prst="line">
                <a:avLst/>
              </a:prstGeom>
              <a:noFill/>
              <a:ln w="19050">
                <a:solidFill>
                  <a:schemeClr val="tx1"/>
                </a:solidFill>
                <a:round/>
                <a:headEnd/>
                <a:tailEnd/>
              </a:ln>
            </p:spPr>
            <p:txBody>
              <a:bodyPr anchor="ctr">
                <a:spAutoFit/>
              </a:bodyPr>
              <a:lstStyle/>
              <a:p>
                <a:endParaRPr lang="da-DK"/>
              </a:p>
            </p:txBody>
          </p:sp>
          <p:sp>
            <p:nvSpPr>
              <p:cNvPr id="30837" name="Line 133"/>
              <p:cNvSpPr>
                <a:spLocks noChangeShapeType="1"/>
              </p:cNvSpPr>
              <p:nvPr/>
            </p:nvSpPr>
            <p:spPr bwMode="auto">
              <a:xfrm>
                <a:off x="3171" y="1326"/>
                <a:ext cx="0" cy="243"/>
              </a:xfrm>
              <a:prstGeom prst="line">
                <a:avLst/>
              </a:prstGeom>
              <a:noFill/>
              <a:ln w="19050">
                <a:solidFill>
                  <a:schemeClr val="tx1"/>
                </a:solidFill>
                <a:round/>
                <a:headEnd/>
                <a:tailEnd/>
              </a:ln>
            </p:spPr>
            <p:txBody>
              <a:bodyPr anchor="ctr">
                <a:spAutoFit/>
              </a:bodyPr>
              <a:lstStyle/>
              <a:p>
                <a:endParaRPr lang="da-DK"/>
              </a:p>
            </p:txBody>
          </p:sp>
          <p:sp>
            <p:nvSpPr>
              <p:cNvPr id="30838" name="Rectangle 134"/>
              <p:cNvSpPr>
                <a:spLocks noChangeArrowheads="1"/>
              </p:cNvSpPr>
              <p:nvPr/>
            </p:nvSpPr>
            <p:spPr bwMode="auto">
              <a:xfrm>
                <a:off x="2885" y="-167"/>
                <a:ext cx="925" cy="3466"/>
              </a:xfrm>
              <a:prstGeom prst="rect">
                <a:avLst/>
              </a:prstGeom>
              <a:solidFill>
                <a:srgbClr val="FFFF00"/>
              </a:solidFill>
              <a:ln w="3175" algn="ctr">
                <a:solidFill>
                  <a:schemeClr val="tx1"/>
                </a:solidFill>
                <a:miter lim="800000"/>
                <a:headEnd/>
                <a:tailEnd/>
              </a:ln>
            </p:spPr>
            <p:txBody>
              <a:bodyPr anchor="ctr">
                <a:spAutoFit/>
              </a:bodyPr>
              <a:lstStyle/>
              <a:p>
                <a:pPr defTabSz="914400"/>
                <a:endParaRPr lang="da-DK" sz="1800">
                  <a:ea typeface="MS PGothic" pitchFamily="34" charset="-128"/>
                </a:endParaRPr>
              </a:p>
            </p:txBody>
          </p:sp>
          <p:sp>
            <p:nvSpPr>
              <p:cNvPr id="30839" name="Line 135"/>
              <p:cNvSpPr>
                <a:spLocks noChangeShapeType="1"/>
              </p:cNvSpPr>
              <p:nvPr/>
            </p:nvSpPr>
            <p:spPr bwMode="auto">
              <a:xfrm>
                <a:off x="3172" y="1569"/>
                <a:ext cx="138" cy="0"/>
              </a:xfrm>
              <a:prstGeom prst="line">
                <a:avLst/>
              </a:prstGeom>
              <a:noFill/>
              <a:ln w="19050">
                <a:solidFill>
                  <a:schemeClr val="tx1"/>
                </a:solidFill>
                <a:round/>
                <a:headEnd/>
                <a:tailEnd/>
              </a:ln>
            </p:spPr>
            <p:txBody>
              <a:bodyPr anchor="ctr">
                <a:spAutoFit/>
              </a:bodyPr>
              <a:lstStyle/>
              <a:p>
                <a:endParaRPr lang="da-DK"/>
              </a:p>
            </p:txBody>
          </p:sp>
          <p:sp>
            <p:nvSpPr>
              <p:cNvPr id="30840" name="Rectangle 136"/>
              <p:cNvSpPr>
                <a:spLocks noChangeArrowheads="1"/>
              </p:cNvSpPr>
              <p:nvPr/>
            </p:nvSpPr>
            <p:spPr bwMode="auto">
              <a:xfrm>
                <a:off x="3159" y="-167"/>
                <a:ext cx="926" cy="3466"/>
              </a:xfrm>
              <a:prstGeom prst="rect">
                <a:avLst/>
              </a:prstGeom>
              <a:solidFill>
                <a:schemeClr val="accent2"/>
              </a:solidFill>
              <a:ln w="3175" algn="ctr">
                <a:solidFill>
                  <a:schemeClr val="tx1"/>
                </a:solidFill>
                <a:miter lim="800000"/>
                <a:headEnd/>
                <a:tailEnd/>
              </a:ln>
            </p:spPr>
            <p:txBody>
              <a:bodyPr anchor="ctr">
                <a:spAutoFit/>
              </a:bodyPr>
              <a:lstStyle/>
              <a:p>
                <a:pPr defTabSz="914400"/>
                <a:endParaRPr lang="da-DK" sz="1800">
                  <a:ea typeface="MS PGothic" pitchFamily="34" charset="-128"/>
                </a:endParaRPr>
              </a:p>
            </p:txBody>
          </p:sp>
          <p:sp>
            <p:nvSpPr>
              <p:cNvPr id="30841" name="Rectangle 137"/>
              <p:cNvSpPr>
                <a:spLocks noChangeArrowheads="1"/>
              </p:cNvSpPr>
              <p:nvPr/>
            </p:nvSpPr>
            <p:spPr bwMode="auto">
              <a:xfrm>
                <a:off x="3026" y="-316"/>
                <a:ext cx="918" cy="3466"/>
              </a:xfrm>
              <a:prstGeom prst="rect">
                <a:avLst/>
              </a:prstGeom>
              <a:solidFill>
                <a:schemeClr val="folHlink"/>
              </a:solidFill>
              <a:ln w="3175" algn="ctr">
                <a:solidFill>
                  <a:schemeClr val="tx1"/>
                </a:solidFill>
                <a:miter lim="800000"/>
                <a:headEnd/>
                <a:tailEnd/>
              </a:ln>
            </p:spPr>
            <p:txBody>
              <a:bodyPr anchor="ctr">
                <a:spAutoFit/>
              </a:bodyPr>
              <a:lstStyle/>
              <a:p>
                <a:pPr defTabSz="914400"/>
                <a:endParaRPr lang="da-DK" sz="1800">
                  <a:ea typeface="MS PGothic" pitchFamily="34" charset="-128"/>
                </a:endParaRPr>
              </a:p>
            </p:txBody>
          </p:sp>
        </p:grpSp>
        <p:sp>
          <p:nvSpPr>
            <p:cNvPr id="652426" name="Rectangle 138"/>
            <p:cNvSpPr>
              <a:spLocks noChangeArrowheads="1"/>
            </p:cNvSpPr>
            <p:nvPr/>
          </p:nvSpPr>
          <p:spPr bwMode="auto">
            <a:xfrm>
              <a:off x="1308" y="3348"/>
              <a:ext cx="85" cy="87"/>
            </a:xfrm>
            <a:prstGeom prst="rect">
              <a:avLst/>
            </a:prstGeom>
            <a:gradFill rotWithShape="1">
              <a:gsLst>
                <a:gs pos="0">
                  <a:schemeClr val="hlink">
                    <a:gamma/>
                    <a:shade val="82353"/>
                    <a:invGamma/>
                  </a:schemeClr>
                </a:gs>
                <a:gs pos="100000">
                  <a:schemeClr val="hlink"/>
                </a:gs>
              </a:gsLst>
              <a:lin ang="5400000" scaled="1"/>
            </a:gradFill>
            <a:ln w="9525">
              <a:noFill/>
              <a:miter lim="800000"/>
              <a:headEnd/>
              <a:tailEnd/>
            </a:ln>
            <a:effectLst/>
          </p:spPr>
          <p:txBody>
            <a:bodyPr wrap="none" anchor="ctr"/>
            <a:lstStyle/>
            <a:p>
              <a:pPr defTabSz="914400">
                <a:defRPr/>
              </a:pPr>
              <a:endParaRPr lang="da-DK" sz="1800">
                <a:ea typeface="MS PGothic" pitchFamily="34" charset="-128"/>
              </a:endParaRPr>
            </a:p>
          </p:txBody>
        </p:sp>
        <p:sp>
          <p:nvSpPr>
            <p:cNvPr id="30825" name="Text Box 139"/>
            <p:cNvSpPr txBox="1">
              <a:spLocks noChangeArrowheads="1"/>
            </p:cNvSpPr>
            <p:nvPr/>
          </p:nvSpPr>
          <p:spPr bwMode="auto">
            <a:xfrm>
              <a:off x="1303" y="3347"/>
              <a:ext cx="94" cy="86"/>
            </a:xfrm>
            <a:prstGeom prst="rect">
              <a:avLst/>
            </a:prstGeom>
            <a:noFill/>
            <a:ln w="19050" algn="ctr">
              <a:noFill/>
              <a:miter lim="800000"/>
              <a:headEnd/>
              <a:tailEnd/>
            </a:ln>
          </p:spPr>
          <p:txBody>
            <a:bodyPr/>
            <a:lstStyle/>
            <a:p>
              <a:pPr defTabSz="914400">
                <a:lnSpc>
                  <a:spcPct val="90000"/>
                </a:lnSpc>
                <a:spcBef>
                  <a:spcPct val="50000"/>
                </a:spcBef>
                <a:buClr>
                  <a:schemeClr val="accent2"/>
                </a:buClr>
                <a:buFont typeface="Wingdings" pitchFamily="2" charset="2"/>
                <a:buNone/>
              </a:pPr>
              <a:r>
                <a:rPr lang="en-US" sz="100">
                  <a:ea typeface="MS PGothic" pitchFamily="34" charset="-128"/>
                </a:rPr>
                <a:t>Payments Objects User Interface</a:t>
              </a:r>
            </a:p>
          </p:txBody>
        </p:sp>
        <p:pic>
          <p:nvPicPr>
            <p:cNvPr id="30826" name="Picture 140" descr="MCj04127760000[1]"/>
            <p:cNvPicPr>
              <a:picLocks noChangeAspect="1" noChangeArrowheads="1"/>
            </p:cNvPicPr>
            <p:nvPr/>
          </p:nvPicPr>
          <p:blipFill>
            <a:blip r:embed="rId32"/>
            <a:srcRect/>
            <a:stretch>
              <a:fillRect/>
            </a:stretch>
          </p:blipFill>
          <p:spPr bwMode="auto">
            <a:xfrm>
              <a:off x="1326" y="3403"/>
              <a:ext cx="47" cy="26"/>
            </a:xfrm>
            <a:prstGeom prst="rect">
              <a:avLst/>
            </a:prstGeom>
            <a:noFill/>
            <a:ln w="9525">
              <a:noFill/>
              <a:miter lim="800000"/>
              <a:headEnd/>
              <a:tailEnd/>
            </a:ln>
          </p:spPr>
        </p:pic>
        <p:pic>
          <p:nvPicPr>
            <p:cNvPr id="30827" name="Picture 141"/>
            <p:cNvPicPr>
              <a:picLocks noChangeAspect="1" noChangeArrowheads="1"/>
            </p:cNvPicPr>
            <p:nvPr/>
          </p:nvPicPr>
          <p:blipFill>
            <a:blip r:embed="rId31">
              <a:lum bright="-10000"/>
              <a:grayscl/>
            </a:blip>
            <a:srcRect/>
            <a:stretch>
              <a:fillRect/>
            </a:stretch>
          </p:blipFill>
          <p:spPr bwMode="auto">
            <a:xfrm>
              <a:off x="1187" y="3443"/>
              <a:ext cx="99" cy="53"/>
            </a:xfrm>
            <a:prstGeom prst="rect">
              <a:avLst/>
            </a:prstGeom>
            <a:noFill/>
            <a:ln w="9525">
              <a:noFill/>
              <a:miter lim="800000"/>
              <a:headEnd/>
              <a:tailEnd/>
            </a:ln>
          </p:spPr>
        </p:pic>
        <p:sp>
          <p:nvSpPr>
            <p:cNvPr id="30828" name="Text Box 142"/>
            <p:cNvSpPr txBox="1">
              <a:spLocks noChangeArrowheads="1"/>
            </p:cNvSpPr>
            <p:nvPr/>
          </p:nvSpPr>
          <p:spPr bwMode="auto">
            <a:xfrm>
              <a:off x="1184" y="3459"/>
              <a:ext cx="103" cy="20"/>
            </a:xfrm>
            <a:prstGeom prst="rect">
              <a:avLst/>
            </a:prstGeom>
            <a:noFill/>
            <a:ln w="19050" algn="ctr">
              <a:noFill/>
              <a:miter lim="800000"/>
              <a:headEnd/>
              <a:tailEnd/>
            </a:ln>
          </p:spPr>
          <p:txBody>
            <a:bodyPr anchor="ctr" anchorCtr="1"/>
            <a:lstStyle/>
            <a:p>
              <a:pPr algn="ctr" defTabSz="914400">
                <a:lnSpc>
                  <a:spcPct val="90000"/>
                </a:lnSpc>
                <a:spcBef>
                  <a:spcPct val="50000"/>
                </a:spcBef>
                <a:buClr>
                  <a:schemeClr val="accent2"/>
                </a:buClr>
                <a:buFont typeface="Wingdings" pitchFamily="2" charset="2"/>
                <a:buNone/>
              </a:pPr>
              <a:r>
                <a:rPr lang="en-US" sz="100">
                  <a:ea typeface="MS PGothic" pitchFamily="34" charset="-128"/>
                </a:rPr>
                <a:t>Flow Coordinator</a:t>
              </a:r>
            </a:p>
          </p:txBody>
        </p:sp>
      </p:grpSp>
      <p:sp>
        <p:nvSpPr>
          <p:cNvPr id="30791" name="Text Box 143"/>
          <p:cNvSpPr txBox="1">
            <a:spLocks noChangeArrowheads="1"/>
          </p:cNvSpPr>
          <p:nvPr/>
        </p:nvSpPr>
        <p:spPr bwMode="auto">
          <a:xfrm>
            <a:off x="8875713" y="2525713"/>
            <a:ext cx="1738312" cy="336550"/>
          </a:xfrm>
          <a:prstGeom prst="rect">
            <a:avLst/>
          </a:prstGeom>
          <a:noFill/>
          <a:ln w="9525">
            <a:noFill/>
            <a:miter lim="800000"/>
            <a:headEnd/>
            <a:tailEnd/>
          </a:ln>
        </p:spPr>
        <p:txBody>
          <a:bodyPr>
            <a:spAutoFit/>
          </a:bodyPr>
          <a:lstStyle/>
          <a:p>
            <a:pPr algn="ctr" defTabSz="457200">
              <a:lnSpc>
                <a:spcPct val="90000"/>
              </a:lnSpc>
              <a:spcBef>
                <a:spcPts val="525"/>
              </a:spcBef>
              <a:spcAft>
                <a:spcPts val="225"/>
              </a:spcAft>
              <a:buClr>
                <a:srgbClr val="808080"/>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b="1">
                <a:solidFill>
                  <a:schemeClr val="bg1"/>
                </a:solidFill>
                <a:ea typeface="MS PGothic" pitchFamily="34" charset="-128"/>
              </a:rPr>
              <a:t>Development Tools / Methodology</a:t>
            </a:r>
          </a:p>
        </p:txBody>
      </p:sp>
      <p:sp>
        <p:nvSpPr>
          <p:cNvPr id="30792" name="Text Box 144"/>
          <p:cNvSpPr txBox="1">
            <a:spLocks noChangeArrowheads="1"/>
          </p:cNvSpPr>
          <p:nvPr/>
        </p:nvSpPr>
        <p:spPr bwMode="auto">
          <a:xfrm>
            <a:off x="8081963" y="3659188"/>
            <a:ext cx="1344612" cy="365125"/>
          </a:xfrm>
          <a:prstGeom prst="rect">
            <a:avLst/>
          </a:prstGeom>
          <a:noFill/>
          <a:ln w="9525" algn="ctr">
            <a:noFill/>
            <a:miter lim="800000"/>
            <a:headEnd/>
            <a:tailEnd/>
          </a:ln>
        </p:spPr>
        <p:txBody>
          <a:bodyPr>
            <a:spAutoFit/>
          </a:bodyPr>
          <a:lstStyle/>
          <a:p>
            <a:pPr algn="ctr" defTabSz="914400">
              <a:spcBef>
                <a:spcPct val="35000"/>
              </a:spcBef>
              <a:spcAft>
                <a:spcPct val="15000"/>
              </a:spcAft>
              <a:buClr>
                <a:schemeClr val="tx2"/>
              </a:buClr>
              <a:buFont typeface="Wingdings" pitchFamily="2" charset="2"/>
              <a:buNone/>
            </a:pPr>
            <a:r>
              <a:rPr lang="en-US" sz="900" b="1">
                <a:ea typeface="MS PGothic" pitchFamily="34" charset="-128"/>
              </a:rPr>
              <a:t>WebSphere Modeler with IFW</a:t>
            </a:r>
          </a:p>
        </p:txBody>
      </p:sp>
      <p:pic>
        <p:nvPicPr>
          <p:cNvPr id="30793" name="Picture 145"/>
          <p:cNvPicPr>
            <a:picLocks noChangeAspect="1" noChangeArrowheads="1"/>
          </p:cNvPicPr>
          <p:nvPr/>
        </p:nvPicPr>
        <p:blipFill>
          <a:blip r:embed="rId33"/>
          <a:srcRect/>
          <a:stretch>
            <a:fillRect/>
          </a:stretch>
        </p:blipFill>
        <p:spPr bwMode="auto">
          <a:xfrm>
            <a:off x="9926638" y="3241675"/>
            <a:ext cx="681037" cy="398463"/>
          </a:xfrm>
          <a:prstGeom prst="rect">
            <a:avLst/>
          </a:prstGeom>
          <a:noFill/>
          <a:ln w="9525">
            <a:noFill/>
            <a:miter lim="800000"/>
            <a:headEnd/>
            <a:tailEnd/>
          </a:ln>
        </p:spPr>
      </p:pic>
      <p:pic>
        <p:nvPicPr>
          <p:cNvPr id="30794" name="Picture 146" descr="busmodelscreen"/>
          <p:cNvPicPr>
            <a:picLocks noChangeAspect="1" noChangeArrowheads="1"/>
          </p:cNvPicPr>
          <p:nvPr/>
        </p:nvPicPr>
        <p:blipFill>
          <a:blip r:embed="rId34"/>
          <a:srcRect/>
          <a:stretch>
            <a:fillRect/>
          </a:stretch>
        </p:blipFill>
        <p:spPr bwMode="auto">
          <a:xfrm>
            <a:off x="8269288" y="3252788"/>
            <a:ext cx="971550" cy="439737"/>
          </a:xfrm>
          <a:prstGeom prst="rect">
            <a:avLst/>
          </a:prstGeom>
          <a:noFill/>
          <a:ln w="9525">
            <a:noFill/>
            <a:miter lim="800000"/>
            <a:headEnd/>
            <a:tailEnd/>
          </a:ln>
        </p:spPr>
      </p:pic>
      <p:sp>
        <p:nvSpPr>
          <p:cNvPr id="30795" name="Text Box 147"/>
          <p:cNvSpPr txBox="1">
            <a:spLocks noChangeArrowheads="1"/>
          </p:cNvSpPr>
          <p:nvPr/>
        </p:nvSpPr>
        <p:spPr bwMode="auto">
          <a:xfrm>
            <a:off x="9594850" y="3632200"/>
            <a:ext cx="1343025" cy="365125"/>
          </a:xfrm>
          <a:prstGeom prst="rect">
            <a:avLst/>
          </a:prstGeom>
          <a:noFill/>
          <a:ln w="9525" algn="ctr">
            <a:noFill/>
            <a:miter lim="800000"/>
            <a:headEnd/>
            <a:tailEnd/>
          </a:ln>
        </p:spPr>
        <p:txBody>
          <a:bodyPr>
            <a:spAutoFit/>
          </a:bodyPr>
          <a:lstStyle/>
          <a:p>
            <a:pPr algn="ctr" defTabSz="914400">
              <a:spcBef>
                <a:spcPct val="35000"/>
              </a:spcBef>
              <a:spcAft>
                <a:spcPct val="15000"/>
              </a:spcAft>
              <a:buClr>
                <a:schemeClr val="tx2"/>
              </a:buClr>
              <a:buFont typeface="Wingdings" pitchFamily="2" charset="2"/>
              <a:buNone/>
            </a:pPr>
            <a:r>
              <a:rPr lang="en-US" sz="900" b="1">
                <a:ea typeface="MS PGothic" pitchFamily="34" charset="-128"/>
              </a:rPr>
              <a:t>Rational Software Architect with IFW</a:t>
            </a:r>
          </a:p>
        </p:txBody>
      </p:sp>
      <p:sp>
        <p:nvSpPr>
          <p:cNvPr id="30796" name="Text Box 148"/>
          <p:cNvSpPr txBox="1">
            <a:spLocks noChangeArrowheads="1"/>
          </p:cNvSpPr>
          <p:nvPr/>
        </p:nvSpPr>
        <p:spPr bwMode="auto">
          <a:xfrm>
            <a:off x="5122863" y="3736975"/>
            <a:ext cx="1657350" cy="336550"/>
          </a:xfrm>
          <a:prstGeom prst="rect">
            <a:avLst/>
          </a:prstGeom>
          <a:noFill/>
          <a:ln w="9525">
            <a:noFill/>
            <a:miter lim="800000"/>
            <a:headEnd/>
            <a:tailEnd/>
          </a:ln>
        </p:spPr>
        <p:txBody>
          <a:bodyPr>
            <a:spAutoFit/>
          </a:bodyPr>
          <a:lstStyle/>
          <a:p>
            <a:pPr algn="ctr" defTabSz="457200">
              <a:lnSpc>
                <a:spcPct val="90000"/>
              </a:lnSpc>
              <a:spcBef>
                <a:spcPts val="525"/>
              </a:spcBef>
              <a:spcAft>
                <a:spcPts val="225"/>
              </a:spcAft>
              <a:buClr>
                <a:srgbClr val="808080"/>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b="1">
                <a:ea typeface="MS PGothic" pitchFamily="34" charset="-128"/>
              </a:rPr>
              <a:t>WebSphere Banking Content Pack</a:t>
            </a:r>
          </a:p>
        </p:txBody>
      </p:sp>
      <p:grpSp>
        <p:nvGrpSpPr>
          <p:cNvPr id="30797" name="Group 149"/>
          <p:cNvGrpSpPr>
            <a:grpSpLocks/>
          </p:cNvGrpSpPr>
          <p:nvPr/>
        </p:nvGrpSpPr>
        <p:grpSpPr bwMode="auto">
          <a:xfrm>
            <a:off x="5272088" y="3478213"/>
            <a:ext cx="1289050" cy="244475"/>
            <a:chOff x="2207" y="2114"/>
            <a:chExt cx="1499" cy="354"/>
          </a:xfrm>
        </p:grpSpPr>
        <p:grpSp>
          <p:nvGrpSpPr>
            <p:cNvPr id="30801" name="Group 150"/>
            <p:cNvGrpSpPr>
              <a:grpSpLocks/>
            </p:cNvGrpSpPr>
            <p:nvPr/>
          </p:nvGrpSpPr>
          <p:grpSpPr bwMode="auto">
            <a:xfrm>
              <a:off x="2207" y="2114"/>
              <a:ext cx="1499" cy="354"/>
              <a:chOff x="1296" y="2610"/>
              <a:chExt cx="3115" cy="804"/>
            </a:xfrm>
          </p:grpSpPr>
          <p:pic>
            <p:nvPicPr>
              <p:cNvPr id="30803" name="Picture 3" descr="17"/>
              <p:cNvPicPr>
                <a:picLocks noChangeAspect="1" noChangeArrowheads="1"/>
              </p:cNvPicPr>
              <p:nvPr/>
            </p:nvPicPr>
            <p:blipFill>
              <a:blip r:embed="rId35"/>
              <a:srcRect/>
              <a:stretch>
                <a:fillRect/>
              </a:stretch>
            </p:blipFill>
            <p:spPr bwMode="auto">
              <a:xfrm>
                <a:off x="1296" y="2610"/>
                <a:ext cx="3115" cy="804"/>
              </a:xfrm>
              <a:prstGeom prst="rect">
                <a:avLst/>
              </a:prstGeom>
              <a:noFill/>
              <a:ln w="9525">
                <a:noFill/>
                <a:miter lim="800000"/>
                <a:headEnd/>
                <a:tailEnd/>
              </a:ln>
            </p:spPr>
          </p:pic>
          <p:pic>
            <p:nvPicPr>
              <p:cNvPr id="30804" name="Picture 4" descr="02"/>
              <p:cNvPicPr>
                <a:picLocks noChangeAspect="1" noChangeArrowheads="1"/>
              </p:cNvPicPr>
              <p:nvPr/>
            </p:nvPicPr>
            <p:blipFill>
              <a:blip r:embed="rId36"/>
              <a:srcRect/>
              <a:stretch>
                <a:fillRect/>
              </a:stretch>
            </p:blipFill>
            <p:spPr bwMode="auto">
              <a:xfrm>
                <a:off x="1956" y="2650"/>
                <a:ext cx="1874" cy="557"/>
              </a:xfrm>
              <a:prstGeom prst="rect">
                <a:avLst/>
              </a:prstGeom>
              <a:noFill/>
              <a:ln w="9525">
                <a:noFill/>
                <a:miter lim="800000"/>
                <a:headEnd/>
                <a:tailEnd/>
              </a:ln>
            </p:spPr>
          </p:pic>
        </p:grpSp>
        <p:pic>
          <p:nvPicPr>
            <p:cNvPr id="30802" name="Picture 153" descr="Coin_Finance"/>
            <p:cNvPicPr>
              <a:picLocks noChangeAspect="1" noChangeArrowheads="1"/>
            </p:cNvPicPr>
            <p:nvPr/>
          </p:nvPicPr>
          <p:blipFill>
            <a:blip r:embed="rId37"/>
            <a:srcRect/>
            <a:stretch>
              <a:fillRect/>
            </a:stretch>
          </p:blipFill>
          <p:spPr bwMode="auto">
            <a:xfrm>
              <a:off x="2435" y="2125"/>
              <a:ext cx="263" cy="263"/>
            </a:xfrm>
            <a:prstGeom prst="rect">
              <a:avLst/>
            </a:prstGeom>
            <a:noFill/>
            <a:ln w="9525">
              <a:noFill/>
              <a:miter lim="800000"/>
              <a:headEnd/>
              <a:tailEnd/>
            </a:ln>
          </p:spPr>
        </p:pic>
      </p:grpSp>
      <p:sp>
        <p:nvSpPr>
          <p:cNvPr id="30798" name="Text Box 154"/>
          <p:cNvSpPr txBox="1">
            <a:spLocks noChangeArrowheads="1"/>
          </p:cNvSpPr>
          <p:nvPr/>
        </p:nvSpPr>
        <p:spPr bwMode="auto">
          <a:xfrm>
            <a:off x="3860800" y="5332413"/>
            <a:ext cx="1314450" cy="336550"/>
          </a:xfrm>
          <a:prstGeom prst="rect">
            <a:avLst/>
          </a:prstGeom>
          <a:noFill/>
          <a:ln w="9525">
            <a:noFill/>
            <a:miter lim="800000"/>
            <a:headEnd/>
            <a:tailEnd/>
          </a:ln>
        </p:spPr>
        <p:txBody>
          <a:bodyPr>
            <a:spAutoFit/>
          </a:bodyPr>
          <a:lstStyle/>
          <a:p>
            <a:pPr algn="ctr" defTabSz="457200">
              <a:lnSpc>
                <a:spcPct val="90000"/>
              </a:lnSpc>
              <a:spcBef>
                <a:spcPts val="525"/>
              </a:spcBef>
              <a:spcAft>
                <a:spcPts val="225"/>
              </a:spcAft>
              <a:buClr>
                <a:srgbClr val="808080"/>
              </a:buClr>
              <a:buSzPct val="10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b="1">
                <a:solidFill>
                  <a:schemeClr val="bg1"/>
                </a:solidFill>
                <a:ea typeface="MS PGothic" pitchFamily="34" charset="-128"/>
              </a:rPr>
              <a:t>IBM Service Management for IRM</a:t>
            </a:r>
          </a:p>
        </p:txBody>
      </p:sp>
      <p:pic>
        <p:nvPicPr>
          <p:cNvPr id="30799" name="Picture 155"/>
          <p:cNvPicPr>
            <a:picLocks noChangeAspect="1" noChangeArrowheads="1"/>
          </p:cNvPicPr>
          <p:nvPr/>
        </p:nvPicPr>
        <p:blipFill>
          <a:blip r:embed="rId38"/>
          <a:srcRect/>
          <a:stretch>
            <a:fillRect/>
          </a:stretch>
        </p:blipFill>
        <p:spPr bwMode="auto">
          <a:xfrm>
            <a:off x="4130675" y="4938713"/>
            <a:ext cx="773113" cy="403225"/>
          </a:xfrm>
          <a:prstGeom prst="rect">
            <a:avLst/>
          </a:prstGeom>
          <a:noFill/>
          <a:ln w="9525" algn="ctr">
            <a:noFill/>
            <a:miter lim="800000"/>
            <a:headEnd/>
            <a:tailEnd/>
          </a:ln>
        </p:spPr>
      </p:pic>
      <p:pic>
        <p:nvPicPr>
          <p:cNvPr id="30800" name="Picture 156" descr="icon_new"/>
          <p:cNvPicPr>
            <a:picLocks noChangeAspect="1" noChangeArrowheads="1"/>
          </p:cNvPicPr>
          <p:nvPr/>
        </p:nvPicPr>
        <p:blipFill>
          <a:blip r:embed="rId39"/>
          <a:srcRect/>
          <a:stretch>
            <a:fillRect/>
          </a:stretch>
        </p:blipFill>
        <p:spPr bwMode="auto">
          <a:xfrm>
            <a:off x="6094413" y="3422650"/>
            <a:ext cx="541337" cy="2508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1"/>
          <p:cNvSpPr txBox="1">
            <a:spLocks noGrp="1"/>
          </p:cNvSpPr>
          <p:nvPr/>
        </p:nvSpPr>
        <p:spPr bwMode="black">
          <a:xfrm>
            <a:off x="242888" y="6537325"/>
            <a:ext cx="488950" cy="184150"/>
          </a:xfrm>
          <a:prstGeom prst="rect">
            <a:avLst/>
          </a:prstGeom>
          <a:noFill/>
          <a:ln w="9525">
            <a:noFill/>
            <a:miter lim="800000"/>
            <a:headEnd/>
            <a:tailEnd/>
          </a:ln>
        </p:spPr>
        <p:txBody>
          <a:bodyPr lIns="92075" tIns="46038" rIns="92075" bIns="46038"/>
          <a:lstStyle/>
          <a:p>
            <a:pPr defTabSz="914400"/>
            <a:endParaRPr lang="en-US" sz="1000">
              <a:solidFill>
                <a:srgbClr val="000000"/>
              </a:solidFill>
              <a:ea typeface="MS PGothic" pitchFamily="34" charset="-128"/>
            </a:endParaRPr>
          </a:p>
        </p:txBody>
      </p:sp>
      <p:pic>
        <p:nvPicPr>
          <p:cNvPr id="32770" name="Picture 49" descr="OPlogo_blackblueONwhite.gif"/>
          <p:cNvPicPr>
            <a:picLocks noChangeAspect="1"/>
          </p:cNvPicPr>
          <p:nvPr/>
        </p:nvPicPr>
        <p:blipFill>
          <a:blip r:embed="rId3"/>
          <a:srcRect/>
          <a:stretch>
            <a:fillRect/>
          </a:stretch>
        </p:blipFill>
        <p:spPr bwMode="auto">
          <a:xfrm>
            <a:off x="7389813" y="5124450"/>
            <a:ext cx="2554287" cy="493713"/>
          </a:xfrm>
          <a:prstGeom prst="rect">
            <a:avLst/>
          </a:prstGeom>
          <a:noFill/>
          <a:ln w="9525">
            <a:noFill/>
            <a:miter lim="800000"/>
            <a:headEnd/>
            <a:tailEnd/>
          </a:ln>
        </p:spPr>
      </p:pic>
      <p:pic>
        <p:nvPicPr>
          <p:cNvPr id="32771" name="Picture 55"/>
          <p:cNvPicPr>
            <a:picLocks noChangeAspect="1" noChangeArrowheads="1"/>
          </p:cNvPicPr>
          <p:nvPr/>
        </p:nvPicPr>
        <p:blipFill>
          <a:blip r:embed="rId4"/>
          <a:srcRect/>
          <a:stretch>
            <a:fillRect/>
          </a:stretch>
        </p:blipFill>
        <p:spPr bwMode="auto">
          <a:xfrm>
            <a:off x="3938588" y="5041900"/>
            <a:ext cx="1379537" cy="620713"/>
          </a:xfrm>
          <a:prstGeom prst="rect">
            <a:avLst/>
          </a:prstGeom>
          <a:noFill/>
          <a:ln w="19050" algn="ctr">
            <a:noFill/>
            <a:miter lim="800000"/>
            <a:headEnd/>
            <a:tailEnd/>
          </a:ln>
        </p:spPr>
      </p:pic>
      <p:sp>
        <p:nvSpPr>
          <p:cNvPr id="32772" name="Rectangle 2"/>
          <p:cNvSpPr>
            <a:spLocks noChangeArrowheads="1"/>
          </p:cNvSpPr>
          <p:nvPr/>
        </p:nvSpPr>
        <p:spPr bwMode="auto">
          <a:xfrm>
            <a:off x="793750" y="4351338"/>
            <a:ext cx="5216525" cy="346075"/>
          </a:xfrm>
          <a:prstGeom prst="rect">
            <a:avLst/>
          </a:prstGeom>
          <a:noFill/>
          <a:ln w="9525" algn="ctr">
            <a:noFill/>
            <a:miter lim="800000"/>
            <a:headEnd/>
            <a:tailEnd/>
          </a:ln>
        </p:spPr>
        <p:txBody>
          <a:bodyPr wrap="none" anchorCtr="1"/>
          <a:lstStyle/>
          <a:p>
            <a:pPr algn="ctr" defTabSz="914400">
              <a:lnSpc>
                <a:spcPct val="90000"/>
              </a:lnSpc>
            </a:pPr>
            <a:r>
              <a:rPr lang="en-US" sz="1400" b="1">
                <a:solidFill>
                  <a:srgbClr val="000000"/>
                </a:solidFill>
              </a:rPr>
              <a:t>Theme 4: Acquisitions expand business value</a:t>
            </a:r>
          </a:p>
        </p:txBody>
      </p:sp>
      <p:sp>
        <p:nvSpPr>
          <p:cNvPr id="32773" name="Rectangle 2"/>
          <p:cNvSpPr txBox="1">
            <a:spLocks noChangeArrowheads="1"/>
          </p:cNvSpPr>
          <p:nvPr/>
        </p:nvSpPr>
        <p:spPr bwMode="auto">
          <a:xfrm>
            <a:off x="490538" y="309563"/>
            <a:ext cx="11668125" cy="477837"/>
          </a:xfrm>
          <a:prstGeom prst="rect">
            <a:avLst/>
          </a:prstGeom>
          <a:noFill/>
          <a:ln w="9525">
            <a:noFill/>
            <a:miter lim="800000"/>
            <a:headEnd/>
            <a:tailEnd/>
          </a:ln>
        </p:spPr>
        <p:txBody>
          <a:bodyPr/>
          <a:lstStyle/>
          <a:p>
            <a:pPr defTabSz="914400" eaLnBrk="0" hangingPunct="0"/>
            <a:r>
              <a:rPr lang="en-US" sz="2600">
                <a:solidFill>
                  <a:srgbClr val="7889FB"/>
                </a:solidFill>
                <a:ea typeface="MS PGothic" pitchFamily="34" charset="-128"/>
                <a:sym typeface="Arial" charset="0"/>
              </a:rPr>
              <a:t>Banking Industry Framework – Themes behind V2</a:t>
            </a:r>
          </a:p>
        </p:txBody>
      </p:sp>
      <p:sp>
        <p:nvSpPr>
          <p:cNvPr id="32774" name="TextBox 50"/>
          <p:cNvSpPr txBox="1">
            <a:spLocks noChangeArrowheads="1"/>
          </p:cNvSpPr>
          <p:nvPr/>
        </p:nvSpPr>
        <p:spPr bwMode="auto">
          <a:xfrm>
            <a:off x="6176963" y="2392363"/>
            <a:ext cx="1360487" cy="365125"/>
          </a:xfrm>
          <a:prstGeom prst="rect">
            <a:avLst/>
          </a:prstGeom>
          <a:noFill/>
          <a:ln w="9525">
            <a:noFill/>
            <a:miter lim="800000"/>
            <a:headEnd/>
            <a:tailEnd/>
          </a:ln>
        </p:spPr>
        <p:txBody>
          <a:bodyPr wrap="none">
            <a:spAutoFit/>
          </a:bodyPr>
          <a:lstStyle/>
          <a:p>
            <a:pPr algn="ctr" defTabSz="914400"/>
            <a:r>
              <a:rPr lang="en-US" sz="900" b="1">
                <a:solidFill>
                  <a:srgbClr val="FFFFFF"/>
                </a:solidFill>
                <a:ea typeface="MS PGothic" pitchFamily="34" charset="-128"/>
              </a:rPr>
              <a:t>IT Systems</a:t>
            </a:r>
          </a:p>
          <a:p>
            <a:pPr algn="ctr" defTabSz="914400"/>
            <a:r>
              <a:rPr lang="en-US" sz="900" b="1">
                <a:solidFill>
                  <a:srgbClr val="FFFFFF"/>
                </a:solidFill>
                <a:ea typeface="MS PGothic" pitchFamily="34" charset="-128"/>
              </a:rPr>
              <a:t>and Operations</a:t>
            </a:r>
          </a:p>
        </p:txBody>
      </p:sp>
      <p:sp>
        <p:nvSpPr>
          <p:cNvPr id="32775" name="TextBox 51"/>
          <p:cNvSpPr txBox="1">
            <a:spLocks noChangeArrowheads="1"/>
          </p:cNvSpPr>
          <p:nvPr/>
        </p:nvSpPr>
        <p:spPr bwMode="auto">
          <a:xfrm>
            <a:off x="6196013" y="4276725"/>
            <a:ext cx="1317625" cy="501650"/>
          </a:xfrm>
          <a:prstGeom prst="rect">
            <a:avLst/>
          </a:prstGeom>
          <a:noFill/>
          <a:ln w="9525">
            <a:noFill/>
            <a:miter lim="800000"/>
            <a:headEnd/>
            <a:tailEnd/>
          </a:ln>
        </p:spPr>
        <p:txBody>
          <a:bodyPr wrap="none">
            <a:spAutoFit/>
          </a:bodyPr>
          <a:lstStyle/>
          <a:p>
            <a:pPr algn="ctr" defTabSz="914400"/>
            <a:r>
              <a:rPr lang="en-US" sz="900" b="1">
                <a:solidFill>
                  <a:srgbClr val="FFFFFF"/>
                </a:solidFill>
                <a:ea typeface="MS PGothic" pitchFamily="34" charset="-128"/>
              </a:rPr>
              <a:t>Merchandising</a:t>
            </a:r>
            <a:br>
              <a:rPr lang="en-US" sz="900" b="1">
                <a:solidFill>
                  <a:srgbClr val="FFFFFF"/>
                </a:solidFill>
                <a:ea typeface="MS PGothic" pitchFamily="34" charset="-128"/>
              </a:rPr>
            </a:br>
            <a:r>
              <a:rPr lang="en-US" sz="900" b="1">
                <a:solidFill>
                  <a:srgbClr val="FFFFFF"/>
                </a:solidFill>
                <a:ea typeface="MS PGothic" pitchFamily="34" charset="-128"/>
              </a:rPr>
              <a:t>and Product</a:t>
            </a:r>
            <a:br>
              <a:rPr lang="en-US" sz="900" b="1">
                <a:solidFill>
                  <a:srgbClr val="FFFFFF"/>
                </a:solidFill>
                <a:ea typeface="MS PGothic" pitchFamily="34" charset="-128"/>
              </a:rPr>
            </a:br>
            <a:r>
              <a:rPr lang="en-US" sz="900" b="1">
                <a:solidFill>
                  <a:srgbClr val="FFFFFF"/>
                </a:solidFill>
                <a:ea typeface="MS PGothic" pitchFamily="34" charset="-128"/>
              </a:rPr>
              <a:t>Management</a:t>
            </a:r>
          </a:p>
        </p:txBody>
      </p:sp>
      <p:sp>
        <p:nvSpPr>
          <p:cNvPr id="32776" name="TextBox 52"/>
          <p:cNvSpPr txBox="1">
            <a:spLocks noChangeArrowheads="1"/>
          </p:cNvSpPr>
          <p:nvPr/>
        </p:nvSpPr>
        <p:spPr bwMode="auto">
          <a:xfrm>
            <a:off x="3921125" y="3392488"/>
            <a:ext cx="1285875" cy="365125"/>
          </a:xfrm>
          <a:prstGeom prst="rect">
            <a:avLst/>
          </a:prstGeom>
          <a:noFill/>
          <a:ln w="9525">
            <a:noFill/>
            <a:miter lim="800000"/>
            <a:headEnd/>
            <a:tailEnd/>
          </a:ln>
        </p:spPr>
        <p:txBody>
          <a:bodyPr>
            <a:spAutoFit/>
          </a:bodyPr>
          <a:lstStyle/>
          <a:p>
            <a:pPr algn="ctr" defTabSz="914400"/>
            <a:r>
              <a:rPr lang="en-US" sz="900" b="1">
                <a:solidFill>
                  <a:srgbClr val="FFFFFF"/>
                </a:solidFill>
                <a:ea typeface="MS PGothic" pitchFamily="34" charset="-128"/>
              </a:rPr>
              <a:t>Store and</a:t>
            </a:r>
            <a:br>
              <a:rPr lang="en-US" sz="900" b="1">
                <a:solidFill>
                  <a:srgbClr val="FFFFFF"/>
                </a:solidFill>
                <a:ea typeface="MS PGothic" pitchFamily="34" charset="-128"/>
              </a:rPr>
            </a:br>
            <a:r>
              <a:rPr lang="en-US" sz="900" b="1">
                <a:solidFill>
                  <a:srgbClr val="FFFFFF"/>
                </a:solidFill>
                <a:ea typeface="MS PGothic" pitchFamily="34" charset="-128"/>
              </a:rPr>
              <a:t>Channels</a:t>
            </a:r>
          </a:p>
        </p:txBody>
      </p:sp>
      <p:pic>
        <p:nvPicPr>
          <p:cNvPr id="32777" name="Picture 13"/>
          <p:cNvPicPr>
            <a:picLocks noChangeAspect="1" noChangeArrowheads="1"/>
          </p:cNvPicPr>
          <p:nvPr/>
        </p:nvPicPr>
        <p:blipFill>
          <a:blip r:embed="rId5"/>
          <a:srcRect/>
          <a:stretch>
            <a:fillRect/>
          </a:stretch>
        </p:blipFill>
        <p:spPr bwMode="auto">
          <a:xfrm>
            <a:off x="5778500" y="4811713"/>
            <a:ext cx="2173288" cy="454025"/>
          </a:xfrm>
          <a:prstGeom prst="rect">
            <a:avLst/>
          </a:prstGeom>
          <a:noFill/>
          <a:ln w="9525">
            <a:noFill/>
            <a:miter lim="800000"/>
            <a:headEnd/>
            <a:tailEnd/>
          </a:ln>
        </p:spPr>
      </p:pic>
      <p:sp>
        <p:nvSpPr>
          <p:cNvPr id="32778" name="Rectangle 17"/>
          <p:cNvSpPr>
            <a:spLocks noChangeArrowheads="1"/>
          </p:cNvSpPr>
          <p:nvPr/>
        </p:nvSpPr>
        <p:spPr bwMode="auto">
          <a:xfrm>
            <a:off x="490538" y="5464175"/>
            <a:ext cx="2681287" cy="460375"/>
          </a:xfrm>
          <a:prstGeom prst="rect">
            <a:avLst/>
          </a:prstGeom>
          <a:noFill/>
          <a:ln w="9525">
            <a:noFill/>
            <a:miter lim="800000"/>
            <a:headEnd/>
            <a:tailEnd/>
          </a:ln>
        </p:spPr>
        <p:txBody>
          <a:bodyPr/>
          <a:lstStyle/>
          <a:p>
            <a:pPr defTabSz="914400">
              <a:spcBef>
                <a:spcPct val="50000"/>
              </a:spcBef>
              <a:buClr>
                <a:srgbClr val="000000"/>
              </a:buClr>
              <a:buFont typeface="Wingdings" pitchFamily="2" charset="2"/>
              <a:buNone/>
            </a:pPr>
            <a:endParaRPr lang="en-US" sz="1200">
              <a:solidFill>
                <a:srgbClr val="000000"/>
              </a:solidFill>
            </a:endParaRPr>
          </a:p>
        </p:txBody>
      </p:sp>
      <p:sp>
        <p:nvSpPr>
          <p:cNvPr id="32779" name="Rectangle 23"/>
          <p:cNvSpPr>
            <a:spLocks noChangeArrowheads="1"/>
          </p:cNvSpPr>
          <p:nvPr/>
        </p:nvSpPr>
        <p:spPr bwMode="auto">
          <a:xfrm>
            <a:off x="333375" y="2319338"/>
            <a:ext cx="5137150" cy="476250"/>
          </a:xfrm>
          <a:prstGeom prst="rect">
            <a:avLst/>
          </a:prstGeom>
          <a:noFill/>
          <a:ln w="9525" algn="ctr">
            <a:noFill/>
            <a:miter lim="800000"/>
            <a:headEnd/>
            <a:tailEnd/>
          </a:ln>
        </p:spPr>
        <p:txBody>
          <a:bodyPr anchorCtr="1">
            <a:spAutoFit/>
          </a:bodyPr>
          <a:lstStyle/>
          <a:p>
            <a:pPr defTabSz="914400">
              <a:lnSpc>
                <a:spcPct val="90000"/>
              </a:lnSpc>
            </a:pPr>
            <a:r>
              <a:rPr lang="en-US" sz="1400" b="1">
                <a:solidFill>
                  <a:srgbClr val="000000"/>
                </a:solidFill>
              </a:rPr>
              <a:t>Theme 2: Shaped by industry software strategies and capabilities</a:t>
            </a:r>
            <a:endParaRPr lang="en-US" sz="1200" b="1">
              <a:solidFill>
                <a:srgbClr val="000000"/>
              </a:solidFill>
            </a:endParaRPr>
          </a:p>
        </p:txBody>
      </p:sp>
      <p:sp>
        <p:nvSpPr>
          <p:cNvPr id="32780" name="Rectangle 25"/>
          <p:cNvSpPr>
            <a:spLocks noChangeArrowheads="1"/>
          </p:cNvSpPr>
          <p:nvPr/>
        </p:nvSpPr>
        <p:spPr bwMode="auto">
          <a:xfrm>
            <a:off x="25400" y="1589088"/>
            <a:ext cx="5368925" cy="284162"/>
          </a:xfrm>
          <a:prstGeom prst="rect">
            <a:avLst/>
          </a:prstGeom>
          <a:noFill/>
          <a:ln w="9525" algn="ctr">
            <a:noFill/>
            <a:miter lim="800000"/>
            <a:headEnd/>
            <a:tailEnd/>
          </a:ln>
        </p:spPr>
        <p:txBody>
          <a:bodyPr anchorCtr="1">
            <a:spAutoFit/>
          </a:bodyPr>
          <a:lstStyle/>
          <a:p>
            <a:pPr defTabSz="914400">
              <a:lnSpc>
                <a:spcPct val="90000"/>
              </a:lnSpc>
            </a:pPr>
            <a:r>
              <a:rPr lang="en-US" sz="1400" b="1">
                <a:solidFill>
                  <a:srgbClr val="000000"/>
                </a:solidFill>
              </a:rPr>
              <a:t>Theme 1: A more unified framework </a:t>
            </a:r>
          </a:p>
        </p:txBody>
      </p:sp>
      <p:pic>
        <p:nvPicPr>
          <p:cNvPr id="32781" name="Picture 30" descr="Unica IBM logo"/>
          <p:cNvPicPr>
            <a:picLocks noChangeAspect="1" noChangeArrowheads="1"/>
          </p:cNvPicPr>
          <p:nvPr/>
        </p:nvPicPr>
        <p:blipFill>
          <a:blip r:embed="rId6"/>
          <a:srcRect/>
          <a:stretch>
            <a:fillRect/>
          </a:stretch>
        </p:blipFill>
        <p:spPr bwMode="auto">
          <a:xfrm>
            <a:off x="3017838" y="4868863"/>
            <a:ext cx="893762" cy="661987"/>
          </a:xfrm>
          <a:prstGeom prst="rect">
            <a:avLst/>
          </a:prstGeom>
          <a:noFill/>
          <a:ln w="9525">
            <a:noFill/>
            <a:miter lim="800000"/>
            <a:headEnd/>
            <a:tailEnd/>
          </a:ln>
        </p:spPr>
      </p:pic>
      <p:pic>
        <p:nvPicPr>
          <p:cNvPr id="32782" name="Picture 31" descr="Coremetrics logo"/>
          <p:cNvPicPr>
            <a:picLocks noChangeAspect="1" noChangeArrowheads="1"/>
          </p:cNvPicPr>
          <p:nvPr/>
        </p:nvPicPr>
        <p:blipFill>
          <a:blip r:embed="rId7"/>
          <a:srcRect/>
          <a:stretch>
            <a:fillRect/>
          </a:stretch>
        </p:blipFill>
        <p:spPr bwMode="auto">
          <a:xfrm>
            <a:off x="642938" y="5032375"/>
            <a:ext cx="1685925" cy="528638"/>
          </a:xfrm>
          <a:prstGeom prst="rect">
            <a:avLst/>
          </a:prstGeom>
          <a:noFill/>
          <a:ln w="9525">
            <a:noFill/>
            <a:miter lim="800000"/>
            <a:headEnd/>
            <a:tailEnd/>
          </a:ln>
        </p:spPr>
      </p:pic>
      <p:pic>
        <p:nvPicPr>
          <p:cNvPr id="32783" name="Picture 32" descr="Netezza logo"/>
          <p:cNvPicPr>
            <a:picLocks noChangeAspect="1" noChangeArrowheads="1"/>
          </p:cNvPicPr>
          <p:nvPr/>
        </p:nvPicPr>
        <p:blipFill>
          <a:blip r:embed="rId8"/>
          <a:srcRect l="16148" t="48659"/>
          <a:stretch>
            <a:fillRect/>
          </a:stretch>
        </p:blipFill>
        <p:spPr bwMode="auto">
          <a:xfrm>
            <a:off x="3862388" y="4868863"/>
            <a:ext cx="1762125" cy="314325"/>
          </a:xfrm>
          <a:prstGeom prst="rect">
            <a:avLst/>
          </a:prstGeom>
          <a:noFill/>
          <a:ln w="9525">
            <a:noFill/>
            <a:miter lim="800000"/>
            <a:headEnd/>
            <a:tailEnd/>
          </a:ln>
        </p:spPr>
      </p:pic>
      <p:grpSp>
        <p:nvGrpSpPr>
          <p:cNvPr id="32784" name="Group 35"/>
          <p:cNvGrpSpPr>
            <a:grpSpLocks/>
          </p:cNvGrpSpPr>
          <p:nvPr/>
        </p:nvGrpSpPr>
        <p:grpSpPr bwMode="auto">
          <a:xfrm>
            <a:off x="8002588" y="1700213"/>
            <a:ext cx="3900487" cy="2938462"/>
            <a:chOff x="384" y="1344"/>
            <a:chExt cx="2064" cy="2064"/>
          </a:xfrm>
        </p:grpSpPr>
        <p:pic>
          <p:nvPicPr>
            <p:cNvPr id="32813" name="Picture 11" descr="framework_banking_0922_hm_new-02"/>
            <p:cNvPicPr>
              <a:picLocks noChangeAspect="1" noChangeArrowheads="1"/>
            </p:cNvPicPr>
            <p:nvPr/>
          </p:nvPicPr>
          <p:blipFill>
            <a:blip r:embed="rId9"/>
            <a:srcRect/>
            <a:stretch>
              <a:fillRect/>
            </a:stretch>
          </p:blipFill>
          <p:spPr bwMode="auto">
            <a:xfrm>
              <a:off x="384" y="1344"/>
              <a:ext cx="2064" cy="2064"/>
            </a:xfrm>
            <a:prstGeom prst="rect">
              <a:avLst/>
            </a:prstGeom>
            <a:noFill/>
            <a:ln w="9525">
              <a:noFill/>
              <a:miter lim="800000"/>
              <a:headEnd/>
              <a:tailEnd/>
            </a:ln>
          </p:spPr>
        </p:pic>
        <p:pic>
          <p:nvPicPr>
            <p:cNvPr id="32814" name="Picture 5" descr="framework_icons_0721_hm-27"/>
            <p:cNvPicPr>
              <a:picLocks noChangeAspect="1" noChangeArrowheads="1"/>
            </p:cNvPicPr>
            <p:nvPr/>
          </p:nvPicPr>
          <p:blipFill>
            <a:blip r:embed="rId10"/>
            <a:srcRect/>
            <a:stretch>
              <a:fillRect/>
            </a:stretch>
          </p:blipFill>
          <p:spPr bwMode="auto">
            <a:xfrm>
              <a:off x="1069" y="2025"/>
              <a:ext cx="703" cy="703"/>
            </a:xfrm>
            <a:prstGeom prst="rect">
              <a:avLst/>
            </a:prstGeom>
            <a:noFill/>
            <a:ln w="9525">
              <a:noFill/>
              <a:miter lim="800000"/>
              <a:headEnd/>
              <a:tailEnd/>
            </a:ln>
          </p:spPr>
        </p:pic>
        <p:sp>
          <p:nvSpPr>
            <p:cNvPr id="32815" name="TextBox 49"/>
            <p:cNvSpPr txBox="1">
              <a:spLocks noChangeArrowheads="1"/>
            </p:cNvSpPr>
            <p:nvPr/>
          </p:nvSpPr>
          <p:spPr bwMode="auto">
            <a:xfrm>
              <a:off x="1517" y="1776"/>
              <a:ext cx="780" cy="437"/>
            </a:xfrm>
            <a:prstGeom prst="rect">
              <a:avLst/>
            </a:prstGeom>
            <a:noFill/>
            <a:ln w="9525">
              <a:noFill/>
              <a:miter lim="800000"/>
              <a:headEnd/>
              <a:tailEnd/>
            </a:ln>
          </p:spPr>
          <p:txBody>
            <a:bodyPr>
              <a:spAutoFit/>
            </a:bodyPr>
            <a:lstStyle/>
            <a:p>
              <a:pPr algn="ctr" defTabSz="914400">
                <a:spcBef>
                  <a:spcPts val="200"/>
                </a:spcBef>
                <a:buClr>
                  <a:srgbClr val="009999"/>
                </a:buClr>
                <a:buFont typeface="Wingdings" pitchFamily="2" charset="2"/>
                <a:buNone/>
              </a:pPr>
              <a:r>
                <a:rPr lang="en-US" sz="1100" b="1">
                  <a:solidFill>
                    <a:srgbClr val="FFFFFF"/>
                  </a:solidFill>
                  <a:ea typeface="MS PGothic" pitchFamily="34" charset="-128"/>
                </a:rPr>
                <a:t>Core Banking </a:t>
              </a:r>
            </a:p>
            <a:p>
              <a:pPr algn="ctr" defTabSz="914400">
                <a:spcBef>
                  <a:spcPts val="200"/>
                </a:spcBef>
                <a:buClr>
                  <a:srgbClr val="009999"/>
                </a:buClr>
                <a:buFont typeface="Wingdings" pitchFamily="2" charset="2"/>
                <a:buNone/>
              </a:pPr>
              <a:r>
                <a:rPr lang="en-US" sz="1100" b="1">
                  <a:solidFill>
                    <a:srgbClr val="FFFFFF"/>
                  </a:solidFill>
                  <a:ea typeface="MS PGothic" pitchFamily="34" charset="-128"/>
                </a:rPr>
                <a:t>Transformation</a:t>
              </a:r>
            </a:p>
          </p:txBody>
        </p:sp>
        <p:sp>
          <p:nvSpPr>
            <p:cNvPr id="32816" name="TextBox 38"/>
            <p:cNvSpPr txBox="1">
              <a:spLocks noChangeArrowheads="1"/>
            </p:cNvSpPr>
            <p:nvPr/>
          </p:nvSpPr>
          <p:spPr bwMode="auto">
            <a:xfrm>
              <a:off x="590" y="1744"/>
              <a:ext cx="589" cy="455"/>
            </a:xfrm>
            <a:prstGeom prst="rect">
              <a:avLst/>
            </a:prstGeom>
            <a:noFill/>
            <a:ln w="9525">
              <a:noFill/>
              <a:miter lim="800000"/>
              <a:headEnd/>
              <a:tailEnd/>
            </a:ln>
          </p:spPr>
          <p:txBody>
            <a:bodyPr wrap="none">
              <a:spAutoFit/>
            </a:bodyPr>
            <a:lstStyle/>
            <a:p>
              <a:pPr algn="ctr" defTabSz="914400">
                <a:spcBef>
                  <a:spcPts val="200"/>
                </a:spcBef>
                <a:buClr>
                  <a:srgbClr val="009999"/>
                </a:buClr>
                <a:buFont typeface="Wingdings" pitchFamily="2" charset="2"/>
                <a:buNone/>
              </a:pPr>
              <a:r>
                <a:rPr lang="en-US" sz="1100" b="1">
                  <a:solidFill>
                    <a:srgbClr val="FFFFFF"/>
                  </a:solidFill>
                  <a:ea typeface="MS PGothic" pitchFamily="34" charset="-128"/>
                </a:rPr>
                <a:t>Customer</a:t>
              </a:r>
            </a:p>
            <a:p>
              <a:pPr algn="ctr" defTabSz="914400">
                <a:spcBef>
                  <a:spcPts val="200"/>
                </a:spcBef>
                <a:buClr>
                  <a:srgbClr val="009999"/>
                </a:buClr>
                <a:buFont typeface="Wingdings" pitchFamily="2" charset="2"/>
                <a:buNone/>
              </a:pPr>
              <a:r>
                <a:rPr lang="en-US" sz="1100" b="1">
                  <a:solidFill>
                    <a:srgbClr val="FFFFFF"/>
                  </a:solidFill>
                  <a:ea typeface="MS PGothic" pitchFamily="34" charset="-128"/>
                </a:rPr>
                <a:t>Care and</a:t>
              </a:r>
            </a:p>
            <a:p>
              <a:pPr algn="ctr" defTabSz="914400">
                <a:spcBef>
                  <a:spcPts val="200"/>
                </a:spcBef>
                <a:buClr>
                  <a:srgbClr val="009999"/>
                </a:buClr>
                <a:buFont typeface="Wingdings" pitchFamily="2" charset="2"/>
                <a:buNone/>
              </a:pPr>
              <a:r>
                <a:rPr lang="en-US" sz="1100" b="1">
                  <a:solidFill>
                    <a:srgbClr val="FFFFFF"/>
                  </a:solidFill>
                  <a:ea typeface="MS PGothic" pitchFamily="34" charset="-128"/>
                </a:rPr>
                <a:t>Insight</a:t>
              </a:r>
            </a:p>
          </p:txBody>
        </p:sp>
        <p:sp>
          <p:nvSpPr>
            <p:cNvPr id="32817" name="TextBox 51"/>
            <p:cNvSpPr txBox="1">
              <a:spLocks noChangeArrowheads="1"/>
            </p:cNvSpPr>
            <p:nvPr/>
          </p:nvSpPr>
          <p:spPr bwMode="auto">
            <a:xfrm>
              <a:off x="1563" y="2681"/>
              <a:ext cx="726" cy="458"/>
            </a:xfrm>
            <a:prstGeom prst="rect">
              <a:avLst/>
            </a:prstGeom>
            <a:noFill/>
            <a:ln w="9525">
              <a:noFill/>
              <a:miter lim="800000"/>
              <a:headEnd/>
              <a:tailEnd/>
            </a:ln>
          </p:spPr>
          <p:txBody>
            <a:bodyPr wrap="none">
              <a:spAutoFit/>
            </a:bodyPr>
            <a:lstStyle/>
            <a:p>
              <a:pPr algn="ctr" defTabSz="914400">
                <a:spcBef>
                  <a:spcPts val="200"/>
                </a:spcBef>
                <a:buClr>
                  <a:srgbClr val="009999"/>
                </a:buClr>
                <a:buFont typeface="Wingdings" pitchFamily="2" charset="2"/>
                <a:buNone/>
              </a:pPr>
              <a:r>
                <a:rPr lang="en-US" sz="1100" b="1">
                  <a:solidFill>
                    <a:srgbClr val="FFFFFF"/>
                  </a:solidFill>
                  <a:ea typeface="MS PGothic" pitchFamily="34" charset="-128"/>
                </a:rPr>
                <a:t>Payments &amp; </a:t>
              </a:r>
            </a:p>
            <a:p>
              <a:pPr algn="ctr" defTabSz="914400">
                <a:spcBef>
                  <a:spcPts val="200"/>
                </a:spcBef>
                <a:buClr>
                  <a:srgbClr val="009999"/>
                </a:buClr>
                <a:buFont typeface="Wingdings" pitchFamily="2" charset="2"/>
                <a:buNone/>
              </a:pPr>
              <a:r>
                <a:rPr lang="en-US" sz="1100" b="1">
                  <a:solidFill>
                    <a:srgbClr val="FFFFFF"/>
                  </a:solidFill>
                  <a:ea typeface="MS PGothic" pitchFamily="34" charset="-128"/>
                </a:rPr>
                <a:t>Transaction </a:t>
              </a:r>
            </a:p>
            <a:p>
              <a:pPr algn="ctr" defTabSz="914400">
                <a:spcBef>
                  <a:spcPts val="200"/>
                </a:spcBef>
                <a:buClr>
                  <a:srgbClr val="009999"/>
                </a:buClr>
                <a:buFont typeface="Wingdings" pitchFamily="2" charset="2"/>
                <a:buNone/>
              </a:pPr>
              <a:r>
                <a:rPr lang="en-US" sz="1100" b="1">
                  <a:solidFill>
                    <a:srgbClr val="FFFFFF"/>
                  </a:solidFill>
                  <a:ea typeface="MS PGothic" pitchFamily="34" charset="-128"/>
                </a:rPr>
                <a:t>Services</a:t>
              </a:r>
            </a:p>
          </p:txBody>
        </p:sp>
        <p:sp>
          <p:nvSpPr>
            <p:cNvPr id="32818" name="TextBox 48"/>
            <p:cNvSpPr txBox="1">
              <a:spLocks noChangeArrowheads="1"/>
            </p:cNvSpPr>
            <p:nvPr/>
          </p:nvSpPr>
          <p:spPr bwMode="auto">
            <a:xfrm>
              <a:off x="553" y="2673"/>
              <a:ext cx="731" cy="455"/>
            </a:xfrm>
            <a:prstGeom prst="rect">
              <a:avLst/>
            </a:prstGeom>
            <a:noFill/>
            <a:ln w="9525">
              <a:noFill/>
              <a:miter lim="800000"/>
              <a:headEnd/>
              <a:tailEnd/>
            </a:ln>
          </p:spPr>
          <p:txBody>
            <a:bodyPr wrap="none">
              <a:spAutoFit/>
            </a:bodyPr>
            <a:lstStyle/>
            <a:p>
              <a:pPr algn="ctr" defTabSz="914400">
                <a:spcBef>
                  <a:spcPts val="200"/>
                </a:spcBef>
                <a:buClr>
                  <a:srgbClr val="009999"/>
                </a:buClr>
                <a:buFont typeface="Wingdings" pitchFamily="2" charset="2"/>
                <a:buNone/>
              </a:pPr>
              <a:r>
                <a:rPr lang="en-US" sz="1100" b="1">
                  <a:solidFill>
                    <a:srgbClr val="FFFFFF"/>
                  </a:solidFill>
                  <a:ea typeface="MS PGothic" pitchFamily="34" charset="-128"/>
                </a:rPr>
                <a:t>Integrated </a:t>
              </a:r>
            </a:p>
            <a:p>
              <a:pPr algn="ctr" defTabSz="914400">
                <a:spcBef>
                  <a:spcPts val="200"/>
                </a:spcBef>
                <a:buClr>
                  <a:srgbClr val="009999"/>
                </a:buClr>
                <a:buFont typeface="Wingdings" pitchFamily="2" charset="2"/>
                <a:buNone/>
              </a:pPr>
              <a:r>
                <a:rPr lang="en-US" sz="1100" b="1">
                  <a:solidFill>
                    <a:srgbClr val="FFFFFF"/>
                  </a:solidFill>
                  <a:ea typeface="MS PGothic" pitchFamily="34" charset="-128"/>
                </a:rPr>
                <a:t>Risk </a:t>
              </a:r>
            </a:p>
            <a:p>
              <a:pPr algn="ctr" defTabSz="914400">
                <a:spcBef>
                  <a:spcPts val="200"/>
                </a:spcBef>
                <a:buClr>
                  <a:srgbClr val="009999"/>
                </a:buClr>
                <a:buFont typeface="Wingdings" pitchFamily="2" charset="2"/>
                <a:buNone/>
              </a:pPr>
              <a:r>
                <a:rPr lang="en-US" sz="1100" b="1">
                  <a:solidFill>
                    <a:srgbClr val="FFFFFF"/>
                  </a:solidFill>
                  <a:ea typeface="MS PGothic" pitchFamily="34" charset="-128"/>
                </a:rPr>
                <a:t>Management</a:t>
              </a:r>
            </a:p>
          </p:txBody>
        </p:sp>
      </p:grpSp>
      <p:pic>
        <p:nvPicPr>
          <p:cNvPr id="32785" name="Picture 44"/>
          <p:cNvPicPr>
            <a:picLocks noChangeAspect="1" noChangeArrowheads="1"/>
          </p:cNvPicPr>
          <p:nvPr/>
        </p:nvPicPr>
        <p:blipFill>
          <a:blip r:embed="rId11"/>
          <a:srcRect/>
          <a:stretch>
            <a:fillRect/>
          </a:stretch>
        </p:blipFill>
        <p:spPr bwMode="auto">
          <a:xfrm>
            <a:off x="11145838" y="4926013"/>
            <a:ext cx="776287" cy="617537"/>
          </a:xfrm>
          <a:prstGeom prst="rect">
            <a:avLst/>
          </a:prstGeom>
          <a:noFill/>
          <a:ln w="9525">
            <a:noFill/>
            <a:miter lim="800000"/>
            <a:headEnd/>
            <a:tailEnd/>
          </a:ln>
        </p:spPr>
      </p:pic>
      <p:pic>
        <p:nvPicPr>
          <p:cNvPr id="32786" name="Picture 47"/>
          <p:cNvPicPr>
            <a:picLocks noChangeAspect="1" noChangeArrowheads="1"/>
          </p:cNvPicPr>
          <p:nvPr/>
        </p:nvPicPr>
        <p:blipFill>
          <a:blip r:embed="rId12"/>
          <a:srcRect/>
          <a:stretch>
            <a:fillRect/>
          </a:stretch>
        </p:blipFill>
        <p:spPr bwMode="auto">
          <a:xfrm>
            <a:off x="5394325" y="5135563"/>
            <a:ext cx="1941513" cy="425450"/>
          </a:xfrm>
          <a:prstGeom prst="rect">
            <a:avLst/>
          </a:prstGeom>
          <a:noFill/>
          <a:ln w="19050" algn="ctr">
            <a:noFill/>
            <a:miter lim="800000"/>
            <a:headEnd/>
            <a:tailEnd/>
          </a:ln>
        </p:spPr>
      </p:pic>
      <p:pic>
        <p:nvPicPr>
          <p:cNvPr id="32787" name="Picture 54"/>
          <p:cNvPicPr>
            <a:picLocks noChangeAspect="1" noChangeArrowheads="1"/>
          </p:cNvPicPr>
          <p:nvPr/>
        </p:nvPicPr>
        <p:blipFill>
          <a:blip r:embed="rId13"/>
          <a:srcRect/>
          <a:stretch>
            <a:fillRect/>
          </a:stretch>
        </p:blipFill>
        <p:spPr bwMode="auto">
          <a:xfrm>
            <a:off x="1638300" y="4879975"/>
            <a:ext cx="1227138" cy="277813"/>
          </a:xfrm>
          <a:prstGeom prst="rect">
            <a:avLst/>
          </a:prstGeom>
          <a:noFill/>
          <a:ln w="19050" algn="ctr">
            <a:noFill/>
            <a:miter lim="800000"/>
            <a:headEnd/>
            <a:tailEnd/>
          </a:ln>
        </p:spPr>
      </p:pic>
      <p:pic>
        <p:nvPicPr>
          <p:cNvPr id="32788" name="Picture 73" descr="CI_stacked_logo_nova"/>
          <p:cNvPicPr>
            <a:picLocks noChangeAspect="1" noChangeArrowheads="1"/>
          </p:cNvPicPr>
          <p:nvPr/>
        </p:nvPicPr>
        <p:blipFill>
          <a:blip r:embed="rId14"/>
          <a:srcRect/>
          <a:stretch>
            <a:fillRect/>
          </a:stretch>
        </p:blipFill>
        <p:spPr bwMode="auto">
          <a:xfrm>
            <a:off x="10072688" y="4926013"/>
            <a:ext cx="974725" cy="593725"/>
          </a:xfrm>
          <a:prstGeom prst="rect">
            <a:avLst/>
          </a:prstGeom>
          <a:noFill/>
          <a:ln w="9525">
            <a:noFill/>
            <a:miter lim="800000"/>
            <a:headEnd/>
            <a:tailEnd/>
          </a:ln>
        </p:spPr>
      </p:pic>
      <p:sp>
        <p:nvSpPr>
          <p:cNvPr id="32789" name="Rectangle 75"/>
          <p:cNvSpPr>
            <a:spLocks noChangeArrowheads="1"/>
          </p:cNvSpPr>
          <p:nvPr/>
        </p:nvSpPr>
        <p:spPr bwMode="auto">
          <a:xfrm>
            <a:off x="642938" y="1470025"/>
            <a:ext cx="4522787" cy="519113"/>
          </a:xfrm>
          <a:prstGeom prst="rect">
            <a:avLst/>
          </a:prstGeom>
          <a:noFill/>
          <a:ln w="9525" algn="ctr">
            <a:solidFill>
              <a:schemeClr val="hlink"/>
            </a:solidFill>
            <a:miter lim="800000"/>
            <a:headEnd/>
            <a:tailEnd/>
          </a:ln>
        </p:spPr>
        <p:txBody>
          <a:bodyPr wrap="none" anchor="ctr"/>
          <a:lstStyle/>
          <a:p>
            <a:pPr algn="ctr" defTabSz="914400">
              <a:lnSpc>
                <a:spcPct val="90000"/>
              </a:lnSpc>
            </a:pPr>
            <a:endParaRPr lang="en-US" sz="2200">
              <a:solidFill>
                <a:srgbClr val="7889FB"/>
              </a:solidFill>
            </a:endParaRPr>
          </a:p>
        </p:txBody>
      </p:sp>
      <p:sp>
        <p:nvSpPr>
          <p:cNvPr id="32790" name="Rectangle 76"/>
          <p:cNvSpPr>
            <a:spLocks noChangeArrowheads="1"/>
          </p:cNvSpPr>
          <p:nvPr/>
        </p:nvSpPr>
        <p:spPr bwMode="auto">
          <a:xfrm>
            <a:off x="639763" y="2276475"/>
            <a:ext cx="4908550" cy="519113"/>
          </a:xfrm>
          <a:prstGeom prst="rect">
            <a:avLst/>
          </a:prstGeom>
          <a:noFill/>
          <a:ln w="9525" algn="ctr">
            <a:solidFill>
              <a:schemeClr val="hlink"/>
            </a:solidFill>
            <a:miter lim="800000"/>
            <a:headEnd/>
            <a:tailEnd/>
          </a:ln>
        </p:spPr>
        <p:txBody>
          <a:bodyPr wrap="none" anchor="ctr"/>
          <a:lstStyle/>
          <a:p>
            <a:pPr defTabSz="914400">
              <a:lnSpc>
                <a:spcPct val="90000"/>
              </a:lnSpc>
            </a:pPr>
            <a:endParaRPr lang="en-US" sz="2000">
              <a:solidFill>
                <a:srgbClr val="7889FB"/>
              </a:solidFill>
            </a:endParaRPr>
          </a:p>
        </p:txBody>
      </p:sp>
      <p:pic>
        <p:nvPicPr>
          <p:cNvPr id="32791" name="Picture 78"/>
          <p:cNvPicPr>
            <a:picLocks noChangeAspect="1" noChangeArrowheads="1"/>
          </p:cNvPicPr>
          <p:nvPr/>
        </p:nvPicPr>
        <p:blipFill>
          <a:blip r:embed="rId15"/>
          <a:srcRect/>
          <a:stretch>
            <a:fillRect/>
          </a:stretch>
        </p:blipFill>
        <p:spPr bwMode="auto">
          <a:xfrm>
            <a:off x="5394325" y="1296988"/>
            <a:ext cx="1458913" cy="671512"/>
          </a:xfrm>
          <a:prstGeom prst="rect">
            <a:avLst/>
          </a:prstGeom>
          <a:noFill/>
          <a:ln w="9525" algn="ctr">
            <a:noFill/>
            <a:miter lim="800000"/>
            <a:headEnd/>
            <a:tailEnd/>
          </a:ln>
        </p:spPr>
      </p:pic>
      <p:pic>
        <p:nvPicPr>
          <p:cNvPr id="32792" name="Picture 79"/>
          <p:cNvPicPr>
            <a:picLocks noChangeAspect="1" noChangeArrowheads="1"/>
          </p:cNvPicPr>
          <p:nvPr/>
        </p:nvPicPr>
        <p:blipFill>
          <a:blip r:embed="rId16"/>
          <a:srcRect/>
          <a:stretch>
            <a:fillRect/>
          </a:stretch>
        </p:blipFill>
        <p:spPr bwMode="auto">
          <a:xfrm>
            <a:off x="7159625" y="5721350"/>
            <a:ext cx="1058863" cy="703263"/>
          </a:xfrm>
          <a:prstGeom prst="rect">
            <a:avLst/>
          </a:prstGeom>
          <a:noFill/>
          <a:ln w="9525" algn="ctr">
            <a:noFill/>
            <a:miter lim="800000"/>
            <a:headEnd/>
            <a:tailEnd/>
          </a:ln>
        </p:spPr>
      </p:pic>
      <p:grpSp>
        <p:nvGrpSpPr>
          <p:cNvPr id="32793" name="Group 80"/>
          <p:cNvGrpSpPr>
            <a:grpSpLocks/>
          </p:cNvGrpSpPr>
          <p:nvPr/>
        </p:nvGrpSpPr>
        <p:grpSpPr bwMode="auto">
          <a:xfrm>
            <a:off x="7926388" y="5548313"/>
            <a:ext cx="1627187" cy="933450"/>
            <a:chOff x="1574" y="2530"/>
            <a:chExt cx="770" cy="588"/>
          </a:xfrm>
        </p:grpSpPr>
        <p:sp>
          <p:nvSpPr>
            <p:cNvPr id="553028" name="Oval 68"/>
            <p:cNvSpPr>
              <a:spLocks noChangeArrowheads="1"/>
            </p:cNvSpPr>
            <p:nvPr/>
          </p:nvSpPr>
          <p:spPr bwMode="auto">
            <a:xfrm>
              <a:off x="1714" y="2530"/>
              <a:ext cx="500" cy="538"/>
            </a:xfrm>
            <a:prstGeom prst="ellipse">
              <a:avLst/>
            </a:prstGeom>
            <a:gradFill rotWithShape="1">
              <a:gsLst>
                <a:gs pos="0">
                  <a:schemeClr val="accent1"/>
                </a:gs>
                <a:gs pos="100000">
                  <a:schemeClr val="accent1">
                    <a:gamma/>
                    <a:shade val="46275"/>
                    <a:invGamma/>
                    <a:alpha val="0"/>
                  </a:schemeClr>
                </a:gs>
              </a:gsLst>
              <a:path path="shape">
                <a:fillToRect l="50000" t="50000" r="50000" b="50000"/>
              </a:path>
            </a:gradFill>
            <a:ln w="9525">
              <a:noFill/>
              <a:round/>
              <a:headEnd/>
              <a:tailEnd/>
            </a:ln>
            <a:effectLst/>
          </p:spPr>
          <p:txBody>
            <a:bodyPr wrap="none" anchor="ctr"/>
            <a:lstStyle/>
            <a:p>
              <a:pPr defTabSz="457200">
                <a:defRPr/>
              </a:pPr>
              <a:endParaRPr lang="en-US" sz="1800">
                <a:solidFill>
                  <a:srgbClr val="FFFFFF"/>
                </a:solidFill>
                <a:latin typeface="Arial" pitchFamily="34" charset="0"/>
                <a:ea typeface="MS Gothic" pitchFamily="49" charset="-128"/>
              </a:endParaRPr>
            </a:p>
          </p:txBody>
        </p:sp>
        <p:grpSp>
          <p:nvGrpSpPr>
            <p:cNvPr id="32810" name="Group 82"/>
            <p:cNvGrpSpPr>
              <a:grpSpLocks/>
            </p:cNvGrpSpPr>
            <p:nvPr/>
          </p:nvGrpSpPr>
          <p:grpSpPr bwMode="auto">
            <a:xfrm>
              <a:off x="1574" y="2708"/>
              <a:ext cx="770" cy="410"/>
              <a:chOff x="936" y="3145"/>
              <a:chExt cx="770" cy="410"/>
            </a:xfrm>
          </p:grpSpPr>
          <p:sp>
            <p:nvSpPr>
              <p:cNvPr id="32811" name="Rectangle 64"/>
              <p:cNvSpPr>
                <a:spLocks noChangeArrowheads="1"/>
              </p:cNvSpPr>
              <p:nvPr/>
            </p:nvSpPr>
            <p:spPr bwMode="auto">
              <a:xfrm>
                <a:off x="936" y="3309"/>
                <a:ext cx="770" cy="246"/>
              </a:xfrm>
              <a:prstGeom prst="rect">
                <a:avLst/>
              </a:prstGeom>
              <a:noFill/>
              <a:ln w="38100" algn="ctr">
                <a:noFill/>
                <a:miter lim="800000"/>
                <a:headEnd/>
                <a:tailEnd/>
              </a:ln>
            </p:spPr>
            <p:txBody>
              <a:bodyPr lIns="145152" tIns="72576" rIns="145152" bIns="72576">
                <a:spAutoFit/>
              </a:bodyPr>
              <a:lstStyle/>
              <a:p>
                <a:pPr algn="ctr" defTabSz="1450975">
                  <a:spcBef>
                    <a:spcPct val="50000"/>
                  </a:spcBef>
                </a:pPr>
                <a:r>
                  <a:rPr lang="en-US" sz="800" b="1">
                    <a:solidFill>
                      <a:srgbClr val="000000"/>
                    </a:solidFill>
                    <a:ea typeface="MS Gothic" pitchFamily="49" charset="-128"/>
                  </a:rPr>
                  <a:t>Chief Marketing Officer (CMO)</a:t>
                </a:r>
              </a:p>
            </p:txBody>
          </p:sp>
          <p:pic>
            <p:nvPicPr>
              <p:cNvPr id="32812" name="Picture 65" descr="Enterprise-Architect"/>
              <p:cNvPicPr>
                <a:picLocks noChangeAspect="1" noChangeArrowheads="1"/>
              </p:cNvPicPr>
              <p:nvPr/>
            </p:nvPicPr>
            <p:blipFill>
              <a:blip r:embed="rId17"/>
              <a:srcRect/>
              <a:stretch>
                <a:fillRect/>
              </a:stretch>
            </p:blipFill>
            <p:spPr bwMode="auto">
              <a:xfrm>
                <a:off x="1194" y="3145"/>
                <a:ext cx="262" cy="193"/>
              </a:xfrm>
              <a:prstGeom prst="rect">
                <a:avLst/>
              </a:prstGeom>
              <a:noFill/>
              <a:ln w="9525">
                <a:noFill/>
                <a:miter lim="800000"/>
                <a:headEnd/>
                <a:tailEnd/>
              </a:ln>
            </p:spPr>
          </p:pic>
        </p:grpSp>
      </p:grpSp>
      <p:pic>
        <p:nvPicPr>
          <p:cNvPr id="32794" name="Picture 120"/>
          <p:cNvPicPr>
            <a:picLocks noChangeAspect="1" noChangeArrowheads="1"/>
          </p:cNvPicPr>
          <p:nvPr/>
        </p:nvPicPr>
        <p:blipFill>
          <a:blip r:embed="rId18"/>
          <a:srcRect/>
          <a:stretch>
            <a:fillRect/>
          </a:stretch>
        </p:blipFill>
        <p:spPr bwMode="auto">
          <a:xfrm>
            <a:off x="5624513" y="2162175"/>
            <a:ext cx="1689100" cy="820738"/>
          </a:xfrm>
          <a:prstGeom prst="rect">
            <a:avLst/>
          </a:prstGeom>
          <a:noFill/>
          <a:ln w="9525">
            <a:noFill/>
            <a:miter lim="800000"/>
            <a:headEnd/>
            <a:tailEnd/>
          </a:ln>
        </p:spPr>
      </p:pic>
      <p:sp>
        <p:nvSpPr>
          <p:cNvPr id="32795" name="Rectangle 121"/>
          <p:cNvSpPr>
            <a:spLocks noChangeArrowheads="1"/>
          </p:cNvSpPr>
          <p:nvPr/>
        </p:nvSpPr>
        <p:spPr bwMode="auto">
          <a:xfrm>
            <a:off x="-815975" y="5734050"/>
            <a:ext cx="6826250" cy="284163"/>
          </a:xfrm>
          <a:prstGeom prst="rect">
            <a:avLst/>
          </a:prstGeom>
          <a:noFill/>
          <a:ln w="9525" algn="ctr">
            <a:noFill/>
            <a:miter lim="800000"/>
            <a:headEnd/>
            <a:tailEnd/>
          </a:ln>
        </p:spPr>
        <p:txBody>
          <a:bodyPr anchorCtr="1">
            <a:spAutoFit/>
          </a:bodyPr>
          <a:lstStyle/>
          <a:p>
            <a:pPr defTabSz="914400">
              <a:lnSpc>
                <a:spcPct val="90000"/>
              </a:lnSpc>
            </a:pPr>
            <a:r>
              <a:rPr lang="en-US" sz="1400" b="1">
                <a:solidFill>
                  <a:srgbClr val="000000"/>
                </a:solidFill>
              </a:rPr>
              <a:t>Theme 5: Tuned for LOB Buyer</a:t>
            </a:r>
          </a:p>
        </p:txBody>
      </p:sp>
      <p:sp>
        <p:nvSpPr>
          <p:cNvPr id="32796" name="Rectangle 122"/>
          <p:cNvSpPr>
            <a:spLocks noChangeArrowheads="1"/>
          </p:cNvSpPr>
          <p:nvPr/>
        </p:nvSpPr>
        <p:spPr bwMode="auto">
          <a:xfrm>
            <a:off x="642938" y="5618163"/>
            <a:ext cx="6362700" cy="519112"/>
          </a:xfrm>
          <a:prstGeom prst="rect">
            <a:avLst/>
          </a:prstGeom>
          <a:noFill/>
          <a:ln w="9525" algn="ctr">
            <a:solidFill>
              <a:schemeClr val="hlink"/>
            </a:solidFill>
            <a:miter lim="800000"/>
            <a:headEnd/>
            <a:tailEnd/>
          </a:ln>
        </p:spPr>
        <p:txBody>
          <a:bodyPr wrap="none" anchor="ctr"/>
          <a:lstStyle/>
          <a:p>
            <a:pPr algn="ctr" defTabSz="914400">
              <a:lnSpc>
                <a:spcPct val="90000"/>
              </a:lnSpc>
            </a:pPr>
            <a:endParaRPr lang="en-US" sz="2200">
              <a:solidFill>
                <a:srgbClr val="7889FB"/>
              </a:solidFill>
            </a:endParaRPr>
          </a:p>
        </p:txBody>
      </p:sp>
      <p:pic>
        <p:nvPicPr>
          <p:cNvPr id="32797" name="Picture 123"/>
          <p:cNvPicPr>
            <a:picLocks noChangeAspect="1" noChangeArrowheads="1"/>
          </p:cNvPicPr>
          <p:nvPr/>
        </p:nvPicPr>
        <p:blipFill>
          <a:blip r:embed="rId19"/>
          <a:srcRect/>
          <a:stretch>
            <a:fillRect/>
          </a:stretch>
        </p:blipFill>
        <p:spPr bwMode="auto">
          <a:xfrm>
            <a:off x="9383713" y="5764213"/>
            <a:ext cx="1149350" cy="660400"/>
          </a:xfrm>
          <a:prstGeom prst="rect">
            <a:avLst/>
          </a:prstGeom>
          <a:noFill/>
          <a:ln w="9525" algn="ctr">
            <a:noFill/>
            <a:miter lim="800000"/>
            <a:headEnd/>
            <a:tailEnd/>
          </a:ln>
        </p:spPr>
      </p:pic>
      <p:sp>
        <p:nvSpPr>
          <p:cNvPr id="32798" name="Rectangle 124"/>
          <p:cNvSpPr>
            <a:spLocks noChangeArrowheads="1"/>
          </p:cNvSpPr>
          <p:nvPr/>
        </p:nvSpPr>
        <p:spPr bwMode="auto">
          <a:xfrm>
            <a:off x="642938" y="3255963"/>
            <a:ext cx="5518150" cy="519112"/>
          </a:xfrm>
          <a:prstGeom prst="rect">
            <a:avLst/>
          </a:prstGeom>
          <a:noFill/>
          <a:ln w="9525" algn="ctr">
            <a:solidFill>
              <a:schemeClr val="hlink"/>
            </a:solidFill>
            <a:miter lim="800000"/>
            <a:headEnd/>
            <a:tailEnd/>
          </a:ln>
        </p:spPr>
        <p:txBody>
          <a:bodyPr wrap="none" anchor="ctr"/>
          <a:lstStyle/>
          <a:p>
            <a:pPr defTabSz="914400">
              <a:lnSpc>
                <a:spcPct val="90000"/>
              </a:lnSpc>
            </a:pPr>
            <a:endParaRPr lang="en-US" sz="2000">
              <a:solidFill>
                <a:srgbClr val="7889FB"/>
              </a:solidFill>
            </a:endParaRPr>
          </a:p>
        </p:txBody>
      </p:sp>
      <p:sp>
        <p:nvSpPr>
          <p:cNvPr id="32799" name="Rectangle 125"/>
          <p:cNvSpPr>
            <a:spLocks noChangeArrowheads="1"/>
          </p:cNvSpPr>
          <p:nvPr/>
        </p:nvSpPr>
        <p:spPr bwMode="auto">
          <a:xfrm>
            <a:off x="793750" y="3370263"/>
            <a:ext cx="5216525" cy="346075"/>
          </a:xfrm>
          <a:prstGeom prst="rect">
            <a:avLst/>
          </a:prstGeom>
          <a:noFill/>
          <a:ln w="9525" algn="ctr">
            <a:noFill/>
            <a:miter lim="800000"/>
            <a:headEnd/>
            <a:tailEnd/>
          </a:ln>
        </p:spPr>
        <p:txBody>
          <a:bodyPr wrap="none" anchorCtr="1"/>
          <a:lstStyle/>
          <a:p>
            <a:pPr defTabSz="914400">
              <a:lnSpc>
                <a:spcPct val="90000"/>
              </a:lnSpc>
            </a:pPr>
            <a:r>
              <a:rPr lang="en-US" sz="1400" b="1">
                <a:solidFill>
                  <a:srgbClr val="000000"/>
                </a:solidFill>
              </a:rPr>
              <a:t>Theme 3: Incorporating key SW growth trends </a:t>
            </a:r>
          </a:p>
          <a:p>
            <a:pPr defTabSz="914400">
              <a:lnSpc>
                <a:spcPct val="90000"/>
              </a:lnSpc>
            </a:pPr>
            <a:endParaRPr lang="en-US" sz="1000" b="1">
              <a:solidFill>
                <a:srgbClr val="000000"/>
              </a:solidFill>
            </a:endParaRPr>
          </a:p>
        </p:txBody>
      </p:sp>
      <p:pic>
        <p:nvPicPr>
          <p:cNvPr id="32800" name="Picture 127"/>
          <p:cNvPicPr>
            <a:picLocks noChangeAspect="1" noChangeArrowheads="1"/>
          </p:cNvPicPr>
          <p:nvPr/>
        </p:nvPicPr>
        <p:blipFill>
          <a:blip r:embed="rId20"/>
          <a:srcRect/>
          <a:stretch>
            <a:fillRect/>
          </a:stretch>
        </p:blipFill>
        <p:spPr bwMode="auto">
          <a:xfrm>
            <a:off x="8308975" y="4868863"/>
            <a:ext cx="1173163" cy="350837"/>
          </a:xfrm>
          <a:prstGeom prst="rect">
            <a:avLst/>
          </a:prstGeom>
          <a:noFill/>
          <a:ln w="9525" algn="ctr">
            <a:noFill/>
            <a:miter lim="800000"/>
            <a:headEnd/>
            <a:tailEnd/>
          </a:ln>
        </p:spPr>
      </p:pic>
      <p:sp>
        <p:nvSpPr>
          <p:cNvPr id="32801" name="Rectangle 128"/>
          <p:cNvSpPr>
            <a:spLocks noChangeArrowheads="1"/>
          </p:cNvSpPr>
          <p:nvPr/>
        </p:nvSpPr>
        <p:spPr bwMode="auto">
          <a:xfrm>
            <a:off x="642938" y="4235450"/>
            <a:ext cx="6362700" cy="519113"/>
          </a:xfrm>
          <a:prstGeom prst="rect">
            <a:avLst/>
          </a:prstGeom>
          <a:noFill/>
          <a:ln w="9525" algn="ctr">
            <a:solidFill>
              <a:schemeClr val="hlink"/>
            </a:solidFill>
            <a:miter lim="800000"/>
            <a:headEnd/>
            <a:tailEnd/>
          </a:ln>
        </p:spPr>
        <p:txBody>
          <a:bodyPr wrap="none" anchor="ctr"/>
          <a:lstStyle/>
          <a:p>
            <a:pPr defTabSz="914400">
              <a:lnSpc>
                <a:spcPct val="90000"/>
              </a:lnSpc>
            </a:pPr>
            <a:endParaRPr lang="en-US" sz="2000">
              <a:solidFill>
                <a:srgbClr val="7889FB"/>
              </a:solidFill>
            </a:endParaRPr>
          </a:p>
        </p:txBody>
      </p:sp>
      <p:grpSp>
        <p:nvGrpSpPr>
          <p:cNvPr id="32802" name="Group 133"/>
          <p:cNvGrpSpPr>
            <a:grpSpLocks/>
          </p:cNvGrpSpPr>
          <p:nvPr/>
        </p:nvGrpSpPr>
        <p:grpSpPr bwMode="auto">
          <a:xfrm>
            <a:off x="7159625" y="3198813"/>
            <a:ext cx="479425" cy="403225"/>
            <a:chOff x="6149" y="3453"/>
            <a:chExt cx="480" cy="451"/>
          </a:xfrm>
        </p:grpSpPr>
        <p:pic>
          <p:nvPicPr>
            <p:cNvPr id="32807" name="Picture 27"/>
            <p:cNvPicPr>
              <a:picLocks noChangeAspect="1" noChangeArrowheads="1"/>
            </p:cNvPicPr>
            <p:nvPr/>
          </p:nvPicPr>
          <p:blipFill>
            <a:blip r:embed="rId21"/>
            <a:srcRect/>
            <a:stretch>
              <a:fillRect/>
            </a:stretch>
          </p:blipFill>
          <p:spPr bwMode="auto">
            <a:xfrm>
              <a:off x="6149" y="3453"/>
              <a:ext cx="420" cy="439"/>
            </a:xfrm>
            <a:prstGeom prst="rect">
              <a:avLst/>
            </a:prstGeom>
            <a:noFill/>
            <a:ln w="9525">
              <a:noFill/>
              <a:miter lim="800000"/>
              <a:headEnd/>
              <a:tailEnd/>
            </a:ln>
          </p:spPr>
        </p:pic>
        <p:pic>
          <p:nvPicPr>
            <p:cNvPr id="32808" name="Picture 28"/>
            <p:cNvPicPr>
              <a:picLocks noChangeAspect="1" noChangeArrowheads="1"/>
            </p:cNvPicPr>
            <p:nvPr/>
          </p:nvPicPr>
          <p:blipFill>
            <a:blip r:embed="rId22"/>
            <a:srcRect/>
            <a:stretch>
              <a:fillRect/>
            </a:stretch>
          </p:blipFill>
          <p:spPr bwMode="auto">
            <a:xfrm>
              <a:off x="6266" y="3597"/>
              <a:ext cx="363" cy="307"/>
            </a:xfrm>
            <a:prstGeom prst="rect">
              <a:avLst/>
            </a:prstGeom>
            <a:noFill/>
            <a:ln w="9525">
              <a:noFill/>
              <a:miter lim="800000"/>
              <a:headEnd/>
              <a:tailEnd/>
            </a:ln>
          </p:spPr>
        </p:pic>
      </p:grpSp>
      <p:pic>
        <p:nvPicPr>
          <p:cNvPr id="32803" name="Picture 14"/>
          <p:cNvPicPr>
            <a:picLocks noChangeAspect="1" noChangeArrowheads="1"/>
          </p:cNvPicPr>
          <p:nvPr/>
        </p:nvPicPr>
        <p:blipFill>
          <a:blip r:embed="rId23">
            <a:clrChange>
              <a:clrFrom>
                <a:srgbClr val="000000"/>
              </a:clrFrom>
              <a:clrTo>
                <a:srgbClr val="000000">
                  <a:alpha val="0"/>
                </a:srgbClr>
              </a:clrTo>
            </a:clrChange>
          </a:blip>
          <a:srcRect/>
          <a:stretch>
            <a:fillRect/>
          </a:stretch>
        </p:blipFill>
        <p:spPr bwMode="auto">
          <a:xfrm>
            <a:off x="7159625" y="3602038"/>
            <a:ext cx="280988" cy="288925"/>
          </a:xfrm>
          <a:prstGeom prst="rect">
            <a:avLst/>
          </a:prstGeom>
          <a:noFill/>
          <a:ln w="9525">
            <a:noFill/>
            <a:round/>
            <a:headEnd/>
            <a:tailEnd/>
          </a:ln>
        </p:spPr>
      </p:pic>
      <p:pic>
        <p:nvPicPr>
          <p:cNvPr id="32804" name="Picture 14"/>
          <p:cNvPicPr>
            <a:picLocks noChangeAspect="1" noChangeArrowheads="1"/>
          </p:cNvPicPr>
          <p:nvPr/>
        </p:nvPicPr>
        <p:blipFill>
          <a:blip r:embed="rId23">
            <a:clrChange>
              <a:clrFrom>
                <a:srgbClr val="000000"/>
              </a:clrFrom>
              <a:clrTo>
                <a:srgbClr val="000000">
                  <a:alpha val="0"/>
                </a:srgbClr>
              </a:clrTo>
            </a:clrChange>
          </a:blip>
          <a:srcRect/>
          <a:stretch>
            <a:fillRect/>
          </a:stretch>
        </p:blipFill>
        <p:spPr bwMode="auto">
          <a:xfrm>
            <a:off x="7491413" y="3544888"/>
            <a:ext cx="280987" cy="288925"/>
          </a:xfrm>
          <a:prstGeom prst="rect">
            <a:avLst/>
          </a:prstGeom>
          <a:noFill/>
          <a:ln w="9525">
            <a:noFill/>
            <a:round/>
            <a:headEnd/>
            <a:tailEnd/>
          </a:ln>
        </p:spPr>
      </p:pic>
      <p:sp>
        <p:nvSpPr>
          <p:cNvPr id="32805" name="Text Box 138"/>
          <p:cNvSpPr txBox="1">
            <a:spLocks noChangeArrowheads="1"/>
          </p:cNvSpPr>
          <p:nvPr/>
        </p:nvSpPr>
        <p:spPr bwMode="auto">
          <a:xfrm>
            <a:off x="6161088" y="3289300"/>
            <a:ext cx="919162" cy="312738"/>
          </a:xfrm>
          <a:prstGeom prst="rect">
            <a:avLst/>
          </a:prstGeom>
          <a:noFill/>
          <a:ln w="9525" algn="ctr">
            <a:noFill/>
            <a:miter lim="800000"/>
            <a:headEnd/>
            <a:tailEnd/>
          </a:ln>
        </p:spPr>
        <p:txBody>
          <a:bodyPr>
            <a:spAutoFit/>
          </a:bodyPr>
          <a:lstStyle/>
          <a:p>
            <a:pPr defTabSz="914400">
              <a:lnSpc>
                <a:spcPct val="90000"/>
              </a:lnSpc>
            </a:pPr>
            <a:r>
              <a:rPr lang="en-US" sz="1600">
                <a:solidFill>
                  <a:srgbClr val="000000"/>
                </a:solidFill>
                <a:latin typeface="Arial Black"/>
              </a:rPr>
              <a:t>BAO</a:t>
            </a:r>
          </a:p>
        </p:txBody>
      </p:sp>
      <p:pic>
        <p:nvPicPr>
          <p:cNvPr id="32806" name="Picture 139"/>
          <p:cNvPicPr>
            <a:picLocks noChangeAspect="1" noChangeArrowheads="1"/>
          </p:cNvPicPr>
          <p:nvPr/>
        </p:nvPicPr>
        <p:blipFill>
          <a:blip r:embed="rId24"/>
          <a:srcRect/>
          <a:stretch>
            <a:fillRect/>
          </a:stretch>
        </p:blipFill>
        <p:spPr bwMode="auto">
          <a:xfrm>
            <a:off x="6196013" y="3544888"/>
            <a:ext cx="963612" cy="320675"/>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314325" y="714375"/>
            <a:ext cx="11583988" cy="731838"/>
          </a:xfrm>
          <a:prstGeom prst="rect">
            <a:avLst/>
          </a:prstGeom>
          <a:noFill/>
          <a:ln>
            <a:noFill/>
          </a:ln>
          <a:effectLst/>
          <a:extLst>
            <a:ext uri="{909E8E84-426E-40DD-AFC4-6F175D3DCCD1}"/>
            <a:ext uri="{91240B29-F687-4F45-9708-019B960494DF}"/>
            <a:ext uri="{AF507438-7753-43E0-B8FC-AC1667EBCBE1}"/>
          </a:extLst>
        </p:spPr>
        <p:txBody>
          <a:bodyPr/>
          <a:lstStyle/>
          <a:p>
            <a:pPr defTabSz="914400">
              <a:defRPr/>
            </a:pPr>
            <a:r>
              <a:rPr kumimoji="1" lang="en-US" b="1" dirty="0">
                <a:latin typeface="Arial" pitchFamily="34" charset="0"/>
                <a:ea typeface="+mj-ea"/>
                <a:cs typeface="Arial" pitchFamily="34" charset="0"/>
              </a:rPr>
              <a:t>Banking Industry Framework Benefits</a:t>
            </a:r>
          </a:p>
          <a:p>
            <a:pPr defTabSz="914400">
              <a:defRPr/>
            </a:pPr>
            <a:r>
              <a:rPr lang="en-US" b="1" i="1" dirty="0">
                <a:solidFill>
                  <a:schemeClr val="tx1">
                    <a:lumMod val="50000"/>
                    <a:lumOff val="50000"/>
                  </a:schemeClr>
                </a:solidFill>
                <a:latin typeface="Arial Narrow" pitchFamily="34" charset="0"/>
                <a:ea typeface="Gulim" pitchFamily="34" charset="-127"/>
                <a:cs typeface="+mn-cs"/>
              </a:rPr>
              <a:t>A Foundation for a Smarter Bank:  Actionable Innovation</a:t>
            </a:r>
            <a:endParaRPr kumimoji="1" lang="en-US" b="1" dirty="0">
              <a:solidFill>
                <a:schemeClr val="hlink"/>
              </a:solidFill>
              <a:latin typeface="Arial" pitchFamily="34" charset="0"/>
              <a:ea typeface="+mj-ea"/>
              <a:cs typeface="Arial" pitchFamily="34" charset="0"/>
            </a:endParaRPr>
          </a:p>
        </p:txBody>
      </p:sp>
      <p:sp>
        <p:nvSpPr>
          <p:cNvPr id="34818" name="Rectangle 3"/>
          <p:cNvSpPr>
            <a:spLocks noChangeArrowheads="1"/>
          </p:cNvSpPr>
          <p:nvPr/>
        </p:nvSpPr>
        <p:spPr bwMode="auto">
          <a:xfrm>
            <a:off x="5162550" y="2176463"/>
            <a:ext cx="5240338" cy="3441700"/>
          </a:xfrm>
          <a:prstGeom prst="rect">
            <a:avLst/>
          </a:prstGeom>
          <a:noFill/>
          <a:ln w="9525">
            <a:noFill/>
            <a:miter lim="800000"/>
            <a:headEnd/>
            <a:tailEnd/>
          </a:ln>
        </p:spPr>
        <p:txBody>
          <a:bodyPr>
            <a:spAutoFit/>
          </a:bodyPr>
          <a:lstStyle/>
          <a:p>
            <a:pPr marL="228600" indent="-228600" defTabSz="914400">
              <a:lnSpc>
                <a:spcPct val="90000"/>
              </a:lnSpc>
              <a:spcBef>
                <a:spcPct val="20000"/>
              </a:spcBef>
              <a:spcAft>
                <a:spcPct val="70000"/>
              </a:spcAft>
              <a:buClr>
                <a:schemeClr val="accent1"/>
              </a:buClr>
              <a:buFont typeface="Arial" charset="0"/>
              <a:buChar char="•"/>
            </a:pPr>
            <a:r>
              <a:rPr kumimoji="1" lang="en-US" sz="2000">
                <a:ea typeface="MS PGothic" pitchFamily="34" charset="-128"/>
              </a:rPr>
              <a:t>Mitigate Risk (De-Risk)</a:t>
            </a:r>
          </a:p>
          <a:p>
            <a:pPr marL="228600" indent="-228600" defTabSz="914400">
              <a:lnSpc>
                <a:spcPct val="90000"/>
              </a:lnSpc>
              <a:spcBef>
                <a:spcPct val="20000"/>
              </a:spcBef>
              <a:spcAft>
                <a:spcPct val="70000"/>
              </a:spcAft>
              <a:buClr>
                <a:schemeClr val="accent1"/>
              </a:buClr>
              <a:buFont typeface="Arial" charset="0"/>
              <a:buChar char="•"/>
            </a:pPr>
            <a:r>
              <a:rPr kumimoji="1" lang="en-US" sz="2000">
                <a:ea typeface="MS PGothic" pitchFamily="34" charset="-128"/>
              </a:rPr>
              <a:t>Accelerate &amp; Expedite a Successful Implementation using accellerators and competency centers</a:t>
            </a:r>
          </a:p>
          <a:p>
            <a:pPr marL="228600" indent="-228600" defTabSz="914400">
              <a:lnSpc>
                <a:spcPct val="90000"/>
              </a:lnSpc>
              <a:spcBef>
                <a:spcPct val="20000"/>
              </a:spcBef>
              <a:spcAft>
                <a:spcPct val="70000"/>
              </a:spcAft>
              <a:buClr>
                <a:schemeClr val="accent1"/>
              </a:buClr>
              <a:buFont typeface="Arial" charset="0"/>
              <a:buChar char="•"/>
            </a:pPr>
            <a:r>
              <a:rPr kumimoji="1" lang="en-US" sz="2000">
                <a:ea typeface="MS PGothic" pitchFamily="34" charset="-128"/>
              </a:rPr>
              <a:t>Reduce cost</a:t>
            </a:r>
          </a:p>
          <a:p>
            <a:pPr marL="228600" indent="-228600" defTabSz="914400">
              <a:lnSpc>
                <a:spcPct val="90000"/>
              </a:lnSpc>
              <a:spcBef>
                <a:spcPct val="20000"/>
              </a:spcBef>
              <a:spcAft>
                <a:spcPct val="70000"/>
              </a:spcAft>
              <a:buClr>
                <a:schemeClr val="accent1"/>
              </a:buClr>
              <a:buFont typeface="Arial" charset="0"/>
              <a:buChar char="•"/>
            </a:pPr>
            <a:r>
              <a:rPr kumimoji="1" lang="en-US" sz="2000">
                <a:ea typeface="MS PGothic" pitchFamily="34" charset="-128"/>
              </a:rPr>
              <a:t>Future Proofing</a:t>
            </a:r>
          </a:p>
          <a:p>
            <a:pPr marL="228600" indent="-228600" defTabSz="914400">
              <a:spcBef>
                <a:spcPct val="20000"/>
              </a:spcBef>
              <a:spcAft>
                <a:spcPct val="50000"/>
              </a:spcAft>
              <a:buClr>
                <a:schemeClr val="accent1"/>
              </a:buClr>
              <a:buFont typeface="Arial" charset="0"/>
              <a:buChar char="•"/>
            </a:pPr>
            <a:r>
              <a:rPr kumimoji="1" lang="en-US" sz="2000">
                <a:ea typeface="MS PGothic" pitchFamily="34" charset="-128"/>
              </a:rPr>
              <a:t>Backed up by IBM’s long term commitment to industry standards and R&amp;D</a:t>
            </a:r>
          </a:p>
        </p:txBody>
      </p:sp>
      <p:pic>
        <p:nvPicPr>
          <p:cNvPr id="34819" name="Picture 4" descr="banking20"/>
          <p:cNvPicPr>
            <a:picLocks noChangeAspect="1" noChangeArrowheads="1"/>
          </p:cNvPicPr>
          <p:nvPr/>
        </p:nvPicPr>
        <p:blipFill>
          <a:blip r:embed="rId3"/>
          <a:srcRect/>
          <a:stretch>
            <a:fillRect/>
          </a:stretch>
        </p:blipFill>
        <p:spPr bwMode="auto">
          <a:xfrm>
            <a:off x="412750" y="2136775"/>
            <a:ext cx="4610100" cy="3454400"/>
          </a:xfrm>
          <a:prstGeom prst="rect">
            <a:avLst/>
          </a:prstGeom>
          <a:noFill/>
          <a:ln w="9525">
            <a:noFill/>
            <a:miter lim="800000"/>
            <a:headEnd/>
            <a:tailEnd/>
          </a:ln>
        </p:spPr>
      </p:pic>
      <p:pic>
        <p:nvPicPr>
          <p:cNvPr id="34820" name="Picture 7" descr="SMARTER PLANET"/>
          <p:cNvPicPr>
            <a:picLocks noChangeAspect="1" noChangeArrowheads="1"/>
          </p:cNvPicPr>
          <p:nvPr/>
        </p:nvPicPr>
        <p:blipFill>
          <a:blip r:embed="rId4"/>
          <a:srcRect b="37540"/>
          <a:stretch>
            <a:fillRect/>
          </a:stretch>
        </p:blipFill>
        <p:spPr bwMode="auto">
          <a:xfrm>
            <a:off x="10174288" y="1360488"/>
            <a:ext cx="1646237" cy="12588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idx="4294967295"/>
          </p:nvPr>
        </p:nvSpPr>
        <p:spPr>
          <a:xfrm>
            <a:off x="0" y="573088"/>
            <a:ext cx="11353800" cy="457200"/>
          </a:xfrm>
        </p:spPr>
        <p:txBody>
          <a:bodyPr lIns="91440" tIns="45720" rIns="91440" bIns="45720" anchor="t"/>
          <a:lstStyle/>
          <a:p>
            <a:pPr eaLnBrk="1" hangingPunct="1"/>
            <a:r>
              <a:rPr lang="en-US" b="1" smtClean="0"/>
              <a:t>Agenda</a:t>
            </a:r>
          </a:p>
        </p:txBody>
      </p:sp>
      <p:sp>
        <p:nvSpPr>
          <p:cNvPr id="36866" name="Rectangle 3"/>
          <p:cNvSpPr>
            <a:spLocks noGrp="1" noChangeArrowheads="1"/>
          </p:cNvSpPr>
          <p:nvPr>
            <p:ph type="body" idx="4294967295"/>
          </p:nvPr>
        </p:nvSpPr>
        <p:spPr>
          <a:xfrm>
            <a:off x="2870200" y="1624013"/>
            <a:ext cx="11041063" cy="3724275"/>
          </a:xfrm>
        </p:spPr>
        <p:txBody>
          <a:bodyPr lIns="91440" tIns="45720" rIns="91440" bIns="45720"/>
          <a:lstStyle/>
          <a:p>
            <a:pPr marL="601663" lvl="1" indent="-266700" defTabSz="914400" eaLnBrk="1" hangingPunct="1">
              <a:spcBef>
                <a:spcPct val="0"/>
              </a:spcBef>
              <a:buFont typeface="Arial" charset="0"/>
              <a:buAutoNum type="arabicPeriod"/>
            </a:pPr>
            <a:r>
              <a:rPr lang="en-US" sz="2100" smtClean="0"/>
              <a:t>Introducing IBM Industry Framework for Banking</a:t>
            </a:r>
          </a:p>
          <a:p>
            <a:pPr marL="947738" lvl="2" indent="-266700" defTabSz="914400" eaLnBrk="1" hangingPunct="1">
              <a:spcBef>
                <a:spcPct val="0"/>
              </a:spcBef>
            </a:pPr>
            <a:r>
              <a:rPr lang="en-US" sz="1800" smtClean="0"/>
              <a:t>The market demand for Banking Industry Frameworks </a:t>
            </a:r>
          </a:p>
          <a:p>
            <a:pPr marL="947738" lvl="2" indent="-266700" defTabSz="914400" eaLnBrk="1" hangingPunct="1">
              <a:spcBef>
                <a:spcPct val="0"/>
              </a:spcBef>
            </a:pPr>
            <a:r>
              <a:rPr lang="en-US" sz="1800" smtClean="0"/>
              <a:t>Definitions and key benefits</a:t>
            </a:r>
          </a:p>
          <a:p>
            <a:pPr marL="947738" lvl="2" indent="-266700" defTabSz="914400" eaLnBrk="1" hangingPunct="1">
              <a:spcBef>
                <a:spcPct val="0"/>
              </a:spcBef>
            </a:pPr>
            <a:endParaRPr lang="en-US" sz="1800" smtClean="0"/>
          </a:p>
          <a:p>
            <a:pPr marL="601663" lvl="1" indent="-266700" defTabSz="914400" eaLnBrk="1" hangingPunct="1">
              <a:spcBef>
                <a:spcPct val="0"/>
              </a:spcBef>
              <a:buFont typeface="Arial" charset="0"/>
              <a:buAutoNum type="arabicPeriod"/>
            </a:pPr>
            <a:r>
              <a:rPr lang="en-US" sz="2100" smtClean="0"/>
              <a:t>Industry Framework and Industry Solutions for Banking </a:t>
            </a:r>
          </a:p>
          <a:p>
            <a:pPr marL="947738" lvl="2" indent="-266700" defTabSz="914400" eaLnBrk="1" hangingPunct="1">
              <a:spcBef>
                <a:spcPct val="0"/>
              </a:spcBef>
            </a:pPr>
            <a:r>
              <a:rPr lang="en-US" sz="1800" smtClean="0"/>
              <a:t>Corebanking Modernisation</a:t>
            </a:r>
          </a:p>
          <a:p>
            <a:pPr marL="947738" lvl="2" indent="-266700" defTabSz="914400" eaLnBrk="1" hangingPunct="1">
              <a:spcBef>
                <a:spcPct val="0"/>
              </a:spcBef>
            </a:pPr>
            <a:r>
              <a:rPr lang="en-US" sz="1800" smtClean="0"/>
              <a:t>Payments and Securities</a:t>
            </a:r>
          </a:p>
          <a:p>
            <a:pPr marL="947738" lvl="2" indent="-266700" defTabSz="914400" eaLnBrk="1" hangingPunct="1">
              <a:spcBef>
                <a:spcPct val="0"/>
              </a:spcBef>
            </a:pPr>
            <a:r>
              <a:rPr lang="en-US" sz="1800" smtClean="0"/>
              <a:t>Customer care &amp; Insight</a:t>
            </a:r>
          </a:p>
          <a:p>
            <a:pPr marL="947738" lvl="2" indent="-266700" defTabSz="914400" eaLnBrk="1" hangingPunct="1">
              <a:spcBef>
                <a:spcPct val="0"/>
              </a:spcBef>
            </a:pPr>
            <a:r>
              <a:rPr lang="en-US" sz="1800" smtClean="0"/>
              <a:t>Integrated Risk</a:t>
            </a:r>
          </a:p>
          <a:p>
            <a:pPr marL="947738" lvl="2" indent="-266700" defTabSz="914400" eaLnBrk="1" hangingPunct="1">
              <a:spcBef>
                <a:spcPct val="0"/>
              </a:spcBef>
            </a:pPr>
            <a:r>
              <a:rPr lang="en-US" sz="1800" smtClean="0"/>
              <a:t>Financial Markets Framework</a:t>
            </a:r>
          </a:p>
          <a:p>
            <a:pPr marL="947738" lvl="2" indent="-266700" defTabSz="914400" eaLnBrk="1" hangingPunct="1">
              <a:spcBef>
                <a:spcPct val="0"/>
              </a:spcBef>
              <a:buFont typeface="Arial" charset="0"/>
              <a:buNone/>
            </a:pPr>
            <a:endParaRPr lang="en-US" sz="1800" smtClean="0"/>
          </a:p>
          <a:p>
            <a:pPr marL="601663" lvl="1" indent="-266700" defTabSz="914400" eaLnBrk="1" hangingPunct="1">
              <a:spcBef>
                <a:spcPct val="0"/>
              </a:spcBef>
              <a:buFont typeface="Arial" charset="0"/>
              <a:buAutoNum type="arabicPeriod"/>
            </a:pPr>
            <a:r>
              <a:rPr lang="en-US" sz="2100" smtClean="0"/>
              <a:t>Closing remarks </a:t>
            </a:r>
          </a:p>
          <a:p>
            <a:pPr marL="947738" lvl="2" indent="-266700" defTabSz="914400" eaLnBrk="1" hangingPunct="1">
              <a:spcBef>
                <a:spcPct val="0"/>
              </a:spcBef>
            </a:pPr>
            <a:r>
              <a:rPr lang="en-US" sz="1800" smtClean="0"/>
              <a:t>Where to get new collateral and information</a:t>
            </a:r>
          </a:p>
          <a:p>
            <a:pPr marL="947738" lvl="2" indent="-266700" defTabSz="914400" eaLnBrk="1" hangingPunct="1">
              <a:spcBef>
                <a:spcPct val="0"/>
              </a:spcBef>
            </a:pPr>
            <a:r>
              <a:rPr lang="en-US" sz="1800" smtClean="0"/>
              <a:t>Who to contact</a:t>
            </a:r>
          </a:p>
          <a:p>
            <a:pPr marL="947738" lvl="2" indent="-266700" defTabSz="914400" eaLnBrk="1" hangingPunct="1">
              <a:spcBef>
                <a:spcPct val="0"/>
              </a:spcBef>
            </a:pPr>
            <a:r>
              <a:rPr lang="en-US" sz="1800" smtClean="0"/>
              <a:t>Questions</a:t>
            </a:r>
          </a:p>
        </p:txBody>
      </p:sp>
      <p:sp>
        <p:nvSpPr>
          <p:cNvPr id="5" name="Rectangle 4"/>
          <p:cNvSpPr>
            <a:spLocks noChangeArrowheads="1"/>
          </p:cNvSpPr>
          <p:nvPr/>
        </p:nvSpPr>
        <p:spPr bwMode="auto">
          <a:xfrm>
            <a:off x="2640013" y="2695575"/>
            <a:ext cx="8437562" cy="2009775"/>
          </a:xfrm>
          <a:prstGeom prst="rect">
            <a:avLst/>
          </a:prstGeom>
          <a:noFill/>
          <a:ln w="28575" algn="ctr">
            <a:solidFill>
              <a:srgbClr val="6666FF"/>
            </a:solidFill>
            <a:miter lim="800000"/>
            <a:headEnd/>
            <a:tailEnd/>
          </a:ln>
          <a:effectLst>
            <a:outerShdw dist="23000" dir="5400000" rotWithShape="0">
              <a:srgbClr val="000000">
                <a:alpha val="34999"/>
              </a:srgbClr>
            </a:outerShdw>
          </a:effectLst>
        </p:spPr>
        <p:txBody>
          <a:bodyPr anchor="ctr"/>
          <a:lstStyle/>
          <a:p>
            <a:pPr algn="ctr" defTabSz="914400">
              <a:defRPr/>
            </a:pPr>
            <a:endParaRPr lang="en-GB" sz="1800">
              <a:solidFill>
                <a:srgbClr val="6666FF"/>
              </a:solidFill>
              <a:ea typeface="MS PGothic"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Core"/>
          <p:cNvPicPr>
            <a:picLocks noChangeAspect="1" noChangeArrowheads="1"/>
          </p:cNvPicPr>
          <p:nvPr/>
        </p:nvPicPr>
        <p:blipFill>
          <a:blip r:embed="rId4"/>
          <a:srcRect/>
          <a:stretch>
            <a:fillRect/>
          </a:stretch>
        </p:blipFill>
        <p:spPr bwMode="auto">
          <a:xfrm>
            <a:off x="11298238" y="646113"/>
            <a:ext cx="609600" cy="441325"/>
          </a:xfrm>
          <a:prstGeom prst="rect">
            <a:avLst/>
          </a:prstGeom>
          <a:noFill/>
          <a:ln w="9525">
            <a:noFill/>
            <a:miter lim="800000"/>
            <a:headEnd/>
            <a:tailEnd/>
          </a:ln>
        </p:spPr>
      </p:pic>
      <p:pic>
        <p:nvPicPr>
          <p:cNvPr id="37890" name="Picture 3" descr="IRM_white_0123_jm-12"/>
          <p:cNvPicPr>
            <a:picLocks noChangeAspect="1" noChangeArrowheads="1"/>
          </p:cNvPicPr>
          <p:nvPr/>
        </p:nvPicPr>
        <p:blipFill>
          <a:blip r:embed="rId5"/>
          <a:srcRect/>
          <a:stretch>
            <a:fillRect/>
          </a:stretch>
        </p:blipFill>
        <p:spPr bwMode="auto">
          <a:xfrm>
            <a:off x="101600" y="1765300"/>
            <a:ext cx="11566525" cy="4719638"/>
          </a:xfrm>
          <a:prstGeom prst="rect">
            <a:avLst/>
          </a:prstGeom>
          <a:noFill/>
          <a:ln w="9525">
            <a:noFill/>
            <a:miter lim="800000"/>
            <a:headEnd/>
            <a:tailEnd/>
          </a:ln>
        </p:spPr>
      </p:pic>
      <p:sp>
        <p:nvSpPr>
          <p:cNvPr id="37891" name="Rectangle 4"/>
          <p:cNvSpPr>
            <a:spLocks noChangeArrowheads="1"/>
          </p:cNvSpPr>
          <p:nvPr/>
        </p:nvSpPr>
        <p:spPr bwMode="auto">
          <a:xfrm>
            <a:off x="7307263" y="3327400"/>
            <a:ext cx="4881562" cy="938213"/>
          </a:xfrm>
          <a:prstGeom prst="rect">
            <a:avLst/>
          </a:prstGeom>
          <a:noFill/>
          <a:ln w="9525">
            <a:noFill/>
            <a:miter lim="800000"/>
            <a:headEnd/>
            <a:tailEnd/>
          </a:ln>
        </p:spPr>
        <p:txBody>
          <a:bodyPr>
            <a:spAutoFit/>
          </a:bodyPr>
          <a:lstStyle/>
          <a:p>
            <a:pPr marL="115888" indent="-115888" defTabSz="914400">
              <a:buFont typeface="Wingdings" pitchFamily="2" charset="2"/>
              <a:buChar char="§"/>
            </a:pPr>
            <a:r>
              <a:rPr lang="en-US" sz="900" b="1">
                <a:solidFill>
                  <a:srgbClr val="000000"/>
                </a:solidFill>
                <a:ea typeface="MS PGothic" pitchFamily="34" charset="-128"/>
              </a:rPr>
              <a:t>Model Driven Development</a:t>
            </a:r>
            <a:endParaRPr lang="en-US" sz="900" b="1">
              <a:solidFill>
                <a:srgbClr val="FF0000"/>
              </a:solidFill>
              <a:ea typeface="MS PGothic" pitchFamily="34" charset="-128"/>
            </a:endParaRPr>
          </a:p>
          <a:p>
            <a:pPr marL="115888" indent="-115888" defTabSz="914400">
              <a:buFont typeface="Wingdings" pitchFamily="2" charset="2"/>
              <a:buChar char="§"/>
            </a:pPr>
            <a:r>
              <a:rPr lang="en-US" sz="900" b="1">
                <a:solidFill>
                  <a:srgbClr val="000000"/>
                </a:solidFill>
                <a:ea typeface="MS PGothic" pitchFamily="34" charset="-128"/>
              </a:rPr>
              <a:t>Business process transformation</a:t>
            </a:r>
            <a:endParaRPr lang="en-US" sz="900" b="1">
              <a:solidFill>
                <a:srgbClr val="FF0000"/>
              </a:solidFill>
              <a:ea typeface="MS PGothic" pitchFamily="34" charset="-128"/>
            </a:endParaRPr>
          </a:p>
          <a:p>
            <a:pPr marL="115888" indent="-115888" defTabSz="914400">
              <a:buFont typeface="Wingdings" pitchFamily="2" charset="2"/>
              <a:buChar char="§"/>
            </a:pPr>
            <a:r>
              <a:rPr lang="en-US" sz="900" b="1">
                <a:solidFill>
                  <a:srgbClr val="000000"/>
                </a:solidFill>
                <a:ea typeface="MS PGothic" pitchFamily="34" charset="-128"/>
              </a:rPr>
              <a:t>Business rules and logic management</a:t>
            </a:r>
            <a:endParaRPr lang="en-US" sz="900" b="1">
              <a:solidFill>
                <a:srgbClr val="FF0000"/>
              </a:solidFill>
              <a:ea typeface="MS PGothic" pitchFamily="34" charset="-128"/>
            </a:endParaRPr>
          </a:p>
          <a:p>
            <a:pPr marL="115888" indent="-115888" defTabSz="914400">
              <a:buFont typeface="Wingdings" pitchFamily="2" charset="2"/>
              <a:buChar char="§"/>
            </a:pPr>
            <a:r>
              <a:rPr lang="en-US" sz="900" b="1">
                <a:solidFill>
                  <a:srgbClr val="000000"/>
                </a:solidFill>
                <a:ea typeface="MS PGothic" pitchFamily="34" charset="-128"/>
              </a:rPr>
              <a:t>Solution Template Driven Transformation</a:t>
            </a:r>
            <a:endParaRPr lang="en-US" sz="900" b="1">
              <a:solidFill>
                <a:srgbClr val="FF0000"/>
              </a:solidFill>
              <a:ea typeface="MS PGothic" pitchFamily="34" charset="-128"/>
            </a:endParaRPr>
          </a:p>
          <a:p>
            <a:pPr marL="115888" indent="-115888" defTabSz="914400">
              <a:buFont typeface="Wingdings" pitchFamily="2" charset="2"/>
              <a:buChar char="§"/>
            </a:pPr>
            <a:r>
              <a:rPr lang="en-US" sz="900" b="1">
                <a:solidFill>
                  <a:srgbClr val="000000"/>
                </a:solidFill>
                <a:ea typeface="MS PGothic" pitchFamily="34" charset="-128"/>
              </a:rPr>
              <a:t>Performance Monitoring </a:t>
            </a:r>
          </a:p>
          <a:p>
            <a:pPr marL="115888" indent="-115888" defTabSz="914400">
              <a:buFont typeface="Wingdings" pitchFamily="2" charset="2"/>
              <a:buChar char="§"/>
            </a:pPr>
            <a:endParaRPr lang="en-US" sz="900" b="1">
              <a:solidFill>
                <a:srgbClr val="000000"/>
              </a:solidFill>
              <a:ea typeface="MS PGothic" pitchFamily="34" charset="-128"/>
            </a:endParaRPr>
          </a:p>
        </p:txBody>
      </p:sp>
      <p:sp>
        <p:nvSpPr>
          <p:cNvPr id="37892" name="Rectangle 5"/>
          <p:cNvSpPr>
            <a:spLocks noChangeArrowheads="1"/>
          </p:cNvSpPr>
          <p:nvPr/>
        </p:nvSpPr>
        <p:spPr bwMode="auto">
          <a:xfrm>
            <a:off x="7305675" y="4937125"/>
            <a:ext cx="4375150" cy="638175"/>
          </a:xfrm>
          <a:prstGeom prst="rect">
            <a:avLst/>
          </a:prstGeom>
          <a:noFill/>
          <a:ln w="9525">
            <a:noFill/>
            <a:miter lim="800000"/>
            <a:headEnd/>
            <a:tailEnd/>
          </a:ln>
        </p:spPr>
        <p:txBody>
          <a:bodyPr>
            <a:spAutoFit/>
          </a:bodyPr>
          <a:lstStyle/>
          <a:p>
            <a:pPr marL="115888" indent="-115888" defTabSz="914400">
              <a:buFont typeface="Wingdings" pitchFamily="2" charset="2"/>
              <a:buChar char="§"/>
            </a:pPr>
            <a:r>
              <a:rPr lang="en-US" sz="900" b="1">
                <a:solidFill>
                  <a:srgbClr val="000000"/>
                </a:solidFill>
                <a:ea typeface="MS PGothic" pitchFamily="34" charset="-128"/>
              </a:rPr>
              <a:t>Legacy application modernization and renovation</a:t>
            </a:r>
          </a:p>
          <a:p>
            <a:pPr marL="115888" indent="-115888" defTabSz="914400">
              <a:buFont typeface="Wingdings" pitchFamily="2" charset="2"/>
              <a:buChar char="§"/>
            </a:pPr>
            <a:r>
              <a:rPr lang="en-US" sz="900" b="1">
                <a:solidFill>
                  <a:srgbClr val="000000"/>
                </a:solidFill>
                <a:ea typeface="MS PGothic" pitchFamily="34" charset="-128"/>
              </a:rPr>
              <a:t>Develop next generation applications </a:t>
            </a:r>
          </a:p>
          <a:p>
            <a:pPr marL="115888" indent="-115888" defTabSz="914400">
              <a:buFont typeface="Wingdings" pitchFamily="2" charset="2"/>
              <a:buChar char="§"/>
            </a:pPr>
            <a:r>
              <a:rPr lang="en-US" sz="900" b="1">
                <a:solidFill>
                  <a:srgbClr val="000000"/>
                </a:solidFill>
                <a:ea typeface="MS PGothic" pitchFamily="34" charset="-128"/>
              </a:rPr>
              <a:t>Replace legacy application with package solutions</a:t>
            </a:r>
          </a:p>
          <a:p>
            <a:pPr marL="115888" indent="-115888" defTabSz="914400">
              <a:buFont typeface="Wingdings" pitchFamily="2" charset="2"/>
              <a:buChar char="§"/>
            </a:pPr>
            <a:r>
              <a:rPr lang="en-US" sz="900" b="1">
                <a:solidFill>
                  <a:srgbClr val="000000"/>
                </a:solidFill>
                <a:ea typeface="MS PGothic" pitchFamily="34" charset="-128"/>
              </a:rPr>
              <a:t>Data migration from legacy systems </a:t>
            </a:r>
            <a:endParaRPr lang="en-US" sz="900" b="1">
              <a:solidFill>
                <a:srgbClr val="FF0000"/>
              </a:solidFill>
              <a:ea typeface="MS PGothic" pitchFamily="34" charset="-128"/>
            </a:endParaRPr>
          </a:p>
        </p:txBody>
      </p:sp>
      <p:sp>
        <p:nvSpPr>
          <p:cNvPr id="37893" name="Rectangle 6"/>
          <p:cNvSpPr>
            <a:spLocks noChangeArrowheads="1"/>
          </p:cNvSpPr>
          <p:nvPr/>
        </p:nvSpPr>
        <p:spPr bwMode="auto">
          <a:xfrm>
            <a:off x="7289800" y="2051050"/>
            <a:ext cx="4881563" cy="774700"/>
          </a:xfrm>
          <a:prstGeom prst="rect">
            <a:avLst/>
          </a:prstGeom>
          <a:noFill/>
          <a:ln w="9525">
            <a:noFill/>
            <a:miter lim="800000"/>
            <a:headEnd/>
            <a:tailEnd/>
          </a:ln>
        </p:spPr>
        <p:txBody>
          <a:bodyPr>
            <a:spAutoFit/>
          </a:bodyPr>
          <a:lstStyle/>
          <a:p>
            <a:pPr marL="115888" indent="-115888" defTabSz="914400">
              <a:buFont typeface="Wingdings" pitchFamily="2" charset="2"/>
              <a:buChar char="§"/>
            </a:pPr>
            <a:r>
              <a:rPr lang="en-US" sz="900" b="1">
                <a:solidFill>
                  <a:srgbClr val="000000"/>
                </a:solidFill>
                <a:ea typeface="MS PGothic" pitchFamily="34" charset="-128"/>
              </a:rPr>
              <a:t>Banking reference architecture</a:t>
            </a:r>
            <a:endParaRPr lang="en-US" sz="900" b="1">
              <a:solidFill>
                <a:srgbClr val="FF0000"/>
              </a:solidFill>
              <a:ea typeface="MS PGothic" pitchFamily="34" charset="-128"/>
            </a:endParaRPr>
          </a:p>
          <a:p>
            <a:pPr marL="115888" indent="-115888" defTabSz="914400">
              <a:buFont typeface="Wingdings" pitchFamily="2" charset="2"/>
              <a:buChar char="§"/>
            </a:pPr>
            <a:r>
              <a:rPr lang="en-US" sz="900" b="1">
                <a:solidFill>
                  <a:srgbClr val="000000"/>
                </a:solidFill>
                <a:ea typeface="MS PGothic" pitchFamily="34" charset="-128"/>
              </a:rPr>
              <a:t>Master data Management </a:t>
            </a:r>
          </a:p>
          <a:p>
            <a:pPr marL="115888" indent="-115888" defTabSz="914400">
              <a:buFont typeface="Wingdings" pitchFamily="2" charset="2"/>
              <a:buChar char="§"/>
            </a:pPr>
            <a:r>
              <a:rPr lang="en-US" sz="900" b="1">
                <a:solidFill>
                  <a:srgbClr val="000000"/>
                </a:solidFill>
                <a:ea typeface="MS PGothic" pitchFamily="34" charset="-128"/>
              </a:rPr>
              <a:t>Process Integration</a:t>
            </a:r>
          </a:p>
          <a:p>
            <a:pPr marL="115888" indent="-115888" defTabSz="914400">
              <a:buFont typeface="Wingdings" pitchFamily="2" charset="2"/>
              <a:buChar char="§"/>
            </a:pPr>
            <a:r>
              <a:rPr lang="en-US" sz="900" b="1">
                <a:solidFill>
                  <a:srgbClr val="000000"/>
                </a:solidFill>
                <a:ea typeface="MS PGothic" pitchFamily="34" charset="-128"/>
              </a:rPr>
              <a:t>Information Integration </a:t>
            </a:r>
            <a:endParaRPr lang="en-US" sz="900" b="1">
              <a:solidFill>
                <a:srgbClr val="FF0000"/>
              </a:solidFill>
              <a:ea typeface="MS PGothic" pitchFamily="34" charset="-128"/>
            </a:endParaRPr>
          </a:p>
          <a:p>
            <a:pPr marL="115888" indent="-115888" defTabSz="914400">
              <a:buFont typeface="Wingdings" pitchFamily="2" charset="2"/>
              <a:buChar char="§"/>
            </a:pPr>
            <a:r>
              <a:rPr lang="en-US" sz="900" b="1">
                <a:solidFill>
                  <a:srgbClr val="000000"/>
                </a:solidFill>
                <a:ea typeface="MS PGothic" pitchFamily="34" charset="-128"/>
              </a:rPr>
              <a:t>Infrastructure Management, Security &amp; Scalability</a:t>
            </a:r>
          </a:p>
        </p:txBody>
      </p:sp>
      <p:sp>
        <p:nvSpPr>
          <p:cNvPr id="37894" name="Rectangle 7"/>
          <p:cNvSpPr>
            <a:spLocks noChangeArrowheads="1"/>
          </p:cNvSpPr>
          <p:nvPr/>
        </p:nvSpPr>
        <p:spPr bwMode="auto">
          <a:xfrm>
            <a:off x="1028700" y="3613150"/>
            <a:ext cx="1328738" cy="955675"/>
          </a:xfrm>
          <a:prstGeom prst="rect">
            <a:avLst/>
          </a:prstGeom>
          <a:noFill/>
          <a:ln w="9525">
            <a:noFill/>
            <a:miter lim="800000"/>
            <a:headEnd/>
            <a:tailEnd/>
          </a:ln>
        </p:spPr>
        <p:txBody>
          <a:bodyPr lIns="0" tIns="0" rIns="0" bIns="0">
            <a:spAutoFit/>
          </a:bodyPr>
          <a:lstStyle/>
          <a:p>
            <a:pPr algn="ctr" defTabSz="914400"/>
            <a:r>
              <a:rPr lang="en-US" sz="900" b="1">
                <a:solidFill>
                  <a:srgbClr val="FFFFFF"/>
                </a:solidFill>
                <a:ea typeface="MS PGothic" pitchFamily="34" charset="-128"/>
              </a:rPr>
              <a:t>Simplification</a:t>
            </a:r>
          </a:p>
          <a:p>
            <a:pPr algn="ctr" defTabSz="914400"/>
            <a:r>
              <a:rPr lang="en-US" sz="900" b="1">
                <a:solidFill>
                  <a:srgbClr val="FFFFFF"/>
                </a:solidFill>
                <a:ea typeface="MS PGothic" pitchFamily="34" charset="-128"/>
              </a:rPr>
              <a:t>Componentization</a:t>
            </a:r>
          </a:p>
          <a:p>
            <a:pPr algn="ctr" defTabSz="914400"/>
            <a:r>
              <a:rPr lang="en-US" sz="900" b="1">
                <a:solidFill>
                  <a:srgbClr val="FFFFFF"/>
                </a:solidFill>
                <a:ea typeface="MS PGothic" pitchFamily="34" charset="-128"/>
              </a:rPr>
              <a:t>Integration</a:t>
            </a:r>
          </a:p>
          <a:p>
            <a:pPr algn="ctr" defTabSz="914400"/>
            <a:r>
              <a:rPr lang="en-US" sz="900" b="1">
                <a:solidFill>
                  <a:srgbClr val="FFFFFF"/>
                </a:solidFill>
                <a:ea typeface="MS PGothic" pitchFamily="34" charset="-128"/>
              </a:rPr>
              <a:t>Optimization</a:t>
            </a:r>
          </a:p>
          <a:p>
            <a:pPr algn="ctr" defTabSz="914400"/>
            <a:r>
              <a:rPr lang="en-US" sz="900" b="1">
                <a:solidFill>
                  <a:srgbClr val="FFFFFF"/>
                </a:solidFill>
                <a:ea typeface="MS PGothic" pitchFamily="34" charset="-128"/>
              </a:rPr>
              <a:t>Collaboration</a:t>
            </a:r>
          </a:p>
          <a:p>
            <a:pPr algn="ctr" defTabSz="914400"/>
            <a:r>
              <a:rPr lang="en-US" sz="900" b="1">
                <a:solidFill>
                  <a:srgbClr val="FFFFFF"/>
                </a:solidFill>
                <a:ea typeface="MS PGothic" pitchFamily="34" charset="-128"/>
              </a:rPr>
              <a:t>Security</a:t>
            </a:r>
          </a:p>
          <a:p>
            <a:pPr algn="ctr" defTabSz="914400"/>
            <a:r>
              <a:rPr lang="en-US" sz="900" b="1">
                <a:solidFill>
                  <a:srgbClr val="FFFFFF"/>
                </a:solidFill>
                <a:ea typeface="MS PGothic" pitchFamily="34" charset="-128"/>
              </a:rPr>
              <a:t>Resiliency</a:t>
            </a:r>
          </a:p>
        </p:txBody>
      </p:sp>
      <p:sp>
        <p:nvSpPr>
          <p:cNvPr id="37895" name="Rectangle 8"/>
          <p:cNvSpPr>
            <a:spLocks noChangeArrowheads="1"/>
          </p:cNvSpPr>
          <p:nvPr/>
        </p:nvSpPr>
        <p:spPr bwMode="auto">
          <a:xfrm>
            <a:off x="2635250" y="4976813"/>
            <a:ext cx="1360488" cy="396875"/>
          </a:xfrm>
          <a:prstGeom prst="rect">
            <a:avLst/>
          </a:prstGeom>
          <a:noFill/>
          <a:ln w="9525">
            <a:noFill/>
            <a:miter lim="800000"/>
            <a:headEnd/>
            <a:tailEnd/>
          </a:ln>
        </p:spPr>
        <p:txBody>
          <a:bodyPr>
            <a:spAutoFit/>
          </a:bodyPr>
          <a:lstStyle/>
          <a:p>
            <a:pPr algn="ctr" defTabSz="914400"/>
            <a:r>
              <a:rPr lang="en-US" sz="1000" b="1">
                <a:solidFill>
                  <a:srgbClr val="FFFFFF"/>
                </a:solidFill>
                <a:ea typeface="MS PGothic" pitchFamily="34" charset="-128"/>
              </a:rPr>
              <a:t>Process Agility</a:t>
            </a:r>
          </a:p>
        </p:txBody>
      </p:sp>
      <p:sp>
        <p:nvSpPr>
          <p:cNvPr id="37896" name="Rectangle 9"/>
          <p:cNvSpPr>
            <a:spLocks noChangeArrowheads="1"/>
          </p:cNvSpPr>
          <p:nvPr/>
        </p:nvSpPr>
        <p:spPr bwMode="auto">
          <a:xfrm>
            <a:off x="976313" y="5640388"/>
            <a:ext cx="1549400" cy="400050"/>
          </a:xfrm>
          <a:prstGeom prst="rect">
            <a:avLst/>
          </a:prstGeom>
          <a:noFill/>
          <a:ln w="9525">
            <a:noFill/>
            <a:miter lim="800000"/>
            <a:headEnd/>
            <a:tailEnd/>
          </a:ln>
        </p:spPr>
        <p:txBody>
          <a:bodyPr>
            <a:spAutoFit/>
          </a:bodyPr>
          <a:lstStyle/>
          <a:p>
            <a:pPr algn="ctr" defTabSz="914400"/>
            <a:r>
              <a:rPr lang="en-US" sz="1000" b="1">
                <a:solidFill>
                  <a:srgbClr val="FFFFFF"/>
                </a:solidFill>
                <a:ea typeface="MS PGothic" pitchFamily="34" charset="-128"/>
              </a:rPr>
              <a:t>Application Modernization</a:t>
            </a:r>
          </a:p>
        </p:txBody>
      </p:sp>
      <p:sp>
        <p:nvSpPr>
          <p:cNvPr id="37897" name="Rectangle 10"/>
          <p:cNvSpPr>
            <a:spLocks noChangeArrowheads="1"/>
          </p:cNvSpPr>
          <p:nvPr/>
        </p:nvSpPr>
        <p:spPr bwMode="auto">
          <a:xfrm>
            <a:off x="2660650" y="3833813"/>
            <a:ext cx="1487488" cy="396875"/>
          </a:xfrm>
          <a:prstGeom prst="rect">
            <a:avLst/>
          </a:prstGeom>
          <a:noFill/>
          <a:ln w="9525">
            <a:noFill/>
            <a:miter lim="800000"/>
            <a:headEnd/>
            <a:tailEnd/>
          </a:ln>
        </p:spPr>
        <p:txBody>
          <a:bodyPr>
            <a:spAutoFit/>
          </a:bodyPr>
          <a:lstStyle/>
          <a:p>
            <a:pPr algn="ctr" defTabSz="914400"/>
            <a:r>
              <a:rPr lang="en-US" sz="1000" b="1">
                <a:solidFill>
                  <a:srgbClr val="FFFFFF"/>
                </a:solidFill>
                <a:ea typeface="MS PGothic" pitchFamily="34" charset="-128"/>
              </a:rPr>
              <a:t>Architecture Transformation</a:t>
            </a:r>
          </a:p>
        </p:txBody>
      </p:sp>
      <p:sp>
        <p:nvSpPr>
          <p:cNvPr id="37898" name="Rectangle 11"/>
          <p:cNvSpPr>
            <a:spLocks noChangeArrowheads="1"/>
          </p:cNvSpPr>
          <p:nvPr/>
        </p:nvSpPr>
        <p:spPr bwMode="auto">
          <a:xfrm>
            <a:off x="822325" y="2743200"/>
            <a:ext cx="1858963" cy="396875"/>
          </a:xfrm>
          <a:prstGeom prst="rect">
            <a:avLst/>
          </a:prstGeom>
          <a:noFill/>
          <a:ln w="9525">
            <a:noFill/>
            <a:miter lim="800000"/>
            <a:headEnd/>
            <a:tailEnd/>
          </a:ln>
        </p:spPr>
        <p:txBody>
          <a:bodyPr>
            <a:spAutoFit/>
          </a:bodyPr>
          <a:lstStyle/>
          <a:p>
            <a:pPr algn="ctr" defTabSz="914400"/>
            <a:r>
              <a:rPr lang="en-US" sz="1000" b="1">
                <a:solidFill>
                  <a:srgbClr val="EB7C1F"/>
                </a:solidFill>
                <a:ea typeface="MS PGothic" pitchFamily="34" charset="-128"/>
              </a:rPr>
              <a:t>Core Banking Transformation</a:t>
            </a:r>
          </a:p>
        </p:txBody>
      </p:sp>
      <p:sp>
        <p:nvSpPr>
          <p:cNvPr id="37899" name="Rectangle 12"/>
          <p:cNvSpPr>
            <a:spLocks noGrp="1" noChangeArrowheads="1"/>
          </p:cNvSpPr>
          <p:nvPr>
            <p:ph type="title" idx="4294967295"/>
          </p:nvPr>
        </p:nvSpPr>
        <p:spPr>
          <a:xfrm>
            <a:off x="646113" y="320675"/>
            <a:ext cx="10855325" cy="398463"/>
          </a:xfrm>
        </p:spPr>
        <p:txBody>
          <a:bodyPr lIns="91440" tIns="45720" rIns="91440" bIns="45720" anchor="t"/>
          <a:lstStyle/>
          <a:p>
            <a:pPr algn="l" eaLnBrk="1" hangingPunct="1"/>
            <a:r>
              <a:rPr lang="en-US" sz="2800" smtClean="0"/>
              <a:t>Banking Industry Framework - Core Banking Transformation Projects</a:t>
            </a:r>
            <a:br>
              <a:rPr lang="en-US" sz="2800" smtClean="0"/>
            </a:br>
            <a:endParaRPr lang="en-US" sz="2400" b="1" noProof="1" smtClean="0"/>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idx="4294967295"/>
          </p:nvPr>
        </p:nvSpPr>
        <p:spPr>
          <a:xfrm>
            <a:off x="314325" y="247650"/>
            <a:ext cx="11514138" cy="730250"/>
          </a:xfrm>
        </p:spPr>
        <p:txBody>
          <a:bodyPr lIns="0" tIns="45720" rIns="0" bIns="45720" anchor="b"/>
          <a:lstStyle/>
          <a:p>
            <a:pPr eaLnBrk="1" hangingPunct="1"/>
            <a:r>
              <a:rPr lang="en-US" sz="3200" smtClean="0"/>
              <a:t>Start transforming core banking capabilities with a framework Project</a:t>
            </a:r>
          </a:p>
        </p:txBody>
      </p:sp>
      <p:sp>
        <p:nvSpPr>
          <p:cNvPr id="39938" name="Rectangle 3"/>
          <p:cNvSpPr>
            <a:spLocks noChangeArrowheads="1"/>
          </p:cNvSpPr>
          <p:nvPr/>
        </p:nvSpPr>
        <p:spPr bwMode="auto">
          <a:xfrm>
            <a:off x="9026525" y="1900238"/>
            <a:ext cx="2894013" cy="4195762"/>
          </a:xfrm>
          <a:prstGeom prst="rect">
            <a:avLst/>
          </a:prstGeom>
          <a:noFill/>
          <a:ln w="25400" algn="ctr">
            <a:solidFill>
              <a:srgbClr val="EB7C1F"/>
            </a:solidFill>
            <a:miter lim="800000"/>
            <a:headEnd/>
            <a:tailEnd/>
          </a:ln>
        </p:spPr>
        <p:txBody>
          <a:bodyPr anchor="ctr"/>
          <a:lstStyle/>
          <a:p>
            <a:pPr marL="225425" indent="-225425" defTabSz="914400">
              <a:spcBef>
                <a:spcPct val="35000"/>
              </a:spcBef>
              <a:spcAft>
                <a:spcPct val="15000"/>
              </a:spcAft>
              <a:buClr>
                <a:srgbClr val="000000"/>
              </a:buClr>
              <a:buFont typeface="Wingdings" pitchFamily="2" charset="2"/>
              <a:buNone/>
            </a:pPr>
            <a:endParaRPr lang="en-US" sz="1400" b="1">
              <a:solidFill>
                <a:srgbClr val="000000"/>
              </a:solidFill>
              <a:ea typeface="MS PGothic" pitchFamily="34" charset="-128"/>
            </a:endParaRPr>
          </a:p>
          <a:p>
            <a:pPr marL="225425" indent="-225425" defTabSz="914400">
              <a:spcBef>
                <a:spcPct val="35000"/>
              </a:spcBef>
              <a:spcAft>
                <a:spcPct val="15000"/>
              </a:spcAft>
              <a:buClr>
                <a:srgbClr val="000000"/>
              </a:buClr>
              <a:buFont typeface="Wingdings" pitchFamily="2" charset="2"/>
              <a:buNone/>
            </a:pPr>
            <a:endParaRPr lang="en-US" sz="1400" b="1">
              <a:solidFill>
                <a:srgbClr val="000000"/>
              </a:solidFill>
              <a:ea typeface="MS PGothic" pitchFamily="34" charset="-128"/>
            </a:endParaRPr>
          </a:p>
          <a:p>
            <a:pPr marL="225425" indent="-225425" defTabSz="914400">
              <a:spcBef>
                <a:spcPct val="35000"/>
              </a:spcBef>
              <a:spcAft>
                <a:spcPct val="15000"/>
              </a:spcAft>
              <a:buClr>
                <a:srgbClr val="000000"/>
              </a:buClr>
              <a:buFont typeface="Wingdings" pitchFamily="2" charset="2"/>
              <a:buNone/>
            </a:pPr>
            <a:endParaRPr lang="en-US" sz="1400" b="1">
              <a:solidFill>
                <a:srgbClr val="000000"/>
              </a:solidFill>
              <a:ea typeface="MS PGothic" pitchFamily="34" charset="-128"/>
            </a:endParaRPr>
          </a:p>
          <a:p>
            <a:pPr marL="225425" indent="-225425" defTabSz="914400">
              <a:spcBef>
                <a:spcPct val="35000"/>
              </a:spcBef>
              <a:spcAft>
                <a:spcPct val="15000"/>
              </a:spcAft>
              <a:buClr>
                <a:srgbClr val="000000"/>
              </a:buClr>
              <a:buFont typeface="Wingdings" pitchFamily="2" charset="2"/>
              <a:buNone/>
            </a:pPr>
            <a:endParaRPr lang="en-US" sz="1400" b="1">
              <a:solidFill>
                <a:srgbClr val="000000"/>
              </a:solidFill>
              <a:ea typeface="MS PGothic" pitchFamily="34" charset="-128"/>
            </a:endParaRPr>
          </a:p>
          <a:p>
            <a:pPr marL="225425" indent="-225425" defTabSz="914400">
              <a:spcBef>
                <a:spcPct val="35000"/>
              </a:spcBef>
              <a:spcAft>
                <a:spcPct val="15000"/>
              </a:spcAft>
              <a:buClr>
                <a:srgbClr val="000000"/>
              </a:buClr>
              <a:buFont typeface="Wingdings" pitchFamily="2" charset="2"/>
              <a:buNone/>
            </a:pPr>
            <a:endParaRPr lang="en-US" sz="1400" b="1">
              <a:solidFill>
                <a:srgbClr val="000000"/>
              </a:solidFill>
              <a:ea typeface="MS PGothic" pitchFamily="34" charset="-128"/>
            </a:endParaRPr>
          </a:p>
          <a:p>
            <a:pPr marL="225425" indent="-225425" defTabSz="914400">
              <a:spcBef>
                <a:spcPct val="35000"/>
              </a:spcBef>
              <a:spcAft>
                <a:spcPct val="15000"/>
              </a:spcAft>
              <a:buClr>
                <a:srgbClr val="000000"/>
              </a:buClr>
              <a:buFont typeface="Wingdings" pitchFamily="2" charset="2"/>
              <a:buNone/>
            </a:pPr>
            <a:endParaRPr lang="en-US" sz="1400" b="1">
              <a:solidFill>
                <a:srgbClr val="000000"/>
              </a:solidFill>
              <a:ea typeface="MS PGothic" pitchFamily="34" charset="-128"/>
            </a:endParaRPr>
          </a:p>
          <a:p>
            <a:pPr marL="225425" indent="-225425" defTabSz="914400">
              <a:spcBef>
                <a:spcPct val="35000"/>
              </a:spcBef>
              <a:spcAft>
                <a:spcPct val="15000"/>
              </a:spcAft>
              <a:buClr>
                <a:srgbClr val="000000"/>
              </a:buClr>
              <a:buFont typeface="Wingdings" pitchFamily="2" charset="2"/>
              <a:buNone/>
            </a:pPr>
            <a:endParaRPr lang="en-US" sz="1400" b="1">
              <a:solidFill>
                <a:srgbClr val="000000"/>
              </a:solidFill>
              <a:ea typeface="MS PGothic" pitchFamily="34" charset="-128"/>
            </a:endParaRPr>
          </a:p>
          <a:p>
            <a:pPr marL="225425" indent="-225425" defTabSz="914400">
              <a:spcBef>
                <a:spcPct val="35000"/>
              </a:spcBef>
              <a:spcAft>
                <a:spcPct val="15000"/>
              </a:spcAft>
              <a:buClr>
                <a:srgbClr val="000000"/>
              </a:buClr>
              <a:buFont typeface="Wingdings" pitchFamily="2" charset="2"/>
              <a:buNone/>
            </a:pPr>
            <a:endParaRPr lang="en-US" sz="1400" b="1">
              <a:solidFill>
                <a:srgbClr val="000000"/>
              </a:solidFill>
              <a:ea typeface="MS PGothic" pitchFamily="34" charset="-128"/>
            </a:endParaRPr>
          </a:p>
          <a:p>
            <a:pPr marL="225425" indent="-225425" defTabSz="914400">
              <a:spcBef>
                <a:spcPct val="35000"/>
              </a:spcBef>
              <a:spcAft>
                <a:spcPct val="15000"/>
              </a:spcAft>
              <a:buClr>
                <a:srgbClr val="000000"/>
              </a:buClr>
              <a:buFont typeface="Wingdings" pitchFamily="2" charset="2"/>
              <a:buNone/>
            </a:pPr>
            <a:endParaRPr lang="en-US" sz="1400" b="1">
              <a:solidFill>
                <a:srgbClr val="000000"/>
              </a:solidFill>
              <a:ea typeface="MS PGothic" pitchFamily="34" charset="-128"/>
            </a:endParaRPr>
          </a:p>
        </p:txBody>
      </p:sp>
      <p:sp>
        <p:nvSpPr>
          <p:cNvPr id="39939" name="Rectangle 4"/>
          <p:cNvSpPr>
            <a:spLocks noChangeArrowheads="1"/>
          </p:cNvSpPr>
          <p:nvPr/>
        </p:nvSpPr>
        <p:spPr bwMode="auto">
          <a:xfrm>
            <a:off x="3422650" y="3276600"/>
            <a:ext cx="5435600" cy="1196975"/>
          </a:xfrm>
          <a:prstGeom prst="rect">
            <a:avLst/>
          </a:prstGeom>
          <a:noFill/>
          <a:ln w="9525" algn="ctr">
            <a:noFill/>
            <a:miter lim="800000"/>
            <a:headEnd/>
            <a:tailEnd/>
          </a:ln>
        </p:spPr>
        <p:txBody>
          <a:bodyPr anchor="ctr"/>
          <a:lstStyle/>
          <a:p>
            <a:pPr marL="225425" indent="-225425" defTabSz="914400">
              <a:spcBef>
                <a:spcPct val="35000"/>
              </a:spcBef>
              <a:spcAft>
                <a:spcPct val="15000"/>
              </a:spcAft>
              <a:buClr>
                <a:srgbClr val="EB7C1F"/>
              </a:buClr>
              <a:buFont typeface="Wingdings" pitchFamily="2" charset="2"/>
              <a:buChar char="§"/>
            </a:pPr>
            <a:r>
              <a:rPr lang="en-US" sz="1200">
                <a:solidFill>
                  <a:srgbClr val="000000"/>
                </a:solidFill>
                <a:ea typeface="MS PGothic" pitchFamily="34" charset="-128"/>
              </a:rPr>
              <a:t>Improve profitability by expanding into new markets faster, bringing innovative products to market quickly, and differentiating pricing and terms for maximum customer satisfaction with flexible and efficient processes for account opening and management, product bundling, and dynamic relationship pricing   </a:t>
            </a:r>
          </a:p>
        </p:txBody>
      </p:sp>
      <p:sp>
        <p:nvSpPr>
          <p:cNvPr id="39940" name="Rectangle 5"/>
          <p:cNvSpPr>
            <a:spLocks noChangeArrowheads="1"/>
          </p:cNvSpPr>
          <p:nvPr/>
        </p:nvSpPr>
        <p:spPr bwMode="auto">
          <a:xfrm>
            <a:off x="933450" y="1733550"/>
            <a:ext cx="2193925" cy="1311275"/>
          </a:xfrm>
          <a:prstGeom prst="rect">
            <a:avLst/>
          </a:prstGeom>
          <a:solidFill>
            <a:srgbClr val="EB7C1F"/>
          </a:solidFill>
          <a:ln w="9525">
            <a:solidFill>
              <a:srgbClr val="EB7C1F"/>
            </a:solidFill>
            <a:miter lim="800000"/>
            <a:headEnd/>
            <a:tailEnd/>
          </a:ln>
        </p:spPr>
        <p:txBody>
          <a:bodyPr anchor="ctr"/>
          <a:lstStyle/>
          <a:p>
            <a:pPr algn="ctr" defTabSz="457200">
              <a:spcBef>
                <a:spcPct val="35000"/>
              </a:spcBef>
              <a:spcAft>
                <a:spcPct val="15000"/>
              </a:spcAft>
              <a:buClr>
                <a:srgbClr val="FFFFFF"/>
              </a:buClr>
              <a:buFont typeface="Wingdings" pitchFamily="2" charset="2"/>
              <a:buNone/>
            </a:pPr>
            <a:r>
              <a:rPr lang="en-US" sz="1200" b="1">
                <a:solidFill>
                  <a:srgbClr val="FFFFFF"/>
                </a:solidFill>
                <a:ea typeface="MS PGothic" pitchFamily="34" charset="-128"/>
              </a:rPr>
              <a:t>Architecture Transformation</a:t>
            </a:r>
          </a:p>
        </p:txBody>
      </p:sp>
      <p:sp>
        <p:nvSpPr>
          <p:cNvPr id="39941" name="Rectangle 6"/>
          <p:cNvSpPr>
            <a:spLocks noChangeArrowheads="1"/>
          </p:cNvSpPr>
          <p:nvPr/>
        </p:nvSpPr>
        <p:spPr bwMode="auto">
          <a:xfrm>
            <a:off x="933450" y="3382963"/>
            <a:ext cx="2193925" cy="1022350"/>
          </a:xfrm>
          <a:prstGeom prst="rect">
            <a:avLst/>
          </a:prstGeom>
          <a:solidFill>
            <a:srgbClr val="EB7C1F"/>
          </a:solidFill>
          <a:ln w="9525">
            <a:solidFill>
              <a:srgbClr val="EB7C1F"/>
            </a:solidFill>
            <a:miter lim="800000"/>
            <a:headEnd/>
            <a:tailEnd/>
          </a:ln>
        </p:spPr>
        <p:txBody>
          <a:bodyPr anchor="ctr"/>
          <a:lstStyle/>
          <a:p>
            <a:pPr algn="ctr" defTabSz="457200">
              <a:spcBef>
                <a:spcPct val="35000"/>
              </a:spcBef>
              <a:spcAft>
                <a:spcPct val="15000"/>
              </a:spcAft>
              <a:buClr>
                <a:srgbClr val="FFFFFF"/>
              </a:buClr>
              <a:buFont typeface="Wingdings" pitchFamily="2" charset="2"/>
              <a:buNone/>
            </a:pPr>
            <a:r>
              <a:rPr lang="en-US" sz="1200" b="1">
                <a:solidFill>
                  <a:srgbClr val="FFFFFF"/>
                </a:solidFill>
                <a:ea typeface="MS PGothic" pitchFamily="34" charset="-128"/>
              </a:rPr>
              <a:t>Process Agility</a:t>
            </a:r>
          </a:p>
        </p:txBody>
      </p:sp>
      <p:sp>
        <p:nvSpPr>
          <p:cNvPr id="39942" name="Rectangle 7"/>
          <p:cNvSpPr>
            <a:spLocks noChangeArrowheads="1"/>
          </p:cNvSpPr>
          <p:nvPr/>
        </p:nvSpPr>
        <p:spPr bwMode="auto">
          <a:xfrm>
            <a:off x="3422650" y="4649788"/>
            <a:ext cx="5283200" cy="1293812"/>
          </a:xfrm>
          <a:prstGeom prst="rect">
            <a:avLst/>
          </a:prstGeom>
          <a:noFill/>
          <a:ln w="9525" algn="ctr">
            <a:noFill/>
            <a:miter lim="800000"/>
            <a:headEnd/>
            <a:tailEnd/>
          </a:ln>
        </p:spPr>
        <p:txBody>
          <a:bodyPr anchor="ctr"/>
          <a:lstStyle/>
          <a:p>
            <a:pPr marL="225425" indent="-225425" defTabSz="914400">
              <a:spcBef>
                <a:spcPct val="35000"/>
              </a:spcBef>
              <a:spcAft>
                <a:spcPct val="15000"/>
              </a:spcAft>
              <a:buClr>
                <a:srgbClr val="EB7C1F"/>
              </a:buClr>
              <a:buFont typeface="Wingdings" pitchFamily="2" charset="2"/>
              <a:buChar char="§"/>
            </a:pPr>
            <a:r>
              <a:rPr lang="en-US" sz="1200">
                <a:solidFill>
                  <a:srgbClr val="000000"/>
                </a:solidFill>
                <a:ea typeface="MS PGothic" pitchFamily="34" charset="-128"/>
              </a:rPr>
              <a:t>Transition from existing core banking applications in a staged and modular way with near term payback and reduced risk and disruption; integrate best-of-breed application components, buy new packaged applications and integrate with enterprise systems, or build new SOA components for a customized, lower cost, and less risky approach</a:t>
            </a:r>
          </a:p>
        </p:txBody>
      </p:sp>
      <p:sp>
        <p:nvSpPr>
          <p:cNvPr id="39943" name="Rectangle 8"/>
          <p:cNvSpPr>
            <a:spLocks noChangeArrowheads="1"/>
          </p:cNvSpPr>
          <p:nvPr/>
        </p:nvSpPr>
        <p:spPr bwMode="auto">
          <a:xfrm>
            <a:off x="933450" y="4749800"/>
            <a:ext cx="2193925" cy="1200150"/>
          </a:xfrm>
          <a:prstGeom prst="rect">
            <a:avLst/>
          </a:prstGeom>
          <a:solidFill>
            <a:srgbClr val="EB7C1F"/>
          </a:solidFill>
          <a:ln w="9525">
            <a:solidFill>
              <a:srgbClr val="EB7C1F"/>
            </a:solidFill>
            <a:miter lim="800000"/>
            <a:headEnd/>
            <a:tailEnd/>
          </a:ln>
        </p:spPr>
        <p:txBody>
          <a:bodyPr anchor="ctr"/>
          <a:lstStyle/>
          <a:p>
            <a:pPr algn="ctr" defTabSz="457200">
              <a:spcBef>
                <a:spcPct val="35000"/>
              </a:spcBef>
              <a:spcAft>
                <a:spcPct val="15000"/>
              </a:spcAft>
              <a:buClr>
                <a:srgbClr val="FFFFFF"/>
              </a:buClr>
              <a:buFont typeface="Wingdings" pitchFamily="2" charset="2"/>
              <a:buNone/>
            </a:pPr>
            <a:r>
              <a:rPr lang="en-US" sz="1200" b="1">
                <a:solidFill>
                  <a:srgbClr val="FFFFFF"/>
                </a:solidFill>
                <a:ea typeface="MS PGothic" pitchFamily="34" charset="-128"/>
              </a:rPr>
              <a:t>Application Modernization</a:t>
            </a:r>
          </a:p>
        </p:txBody>
      </p:sp>
      <p:pic>
        <p:nvPicPr>
          <p:cNvPr id="39944" name="Picture 9" descr="Foundation_Coin"/>
          <p:cNvPicPr>
            <a:picLocks noChangeAspect="1" noChangeArrowheads="1"/>
          </p:cNvPicPr>
          <p:nvPr/>
        </p:nvPicPr>
        <p:blipFill>
          <a:blip r:embed="rId3"/>
          <a:srcRect/>
          <a:stretch>
            <a:fillRect/>
          </a:stretch>
        </p:blipFill>
        <p:spPr bwMode="auto">
          <a:xfrm>
            <a:off x="196850" y="2052638"/>
            <a:ext cx="895350" cy="673100"/>
          </a:xfrm>
          <a:prstGeom prst="rect">
            <a:avLst/>
          </a:prstGeom>
          <a:noFill/>
          <a:ln w="9525">
            <a:noFill/>
            <a:miter lim="800000"/>
            <a:headEnd/>
            <a:tailEnd/>
          </a:ln>
        </p:spPr>
      </p:pic>
      <p:pic>
        <p:nvPicPr>
          <p:cNvPr id="39945" name="Picture 10" descr="BigRedTraffic"/>
          <p:cNvPicPr>
            <a:picLocks noChangeAspect="1" noChangeArrowheads="1"/>
          </p:cNvPicPr>
          <p:nvPr/>
        </p:nvPicPr>
        <p:blipFill>
          <a:blip r:embed="rId4"/>
          <a:srcRect/>
          <a:stretch>
            <a:fillRect/>
          </a:stretch>
        </p:blipFill>
        <p:spPr bwMode="auto">
          <a:xfrm>
            <a:off x="234950" y="3586163"/>
            <a:ext cx="819150" cy="615950"/>
          </a:xfrm>
          <a:prstGeom prst="rect">
            <a:avLst/>
          </a:prstGeom>
          <a:noFill/>
          <a:ln w="9525">
            <a:noFill/>
            <a:miter lim="800000"/>
            <a:headEnd/>
            <a:tailEnd/>
          </a:ln>
        </p:spPr>
      </p:pic>
      <p:grpSp>
        <p:nvGrpSpPr>
          <p:cNvPr id="39946" name="Group 11"/>
          <p:cNvGrpSpPr>
            <a:grpSpLocks/>
          </p:cNvGrpSpPr>
          <p:nvPr/>
        </p:nvGrpSpPr>
        <p:grpSpPr bwMode="auto">
          <a:xfrm>
            <a:off x="222250" y="5033963"/>
            <a:ext cx="847725" cy="631825"/>
            <a:chOff x="3413" y="1692"/>
            <a:chExt cx="690" cy="666"/>
          </a:xfrm>
        </p:grpSpPr>
        <p:sp>
          <p:nvSpPr>
            <p:cNvPr id="39959" name="Oval 12"/>
            <p:cNvSpPr>
              <a:spLocks noChangeArrowheads="1"/>
            </p:cNvSpPr>
            <p:nvPr/>
          </p:nvSpPr>
          <p:spPr bwMode="auto">
            <a:xfrm>
              <a:off x="3413" y="1692"/>
              <a:ext cx="690" cy="666"/>
            </a:xfrm>
            <a:prstGeom prst="ellipse">
              <a:avLst/>
            </a:prstGeom>
            <a:blipFill dpi="0" rotWithShape="1">
              <a:blip r:embed="rId5"/>
              <a:srcRect/>
              <a:stretch>
                <a:fillRect/>
              </a:stretch>
            </a:blipFill>
            <a:ln w="19050">
              <a:solidFill>
                <a:srgbClr val="FFFFFF"/>
              </a:solidFill>
              <a:round/>
              <a:headEnd/>
              <a:tailEnd/>
            </a:ln>
          </p:spPr>
          <p:txBody>
            <a:bodyPr wrap="none" anchor="ctr"/>
            <a:lstStyle/>
            <a:p>
              <a:pPr defTabSz="457200"/>
              <a:endParaRPr lang="en-GB" sz="1800">
                <a:solidFill>
                  <a:srgbClr val="000000"/>
                </a:solidFill>
                <a:ea typeface="MS PGothic" pitchFamily="34" charset="-128"/>
              </a:endParaRPr>
            </a:p>
          </p:txBody>
        </p:sp>
        <p:grpSp>
          <p:nvGrpSpPr>
            <p:cNvPr id="39960" name="Group 13"/>
            <p:cNvGrpSpPr>
              <a:grpSpLocks/>
            </p:cNvGrpSpPr>
            <p:nvPr/>
          </p:nvGrpSpPr>
          <p:grpSpPr bwMode="auto">
            <a:xfrm>
              <a:off x="3525" y="1797"/>
              <a:ext cx="448" cy="395"/>
              <a:chOff x="4053" y="3473"/>
              <a:chExt cx="550" cy="485"/>
            </a:xfrm>
          </p:grpSpPr>
          <p:sp>
            <p:nvSpPr>
              <p:cNvPr id="39961" name="AutoShape 14"/>
              <p:cNvSpPr>
                <a:spLocks noChangeArrowheads="1"/>
              </p:cNvSpPr>
              <p:nvPr/>
            </p:nvSpPr>
            <p:spPr bwMode="auto">
              <a:xfrm>
                <a:off x="4244" y="3473"/>
                <a:ext cx="246" cy="372"/>
              </a:xfrm>
              <a:prstGeom prst="can">
                <a:avLst>
                  <a:gd name="adj" fmla="val 37805"/>
                </a:avLst>
              </a:prstGeom>
              <a:gradFill rotWithShape="1">
                <a:gsLst>
                  <a:gs pos="0">
                    <a:srgbClr val="FFFFFF">
                      <a:alpha val="74001"/>
                    </a:srgbClr>
                  </a:gs>
                  <a:gs pos="7001">
                    <a:srgbClr val="E6E6E6">
                      <a:alpha val="74001"/>
                    </a:srgbClr>
                  </a:gs>
                  <a:gs pos="32001">
                    <a:srgbClr val="7D8496">
                      <a:alpha val="74001"/>
                    </a:srgbClr>
                  </a:gs>
                  <a:gs pos="47000">
                    <a:srgbClr val="E6E6E6">
                      <a:alpha val="74001"/>
                    </a:srgbClr>
                  </a:gs>
                  <a:gs pos="85001">
                    <a:srgbClr val="7D8496">
                      <a:alpha val="74001"/>
                    </a:srgbClr>
                  </a:gs>
                  <a:gs pos="100000">
                    <a:srgbClr val="E6E6E6">
                      <a:alpha val="74001"/>
                    </a:srgbClr>
                  </a:gs>
                </a:gsLst>
                <a:lin ang="0" scaled="1"/>
              </a:gradFill>
              <a:ln w="19050">
                <a:noFill/>
                <a:round/>
                <a:headEnd/>
                <a:tailEnd/>
              </a:ln>
            </p:spPr>
            <p:txBody>
              <a:bodyPr wrap="none" anchor="ctr"/>
              <a:lstStyle/>
              <a:p>
                <a:pPr defTabSz="457200"/>
                <a:endParaRPr lang="en-GB" sz="1800">
                  <a:solidFill>
                    <a:srgbClr val="000000"/>
                  </a:solidFill>
                  <a:ea typeface="MS PGothic" pitchFamily="34" charset="-128"/>
                </a:endParaRPr>
              </a:p>
            </p:txBody>
          </p:sp>
          <p:sp>
            <p:nvSpPr>
              <p:cNvPr id="39962" name="AutoShape 15"/>
              <p:cNvSpPr>
                <a:spLocks noChangeArrowheads="1"/>
              </p:cNvSpPr>
              <p:nvPr/>
            </p:nvSpPr>
            <p:spPr bwMode="auto">
              <a:xfrm>
                <a:off x="4357" y="3586"/>
                <a:ext cx="246" cy="372"/>
              </a:xfrm>
              <a:prstGeom prst="can">
                <a:avLst>
                  <a:gd name="adj" fmla="val 37805"/>
                </a:avLst>
              </a:prstGeom>
              <a:gradFill rotWithShape="1">
                <a:gsLst>
                  <a:gs pos="0">
                    <a:srgbClr val="FFFFFF"/>
                  </a:gs>
                  <a:gs pos="7001">
                    <a:srgbClr val="E6E6E6"/>
                  </a:gs>
                  <a:gs pos="32001">
                    <a:srgbClr val="7D8496"/>
                  </a:gs>
                  <a:gs pos="47000">
                    <a:srgbClr val="E6E6E6"/>
                  </a:gs>
                  <a:gs pos="85001">
                    <a:srgbClr val="7D8496"/>
                  </a:gs>
                  <a:gs pos="100000">
                    <a:srgbClr val="E6E6E6"/>
                  </a:gs>
                </a:gsLst>
                <a:lin ang="0" scaled="1"/>
              </a:gradFill>
              <a:ln w="19050">
                <a:noFill/>
                <a:round/>
                <a:headEnd/>
                <a:tailEnd/>
              </a:ln>
            </p:spPr>
            <p:txBody>
              <a:bodyPr wrap="none" anchor="ctr"/>
              <a:lstStyle/>
              <a:p>
                <a:pPr defTabSz="457200"/>
                <a:endParaRPr lang="en-GB" sz="1800">
                  <a:solidFill>
                    <a:srgbClr val="000000"/>
                  </a:solidFill>
                  <a:ea typeface="MS PGothic" pitchFamily="34" charset="-128"/>
                </a:endParaRPr>
              </a:p>
            </p:txBody>
          </p:sp>
          <p:sp>
            <p:nvSpPr>
              <p:cNvPr id="39963" name="AutoShape 16"/>
              <p:cNvSpPr>
                <a:spLocks noChangeArrowheads="1"/>
              </p:cNvSpPr>
              <p:nvPr/>
            </p:nvSpPr>
            <p:spPr bwMode="auto">
              <a:xfrm>
                <a:off x="4053" y="3575"/>
                <a:ext cx="246" cy="372"/>
              </a:xfrm>
              <a:prstGeom prst="can">
                <a:avLst>
                  <a:gd name="adj" fmla="val 37805"/>
                </a:avLst>
              </a:prstGeom>
              <a:gradFill rotWithShape="1">
                <a:gsLst>
                  <a:gs pos="0">
                    <a:srgbClr val="FFFFFF"/>
                  </a:gs>
                  <a:gs pos="7001">
                    <a:srgbClr val="E6E6E6"/>
                  </a:gs>
                  <a:gs pos="32001">
                    <a:srgbClr val="7D8496"/>
                  </a:gs>
                  <a:gs pos="47000">
                    <a:srgbClr val="E6E6E6"/>
                  </a:gs>
                  <a:gs pos="85001">
                    <a:srgbClr val="7D8496"/>
                  </a:gs>
                  <a:gs pos="100000">
                    <a:srgbClr val="E6E6E6"/>
                  </a:gs>
                </a:gsLst>
                <a:lin ang="0" scaled="1"/>
              </a:gradFill>
              <a:ln w="19050">
                <a:noFill/>
                <a:round/>
                <a:headEnd/>
                <a:tailEnd/>
              </a:ln>
            </p:spPr>
            <p:txBody>
              <a:bodyPr wrap="none" anchor="ctr"/>
              <a:lstStyle/>
              <a:p>
                <a:pPr defTabSz="457200"/>
                <a:endParaRPr lang="en-GB" sz="1800">
                  <a:solidFill>
                    <a:srgbClr val="000000"/>
                  </a:solidFill>
                  <a:ea typeface="MS PGothic" pitchFamily="34" charset="-128"/>
                </a:endParaRPr>
              </a:p>
            </p:txBody>
          </p:sp>
        </p:grpSp>
      </p:grpSp>
      <p:sp>
        <p:nvSpPr>
          <p:cNvPr id="39947" name="Text Box 17"/>
          <p:cNvSpPr txBox="1">
            <a:spLocks noChangeArrowheads="1"/>
          </p:cNvSpPr>
          <p:nvPr/>
        </p:nvSpPr>
        <p:spPr bwMode="auto">
          <a:xfrm>
            <a:off x="400050" y="1143000"/>
            <a:ext cx="6127750" cy="366713"/>
          </a:xfrm>
          <a:prstGeom prst="rect">
            <a:avLst/>
          </a:prstGeom>
          <a:noFill/>
          <a:ln w="9525">
            <a:noFill/>
            <a:miter lim="800000"/>
            <a:headEnd/>
            <a:tailEnd/>
          </a:ln>
        </p:spPr>
        <p:txBody>
          <a:bodyPr wrap="none">
            <a:spAutoFit/>
          </a:bodyPr>
          <a:lstStyle/>
          <a:p>
            <a:pPr defTabSz="457200" eaLnBrk="0" hangingPunct="0"/>
            <a:r>
              <a:rPr lang="en-US" sz="1800" i="1">
                <a:solidFill>
                  <a:srgbClr val="000000"/>
                </a:solidFill>
                <a:ea typeface="MS PGothic" pitchFamily="34" charset="-128"/>
              </a:rPr>
              <a:t>Core Banking Transformation Project Areas</a:t>
            </a:r>
          </a:p>
        </p:txBody>
      </p:sp>
      <p:sp>
        <p:nvSpPr>
          <p:cNvPr id="39948" name="Rectangle 22"/>
          <p:cNvSpPr>
            <a:spLocks noChangeArrowheads="1"/>
          </p:cNvSpPr>
          <p:nvPr/>
        </p:nvSpPr>
        <p:spPr bwMode="auto">
          <a:xfrm>
            <a:off x="3422650" y="1600200"/>
            <a:ext cx="5435600" cy="1565275"/>
          </a:xfrm>
          <a:prstGeom prst="rect">
            <a:avLst/>
          </a:prstGeom>
          <a:noFill/>
          <a:ln w="9525" algn="ctr">
            <a:noFill/>
            <a:miter lim="800000"/>
            <a:headEnd/>
            <a:tailEnd/>
          </a:ln>
        </p:spPr>
        <p:txBody>
          <a:bodyPr anchor="ctr"/>
          <a:lstStyle/>
          <a:p>
            <a:pPr marL="225425" indent="-225425" defTabSz="914400">
              <a:spcBef>
                <a:spcPct val="35000"/>
              </a:spcBef>
              <a:spcAft>
                <a:spcPct val="15000"/>
              </a:spcAft>
              <a:buClr>
                <a:srgbClr val="EB7C1F"/>
              </a:buClr>
              <a:buFont typeface="Wingdings" pitchFamily="2" charset="2"/>
              <a:buChar char="§"/>
            </a:pPr>
            <a:r>
              <a:rPr lang="en-US" sz="1200">
                <a:solidFill>
                  <a:srgbClr val="000000"/>
                </a:solidFill>
                <a:ea typeface="MS PGothic" pitchFamily="34" charset="-128"/>
              </a:rPr>
              <a:t>Transform your core banking platform, reduce operational cost and risk, and improve core banking process efficiency with projects addressing fundamental capabilities including a simplified IT infrastructure, platform scalability, enterprise-wide master data management for customer contract, and product data, and model driven development to build business service components</a:t>
            </a:r>
          </a:p>
        </p:txBody>
      </p:sp>
      <p:pic>
        <p:nvPicPr>
          <p:cNvPr id="39949" name="Picture 26"/>
          <p:cNvPicPr>
            <a:picLocks noChangeAspect="1" noChangeArrowheads="1"/>
          </p:cNvPicPr>
          <p:nvPr/>
        </p:nvPicPr>
        <p:blipFill>
          <a:blip r:embed="rId6"/>
          <a:srcRect/>
          <a:stretch>
            <a:fillRect/>
          </a:stretch>
        </p:blipFill>
        <p:spPr bwMode="auto">
          <a:xfrm>
            <a:off x="9918700" y="3063875"/>
            <a:ext cx="933450" cy="463550"/>
          </a:xfrm>
          <a:prstGeom prst="rect">
            <a:avLst/>
          </a:prstGeom>
          <a:noFill/>
          <a:ln w="9525">
            <a:noFill/>
            <a:miter lim="800000"/>
            <a:headEnd/>
            <a:tailEnd/>
          </a:ln>
        </p:spPr>
      </p:pic>
      <p:pic>
        <p:nvPicPr>
          <p:cNvPr id="39950" name="Picture 28"/>
          <p:cNvPicPr>
            <a:picLocks noChangeAspect="1" noChangeArrowheads="1"/>
          </p:cNvPicPr>
          <p:nvPr/>
        </p:nvPicPr>
        <p:blipFill>
          <a:blip r:embed="rId7"/>
          <a:srcRect/>
          <a:stretch>
            <a:fillRect/>
          </a:stretch>
        </p:blipFill>
        <p:spPr bwMode="auto">
          <a:xfrm>
            <a:off x="10020300" y="4587875"/>
            <a:ext cx="831850" cy="625475"/>
          </a:xfrm>
          <a:prstGeom prst="rect">
            <a:avLst/>
          </a:prstGeom>
          <a:noFill/>
          <a:ln w="9525">
            <a:noFill/>
            <a:miter lim="800000"/>
            <a:headEnd/>
            <a:tailEnd/>
          </a:ln>
        </p:spPr>
      </p:pic>
      <p:pic>
        <p:nvPicPr>
          <p:cNvPr id="39951" name="Picture 35"/>
          <p:cNvPicPr>
            <a:picLocks noChangeAspect="1" noChangeArrowheads="1"/>
          </p:cNvPicPr>
          <p:nvPr/>
        </p:nvPicPr>
        <p:blipFill>
          <a:blip r:embed="rId8"/>
          <a:srcRect/>
          <a:stretch>
            <a:fillRect/>
          </a:stretch>
        </p:blipFill>
        <p:spPr bwMode="auto">
          <a:xfrm>
            <a:off x="9331325" y="2286000"/>
            <a:ext cx="2130425" cy="307975"/>
          </a:xfrm>
          <a:prstGeom prst="rect">
            <a:avLst/>
          </a:prstGeom>
          <a:noFill/>
          <a:ln w="9525">
            <a:noFill/>
            <a:miter lim="800000"/>
            <a:headEnd/>
            <a:tailEnd/>
          </a:ln>
        </p:spPr>
      </p:pic>
      <p:pic>
        <p:nvPicPr>
          <p:cNvPr id="39952" name="Picture 43"/>
          <p:cNvPicPr>
            <a:picLocks noChangeAspect="1" noChangeArrowheads="1"/>
          </p:cNvPicPr>
          <p:nvPr/>
        </p:nvPicPr>
        <p:blipFill>
          <a:blip r:embed="rId9"/>
          <a:srcRect/>
          <a:stretch>
            <a:fillRect/>
          </a:stretch>
        </p:blipFill>
        <p:spPr bwMode="auto">
          <a:xfrm>
            <a:off x="9636125" y="3586163"/>
            <a:ext cx="1520825" cy="239712"/>
          </a:xfrm>
          <a:prstGeom prst="rect">
            <a:avLst/>
          </a:prstGeom>
          <a:noFill/>
          <a:ln w="9525">
            <a:noFill/>
            <a:miter lim="800000"/>
            <a:headEnd/>
            <a:tailEnd/>
          </a:ln>
        </p:spPr>
      </p:pic>
      <p:sp>
        <p:nvSpPr>
          <p:cNvPr id="39953" name="Text Box 34"/>
          <p:cNvSpPr txBox="1">
            <a:spLocks noChangeArrowheads="1"/>
          </p:cNvSpPr>
          <p:nvPr/>
        </p:nvSpPr>
        <p:spPr bwMode="auto">
          <a:xfrm>
            <a:off x="9439275" y="1524000"/>
            <a:ext cx="2022475" cy="274638"/>
          </a:xfrm>
          <a:prstGeom prst="rect">
            <a:avLst/>
          </a:prstGeom>
          <a:noFill/>
          <a:ln w="9525">
            <a:noFill/>
            <a:miter lim="800000"/>
            <a:headEnd/>
            <a:tailEnd/>
          </a:ln>
        </p:spPr>
        <p:txBody>
          <a:bodyPr wrap="none">
            <a:spAutoFit/>
          </a:bodyPr>
          <a:lstStyle/>
          <a:p>
            <a:pPr defTabSz="914400"/>
            <a:r>
              <a:rPr lang="en-US" sz="1200" b="1">
                <a:solidFill>
                  <a:srgbClr val="71BFC5"/>
                </a:solidFill>
                <a:ea typeface="MS PGothic" pitchFamily="34" charset="-128"/>
              </a:rPr>
              <a:t>Business Partners</a:t>
            </a:r>
          </a:p>
        </p:txBody>
      </p:sp>
      <p:pic>
        <p:nvPicPr>
          <p:cNvPr id="39954" name="Picture 85" descr="Logocobiscorp.jpg"/>
          <p:cNvPicPr>
            <a:picLocks noChangeAspect="1"/>
          </p:cNvPicPr>
          <p:nvPr/>
        </p:nvPicPr>
        <p:blipFill>
          <a:blip r:embed="rId10"/>
          <a:srcRect/>
          <a:stretch>
            <a:fillRect/>
          </a:stretch>
        </p:blipFill>
        <p:spPr bwMode="auto">
          <a:xfrm>
            <a:off x="9331325" y="2660650"/>
            <a:ext cx="2247900" cy="403225"/>
          </a:xfrm>
          <a:prstGeom prst="rect">
            <a:avLst/>
          </a:prstGeom>
          <a:noFill/>
          <a:ln w="9525">
            <a:noFill/>
            <a:miter lim="800000"/>
            <a:headEnd/>
            <a:tailEnd/>
          </a:ln>
        </p:spPr>
      </p:pic>
      <p:sp>
        <p:nvSpPr>
          <p:cNvPr id="39955" name="Text Box 34"/>
          <p:cNvSpPr txBox="1">
            <a:spLocks noChangeArrowheads="1"/>
          </p:cNvSpPr>
          <p:nvPr/>
        </p:nvSpPr>
        <p:spPr bwMode="auto">
          <a:xfrm>
            <a:off x="9026525" y="1935163"/>
            <a:ext cx="2878138" cy="244475"/>
          </a:xfrm>
          <a:prstGeom prst="rect">
            <a:avLst/>
          </a:prstGeom>
          <a:noFill/>
          <a:ln w="9525">
            <a:noFill/>
            <a:miter lim="800000"/>
            <a:headEnd/>
            <a:tailEnd/>
          </a:ln>
        </p:spPr>
        <p:txBody>
          <a:bodyPr wrap="none">
            <a:spAutoFit/>
          </a:bodyPr>
          <a:lstStyle/>
          <a:p>
            <a:pPr defTabSz="914400"/>
            <a:r>
              <a:rPr lang="en-US" sz="1000" b="1">
                <a:solidFill>
                  <a:srgbClr val="EB7C1F"/>
                </a:solidFill>
                <a:ea typeface="MS PGothic" pitchFamily="34" charset="-128"/>
              </a:rPr>
              <a:t>Content Validated on Framework</a:t>
            </a:r>
          </a:p>
        </p:txBody>
      </p:sp>
      <p:pic>
        <p:nvPicPr>
          <p:cNvPr id="39956" name="Picture 1"/>
          <p:cNvPicPr>
            <a:picLocks noChangeAspect="1"/>
          </p:cNvPicPr>
          <p:nvPr/>
        </p:nvPicPr>
        <p:blipFill>
          <a:blip r:embed="rId11"/>
          <a:srcRect/>
          <a:stretch>
            <a:fillRect/>
          </a:stretch>
        </p:blipFill>
        <p:spPr bwMode="auto">
          <a:xfrm>
            <a:off x="9737725" y="5257800"/>
            <a:ext cx="1350963" cy="292100"/>
          </a:xfrm>
          <a:prstGeom prst="rect">
            <a:avLst/>
          </a:prstGeom>
          <a:noFill/>
          <a:ln w="9525">
            <a:noFill/>
            <a:miter lim="800000"/>
            <a:headEnd/>
            <a:tailEnd/>
          </a:ln>
        </p:spPr>
      </p:pic>
      <p:pic>
        <p:nvPicPr>
          <p:cNvPr id="39957" name="Picture 128"/>
          <p:cNvPicPr>
            <a:picLocks noChangeAspect="1" noChangeArrowheads="1"/>
          </p:cNvPicPr>
          <p:nvPr/>
        </p:nvPicPr>
        <p:blipFill>
          <a:blip r:embed="rId12"/>
          <a:srcRect/>
          <a:stretch>
            <a:fillRect/>
          </a:stretch>
        </p:blipFill>
        <p:spPr bwMode="auto">
          <a:xfrm>
            <a:off x="9556750" y="3956050"/>
            <a:ext cx="1600200" cy="555625"/>
          </a:xfrm>
          <a:prstGeom prst="rect">
            <a:avLst/>
          </a:prstGeom>
          <a:noFill/>
          <a:ln w="12700" algn="ctr">
            <a:noFill/>
            <a:miter lim="800000"/>
            <a:headEnd/>
            <a:tailEnd/>
          </a:ln>
        </p:spPr>
      </p:pic>
      <p:pic>
        <p:nvPicPr>
          <p:cNvPr id="39958" name="Picture 130"/>
          <p:cNvPicPr>
            <a:picLocks noChangeAspect="1" noChangeArrowheads="1"/>
          </p:cNvPicPr>
          <p:nvPr/>
        </p:nvPicPr>
        <p:blipFill>
          <a:blip r:embed="rId13"/>
          <a:srcRect/>
          <a:stretch>
            <a:fillRect/>
          </a:stretch>
        </p:blipFill>
        <p:spPr bwMode="auto">
          <a:xfrm>
            <a:off x="9636125" y="5562600"/>
            <a:ext cx="1757363" cy="36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Freeform 2"/>
          <p:cNvSpPr>
            <a:spLocks/>
          </p:cNvSpPr>
          <p:nvPr/>
        </p:nvSpPr>
        <p:spPr bwMode="auto">
          <a:xfrm>
            <a:off x="5972175" y="3016250"/>
            <a:ext cx="5680075" cy="3200400"/>
          </a:xfrm>
          <a:custGeom>
            <a:avLst/>
            <a:gdLst/>
            <a:ahLst/>
            <a:cxnLst>
              <a:cxn ang="0">
                <a:pos x="1008" y="240"/>
              </a:cxn>
              <a:cxn ang="0">
                <a:pos x="2688" y="0"/>
              </a:cxn>
              <a:cxn ang="0">
                <a:pos x="2688" y="2016"/>
              </a:cxn>
              <a:cxn ang="0">
                <a:pos x="912" y="2016"/>
              </a:cxn>
              <a:cxn ang="0">
                <a:pos x="0" y="768"/>
              </a:cxn>
              <a:cxn ang="0">
                <a:pos x="1008" y="240"/>
              </a:cxn>
            </a:cxnLst>
            <a:rect l="0" t="0" r="r" b="b"/>
            <a:pathLst>
              <a:path w="2688" h="2016">
                <a:moveTo>
                  <a:pt x="1008" y="240"/>
                </a:moveTo>
                <a:lnTo>
                  <a:pt x="2688" y="0"/>
                </a:lnTo>
                <a:lnTo>
                  <a:pt x="2688" y="2016"/>
                </a:lnTo>
                <a:lnTo>
                  <a:pt x="912" y="2016"/>
                </a:lnTo>
                <a:lnTo>
                  <a:pt x="0" y="768"/>
                </a:lnTo>
                <a:lnTo>
                  <a:pt x="1008" y="240"/>
                </a:lnTo>
                <a:close/>
              </a:path>
            </a:pathLst>
          </a:custGeom>
          <a:solidFill>
            <a:srgbClr val="000080">
              <a:alpha val="10001"/>
            </a:srgbClr>
          </a:solidFill>
          <a:ln w="9525" cap="flat" cmpd="sng">
            <a:solidFill>
              <a:schemeClr val="tx1"/>
            </a:solidFill>
            <a:prstDash val="solid"/>
            <a:round/>
            <a:headEnd/>
            <a:tailEnd/>
          </a:ln>
          <a:effectLst/>
        </p:spPr>
        <p:txBody>
          <a:bodyPr wrap="none" anchor="ctr"/>
          <a:lstStyle/>
          <a:p>
            <a:endParaRPr lang="da-DK"/>
          </a:p>
        </p:txBody>
      </p:sp>
      <p:sp>
        <p:nvSpPr>
          <p:cNvPr id="142339" name="Freeform 3"/>
          <p:cNvSpPr>
            <a:spLocks/>
          </p:cNvSpPr>
          <p:nvPr/>
        </p:nvSpPr>
        <p:spPr bwMode="auto">
          <a:xfrm>
            <a:off x="595313" y="3016250"/>
            <a:ext cx="7304087" cy="3200400"/>
          </a:xfrm>
          <a:custGeom>
            <a:avLst/>
            <a:gdLst/>
            <a:ahLst/>
            <a:cxnLst>
              <a:cxn ang="0">
                <a:pos x="1872" y="240"/>
              </a:cxn>
              <a:cxn ang="0">
                <a:pos x="0" y="0"/>
              </a:cxn>
              <a:cxn ang="0">
                <a:pos x="0" y="1872"/>
              </a:cxn>
              <a:cxn ang="0">
                <a:pos x="0" y="2016"/>
              </a:cxn>
              <a:cxn ang="0">
                <a:pos x="3456" y="2016"/>
              </a:cxn>
              <a:cxn ang="0">
                <a:pos x="2544" y="768"/>
              </a:cxn>
              <a:cxn ang="0">
                <a:pos x="1872" y="240"/>
              </a:cxn>
            </a:cxnLst>
            <a:rect l="0" t="0" r="r" b="b"/>
            <a:pathLst>
              <a:path w="3456" h="2016">
                <a:moveTo>
                  <a:pt x="1872" y="240"/>
                </a:moveTo>
                <a:lnTo>
                  <a:pt x="0" y="0"/>
                </a:lnTo>
                <a:lnTo>
                  <a:pt x="0" y="1872"/>
                </a:lnTo>
                <a:lnTo>
                  <a:pt x="0" y="2016"/>
                </a:lnTo>
                <a:lnTo>
                  <a:pt x="3456" y="2016"/>
                </a:lnTo>
                <a:lnTo>
                  <a:pt x="2544" y="768"/>
                </a:lnTo>
                <a:lnTo>
                  <a:pt x="1872" y="240"/>
                </a:lnTo>
                <a:close/>
              </a:path>
            </a:pathLst>
          </a:custGeom>
          <a:solidFill>
            <a:srgbClr val="CCFFFF">
              <a:alpha val="19000"/>
            </a:srgbClr>
          </a:solidFill>
          <a:ln w="9525" cap="flat" cmpd="sng">
            <a:solidFill>
              <a:schemeClr val="tx1"/>
            </a:solidFill>
            <a:prstDash val="solid"/>
            <a:round/>
            <a:headEnd/>
            <a:tailEnd/>
          </a:ln>
          <a:effectLst/>
        </p:spPr>
        <p:txBody>
          <a:bodyPr wrap="none" anchor="ctr"/>
          <a:lstStyle/>
          <a:p>
            <a:endParaRPr lang="da-DK"/>
          </a:p>
        </p:txBody>
      </p:sp>
      <p:sp>
        <p:nvSpPr>
          <p:cNvPr id="142340" name="Freeform 4"/>
          <p:cNvSpPr>
            <a:spLocks/>
          </p:cNvSpPr>
          <p:nvPr/>
        </p:nvSpPr>
        <p:spPr bwMode="auto">
          <a:xfrm>
            <a:off x="595313" y="1568450"/>
            <a:ext cx="11056937" cy="1828800"/>
          </a:xfrm>
          <a:custGeom>
            <a:avLst/>
            <a:gdLst/>
            <a:ahLst/>
            <a:cxnLst>
              <a:cxn ang="0">
                <a:pos x="1920" y="1152"/>
              </a:cxn>
              <a:cxn ang="0">
                <a:pos x="0" y="912"/>
              </a:cxn>
              <a:cxn ang="0">
                <a:pos x="0" y="0"/>
              </a:cxn>
              <a:cxn ang="0">
                <a:pos x="5232" y="0"/>
              </a:cxn>
              <a:cxn ang="0">
                <a:pos x="5232" y="912"/>
              </a:cxn>
              <a:cxn ang="0">
                <a:pos x="3600" y="1152"/>
              </a:cxn>
              <a:cxn ang="0">
                <a:pos x="1920" y="1152"/>
              </a:cxn>
            </a:cxnLst>
            <a:rect l="0" t="0" r="r" b="b"/>
            <a:pathLst>
              <a:path w="5232" h="1152">
                <a:moveTo>
                  <a:pt x="1920" y="1152"/>
                </a:moveTo>
                <a:lnTo>
                  <a:pt x="0" y="912"/>
                </a:lnTo>
                <a:lnTo>
                  <a:pt x="0" y="0"/>
                </a:lnTo>
                <a:lnTo>
                  <a:pt x="5232" y="0"/>
                </a:lnTo>
                <a:lnTo>
                  <a:pt x="5232" y="912"/>
                </a:lnTo>
                <a:lnTo>
                  <a:pt x="3600" y="1152"/>
                </a:lnTo>
                <a:lnTo>
                  <a:pt x="1920" y="1152"/>
                </a:lnTo>
                <a:close/>
              </a:path>
            </a:pathLst>
          </a:custGeom>
          <a:solidFill>
            <a:schemeClr val="accent2">
              <a:alpha val="14999"/>
            </a:schemeClr>
          </a:solidFill>
          <a:ln w="9525" cap="flat" cmpd="sng">
            <a:solidFill>
              <a:srgbClr val="808080"/>
            </a:solidFill>
            <a:prstDash val="solid"/>
            <a:round/>
            <a:headEnd/>
            <a:tailEnd/>
          </a:ln>
          <a:effectLst/>
        </p:spPr>
        <p:txBody>
          <a:bodyPr wrap="none" anchor="ctr"/>
          <a:lstStyle/>
          <a:p>
            <a:endParaRPr lang="da-DK"/>
          </a:p>
        </p:txBody>
      </p:sp>
      <p:sp>
        <p:nvSpPr>
          <p:cNvPr id="142341" name="Rectangle 5"/>
          <p:cNvSpPr>
            <a:spLocks noGrp="1"/>
          </p:cNvSpPr>
          <p:nvPr>
            <p:ph type="title" idx="4294967295"/>
          </p:nvPr>
        </p:nvSpPr>
        <p:spPr>
          <a:noFill/>
        </p:spPr>
        <p:txBody>
          <a:bodyPr lIns="91440" tIns="45720" rIns="91440" bIns="45720" anchor="t"/>
          <a:lstStyle/>
          <a:p>
            <a:r>
              <a:rPr lang="en-US" sz="2800" b="1" smtClean="0"/>
              <a:t>What are the key drivers for banks to modernize their core banking systems? </a:t>
            </a:r>
            <a:br>
              <a:rPr lang="en-US" sz="2800" b="1" smtClean="0"/>
            </a:br>
            <a:r>
              <a:rPr lang="en-US" sz="2800" b="1" smtClean="0"/>
              <a:t/>
            </a:r>
            <a:br>
              <a:rPr lang="en-US" sz="2800" b="1" smtClean="0"/>
            </a:br>
            <a:endParaRPr lang="en-US" sz="2800" b="1" smtClean="0"/>
          </a:p>
        </p:txBody>
      </p:sp>
      <p:pic>
        <p:nvPicPr>
          <p:cNvPr id="142342" name="Picture 6" descr="Disk_genericProcess copy"/>
          <p:cNvPicPr>
            <a:picLocks noChangeAspect="1" noChangeArrowheads="1"/>
          </p:cNvPicPr>
          <p:nvPr/>
        </p:nvPicPr>
        <p:blipFill>
          <a:blip r:embed="rId3"/>
          <a:srcRect/>
          <a:stretch>
            <a:fillRect/>
          </a:stretch>
        </p:blipFill>
        <p:spPr bwMode="auto">
          <a:xfrm>
            <a:off x="3675063" y="3176588"/>
            <a:ext cx="5203825" cy="1406525"/>
          </a:xfrm>
          <a:prstGeom prst="rect">
            <a:avLst/>
          </a:prstGeom>
          <a:noFill/>
        </p:spPr>
      </p:pic>
      <p:sp>
        <p:nvSpPr>
          <p:cNvPr id="142343" name="Text Box 7"/>
          <p:cNvSpPr txBox="1">
            <a:spLocks noChangeArrowheads="1"/>
          </p:cNvSpPr>
          <p:nvPr/>
        </p:nvSpPr>
        <p:spPr bwMode="auto">
          <a:xfrm>
            <a:off x="1376363" y="3560763"/>
            <a:ext cx="2446337" cy="304800"/>
          </a:xfrm>
          <a:prstGeom prst="rect">
            <a:avLst/>
          </a:prstGeom>
          <a:noFill/>
          <a:ln w="9525" algn="ctr">
            <a:noFill/>
            <a:miter lim="800000"/>
            <a:headEnd/>
            <a:tailEnd/>
          </a:ln>
          <a:effectLst/>
        </p:spPr>
        <p:txBody>
          <a:bodyPr wrap="none">
            <a:spAutoFit/>
          </a:bodyPr>
          <a:lstStyle/>
          <a:p>
            <a:pPr algn="ctr">
              <a:spcBef>
                <a:spcPct val="50000"/>
              </a:spcBef>
            </a:pPr>
            <a:r>
              <a:rPr lang="en-US" sz="1400" b="1">
                <a:solidFill>
                  <a:srgbClr val="000099"/>
                </a:solidFill>
              </a:rPr>
              <a:t>Technology Drivers</a:t>
            </a:r>
          </a:p>
        </p:txBody>
      </p:sp>
      <p:sp>
        <p:nvSpPr>
          <p:cNvPr id="142344" name="AutoShape 8"/>
          <p:cNvSpPr>
            <a:spLocks noChangeArrowheads="1"/>
          </p:cNvSpPr>
          <p:nvPr/>
        </p:nvSpPr>
        <p:spPr bwMode="auto">
          <a:xfrm>
            <a:off x="695325" y="2179638"/>
            <a:ext cx="2043113" cy="212725"/>
          </a:xfrm>
          <a:prstGeom prst="roundRect">
            <a:avLst>
              <a:gd name="adj" fmla="val 50000"/>
            </a:avLst>
          </a:prstGeom>
          <a:solidFill>
            <a:schemeClr val="bg1"/>
          </a:solidFill>
          <a:ln w="3175" algn="ctr">
            <a:solidFill>
              <a:schemeClr val="bg2"/>
            </a:solidFill>
            <a:round/>
            <a:headEnd/>
            <a:tailEnd/>
          </a:ln>
          <a:effectLst/>
        </p:spPr>
        <p:txBody>
          <a:bodyPr lIns="45720" tIns="27432" rIns="45720" bIns="27432" anchor="ctr"/>
          <a:lstStyle/>
          <a:p>
            <a:pPr algn="ctr">
              <a:spcBef>
                <a:spcPct val="50000"/>
              </a:spcBef>
            </a:pPr>
            <a:r>
              <a:rPr lang="en-US" sz="1200"/>
              <a:t>Product Innovation</a:t>
            </a:r>
          </a:p>
        </p:txBody>
      </p:sp>
      <p:sp>
        <p:nvSpPr>
          <p:cNvPr id="142345" name="Text Box 9"/>
          <p:cNvSpPr txBox="1">
            <a:spLocks noChangeArrowheads="1"/>
          </p:cNvSpPr>
          <p:nvPr/>
        </p:nvSpPr>
        <p:spPr bwMode="auto">
          <a:xfrm>
            <a:off x="2992438" y="1708150"/>
            <a:ext cx="2473325" cy="284163"/>
          </a:xfrm>
          <a:prstGeom prst="rect">
            <a:avLst/>
          </a:prstGeom>
          <a:solidFill>
            <a:srgbClr val="F8F8F8"/>
          </a:solidFill>
          <a:ln w="12700" algn="ctr">
            <a:solidFill>
              <a:schemeClr val="bg2"/>
            </a:solidFill>
            <a:miter lim="800000"/>
            <a:headEnd/>
            <a:tailEnd/>
          </a:ln>
          <a:effectLst>
            <a:outerShdw dist="35921" dir="2700000" algn="ctr" rotWithShape="0">
              <a:schemeClr val="bg2"/>
            </a:outerShdw>
          </a:effectLst>
        </p:spPr>
        <p:txBody>
          <a:bodyPr wrap="none"/>
          <a:lstStyle/>
          <a:p>
            <a:pPr algn="ctr">
              <a:spcBef>
                <a:spcPct val="50000"/>
              </a:spcBef>
            </a:pPr>
            <a:r>
              <a:rPr lang="en-US" sz="1200" b="1">
                <a:solidFill>
                  <a:srgbClr val="0000FF"/>
                </a:solidFill>
              </a:rPr>
              <a:t>Revenue Growth</a:t>
            </a:r>
          </a:p>
        </p:txBody>
      </p:sp>
      <p:sp>
        <p:nvSpPr>
          <p:cNvPr id="142346" name="Text Box 10"/>
          <p:cNvSpPr txBox="1">
            <a:spLocks noChangeArrowheads="1"/>
          </p:cNvSpPr>
          <p:nvPr/>
        </p:nvSpPr>
        <p:spPr bwMode="auto">
          <a:xfrm>
            <a:off x="6846888" y="1708150"/>
            <a:ext cx="2473325" cy="284163"/>
          </a:xfrm>
          <a:prstGeom prst="rect">
            <a:avLst/>
          </a:prstGeom>
          <a:solidFill>
            <a:srgbClr val="F8F8F8"/>
          </a:solidFill>
          <a:ln w="12700" algn="ctr">
            <a:solidFill>
              <a:schemeClr val="bg2"/>
            </a:solidFill>
            <a:miter lim="800000"/>
            <a:headEnd/>
            <a:tailEnd/>
          </a:ln>
          <a:effectLst>
            <a:outerShdw dist="35921" dir="2700000" algn="ctr" rotWithShape="0">
              <a:schemeClr val="bg2"/>
            </a:outerShdw>
          </a:effectLst>
        </p:spPr>
        <p:txBody>
          <a:bodyPr wrap="none"/>
          <a:lstStyle/>
          <a:p>
            <a:pPr algn="ctr">
              <a:spcBef>
                <a:spcPct val="50000"/>
              </a:spcBef>
            </a:pPr>
            <a:r>
              <a:rPr lang="en-US" sz="1200" b="1">
                <a:solidFill>
                  <a:srgbClr val="0000FF"/>
                </a:solidFill>
              </a:rPr>
              <a:t>Efficiency Improvement</a:t>
            </a:r>
          </a:p>
        </p:txBody>
      </p:sp>
      <p:sp>
        <p:nvSpPr>
          <p:cNvPr id="142347" name="Text Box 11"/>
          <p:cNvSpPr txBox="1">
            <a:spLocks noChangeArrowheads="1"/>
          </p:cNvSpPr>
          <p:nvPr/>
        </p:nvSpPr>
        <p:spPr bwMode="auto">
          <a:xfrm>
            <a:off x="7678738" y="4545013"/>
            <a:ext cx="1593850" cy="390525"/>
          </a:xfrm>
          <a:prstGeom prst="rect">
            <a:avLst/>
          </a:prstGeom>
          <a:solidFill>
            <a:srgbClr val="F8F8F8"/>
          </a:solidFill>
          <a:ln w="12700" algn="ctr">
            <a:solidFill>
              <a:schemeClr val="bg2"/>
            </a:solidFill>
            <a:miter lim="800000"/>
            <a:headEnd/>
            <a:tailEnd/>
          </a:ln>
          <a:effectLst>
            <a:outerShdw dist="35921" dir="2700000" algn="ctr" rotWithShape="0">
              <a:schemeClr val="bg2"/>
            </a:outerShdw>
          </a:effectLst>
        </p:spPr>
        <p:txBody>
          <a:bodyPr anchor="ctr" anchorCtr="1"/>
          <a:lstStyle/>
          <a:p>
            <a:pPr algn="ctr">
              <a:spcBef>
                <a:spcPct val="50000"/>
              </a:spcBef>
            </a:pPr>
            <a:r>
              <a:rPr lang="en-US" sz="1200" b="1">
                <a:solidFill>
                  <a:srgbClr val="0000FF"/>
                </a:solidFill>
              </a:rPr>
              <a:t>Regulations</a:t>
            </a:r>
          </a:p>
        </p:txBody>
      </p:sp>
      <p:cxnSp>
        <p:nvCxnSpPr>
          <p:cNvPr id="142348" name="AutoShape 12"/>
          <p:cNvCxnSpPr>
            <a:cxnSpLocks noChangeShapeType="1"/>
            <a:stCxn id="142344" idx="3"/>
            <a:endCxn id="142345" idx="2"/>
          </p:cNvCxnSpPr>
          <p:nvPr/>
        </p:nvCxnSpPr>
        <p:spPr bwMode="auto">
          <a:xfrm flipV="1">
            <a:off x="2057400" y="1992313"/>
            <a:ext cx="1120775" cy="293687"/>
          </a:xfrm>
          <a:prstGeom prst="straightConnector1">
            <a:avLst/>
          </a:prstGeom>
          <a:noFill/>
          <a:ln w="3175">
            <a:solidFill>
              <a:schemeClr val="bg2"/>
            </a:solidFill>
            <a:prstDash val="sysDot"/>
            <a:round/>
            <a:headEnd/>
            <a:tailEnd/>
          </a:ln>
          <a:effectLst/>
        </p:spPr>
      </p:cxnSp>
      <p:cxnSp>
        <p:nvCxnSpPr>
          <p:cNvPr id="142349" name="AutoShape 13"/>
          <p:cNvCxnSpPr>
            <a:cxnSpLocks noChangeShapeType="1"/>
            <a:stCxn id="142345" idx="2"/>
            <a:endCxn id="142372" idx="0"/>
          </p:cNvCxnSpPr>
          <p:nvPr/>
        </p:nvCxnSpPr>
        <p:spPr bwMode="auto">
          <a:xfrm>
            <a:off x="3178175" y="1992313"/>
            <a:ext cx="655638" cy="187325"/>
          </a:xfrm>
          <a:prstGeom prst="straightConnector1">
            <a:avLst/>
          </a:prstGeom>
          <a:noFill/>
          <a:ln w="3175">
            <a:solidFill>
              <a:schemeClr val="bg2"/>
            </a:solidFill>
            <a:prstDash val="sysDot"/>
            <a:round/>
            <a:headEnd/>
            <a:tailEnd/>
          </a:ln>
          <a:effectLst/>
        </p:spPr>
      </p:cxnSp>
      <p:cxnSp>
        <p:nvCxnSpPr>
          <p:cNvPr id="142350" name="AutoShape 14"/>
          <p:cNvCxnSpPr>
            <a:cxnSpLocks noChangeShapeType="1"/>
            <a:stCxn id="142372" idx="0"/>
            <a:endCxn id="142346" idx="2"/>
          </p:cNvCxnSpPr>
          <p:nvPr/>
        </p:nvCxnSpPr>
        <p:spPr bwMode="auto">
          <a:xfrm flipV="1">
            <a:off x="3833813" y="1992313"/>
            <a:ext cx="2239962" cy="187325"/>
          </a:xfrm>
          <a:prstGeom prst="straightConnector1">
            <a:avLst/>
          </a:prstGeom>
          <a:noFill/>
          <a:ln w="3175">
            <a:solidFill>
              <a:schemeClr val="bg2"/>
            </a:solidFill>
            <a:prstDash val="sysDot"/>
            <a:round/>
            <a:headEnd/>
            <a:tailEnd/>
          </a:ln>
          <a:effectLst/>
        </p:spPr>
      </p:cxnSp>
      <p:cxnSp>
        <p:nvCxnSpPr>
          <p:cNvPr id="142351" name="AutoShape 15"/>
          <p:cNvCxnSpPr>
            <a:cxnSpLocks noChangeShapeType="1"/>
            <a:stCxn id="142361" idx="0"/>
            <a:endCxn id="142346" idx="2"/>
          </p:cNvCxnSpPr>
          <p:nvPr/>
        </p:nvCxnSpPr>
        <p:spPr bwMode="auto">
          <a:xfrm flipH="1" flipV="1">
            <a:off x="6073775" y="1992313"/>
            <a:ext cx="1617663" cy="587375"/>
          </a:xfrm>
          <a:prstGeom prst="straightConnector1">
            <a:avLst/>
          </a:prstGeom>
          <a:noFill/>
          <a:ln w="3175">
            <a:solidFill>
              <a:schemeClr val="bg2"/>
            </a:solidFill>
            <a:prstDash val="sysDot"/>
            <a:round/>
            <a:headEnd/>
            <a:tailEnd/>
          </a:ln>
          <a:effectLst/>
        </p:spPr>
      </p:cxnSp>
      <p:cxnSp>
        <p:nvCxnSpPr>
          <p:cNvPr id="142352" name="AutoShape 16"/>
          <p:cNvCxnSpPr>
            <a:cxnSpLocks noChangeShapeType="1"/>
            <a:stCxn id="142346" idx="2"/>
            <a:endCxn id="142344" idx="3"/>
          </p:cNvCxnSpPr>
          <p:nvPr/>
        </p:nvCxnSpPr>
        <p:spPr bwMode="auto">
          <a:xfrm flipH="1">
            <a:off x="2057400" y="1992313"/>
            <a:ext cx="4016375" cy="293687"/>
          </a:xfrm>
          <a:prstGeom prst="straightConnector1">
            <a:avLst/>
          </a:prstGeom>
          <a:noFill/>
          <a:ln w="3175">
            <a:solidFill>
              <a:schemeClr val="bg2"/>
            </a:solidFill>
            <a:prstDash val="sysDot"/>
            <a:round/>
            <a:headEnd/>
            <a:tailEnd/>
          </a:ln>
          <a:effectLst/>
        </p:spPr>
      </p:cxnSp>
      <p:cxnSp>
        <p:nvCxnSpPr>
          <p:cNvPr id="142353" name="AutoShape 17"/>
          <p:cNvCxnSpPr>
            <a:cxnSpLocks noChangeShapeType="1"/>
            <a:stCxn id="142361" idx="0"/>
            <a:endCxn id="142345" idx="2"/>
          </p:cNvCxnSpPr>
          <p:nvPr/>
        </p:nvCxnSpPr>
        <p:spPr bwMode="auto">
          <a:xfrm flipH="1" flipV="1">
            <a:off x="3178175" y="1992313"/>
            <a:ext cx="4513263" cy="587375"/>
          </a:xfrm>
          <a:prstGeom prst="straightConnector1">
            <a:avLst/>
          </a:prstGeom>
          <a:noFill/>
          <a:ln w="3175">
            <a:solidFill>
              <a:schemeClr val="bg2"/>
            </a:solidFill>
            <a:prstDash val="sysDot"/>
            <a:round/>
            <a:headEnd/>
            <a:tailEnd/>
          </a:ln>
          <a:effectLst/>
        </p:spPr>
      </p:cxnSp>
      <p:cxnSp>
        <p:nvCxnSpPr>
          <p:cNvPr id="142354" name="AutoShape 18"/>
          <p:cNvCxnSpPr>
            <a:cxnSpLocks noChangeShapeType="1"/>
            <a:stCxn id="142364" idx="0"/>
            <a:endCxn id="142347" idx="2"/>
          </p:cNvCxnSpPr>
          <p:nvPr/>
        </p:nvCxnSpPr>
        <p:spPr bwMode="auto">
          <a:xfrm flipV="1">
            <a:off x="6083300" y="4935538"/>
            <a:ext cx="284163" cy="465137"/>
          </a:xfrm>
          <a:prstGeom prst="straightConnector1">
            <a:avLst/>
          </a:prstGeom>
          <a:noFill/>
          <a:ln w="3175">
            <a:solidFill>
              <a:schemeClr val="bg2"/>
            </a:solidFill>
            <a:round/>
            <a:headEnd/>
            <a:tailEnd/>
          </a:ln>
          <a:effectLst/>
        </p:spPr>
      </p:cxnSp>
      <p:sp>
        <p:nvSpPr>
          <p:cNvPr id="142355" name="Text Box 19"/>
          <p:cNvSpPr txBox="1">
            <a:spLocks noChangeArrowheads="1"/>
          </p:cNvSpPr>
          <p:nvPr/>
        </p:nvSpPr>
        <p:spPr bwMode="auto">
          <a:xfrm>
            <a:off x="4462463" y="4545013"/>
            <a:ext cx="1598612" cy="387350"/>
          </a:xfrm>
          <a:prstGeom prst="rect">
            <a:avLst/>
          </a:prstGeom>
          <a:solidFill>
            <a:srgbClr val="F8F8F8"/>
          </a:solidFill>
          <a:ln w="12700" algn="ctr">
            <a:solidFill>
              <a:schemeClr val="bg2"/>
            </a:solidFill>
            <a:miter lim="800000"/>
            <a:headEnd/>
            <a:tailEnd/>
          </a:ln>
          <a:effectLst>
            <a:outerShdw dist="35921" dir="2700000" algn="ctr" rotWithShape="0">
              <a:schemeClr val="bg2"/>
            </a:outerShdw>
          </a:effectLst>
        </p:spPr>
        <p:txBody>
          <a:bodyPr lIns="0" tIns="0" rIns="0" bIns="0" anchor="ctr" anchorCtr="1"/>
          <a:lstStyle/>
          <a:p>
            <a:pPr algn="ctr">
              <a:spcBef>
                <a:spcPct val="50000"/>
              </a:spcBef>
            </a:pPr>
            <a:r>
              <a:rPr lang="en-US" sz="1200" b="1">
                <a:solidFill>
                  <a:srgbClr val="0000FF"/>
                </a:solidFill>
              </a:rPr>
              <a:t>Workforce Optimization</a:t>
            </a:r>
          </a:p>
        </p:txBody>
      </p:sp>
      <p:cxnSp>
        <p:nvCxnSpPr>
          <p:cNvPr id="142356" name="AutoShape 20"/>
          <p:cNvCxnSpPr>
            <a:cxnSpLocks noChangeShapeType="1"/>
            <a:stCxn id="142391" idx="0"/>
            <a:endCxn id="142355" idx="2"/>
          </p:cNvCxnSpPr>
          <p:nvPr/>
        </p:nvCxnSpPr>
        <p:spPr bwMode="auto">
          <a:xfrm flipV="1">
            <a:off x="3521075" y="4932363"/>
            <a:ext cx="431800" cy="468312"/>
          </a:xfrm>
          <a:prstGeom prst="straightConnector1">
            <a:avLst/>
          </a:prstGeom>
          <a:noFill/>
          <a:ln w="3175">
            <a:solidFill>
              <a:schemeClr val="bg2"/>
            </a:solidFill>
            <a:round/>
            <a:headEnd/>
            <a:tailEnd/>
          </a:ln>
          <a:effectLst/>
        </p:spPr>
      </p:cxnSp>
      <p:cxnSp>
        <p:nvCxnSpPr>
          <p:cNvPr id="142357" name="AutoShape 21"/>
          <p:cNvCxnSpPr>
            <a:cxnSpLocks noChangeShapeType="1"/>
            <a:stCxn id="142363" idx="0"/>
            <a:endCxn id="142355" idx="2"/>
          </p:cNvCxnSpPr>
          <p:nvPr/>
        </p:nvCxnSpPr>
        <p:spPr bwMode="auto">
          <a:xfrm flipH="1" flipV="1">
            <a:off x="3952875" y="4932363"/>
            <a:ext cx="771525" cy="468312"/>
          </a:xfrm>
          <a:prstGeom prst="straightConnector1">
            <a:avLst/>
          </a:prstGeom>
          <a:noFill/>
          <a:ln w="3175">
            <a:solidFill>
              <a:schemeClr val="bg2"/>
            </a:solidFill>
            <a:round/>
            <a:headEnd/>
            <a:tailEnd/>
          </a:ln>
          <a:effectLst/>
        </p:spPr>
      </p:cxnSp>
      <p:sp>
        <p:nvSpPr>
          <p:cNvPr id="142358" name="Text Box 22"/>
          <p:cNvSpPr txBox="1">
            <a:spLocks noChangeArrowheads="1"/>
          </p:cNvSpPr>
          <p:nvPr/>
        </p:nvSpPr>
        <p:spPr bwMode="auto">
          <a:xfrm>
            <a:off x="739775" y="4545013"/>
            <a:ext cx="1597025" cy="387350"/>
          </a:xfrm>
          <a:prstGeom prst="rect">
            <a:avLst/>
          </a:prstGeom>
          <a:solidFill>
            <a:srgbClr val="F8F8F8"/>
          </a:solidFill>
          <a:ln w="12700" algn="ctr">
            <a:solidFill>
              <a:schemeClr val="bg2"/>
            </a:solidFill>
            <a:miter lim="800000"/>
            <a:headEnd/>
            <a:tailEnd/>
          </a:ln>
          <a:effectLst>
            <a:outerShdw dist="35921" dir="2700000" algn="ctr" rotWithShape="0">
              <a:schemeClr val="bg2"/>
            </a:outerShdw>
          </a:effectLst>
        </p:spPr>
        <p:txBody>
          <a:bodyPr lIns="0" tIns="0" rIns="0" bIns="0" anchor="ctr" anchorCtr="1"/>
          <a:lstStyle/>
          <a:p>
            <a:pPr algn="ctr">
              <a:spcBef>
                <a:spcPct val="50000"/>
              </a:spcBef>
            </a:pPr>
            <a:r>
              <a:rPr lang="en-US" sz="1200" b="1">
                <a:solidFill>
                  <a:srgbClr val="0000FF"/>
                </a:solidFill>
              </a:rPr>
              <a:t>Architectural Simplicity</a:t>
            </a:r>
          </a:p>
        </p:txBody>
      </p:sp>
      <p:sp>
        <p:nvSpPr>
          <p:cNvPr id="142359" name="Text Box 23"/>
          <p:cNvSpPr txBox="1">
            <a:spLocks noChangeArrowheads="1"/>
          </p:cNvSpPr>
          <p:nvPr/>
        </p:nvSpPr>
        <p:spPr bwMode="auto">
          <a:xfrm>
            <a:off x="4629150" y="3378200"/>
            <a:ext cx="3267075" cy="581025"/>
          </a:xfrm>
          <a:prstGeom prst="rect">
            <a:avLst/>
          </a:prstGeom>
          <a:noFill/>
          <a:ln w="9525" algn="ctr">
            <a:noFill/>
            <a:miter lim="800000"/>
            <a:headEnd/>
            <a:tailEnd/>
          </a:ln>
          <a:effectLst/>
        </p:spPr>
        <p:txBody>
          <a:bodyPr wrap="none">
            <a:spAutoFit/>
          </a:bodyPr>
          <a:lstStyle/>
          <a:p>
            <a:pPr algn="ctr">
              <a:spcBef>
                <a:spcPct val="50000"/>
              </a:spcBef>
            </a:pPr>
            <a:r>
              <a:rPr lang="en-US" sz="1600" b="1" i="1">
                <a:solidFill>
                  <a:srgbClr val="000099"/>
                </a:solidFill>
              </a:rPr>
              <a:t>Drivers for Core </a:t>
            </a:r>
            <a:br>
              <a:rPr lang="en-US" sz="1600" b="1" i="1">
                <a:solidFill>
                  <a:srgbClr val="000099"/>
                </a:solidFill>
              </a:rPr>
            </a:br>
            <a:r>
              <a:rPr lang="en-US" sz="1600" b="1" i="1">
                <a:solidFill>
                  <a:srgbClr val="000099"/>
                </a:solidFill>
              </a:rPr>
              <a:t>Systems Modernization</a:t>
            </a:r>
          </a:p>
        </p:txBody>
      </p:sp>
      <p:cxnSp>
        <p:nvCxnSpPr>
          <p:cNvPr id="142360" name="AutoShape 24"/>
          <p:cNvCxnSpPr>
            <a:cxnSpLocks noChangeShapeType="1"/>
            <a:stCxn id="142362" idx="0"/>
            <a:endCxn id="142358" idx="2"/>
          </p:cNvCxnSpPr>
          <p:nvPr/>
        </p:nvCxnSpPr>
        <p:spPr bwMode="auto">
          <a:xfrm flipV="1">
            <a:off x="1008063" y="4932363"/>
            <a:ext cx="147637" cy="465137"/>
          </a:xfrm>
          <a:prstGeom prst="straightConnector1">
            <a:avLst/>
          </a:prstGeom>
          <a:noFill/>
          <a:ln w="3175">
            <a:solidFill>
              <a:schemeClr val="bg2"/>
            </a:solidFill>
            <a:round/>
            <a:headEnd/>
            <a:tailEnd/>
          </a:ln>
          <a:effectLst/>
        </p:spPr>
      </p:cxnSp>
      <p:sp>
        <p:nvSpPr>
          <p:cNvPr id="142361" name="AutoShape 25"/>
          <p:cNvSpPr>
            <a:spLocks noChangeArrowheads="1"/>
          </p:cNvSpPr>
          <p:nvPr/>
        </p:nvSpPr>
        <p:spPr bwMode="auto">
          <a:xfrm>
            <a:off x="9215438" y="2579688"/>
            <a:ext cx="2043112" cy="212725"/>
          </a:xfrm>
          <a:prstGeom prst="roundRect">
            <a:avLst>
              <a:gd name="adj" fmla="val 50000"/>
            </a:avLst>
          </a:prstGeom>
          <a:solidFill>
            <a:schemeClr val="bg1"/>
          </a:solidFill>
          <a:ln w="3175" algn="ctr">
            <a:solidFill>
              <a:schemeClr val="bg2"/>
            </a:solidFill>
            <a:round/>
            <a:headEnd/>
            <a:tailEnd/>
          </a:ln>
          <a:effectLst/>
        </p:spPr>
        <p:txBody>
          <a:bodyPr lIns="45720" tIns="27432" rIns="45720" bIns="27432" anchor="ctr"/>
          <a:lstStyle/>
          <a:p>
            <a:pPr algn="ctr">
              <a:spcBef>
                <a:spcPct val="50000"/>
              </a:spcBef>
            </a:pPr>
            <a:r>
              <a:rPr lang="en-US" sz="1200"/>
              <a:t>M&amp;A</a:t>
            </a:r>
          </a:p>
        </p:txBody>
      </p:sp>
      <p:sp>
        <p:nvSpPr>
          <p:cNvPr id="142362" name="AutoShape 26"/>
          <p:cNvSpPr>
            <a:spLocks noChangeArrowheads="1"/>
          </p:cNvSpPr>
          <p:nvPr/>
        </p:nvSpPr>
        <p:spPr bwMode="auto">
          <a:xfrm>
            <a:off x="668338" y="5397500"/>
            <a:ext cx="1346200" cy="198438"/>
          </a:xfrm>
          <a:prstGeom prst="roundRect">
            <a:avLst>
              <a:gd name="adj" fmla="val 50000"/>
            </a:avLst>
          </a:prstGeom>
          <a:solidFill>
            <a:schemeClr val="bg1"/>
          </a:solidFill>
          <a:ln w="3175" algn="ctr">
            <a:solidFill>
              <a:schemeClr val="bg2"/>
            </a:solidFill>
            <a:round/>
            <a:headEnd/>
            <a:tailEnd/>
          </a:ln>
          <a:effectLst/>
        </p:spPr>
        <p:txBody>
          <a:bodyPr lIns="45720" tIns="27432" rIns="45720" bIns="27432" anchor="ctr"/>
          <a:lstStyle/>
          <a:p>
            <a:pPr algn="ctr">
              <a:spcBef>
                <a:spcPct val="50000"/>
              </a:spcBef>
            </a:pPr>
            <a:r>
              <a:rPr lang="en-US" sz="1200"/>
              <a:t>Modularity</a:t>
            </a:r>
          </a:p>
        </p:txBody>
      </p:sp>
      <p:sp>
        <p:nvSpPr>
          <p:cNvPr id="142363" name="AutoShape 27"/>
          <p:cNvSpPr>
            <a:spLocks noChangeArrowheads="1"/>
          </p:cNvSpPr>
          <p:nvPr/>
        </p:nvSpPr>
        <p:spPr bwMode="auto">
          <a:xfrm>
            <a:off x="5500688" y="5400675"/>
            <a:ext cx="1576387" cy="211138"/>
          </a:xfrm>
          <a:prstGeom prst="roundRect">
            <a:avLst>
              <a:gd name="adj" fmla="val 50000"/>
            </a:avLst>
          </a:prstGeom>
          <a:solidFill>
            <a:schemeClr val="bg1"/>
          </a:solidFill>
          <a:ln w="3175" algn="ctr">
            <a:solidFill>
              <a:schemeClr val="bg2"/>
            </a:solidFill>
            <a:round/>
            <a:headEnd/>
            <a:tailEnd/>
          </a:ln>
          <a:effectLst/>
        </p:spPr>
        <p:txBody>
          <a:bodyPr lIns="45720" tIns="27432" rIns="45720" bIns="27432" anchor="ctr"/>
          <a:lstStyle/>
          <a:p>
            <a:pPr algn="ctr">
              <a:spcBef>
                <a:spcPct val="50000"/>
              </a:spcBef>
            </a:pPr>
            <a:r>
              <a:rPr lang="en-US" sz="1200"/>
              <a:t>SMEs Retiring</a:t>
            </a:r>
          </a:p>
        </p:txBody>
      </p:sp>
      <p:sp>
        <p:nvSpPr>
          <p:cNvPr id="142364" name="AutoShape 28"/>
          <p:cNvSpPr>
            <a:spLocks noChangeArrowheads="1"/>
          </p:cNvSpPr>
          <p:nvPr/>
        </p:nvSpPr>
        <p:spPr bwMode="auto">
          <a:xfrm>
            <a:off x="7469188" y="5400675"/>
            <a:ext cx="1254125" cy="222250"/>
          </a:xfrm>
          <a:prstGeom prst="roundRect">
            <a:avLst>
              <a:gd name="adj" fmla="val 50000"/>
            </a:avLst>
          </a:prstGeom>
          <a:solidFill>
            <a:schemeClr val="bg1"/>
          </a:solidFill>
          <a:ln w="3175" algn="ctr">
            <a:solidFill>
              <a:schemeClr val="bg2"/>
            </a:solidFill>
            <a:round/>
            <a:headEnd/>
            <a:tailEnd/>
          </a:ln>
          <a:effectLst/>
        </p:spPr>
        <p:txBody>
          <a:bodyPr lIns="45720" tIns="27432" rIns="45720" bIns="27432" anchor="ctr"/>
          <a:lstStyle/>
          <a:p>
            <a:pPr algn="ctr">
              <a:spcBef>
                <a:spcPct val="50000"/>
              </a:spcBef>
            </a:pPr>
            <a:r>
              <a:rPr lang="en-US" sz="1200"/>
              <a:t>Monitoring</a:t>
            </a:r>
          </a:p>
        </p:txBody>
      </p:sp>
      <p:sp>
        <p:nvSpPr>
          <p:cNvPr id="142365" name="AutoShape 29"/>
          <p:cNvSpPr>
            <a:spLocks noChangeArrowheads="1"/>
          </p:cNvSpPr>
          <p:nvPr/>
        </p:nvSpPr>
        <p:spPr bwMode="auto">
          <a:xfrm>
            <a:off x="1795463" y="2579688"/>
            <a:ext cx="2044700" cy="212725"/>
          </a:xfrm>
          <a:prstGeom prst="roundRect">
            <a:avLst>
              <a:gd name="adj" fmla="val 50000"/>
            </a:avLst>
          </a:prstGeom>
          <a:solidFill>
            <a:schemeClr val="bg1"/>
          </a:solidFill>
          <a:ln w="3175" algn="ctr">
            <a:solidFill>
              <a:schemeClr val="bg2"/>
            </a:solidFill>
            <a:round/>
            <a:headEnd/>
            <a:tailEnd/>
          </a:ln>
          <a:effectLst/>
        </p:spPr>
        <p:txBody>
          <a:bodyPr lIns="45720" tIns="27432" rIns="45720" bIns="27432" anchor="ctr"/>
          <a:lstStyle/>
          <a:p>
            <a:pPr algn="ctr">
              <a:spcBef>
                <a:spcPct val="50000"/>
              </a:spcBef>
            </a:pPr>
            <a:r>
              <a:rPr lang="en-US" sz="1200"/>
              <a:t>Globalization</a:t>
            </a:r>
          </a:p>
        </p:txBody>
      </p:sp>
      <p:sp>
        <p:nvSpPr>
          <p:cNvPr id="142366" name="AutoShape 30"/>
          <p:cNvSpPr>
            <a:spLocks noChangeArrowheads="1"/>
          </p:cNvSpPr>
          <p:nvPr/>
        </p:nvSpPr>
        <p:spPr bwMode="auto">
          <a:xfrm>
            <a:off x="7939088" y="2179638"/>
            <a:ext cx="2043112" cy="212725"/>
          </a:xfrm>
          <a:prstGeom prst="roundRect">
            <a:avLst>
              <a:gd name="adj" fmla="val 50000"/>
            </a:avLst>
          </a:prstGeom>
          <a:solidFill>
            <a:schemeClr val="bg1"/>
          </a:solidFill>
          <a:ln w="3175" algn="ctr">
            <a:solidFill>
              <a:schemeClr val="bg2"/>
            </a:solidFill>
            <a:round/>
            <a:headEnd/>
            <a:tailEnd/>
          </a:ln>
          <a:effectLst/>
        </p:spPr>
        <p:txBody>
          <a:bodyPr lIns="45720" tIns="27432" rIns="45720" bIns="27432" anchor="ctr"/>
          <a:lstStyle/>
          <a:p>
            <a:pPr algn="ctr">
              <a:spcBef>
                <a:spcPct val="50000"/>
              </a:spcBef>
            </a:pPr>
            <a:r>
              <a:rPr lang="en-US" sz="1200"/>
              <a:t>Operating Cost</a:t>
            </a:r>
          </a:p>
        </p:txBody>
      </p:sp>
      <p:sp>
        <p:nvSpPr>
          <p:cNvPr id="142367" name="AutoShape 31"/>
          <p:cNvSpPr>
            <a:spLocks noChangeArrowheads="1"/>
          </p:cNvSpPr>
          <p:nvPr/>
        </p:nvSpPr>
        <p:spPr bwMode="auto">
          <a:xfrm>
            <a:off x="5654675" y="2579688"/>
            <a:ext cx="2043113" cy="212725"/>
          </a:xfrm>
          <a:prstGeom prst="roundRect">
            <a:avLst>
              <a:gd name="adj" fmla="val 50000"/>
            </a:avLst>
          </a:prstGeom>
          <a:solidFill>
            <a:schemeClr val="bg1"/>
          </a:solidFill>
          <a:ln w="3175" algn="ctr">
            <a:solidFill>
              <a:schemeClr val="bg2"/>
            </a:solidFill>
            <a:round/>
            <a:headEnd/>
            <a:tailEnd/>
          </a:ln>
          <a:effectLst/>
        </p:spPr>
        <p:txBody>
          <a:bodyPr lIns="45720" tIns="27432" rIns="45720" bIns="27432" anchor="ctr"/>
          <a:lstStyle/>
          <a:p>
            <a:pPr algn="ctr">
              <a:spcBef>
                <a:spcPct val="50000"/>
              </a:spcBef>
            </a:pPr>
            <a:r>
              <a:rPr lang="en-US" sz="1200"/>
              <a:t>Time To Market</a:t>
            </a:r>
          </a:p>
        </p:txBody>
      </p:sp>
      <p:cxnSp>
        <p:nvCxnSpPr>
          <p:cNvPr id="142368" name="AutoShape 32"/>
          <p:cNvCxnSpPr>
            <a:cxnSpLocks noChangeShapeType="1"/>
            <a:stCxn id="142346" idx="2"/>
            <a:endCxn id="142365" idx="0"/>
          </p:cNvCxnSpPr>
          <p:nvPr/>
        </p:nvCxnSpPr>
        <p:spPr bwMode="auto">
          <a:xfrm flipH="1">
            <a:off x="2117725" y="1992313"/>
            <a:ext cx="3956050" cy="587375"/>
          </a:xfrm>
          <a:prstGeom prst="straightConnector1">
            <a:avLst/>
          </a:prstGeom>
          <a:noFill/>
          <a:ln w="3175">
            <a:solidFill>
              <a:schemeClr val="bg2"/>
            </a:solidFill>
            <a:prstDash val="sysDot"/>
            <a:round/>
            <a:headEnd/>
            <a:tailEnd/>
          </a:ln>
          <a:effectLst/>
        </p:spPr>
      </p:cxnSp>
      <p:cxnSp>
        <p:nvCxnSpPr>
          <p:cNvPr id="142369" name="AutoShape 33"/>
          <p:cNvCxnSpPr>
            <a:cxnSpLocks noChangeShapeType="1"/>
            <a:stCxn id="142365" idx="0"/>
            <a:endCxn id="142345" idx="2"/>
          </p:cNvCxnSpPr>
          <p:nvPr/>
        </p:nvCxnSpPr>
        <p:spPr bwMode="auto">
          <a:xfrm flipV="1">
            <a:off x="2117725" y="1992313"/>
            <a:ext cx="1060450" cy="587375"/>
          </a:xfrm>
          <a:prstGeom prst="straightConnector1">
            <a:avLst/>
          </a:prstGeom>
          <a:noFill/>
          <a:ln w="3175">
            <a:solidFill>
              <a:schemeClr val="bg2"/>
            </a:solidFill>
            <a:prstDash val="sysDot"/>
            <a:round/>
            <a:headEnd/>
            <a:tailEnd/>
          </a:ln>
          <a:effectLst/>
        </p:spPr>
      </p:cxnSp>
      <p:cxnSp>
        <p:nvCxnSpPr>
          <p:cNvPr id="142370" name="AutoShape 34"/>
          <p:cNvCxnSpPr>
            <a:cxnSpLocks noChangeShapeType="1"/>
            <a:stCxn id="142346" idx="2"/>
            <a:endCxn id="142367" idx="0"/>
          </p:cNvCxnSpPr>
          <p:nvPr/>
        </p:nvCxnSpPr>
        <p:spPr bwMode="auto">
          <a:xfrm flipH="1">
            <a:off x="5016500" y="1992313"/>
            <a:ext cx="1057275" cy="587375"/>
          </a:xfrm>
          <a:prstGeom prst="straightConnector1">
            <a:avLst/>
          </a:prstGeom>
          <a:noFill/>
          <a:ln w="3175">
            <a:solidFill>
              <a:schemeClr val="bg2"/>
            </a:solidFill>
            <a:prstDash val="sysDot"/>
            <a:round/>
            <a:headEnd/>
            <a:tailEnd/>
          </a:ln>
          <a:effectLst/>
        </p:spPr>
      </p:cxnSp>
      <p:cxnSp>
        <p:nvCxnSpPr>
          <p:cNvPr id="142371" name="AutoShape 35"/>
          <p:cNvCxnSpPr>
            <a:cxnSpLocks noChangeShapeType="1"/>
            <a:stCxn id="142367" idx="0"/>
            <a:endCxn id="142345" idx="2"/>
          </p:cNvCxnSpPr>
          <p:nvPr/>
        </p:nvCxnSpPr>
        <p:spPr bwMode="auto">
          <a:xfrm flipH="1" flipV="1">
            <a:off x="3178175" y="1992313"/>
            <a:ext cx="1838325" cy="587375"/>
          </a:xfrm>
          <a:prstGeom prst="straightConnector1">
            <a:avLst/>
          </a:prstGeom>
          <a:noFill/>
          <a:ln w="3175">
            <a:solidFill>
              <a:schemeClr val="bg2"/>
            </a:solidFill>
            <a:prstDash val="sysDot"/>
            <a:round/>
            <a:headEnd/>
            <a:tailEnd/>
          </a:ln>
          <a:effectLst/>
        </p:spPr>
      </p:cxnSp>
      <p:sp>
        <p:nvSpPr>
          <p:cNvPr id="142372" name="AutoShape 36"/>
          <p:cNvSpPr>
            <a:spLocks noChangeArrowheads="1"/>
          </p:cNvSpPr>
          <p:nvPr/>
        </p:nvSpPr>
        <p:spPr bwMode="auto">
          <a:xfrm>
            <a:off x="4079875" y="2179638"/>
            <a:ext cx="2043113" cy="212725"/>
          </a:xfrm>
          <a:prstGeom prst="roundRect">
            <a:avLst>
              <a:gd name="adj" fmla="val 50000"/>
            </a:avLst>
          </a:prstGeom>
          <a:solidFill>
            <a:schemeClr val="bg1"/>
          </a:solidFill>
          <a:ln w="3175" algn="ctr">
            <a:solidFill>
              <a:schemeClr val="bg2"/>
            </a:solidFill>
            <a:round/>
            <a:headEnd/>
            <a:tailEnd/>
          </a:ln>
          <a:effectLst/>
        </p:spPr>
        <p:txBody>
          <a:bodyPr lIns="45720" tIns="27432" rIns="45720" bIns="27432" anchor="ctr"/>
          <a:lstStyle/>
          <a:p>
            <a:pPr algn="ctr">
              <a:spcBef>
                <a:spcPct val="50000"/>
              </a:spcBef>
            </a:pPr>
            <a:r>
              <a:rPr lang="en-US" sz="1200"/>
              <a:t>Customer Centricity</a:t>
            </a:r>
          </a:p>
        </p:txBody>
      </p:sp>
      <p:cxnSp>
        <p:nvCxnSpPr>
          <p:cNvPr id="142373" name="AutoShape 37"/>
          <p:cNvCxnSpPr>
            <a:cxnSpLocks noChangeShapeType="1"/>
            <a:stCxn id="142366" idx="0"/>
            <a:endCxn id="142346" idx="2"/>
          </p:cNvCxnSpPr>
          <p:nvPr/>
        </p:nvCxnSpPr>
        <p:spPr bwMode="auto">
          <a:xfrm flipH="1" flipV="1">
            <a:off x="6073775" y="1992313"/>
            <a:ext cx="658813" cy="187325"/>
          </a:xfrm>
          <a:prstGeom prst="straightConnector1">
            <a:avLst/>
          </a:prstGeom>
          <a:noFill/>
          <a:ln w="3175">
            <a:solidFill>
              <a:schemeClr val="bg2"/>
            </a:solidFill>
            <a:prstDash val="sysDot"/>
            <a:round/>
            <a:headEnd/>
            <a:tailEnd/>
          </a:ln>
          <a:effectLst/>
        </p:spPr>
      </p:cxnSp>
      <p:sp>
        <p:nvSpPr>
          <p:cNvPr id="142374" name="Text Box 38"/>
          <p:cNvSpPr txBox="1">
            <a:spLocks noChangeArrowheads="1"/>
          </p:cNvSpPr>
          <p:nvPr/>
        </p:nvSpPr>
        <p:spPr bwMode="auto">
          <a:xfrm>
            <a:off x="5092700" y="2917825"/>
            <a:ext cx="2174875" cy="304800"/>
          </a:xfrm>
          <a:prstGeom prst="rect">
            <a:avLst/>
          </a:prstGeom>
          <a:noFill/>
          <a:ln w="9525" algn="ctr">
            <a:noFill/>
            <a:miter lim="800000"/>
            <a:headEnd/>
            <a:tailEnd/>
          </a:ln>
          <a:effectLst/>
        </p:spPr>
        <p:txBody>
          <a:bodyPr wrap="none">
            <a:spAutoFit/>
          </a:bodyPr>
          <a:lstStyle/>
          <a:p>
            <a:pPr algn="ctr">
              <a:spcBef>
                <a:spcPct val="50000"/>
              </a:spcBef>
            </a:pPr>
            <a:r>
              <a:rPr lang="en-US" sz="1400" b="1">
                <a:solidFill>
                  <a:srgbClr val="000099"/>
                </a:solidFill>
              </a:rPr>
              <a:t>Business Drivers</a:t>
            </a:r>
          </a:p>
        </p:txBody>
      </p:sp>
      <p:sp>
        <p:nvSpPr>
          <p:cNvPr id="142375" name="Text Box 39"/>
          <p:cNvSpPr txBox="1">
            <a:spLocks noChangeArrowheads="1"/>
          </p:cNvSpPr>
          <p:nvPr/>
        </p:nvSpPr>
        <p:spPr bwMode="auto">
          <a:xfrm>
            <a:off x="8796338" y="3521075"/>
            <a:ext cx="2359025" cy="304800"/>
          </a:xfrm>
          <a:prstGeom prst="rect">
            <a:avLst/>
          </a:prstGeom>
          <a:noFill/>
          <a:ln w="9525" algn="ctr">
            <a:noFill/>
            <a:miter lim="800000"/>
            <a:headEnd/>
            <a:tailEnd/>
          </a:ln>
          <a:effectLst/>
        </p:spPr>
        <p:txBody>
          <a:bodyPr wrap="none">
            <a:spAutoFit/>
          </a:bodyPr>
          <a:lstStyle/>
          <a:p>
            <a:pPr algn="ctr">
              <a:spcBef>
                <a:spcPct val="50000"/>
              </a:spcBef>
            </a:pPr>
            <a:r>
              <a:rPr lang="en-US" sz="1400" b="1">
                <a:solidFill>
                  <a:srgbClr val="000099"/>
                </a:solidFill>
              </a:rPr>
              <a:t>Regulatory Drivers</a:t>
            </a:r>
          </a:p>
        </p:txBody>
      </p:sp>
      <p:sp>
        <p:nvSpPr>
          <p:cNvPr id="142376" name="Text Box 40"/>
          <p:cNvSpPr txBox="1">
            <a:spLocks noChangeArrowheads="1"/>
          </p:cNvSpPr>
          <p:nvPr/>
        </p:nvSpPr>
        <p:spPr bwMode="auto">
          <a:xfrm>
            <a:off x="2603500" y="4545013"/>
            <a:ext cx="1600200" cy="396875"/>
          </a:xfrm>
          <a:prstGeom prst="rect">
            <a:avLst/>
          </a:prstGeom>
          <a:solidFill>
            <a:srgbClr val="F8F8F8"/>
          </a:solidFill>
          <a:ln w="12700" algn="ctr">
            <a:solidFill>
              <a:schemeClr val="bg2"/>
            </a:solidFill>
            <a:miter lim="800000"/>
            <a:headEnd/>
            <a:tailEnd/>
          </a:ln>
          <a:effectLst>
            <a:outerShdw dist="35921" dir="2700000" algn="ctr" rotWithShape="0">
              <a:schemeClr val="bg2"/>
            </a:outerShdw>
          </a:effectLst>
        </p:spPr>
        <p:txBody>
          <a:bodyPr lIns="0" tIns="0" rIns="0" bIns="0" anchor="ctr" anchorCtr="1"/>
          <a:lstStyle/>
          <a:p>
            <a:pPr algn="ctr">
              <a:spcBef>
                <a:spcPct val="50000"/>
              </a:spcBef>
            </a:pPr>
            <a:r>
              <a:rPr lang="en-US" sz="1200" b="1">
                <a:solidFill>
                  <a:srgbClr val="0000FF"/>
                </a:solidFill>
              </a:rPr>
              <a:t>Enterprise Leverage</a:t>
            </a:r>
          </a:p>
        </p:txBody>
      </p:sp>
      <p:sp>
        <p:nvSpPr>
          <p:cNvPr id="142377" name="AutoShape 41"/>
          <p:cNvSpPr>
            <a:spLocks noChangeArrowheads="1"/>
          </p:cNvSpPr>
          <p:nvPr/>
        </p:nvSpPr>
        <p:spPr bwMode="auto">
          <a:xfrm>
            <a:off x="1250950" y="5727700"/>
            <a:ext cx="2106613" cy="233363"/>
          </a:xfrm>
          <a:prstGeom prst="roundRect">
            <a:avLst>
              <a:gd name="adj" fmla="val 50000"/>
            </a:avLst>
          </a:prstGeom>
          <a:solidFill>
            <a:schemeClr val="bg1"/>
          </a:solidFill>
          <a:ln w="3175" algn="ctr">
            <a:solidFill>
              <a:schemeClr val="bg2"/>
            </a:solidFill>
            <a:round/>
            <a:headEnd/>
            <a:tailEnd/>
          </a:ln>
          <a:effectLst/>
        </p:spPr>
        <p:txBody>
          <a:bodyPr lIns="45720" tIns="27432" rIns="45720" bIns="27432" anchor="ctr"/>
          <a:lstStyle/>
          <a:p>
            <a:pPr algn="ctr">
              <a:spcBef>
                <a:spcPct val="50000"/>
              </a:spcBef>
            </a:pPr>
            <a:r>
              <a:rPr lang="en-US" sz="1200"/>
              <a:t>Asset Rationalization</a:t>
            </a:r>
          </a:p>
        </p:txBody>
      </p:sp>
      <p:sp>
        <p:nvSpPr>
          <p:cNvPr id="142378" name="AutoShape 42"/>
          <p:cNvSpPr>
            <a:spLocks noChangeArrowheads="1"/>
          </p:cNvSpPr>
          <p:nvPr/>
        </p:nvSpPr>
        <p:spPr bwMode="auto">
          <a:xfrm>
            <a:off x="3740150" y="5719763"/>
            <a:ext cx="1817688" cy="233362"/>
          </a:xfrm>
          <a:prstGeom prst="roundRect">
            <a:avLst>
              <a:gd name="adj" fmla="val 50000"/>
            </a:avLst>
          </a:prstGeom>
          <a:solidFill>
            <a:schemeClr val="bg1"/>
          </a:solidFill>
          <a:ln w="3175" algn="ctr">
            <a:solidFill>
              <a:schemeClr val="bg2"/>
            </a:solidFill>
            <a:round/>
            <a:headEnd/>
            <a:tailEnd/>
          </a:ln>
          <a:effectLst/>
        </p:spPr>
        <p:txBody>
          <a:bodyPr lIns="45720" tIns="27432" rIns="45720" bIns="27432" anchor="ctr"/>
          <a:lstStyle/>
          <a:p>
            <a:pPr algn="ctr">
              <a:spcBef>
                <a:spcPct val="50000"/>
              </a:spcBef>
            </a:pPr>
            <a:r>
              <a:rPr lang="en-US" sz="1200"/>
              <a:t>Shared Services</a:t>
            </a:r>
          </a:p>
        </p:txBody>
      </p:sp>
      <p:cxnSp>
        <p:nvCxnSpPr>
          <p:cNvPr id="142379" name="AutoShape 43"/>
          <p:cNvCxnSpPr>
            <a:cxnSpLocks noChangeShapeType="1"/>
            <a:stCxn id="142381" idx="0"/>
            <a:endCxn id="142358" idx="2"/>
          </p:cNvCxnSpPr>
          <p:nvPr/>
        </p:nvCxnSpPr>
        <p:spPr bwMode="auto">
          <a:xfrm flipH="1" flipV="1">
            <a:off x="1155700" y="4932363"/>
            <a:ext cx="806450" cy="460375"/>
          </a:xfrm>
          <a:prstGeom prst="straightConnector1">
            <a:avLst/>
          </a:prstGeom>
          <a:noFill/>
          <a:ln w="3175">
            <a:solidFill>
              <a:schemeClr val="bg2"/>
            </a:solidFill>
            <a:round/>
            <a:headEnd/>
            <a:tailEnd/>
          </a:ln>
          <a:effectLst/>
        </p:spPr>
      </p:cxnSp>
      <p:cxnSp>
        <p:nvCxnSpPr>
          <p:cNvPr id="142380" name="AutoShape 44"/>
          <p:cNvCxnSpPr>
            <a:cxnSpLocks noChangeShapeType="1"/>
            <a:stCxn id="142377" idx="0"/>
            <a:endCxn id="142376" idx="2"/>
          </p:cNvCxnSpPr>
          <p:nvPr/>
        </p:nvCxnSpPr>
        <p:spPr bwMode="auto">
          <a:xfrm flipV="1">
            <a:off x="1731963" y="4941888"/>
            <a:ext cx="825500" cy="785812"/>
          </a:xfrm>
          <a:prstGeom prst="straightConnector1">
            <a:avLst/>
          </a:prstGeom>
          <a:noFill/>
          <a:ln w="3175">
            <a:solidFill>
              <a:schemeClr val="bg2"/>
            </a:solidFill>
            <a:round/>
            <a:headEnd/>
            <a:tailEnd/>
          </a:ln>
          <a:effectLst/>
        </p:spPr>
      </p:cxnSp>
      <p:sp>
        <p:nvSpPr>
          <p:cNvPr id="142381" name="AutoShape 45"/>
          <p:cNvSpPr>
            <a:spLocks noChangeArrowheads="1"/>
          </p:cNvSpPr>
          <p:nvPr/>
        </p:nvSpPr>
        <p:spPr bwMode="auto">
          <a:xfrm>
            <a:off x="2089150" y="5392738"/>
            <a:ext cx="1042988" cy="211137"/>
          </a:xfrm>
          <a:prstGeom prst="roundRect">
            <a:avLst>
              <a:gd name="adj" fmla="val 50000"/>
            </a:avLst>
          </a:prstGeom>
          <a:solidFill>
            <a:schemeClr val="bg1"/>
          </a:solidFill>
          <a:ln w="3175" algn="ctr">
            <a:solidFill>
              <a:schemeClr val="bg2"/>
            </a:solidFill>
            <a:round/>
            <a:headEnd/>
            <a:tailEnd/>
          </a:ln>
          <a:effectLst/>
        </p:spPr>
        <p:txBody>
          <a:bodyPr lIns="45720" tIns="27432" rIns="45720" bIns="27432" anchor="ctr"/>
          <a:lstStyle/>
          <a:p>
            <a:pPr algn="ctr">
              <a:spcBef>
                <a:spcPct val="50000"/>
              </a:spcBef>
            </a:pPr>
            <a:r>
              <a:rPr lang="en-US" sz="1200"/>
              <a:t>SOA</a:t>
            </a:r>
          </a:p>
        </p:txBody>
      </p:sp>
      <p:cxnSp>
        <p:nvCxnSpPr>
          <p:cNvPr id="142382" name="AutoShape 46"/>
          <p:cNvCxnSpPr>
            <a:cxnSpLocks noChangeShapeType="1"/>
            <a:stCxn id="142378" idx="0"/>
            <a:endCxn id="142376" idx="2"/>
          </p:cNvCxnSpPr>
          <p:nvPr/>
        </p:nvCxnSpPr>
        <p:spPr bwMode="auto">
          <a:xfrm flipH="1" flipV="1">
            <a:off x="2557463" y="4941888"/>
            <a:ext cx="935037" cy="777875"/>
          </a:xfrm>
          <a:prstGeom prst="straightConnector1">
            <a:avLst/>
          </a:prstGeom>
          <a:noFill/>
          <a:ln w="3175">
            <a:solidFill>
              <a:schemeClr val="bg2"/>
            </a:solidFill>
            <a:round/>
            <a:headEnd/>
            <a:tailEnd/>
          </a:ln>
          <a:effectLst/>
        </p:spPr>
      </p:cxnSp>
      <p:sp>
        <p:nvSpPr>
          <p:cNvPr id="142383" name="Text Box 47"/>
          <p:cNvSpPr txBox="1">
            <a:spLocks noChangeArrowheads="1"/>
          </p:cNvSpPr>
          <p:nvPr/>
        </p:nvSpPr>
        <p:spPr bwMode="auto">
          <a:xfrm>
            <a:off x="9434513" y="4545013"/>
            <a:ext cx="1593850" cy="390525"/>
          </a:xfrm>
          <a:prstGeom prst="rect">
            <a:avLst/>
          </a:prstGeom>
          <a:solidFill>
            <a:srgbClr val="F8F8F8"/>
          </a:solidFill>
          <a:ln w="12700" algn="ctr">
            <a:solidFill>
              <a:schemeClr val="bg2"/>
            </a:solidFill>
            <a:miter lim="800000"/>
            <a:headEnd/>
            <a:tailEnd/>
          </a:ln>
          <a:effectLst>
            <a:outerShdw dist="35921" dir="2700000" algn="ctr" rotWithShape="0">
              <a:schemeClr val="bg2"/>
            </a:outerShdw>
          </a:effectLst>
        </p:spPr>
        <p:txBody>
          <a:bodyPr anchor="ctr" anchorCtr="1"/>
          <a:lstStyle/>
          <a:p>
            <a:pPr algn="ctr">
              <a:spcBef>
                <a:spcPct val="50000"/>
              </a:spcBef>
            </a:pPr>
            <a:r>
              <a:rPr lang="en-US" sz="1200" b="1">
                <a:solidFill>
                  <a:srgbClr val="0000FF"/>
                </a:solidFill>
              </a:rPr>
              <a:t>Compliance</a:t>
            </a:r>
          </a:p>
        </p:txBody>
      </p:sp>
      <p:sp>
        <p:nvSpPr>
          <p:cNvPr id="142384" name="AutoShape 48"/>
          <p:cNvSpPr>
            <a:spLocks noChangeArrowheads="1"/>
          </p:cNvSpPr>
          <p:nvPr/>
        </p:nvSpPr>
        <p:spPr bwMode="auto">
          <a:xfrm>
            <a:off x="8896350" y="5400675"/>
            <a:ext cx="1163638" cy="211138"/>
          </a:xfrm>
          <a:prstGeom prst="roundRect">
            <a:avLst>
              <a:gd name="adj" fmla="val 50000"/>
            </a:avLst>
          </a:prstGeom>
          <a:solidFill>
            <a:schemeClr val="bg1"/>
          </a:solidFill>
          <a:ln w="3175" algn="ctr">
            <a:solidFill>
              <a:schemeClr val="bg2"/>
            </a:solidFill>
            <a:round/>
            <a:headEnd/>
            <a:tailEnd/>
          </a:ln>
          <a:effectLst/>
        </p:spPr>
        <p:txBody>
          <a:bodyPr lIns="45720" tIns="27432" rIns="45720" bIns="27432" anchor="ctr"/>
          <a:lstStyle/>
          <a:p>
            <a:pPr algn="ctr">
              <a:spcBef>
                <a:spcPct val="50000"/>
              </a:spcBef>
            </a:pPr>
            <a:r>
              <a:rPr lang="en-US" sz="1200"/>
              <a:t>Auditing</a:t>
            </a:r>
          </a:p>
        </p:txBody>
      </p:sp>
      <p:sp>
        <p:nvSpPr>
          <p:cNvPr id="142385" name="AutoShape 49"/>
          <p:cNvSpPr>
            <a:spLocks noChangeArrowheads="1"/>
          </p:cNvSpPr>
          <p:nvPr/>
        </p:nvSpPr>
        <p:spPr bwMode="auto">
          <a:xfrm>
            <a:off x="10175875" y="5400675"/>
            <a:ext cx="1317625" cy="211138"/>
          </a:xfrm>
          <a:prstGeom prst="roundRect">
            <a:avLst>
              <a:gd name="adj" fmla="val 50000"/>
            </a:avLst>
          </a:prstGeom>
          <a:solidFill>
            <a:schemeClr val="bg1"/>
          </a:solidFill>
          <a:ln w="3175" algn="ctr">
            <a:solidFill>
              <a:schemeClr val="bg2"/>
            </a:solidFill>
            <a:round/>
            <a:headEnd/>
            <a:tailEnd/>
          </a:ln>
          <a:effectLst/>
        </p:spPr>
        <p:txBody>
          <a:bodyPr lIns="45720" tIns="27432" rIns="45720" bIns="27432" anchor="ctr"/>
          <a:lstStyle/>
          <a:p>
            <a:pPr algn="ctr">
              <a:spcBef>
                <a:spcPct val="50000"/>
              </a:spcBef>
            </a:pPr>
            <a:r>
              <a:rPr lang="en-US" sz="1200"/>
              <a:t>Reporting</a:t>
            </a:r>
          </a:p>
        </p:txBody>
      </p:sp>
      <p:cxnSp>
        <p:nvCxnSpPr>
          <p:cNvPr id="142386" name="AutoShape 50"/>
          <p:cNvCxnSpPr>
            <a:cxnSpLocks noChangeShapeType="1"/>
            <a:stCxn id="142384" idx="0"/>
            <a:endCxn id="142347" idx="2"/>
          </p:cNvCxnSpPr>
          <p:nvPr/>
        </p:nvCxnSpPr>
        <p:spPr bwMode="auto">
          <a:xfrm flipH="1" flipV="1">
            <a:off x="6367463" y="4935538"/>
            <a:ext cx="754062" cy="465137"/>
          </a:xfrm>
          <a:prstGeom prst="straightConnector1">
            <a:avLst/>
          </a:prstGeom>
          <a:noFill/>
          <a:ln w="3175">
            <a:solidFill>
              <a:schemeClr val="bg2"/>
            </a:solidFill>
            <a:round/>
            <a:headEnd/>
            <a:tailEnd/>
          </a:ln>
          <a:effectLst/>
        </p:spPr>
      </p:cxnSp>
      <p:cxnSp>
        <p:nvCxnSpPr>
          <p:cNvPr id="142387" name="AutoShape 51"/>
          <p:cNvCxnSpPr>
            <a:cxnSpLocks noChangeShapeType="1"/>
            <a:stCxn id="142385" idx="0"/>
            <a:endCxn id="142347" idx="2"/>
          </p:cNvCxnSpPr>
          <p:nvPr/>
        </p:nvCxnSpPr>
        <p:spPr bwMode="auto">
          <a:xfrm flipH="1" flipV="1">
            <a:off x="6367463" y="4935538"/>
            <a:ext cx="1773237" cy="465137"/>
          </a:xfrm>
          <a:prstGeom prst="straightConnector1">
            <a:avLst/>
          </a:prstGeom>
          <a:noFill/>
          <a:ln w="3175">
            <a:solidFill>
              <a:schemeClr val="bg2"/>
            </a:solidFill>
            <a:round/>
            <a:headEnd/>
            <a:tailEnd/>
          </a:ln>
          <a:effectLst/>
        </p:spPr>
      </p:cxnSp>
      <p:cxnSp>
        <p:nvCxnSpPr>
          <p:cNvPr id="142388" name="AutoShape 52"/>
          <p:cNvCxnSpPr>
            <a:cxnSpLocks noChangeShapeType="1"/>
            <a:stCxn id="142385" idx="0"/>
            <a:endCxn id="142383" idx="2"/>
          </p:cNvCxnSpPr>
          <p:nvPr/>
        </p:nvCxnSpPr>
        <p:spPr bwMode="auto">
          <a:xfrm flipH="1" flipV="1">
            <a:off x="7686675" y="4935538"/>
            <a:ext cx="454025" cy="465137"/>
          </a:xfrm>
          <a:prstGeom prst="straightConnector1">
            <a:avLst/>
          </a:prstGeom>
          <a:noFill/>
          <a:ln w="3175">
            <a:solidFill>
              <a:schemeClr val="bg2"/>
            </a:solidFill>
            <a:round/>
            <a:headEnd/>
            <a:tailEnd/>
          </a:ln>
          <a:effectLst/>
        </p:spPr>
      </p:cxnSp>
      <p:cxnSp>
        <p:nvCxnSpPr>
          <p:cNvPr id="142389" name="AutoShape 53"/>
          <p:cNvCxnSpPr>
            <a:cxnSpLocks noChangeShapeType="1"/>
            <a:stCxn id="142384" idx="0"/>
            <a:endCxn id="142383" idx="2"/>
          </p:cNvCxnSpPr>
          <p:nvPr/>
        </p:nvCxnSpPr>
        <p:spPr bwMode="auto">
          <a:xfrm flipV="1">
            <a:off x="7121525" y="4935538"/>
            <a:ext cx="565150" cy="465137"/>
          </a:xfrm>
          <a:prstGeom prst="straightConnector1">
            <a:avLst/>
          </a:prstGeom>
          <a:noFill/>
          <a:ln w="3175">
            <a:solidFill>
              <a:schemeClr val="bg2"/>
            </a:solidFill>
            <a:round/>
            <a:headEnd/>
            <a:tailEnd/>
          </a:ln>
          <a:effectLst/>
        </p:spPr>
      </p:cxnSp>
      <p:cxnSp>
        <p:nvCxnSpPr>
          <p:cNvPr id="142390" name="AutoShape 54"/>
          <p:cNvCxnSpPr>
            <a:cxnSpLocks noChangeShapeType="1"/>
            <a:stCxn id="142364" idx="0"/>
            <a:endCxn id="142383" idx="2"/>
          </p:cNvCxnSpPr>
          <p:nvPr/>
        </p:nvCxnSpPr>
        <p:spPr bwMode="auto">
          <a:xfrm flipV="1">
            <a:off x="6083300" y="4935538"/>
            <a:ext cx="1603375" cy="465137"/>
          </a:xfrm>
          <a:prstGeom prst="straightConnector1">
            <a:avLst/>
          </a:prstGeom>
          <a:noFill/>
          <a:ln w="3175">
            <a:solidFill>
              <a:schemeClr val="bg2"/>
            </a:solidFill>
            <a:round/>
            <a:headEnd/>
            <a:tailEnd/>
          </a:ln>
          <a:effectLst/>
        </p:spPr>
      </p:cxnSp>
      <p:sp>
        <p:nvSpPr>
          <p:cNvPr id="142391" name="AutoShape 55"/>
          <p:cNvSpPr>
            <a:spLocks noChangeArrowheads="1"/>
          </p:cNvSpPr>
          <p:nvPr/>
        </p:nvSpPr>
        <p:spPr bwMode="auto">
          <a:xfrm>
            <a:off x="3983038" y="5400675"/>
            <a:ext cx="1408112" cy="211138"/>
          </a:xfrm>
          <a:prstGeom prst="roundRect">
            <a:avLst>
              <a:gd name="adj" fmla="val 50000"/>
            </a:avLst>
          </a:prstGeom>
          <a:solidFill>
            <a:schemeClr val="bg1"/>
          </a:solidFill>
          <a:ln w="3175" algn="ctr">
            <a:solidFill>
              <a:schemeClr val="bg2"/>
            </a:solidFill>
            <a:round/>
            <a:headEnd/>
            <a:tailEnd/>
          </a:ln>
          <a:effectLst/>
        </p:spPr>
        <p:txBody>
          <a:bodyPr lIns="45720" tIns="27432" rIns="45720" bIns="27432" anchor="ctr"/>
          <a:lstStyle/>
          <a:p>
            <a:pPr algn="ctr">
              <a:spcBef>
                <a:spcPct val="50000"/>
              </a:spcBef>
            </a:pPr>
            <a:r>
              <a:rPr lang="en-US" sz="1200"/>
              <a:t>Fading Skills</a:t>
            </a:r>
          </a:p>
        </p:txBody>
      </p:sp>
      <p:sp>
        <p:nvSpPr>
          <p:cNvPr id="142392" name="Rectangle 56"/>
          <p:cNvSpPr>
            <a:spLocks noChangeArrowheads="1"/>
          </p:cNvSpPr>
          <p:nvPr/>
        </p:nvSpPr>
        <p:spPr bwMode="auto">
          <a:xfrm>
            <a:off x="381000" y="1000125"/>
            <a:ext cx="11561763" cy="639763"/>
          </a:xfrm>
          <a:prstGeom prst="rect">
            <a:avLst/>
          </a:prstGeom>
          <a:noFill/>
          <a:ln w="9525" algn="ctr">
            <a:noFill/>
            <a:miter lim="800000"/>
            <a:headEnd/>
            <a:tailEnd/>
          </a:ln>
          <a:effectLst/>
        </p:spPr>
        <p:txBody>
          <a:bodyPr lIns="91434" tIns="45718" rIns="91434" bIns="45718"/>
          <a:lstStyle/>
          <a:p>
            <a:pPr algn="ctr" eaLnBrk="0" hangingPunct="0">
              <a:lnSpc>
                <a:spcPct val="94000"/>
              </a:lnSpc>
              <a:spcBef>
                <a:spcPct val="20000"/>
              </a:spcBef>
              <a:buClr>
                <a:schemeClr val="tx1"/>
              </a:buClr>
              <a:buFont typeface="Wingdings" pitchFamily="2" charset="2"/>
              <a:buNone/>
            </a:pPr>
            <a:r>
              <a:rPr lang="en-US" sz="1800" b="1" i="1">
                <a:latin typeface="Calibri" pitchFamily="34" charset="0"/>
                <a:ea typeface="Gulim" pitchFamily="34" charset="-127"/>
              </a:rPr>
              <a:t>Banks are looking at core systems modernization in response to specific business, technology and regulatory drivers</a:t>
            </a:r>
            <a:r>
              <a:rPr lang="en-US" sz="4000" b="1" i="1">
                <a:solidFill>
                  <a:srgbClr val="0000FF"/>
                </a:solidFill>
                <a:latin typeface="Calibri" pitchFamily="34" charset="0"/>
                <a:ea typeface="Gulim" pitchFamily="34" charset="-127"/>
              </a:rPr>
              <a:t>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621" name="Picture 4"/>
          <p:cNvPicPr>
            <a:picLocks noChangeAspect="1" noChangeArrowheads="1"/>
          </p:cNvPicPr>
          <p:nvPr/>
        </p:nvPicPr>
        <p:blipFill>
          <a:blip r:embed="rId4"/>
          <a:srcRect/>
          <a:stretch>
            <a:fillRect/>
          </a:stretch>
        </p:blipFill>
        <p:spPr bwMode="auto">
          <a:xfrm>
            <a:off x="1293813" y="1900238"/>
            <a:ext cx="9621837" cy="4305300"/>
          </a:xfrm>
          <a:prstGeom prst="rect">
            <a:avLst/>
          </a:prstGeom>
          <a:noFill/>
          <a:ln w="9525">
            <a:noFill/>
            <a:miter lim="800000"/>
            <a:headEnd/>
            <a:tailEnd/>
          </a:ln>
        </p:spPr>
      </p:pic>
      <p:sp>
        <p:nvSpPr>
          <p:cNvPr id="67622" name="Rectangle 2"/>
          <p:cNvSpPr>
            <a:spLocks noGrp="1" noChangeArrowheads="1"/>
          </p:cNvSpPr>
          <p:nvPr>
            <p:ph type="title" idx="4294967295"/>
          </p:nvPr>
        </p:nvSpPr>
        <p:spPr>
          <a:xfrm>
            <a:off x="79375" y="560388"/>
            <a:ext cx="12171363" cy="609600"/>
          </a:xfrm>
        </p:spPr>
        <p:txBody>
          <a:bodyPr lIns="87278" tIns="43639" rIns="87278" bIns="43639" anchor="b"/>
          <a:lstStyle/>
          <a:p>
            <a:pPr eaLnBrk="1" hangingPunct="1"/>
            <a:r>
              <a:rPr lang="en-GB" sz="3200" smtClean="0"/>
              <a:t>Solution Component Use: ‘Arrangement’ Service Model for Client Relationship and Offer Optimisation </a:t>
            </a:r>
          </a:p>
        </p:txBody>
      </p:sp>
      <p:sp>
        <p:nvSpPr>
          <p:cNvPr id="67623" name="AutoShape 6"/>
          <p:cNvSpPr>
            <a:spLocks noChangeArrowheads="1"/>
          </p:cNvSpPr>
          <p:nvPr/>
        </p:nvSpPr>
        <p:spPr bwMode="auto">
          <a:xfrm>
            <a:off x="9631363" y="4926013"/>
            <a:ext cx="2011362" cy="358775"/>
          </a:xfrm>
          <a:prstGeom prst="wedgeRectCallout">
            <a:avLst>
              <a:gd name="adj1" fmla="val -162394"/>
              <a:gd name="adj2" fmla="val 104426"/>
            </a:avLst>
          </a:prstGeom>
          <a:solidFill>
            <a:schemeClr val="bg1"/>
          </a:solidFill>
          <a:ln w="9525">
            <a:solidFill>
              <a:schemeClr val="tx1"/>
            </a:solidFill>
            <a:miter lim="800000"/>
            <a:headEnd/>
            <a:tailEnd/>
          </a:ln>
        </p:spPr>
        <p:txBody>
          <a:bodyPr/>
          <a:lstStyle/>
          <a:p>
            <a:pPr algn="ctr" defTabSz="914400"/>
            <a:r>
              <a:rPr lang="en-GB" sz="1200">
                <a:latin typeface="Danske Text"/>
              </a:rPr>
              <a:t>BIS System Role </a:t>
            </a:r>
          </a:p>
        </p:txBody>
      </p:sp>
      <p:sp>
        <p:nvSpPr>
          <p:cNvPr id="67624" name="Rectangle 8"/>
          <p:cNvSpPr>
            <a:spLocks noChangeArrowheads="1"/>
          </p:cNvSpPr>
          <p:nvPr/>
        </p:nvSpPr>
        <p:spPr bwMode="auto">
          <a:xfrm>
            <a:off x="2730500" y="3268663"/>
            <a:ext cx="5846763" cy="1943100"/>
          </a:xfrm>
          <a:prstGeom prst="rect">
            <a:avLst/>
          </a:prstGeom>
          <a:noFill/>
          <a:ln w="28575">
            <a:solidFill>
              <a:srgbClr val="E10D00"/>
            </a:solidFill>
            <a:prstDash val="lgDash"/>
            <a:miter lim="800000"/>
            <a:headEnd/>
            <a:tailEnd/>
          </a:ln>
        </p:spPr>
        <p:txBody>
          <a:bodyPr wrap="none" anchor="ctr"/>
          <a:lstStyle/>
          <a:p>
            <a:pPr defTabSz="914400"/>
            <a:endParaRPr lang="en-US" sz="1800">
              <a:latin typeface="Danske Text"/>
            </a:endParaRPr>
          </a:p>
        </p:txBody>
      </p:sp>
      <p:pic>
        <p:nvPicPr>
          <p:cNvPr id="67625" name="Picture 11"/>
          <p:cNvPicPr>
            <a:picLocks noChangeAspect="1" noChangeArrowheads="1"/>
          </p:cNvPicPr>
          <p:nvPr/>
        </p:nvPicPr>
        <p:blipFill>
          <a:blip r:embed="rId5"/>
          <a:srcRect/>
          <a:stretch>
            <a:fillRect/>
          </a:stretch>
        </p:blipFill>
        <p:spPr bwMode="auto">
          <a:xfrm>
            <a:off x="5988050" y="1322388"/>
            <a:ext cx="4889500" cy="392112"/>
          </a:xfrm>
          <a:prstGeom prst="rect">
            <a:avLst/>
          </a:prstGeom>
          <a:noFill/>
          <a:ln w="9525">
            <a:noFill/>
            <a:miter lim="800000"/>
            <a:headEnd/>
            <a:tailEnd/>
          </a:ln>
        </p:spPr>
      </p:pic>
      <p:sp>
        <p:nvSpPr>
          <p:cNvPr id="67626" name="Oval 12"/>
          <p:cNvSpPr>
            <a:spLocks noChangeArrowheads="1"/>
          </p:cNvSpPr>
          <p:nvPr/>
        </p:nvSpPr>
        <p:spPr bwMode="auto">
          <a:xfrm>
            <a:off x="6661150" y="1179513"/>
            <a:ext cx="957263" cy="647700"/>
          </a:xfrm>
          <a:prstGeom prst="ellipse">
            <a:avLst/>
          </a:prstGeom>
          <a:noFill/>
          <a:ln w="28575">
            <a:solidFill>
              <a:srgbClr val="FF0000"/>
            </a:solidFill>
            <a:round/>
            <a:headEnd/>
            <a:tailEnd/>
          </a:ln>
        </p:spPr>
        <p:txBody>
          <a:bodyPr wrap="none" lIns="87278" tIns="43639" rIns="87278" bIns="43639" anchor="ctr"/>
          <a:lstStyle/>
          <a:p>
            <a:pPr defTabSz="914400"/>
            <a:endParaRPr lang="en-US" sz="1800">
              <a:latin typeface="Danske Text"/>
            </a:endParaRPr>
          </a:p>
        </p:txBody>
      </p:sp>
      <p:sp>
        <p:nvSpPr>
          <p:cNvPr id="67627" name="Oval 13"/>
          <p:cNvSpPr>
            <a:spLocks noChangeArrowheads="1"/>
          </p:cNvSpPr>
          <p:nvPr/>
        </p:nvSpPr>
        <p:spPr bwMode="auto">
          <a:xfrm>
            <a:off x="7523163" y="1179513"/>
            <a:ext cx="957262" cy="647700"/>
          </a:xfrm>
          <a:prstGeom prst="ellipse">
            <a:avLst/>
          </a:prstGeom>
          <a:noFill/>
          <a:ln w="28575">
            <a:solidFill>
              <a:srgbClr val="FF0000"/>
            </a:solidFill>
            <a:round/>
            <a:headEnd/>
            <a:tailEnd/>
          </a:ln>
        </p:spPr>
        <p:txBody>
          <a:bodyPr wrap="none" lIns="87278" tIns="43639" rIns="87278" bIns="43639" anchor="ctr"/>
          <a:lstStyle/>
          <a:p>
            <a:pPr defTabSz="914400"/>
            <a:endParaRPr lang="en-US" sz="1800">
              <a:latin typeface="Danske Text"/>
            </a:endParaRPr>
          </a:p>
        </p:txBody>
      </p:sp>
      <p:sp>
        <p:nvSpPr>
          <p:cNvPr id="67628" name="Line 14"/>
          <p:cNvSpPr>
            <a:spLocks noChangeShapeType="1"/>
          </p:cNvSpPr>
          <p:nvPr/>
        </p:nvSpPr>
        <p:spPr bwMode="auto">
          <a:xfrm>
            <a:off x="7140575" y="1684338"/>
            <a:ext cx="0" cy="360362"/>
          </a:xfrm>
          <a:prstGeom prst="line">
            <a:avLst/>
          </a:prstGeom>
          <a:noFill/>
          <a:ln w="9525">
            <a:solidFill>
              <a:schemeClr val="tx1"/>
            </a:solidFill>
            <a:round/>
            <a:headEnd/>
            <a:tailEnd type="triangle" w="med" len="med"/>
          </a:ln>
        </p:spPr>
        <p:txBody>
          <a:bodyPr/>
          <a:lstStyle/>
          <a:p>
            <a:endParaRPr lang="da-DK"/>
          </a:p>
        </p:txBody>
      </p:sp>
      <p:sp>
        <p:nvSpPr>
          <p:cNvPr id="67629" name="Line 15"/>
          <p:cNvSpPr>
            <a:spLocks noChangeShapeType="1"/>
          </p:cNvSpPr>
          <p:nvPr/>
        </p:nvSpPr>
        <p:spPr bwMode="auto">
          <a:xfrm>
            <a:off x="7907338" y="1827213"/>
            <a:ext cx="382587" cy="217487"/>
          </a:xfrm>
          <a:prstGeom prst="line">
            <a:avLst/>
          </a:prstGeom>
          <a:noFill/>
          <a:ln w="9525">
            <a:solidFill>
              <a:schemeClr val="tx1"/>
            </a:solidFill>
            <a:round/>
            <a:headEnd/>
            <a:tailEnd type="triangle" w="med" len="med"/>
          </a:ln>
        </p:spPr>
        <p:txBody>
          <a:bodyPr/>
          <a:lstStyle/>
          <a:p>
            <a:endParaRPr lang="da-DK"/>
          </a:p>
        </p:txBody>
      </p:sp>
      <p:sp>
        <p:nvSpPr>
          <p:cNvPr id="67630" name="Oval 12"/>
          <p:cNvSpPr>
            <a:spLocks noChangeArrowheads="1"/>
          </p:cNvSpPr>
          <p:nvPr/>
        </p:nvSpPr>
        <p:spPr bwMode="auto">
          <a:xfrm>
            <a:off x="5895975" y="1179513"/>
            <a:ext cx="957263" cy="647700"/>
          </a:xfrm>
          <a:prstGeom prst="ellipse">
            <a:avLst/>
          </a:prstGeom>
          <a:noFill/>
          <a:ln w="28575">
            <a:solidFill>
              <a:srgbClr val="FF0000"/>
            </a:solidFill>
            <a:round/>
            <a:headEnd/>
            <a:tailEnd/>
          </a:ln>
        </p:spPr>
        <p:txBody>
          <a:bodyPr wrap="none" lIns="87278" tIns="43639" rIns="87278" bIns="43639" anchor="ctr"/>
          <a:lstStyle/>
          <a:p>
            <a:pPr defTabSz="914400"/>
            <a:endParaRPr lang="en-US" sz="1800">
              <a:latin typeface="Danske Text"/>
            </a:endParaRPr>
          </a:p>
        </p:txBody>
      </p:sp>
      <p:sp>
        <p:nvSpPr>
          <p:cNvPr id="67631" name="Line 15"/>
          <p:cNvSpPr>
            <a:spLocks noChangeShapeType="1"/>
          </p:cNvSpPr>
          <p:nvPr/>
        </p:nvSpPr>
        <p:spPr bwMode="auto">
          <a:xfrm flipH="1">
            <a:off x="5510213" y="1682750"/>
            <a:ext cx="863600" cy="433388"/>
          </a:xfrm>
          <a:prstGeom prst="line">
            <a:avLst/>
          </a:prstGeom>
          <a:noFill/>
          <a:ln w="9525">
            <a:solidFill>
              <a:schemeClr val="tx1"/>
            </a:solidFill>
            <a:round/>
            <a:headEnd/>
            <a:tailEnd type="triangle" w="med" len="med"/>
          </a:ln>
        </p:spPr>
        <p:txBody>
          <a:bodyPr/>
          <a:lstStyle/>
          <a:p>
            <a:endParaRPr lang="da-DK"/>
          </a:p>
        </p:txBody>
      </p:sp>
      <p:sp>
        <p:nvSpPr>
          <p:cNvPr id="67632" name="Oval 255"/>
          <p:cNvSpPr>
            <a:spLocks noChangeArrowheads="1"/>
          </p:cNvSpPr>
          <p:nvPr/>
        </p:nvSpPr>
        <p:spPr bwMode="auto">
          <a:xfrm>
            <a:off x="238125" y="4327525"/>
            <a:ext cx="431800" cy="381000"/>
          </a:xfrm>
          <a:prstGeom prst="ellipse">
            <a:avLst/>
          </a:prstGeom>
          <a:solidFill>
            <a:schemeClr val="accent1"/>
          </a:solidFill>
          <a:ln w="12700" algn="ctr">
            <a:solidFill>
              <a:schemeClr val="tx1"/>
            </a:solidFill>
            <a:round/>
            <a:headEnd/>
            <a:tailEnd/>
          </a:ln>
        </p:spPr>
        <p:txBody>
          <a:bodyPr wrap="none" anchor="ctr"/>
          <a:lstStyle/>
          <a:p>
            <a:pPr algn="ctr" defTabSz="914400">
              <a:spcBef>
                <a:spcPct val="50000"/>
              </a:spcBef>
              <a:buClr>
                <a:schemeClr val="accent2"/>
              </a:buClr>
              <a:buFont typeface="Wingdings" pitchFamily="2" charset="2"/>
              <a:buNone/>
            </a:pPr>
            <a:r>
              <a:rPr lang="en-GB" sz="1800" b="1">
                <a:ea typeface="MS PGothic" pitchFamily="34" charset="-128"/>
              </a:rPr>
              <a:t>2</a:t>
            </a:r>
          </a:p>
        </p:txBody>
      </p:sp>
      <p:sp>
        <p:nvSpPr>
          <p:cNvPr id="67633" name="AutoShape 25"/>
          <p:cNvSpPr>
            <a:spLocks/>
          </p:cNvSpPr>
          <p:nvPr/>
        </p:nvSpPr>
        <p:spPr bwMode="auto">
          <a:xfrm>
            <a:off x="719138" y="3629025"/>
            <a:ext cx="669925" cy="1871663"/>
          </a:xfrm>
          <a:prstGeom prst="leftBrace">
            <a:avLst>
              <a:gd name="adj1" fmla="val 23282"/>
              <a:gd name="adj2" fmla="val 50000"/>
            </a:avLst>
          </a:prstGeom>
          <a:noFill/>
          <a:ln w="9525">
            <a:solidFill>
              <a:schemeClr val="tx1"/>
            </a:solidFill>
            <a:round/>
            <a:headEnd/>
            <a:tailEnd/>
          </a:ln>
        </p:spPr>
        <p:txBody>
          <a:bodyPr wrap="none" anchor="ctr"/>
          <a:lstStyle/>
          <a:p>
            <a:pPr defTabSz="914400"/>
            <a:endParaRPr lang="en-US" sz="1800">
              <a:latin typeface="Danske Text"/>
            </a:endParaRPr>
          </a:p>
        </p:txBody>
      </p:sp>
      <p:sp>
        <p:nvSpPr>
          <p:cNvPr id="8" name="AutoShape 248"/>
          <p:cNvSpPr>
            <a:spLocks noChangeArrowheads="1"/>
          </p:cNvSpPr>
          <p:nvPr/>
        </p:nvSpPr>
        <p:spPr bwMode="auto">
          <a:xfrm>
            <a:off x="10206038" y="3284538"/>
            <a:ext cx="1965325" cy="576262"/>
          </a:xfrm>
          <a:prstGeom prst="wedgeRoundRectCallout">
            <a:avLst>
              <a:gd name="adj1" fmla="val -150000"/>
              <a:gd name="adj2" fmla="val 121074"/>
              <a:gd name="adj3" fmla="val 16667"/>
            </a:avLst>
          </a:prstGeom>
          <a:solidFill>
            <a:srgbClr val="FFFF99"/>
          </a:solidFill>
          <a:ln w="9525" algn="ctr">
            <a:solidFill>
              <a:srgbClr val="FFFF99"/>
            </a:solidFill>
            <a:miter lim="800000"/>
            <a:headEnd/>
            <a:tailEnd/>
          </a:ln>
        </p:spPr>
        <p:txBody>
          <a:bodyPr anchor="ctr"/>
          <a:lstStyle/>
          <a:p>
            <a:pPr algn="justLow" defTabSz="914400"/>
            <a:r>
              <a:rPr lang="en-US" sz="1200" b="1" i="1">
                <a:solidFill>
                  <a:srgbClr val="FF0000"/>
                </a:solidFill>
                <a:latin typeface="Danske Text"/>
              </a:rPr>
              <a:t>IBM ILog Bus Rules Engine </a:t>
            </a:r>
          </a:p>
        </p:txBody>
      </p:sp>
      <p:sp>
        <p:nvSpPr>
          <p:cNvPr id="67635" name="AutoShape 6"/>
          <p:cNvSpPr>
            <a:spLocks noChangeArrowheads="1"/>
          </p:cNvSpPr>
          <p:nvPr/>
        </p:nvSpPr>
        <p:spPr bwMode="auto">
          <a:xfrm>
            <a:off x="0" y="3284538"/>
            <a:ext cx="2060575" cy="647700"/>
          </a:xfrm>
          <a:prstGeom prst="wedgeRectCallout">
            <a:avLst>
              <a:gd name="adj1" fmla="val -27435"/>
              <a:gd name="adj2" fmla="val 142403"/>
            </a:avLst>
          </a:prstGeom>
          <a:solidFill>
            <a:schemeClr val="bg1"/>
          </a:solidFill>
          <a:ln w="9525">
            <a:solidFill>
              <a:schemeClr val="tx1"/>
            </a:solidFill>
            <a:miter lim="800000"/>
            <a:headEnd/>
            <a:tailEnd/>
          </a:ln>
        </p:spPr>
        <p:txBody>
          <a:bodyPr/>
          <a:lstStyle/>
          <a:p>
            <a:pPr algn="ctr" defTabSz="914400"/>
            <a:r>
              <a:rPr lang="en-GB" sz="1200">
                <a:latin typeface="Danske Text"/>
              </a:rPr>
              <a:t>Extract &amp; Analyse  </a:t>
            </a:r>
          </a:p>
        </p:txBody>
      </p:sp>
      <p:sp>
        <p:nvSpPr>
          <p:cNvPr id="67636" name="Oval 253"/>
          <p:cNvSpPr>
            <a:spLocks noChangeArrowheads="1"/>
          </p:cNvSpPr>
          <p:nvPr/>
        </p:nvSpPr>
        <p:spPr bwMode="auto">
          <a:xfrm>
            <a:off x="2970213" y="3319463"/>
            <a:ext cx="431800" cy="381000"/>
          </a:xfrm>
          <a:prstGeom prst="ellipse">
            <a:avLst/>
          </a:prstGeom>
          <a:solidFill>
            <a:schemeClr val="accent1"/>
          </a:solidFill>
          <a:ln w="12700" algn="ctr">
            <a:solidFill>
              <a:schemeClr val="tx1"/>
            </a:solidFill>
            <a:round/>
            <a:headEnd/>
            <a:tailEnd/>
          </a:ln>
        </p:spPr>
        <p:txBody>
          <a:bodyPr wrap="none" anchor="ctr"/>
          <a:lstStyle/>
          <a:p>
            <a:pPr algn="ctr" defTabSz="914400">
              <a:spcBef>
                <a:spcPct val="50000"/>
              </a:spcBef>
              <a:buClr>
                <a:schemeClr val="accent2"/>
              </a:buClr>
              <a:buFont typeface="Wingdings" pitchFamily="2" charset="2"/>
              <a:buNone/>
            </a:pPr>
            <a:r>
              <a:rPr lang="en-GB" sz="1800" b="1">
                <a:ea typeface="MS PGothic" pitchFamily="34" charset="-128"/>
              </a:rPr>
              <a:t>4</a:t>
            </a:r>
          </a:p>
        </p:txBody>
      </p:sp>
      <p:sp>
        <p:nvSpPr>
          <p:cNvPr id="67637" name="Oval 254"/>
          <p:cNvSpPr>
            <a:spLocks noChangeArrowheads="1"/>
          </p:cNvSpPr>
          <p:nvPr/>
        </p:nvSpPr>
        <p:spPr bwMode="auto">
          <a:xfrm>
            <a:off x="8243888" y="3987800"/>
            <a:ext cx="430212" cy="381000"/>
          </a:xfrm>
          <a:prstGeom prst="ellipse">
            <a:avLst/>
          </a:prstGeom>
          <a:solidFill>
            <a:schemeClr val="accent1"/>
          </a:solidFill>
          <a:ln w="12700" algn="ctr">
            <a:solidFill>
              <a:schemeClr val="tx1"/>
            </a:solidFill>
            <a:round/>
            <a:headEnd/>
            <a:tailEnd/>
          </a:ln>
        </p:spPr>
        <p:txBody>
          <a:bodyPr wrap="none" anchor="ctr"/>
          <a:lstStyle/>
          <a:p>
            <a:pPr algn="ctr" defTabSz="914400">
              <a:spcBef>
                <a:spcPct val="50000"/>
              </a:spcBef>
              <a:buClr>
                <a:schemeClr val="accent2"/>
              </a:buClr>
              <a:buFont typeface="Wingdings" pitchFamily="2" charset="2"/>
              <a:buNone/>
            </a:pPr>
            <a:r>
              <a:rPr lang="en-GB" sz="1800" b="1">
                <a:ea typeface="MS PGothic" pitchFamily="34" charset="-128"/>
              </a:rPr>
              <a:t>3</a:t>
            </a:r>
          </a:p>
        </p:txBody>
      </p:sp>
      <p:sp>
        <p:nvSpPr>
          <p:cNvPr id="67638" name="Oval 256"/>
          <p:cNvSpPr>
            <a:spLocks noChangeArrowheads="1"/>
          </p:cNvSpPr>
          <p:nvPr/>
        </p:nvSpPr>
        <p:spPr bwMode="auto">
          <a:xfrm>
            <a:off x="5749925" y="5211763"/>
            <a:ext cx="430213" cy="381000"/>
          </a:xfrm>
          <a:prstGeom prst="ellipse">
            <a:avLst/>
          </a:prstGeom>
          <a:solidFill>
            <a:schemeClr val="accent1"/>
          </a:solidFill>
          <a:ln w="12700" algn="ctr">
            <a:solidFill>
              <a:schemeClr val="tx1"/>
            </a:solidFill>
            <a:round/>
            <a:headEnd/>
            <a:tailEnd/>
          </a:ln>
        </p:spPr>
        <p:txBody>
          <a:bodyPr wrap="none" anchor="ctr"/>
          <a:lstStyle/>
          <a:p>
            <a:pPr algn="ctr" defTabSz="914400">
              <a:spcBef>
                <a:spcPct val="50000"/>
              </a:spcBef>
              <a:buClr>
                <a:schemeClr val="accent2"/>
              </a:buClr>
              <a:buFont typeface="Wingdings" pitchFamily="2" charset="2"/>
              <a:buNone/>
            </a:pPr>
            <a:r>
              <a:rPr lang="en-GB" sz="1800" b="1">
                <a:ea typeface="MS PGothic" pitchFamily="34" charset="-128"/>
              </a:rPr>
              <a:t>1</a:t>
            </a:r>
          </a:p>
        </p:txBody>
      </p:sp>
      <p:sp>
        <p:nvSpPr>
          <p:cNvPr id="67639" name="Text Box 30"/>
          <p:cNvSpPr txBox="1">
            <a:spLocks noChangeArrowheads="1"/>
          </p:cNvSpPr>
          <p:nvPr/>
        </p:nvSpPr>
        <p:spPr bwMode="auto">
          <a:xfrm>
            <a:off x="4838700" y="2117725"/>
            <a:ext cx="1120775" cy="214313"/>
          </a:xfrm>
          <a:prstGeom prst="rect">
            <a:avLst/>
          </a:prstGeom>
          <a:solidFill>
            <a:schemeClr val="bg1"/>
          </a:solidFill>
          <a:ln w="9525">
            <a:noFill/>
            <a:miter lim="800000"/>
            <a:headEnd/>
            <a:tailEnd/>
          </a:ln>
        </p:spPr>
        <p:txBody>
          <a:bodyPr wrap="none">
            <a:spAutoFit/>
          </a:bodyPr>
          <a:lstStyle/>
          <a:p>
            <a:pPr defTabSz="914400"/>
            <a:r>
              <a:rPr lang="en-GB" sz="800">
                <a:latin typeface="Danske Text"/>
              </a:rPr>
              <a:t>Group Business Dev</a:t>
            </a:r>
          </a:p>
        </p:txBody>
      </p:sp>
      <p:sp>
        <p:nvSpPr>
          <p:cNvPr id="67640" name="Text Box 31"/>
          <p:cNvSpPr txBox="1">
            <a:spLocks noChangeArrowheads="1"/>
          </p:cNvSpPr>
          <p:nvPr/>
        </p:nvSpPr>
        <p:spPr bwMode="auto">
          <a:xfrm>
            <a:off x="8002588" y="2044700"/>
            <a:ext cx="1017587" cy="214313"/>
          </a:xfrm>
          <a:prstGeom prst="rect">
            <a:avLst/>
          </a:prstGeom>
          <a:solidFill>
            <a:schemeClr val="bg1"/>
          </a:solidFill>
          <a:ln w="9525">
            <a:noFill/>
            <a:miter lim="800000"/>
            <a:headEnd/>
            <a:tailEnd/>
          </a:ln>
        </p:spPr>
        <p:txBody>
          <a:bodyPr wrap="none">
            <a:spAutoFit/>
          </a:bodyPr>
          <a:lstStyle/>
          <a:p>
            <a:pPr defTabSz="914400"/>
            <a:r>
              <a:rPr lang="en-GB" sz="800">
                <a:latin typeface="Danske Text"/>
              </a:rPr>
              <a:t>Business Advisors</a:t>
            </a:r>
          </a:p>
        </p:txBody>
      </p:sp>
      <p:sp>
        <p:nvSpPr>
          <p:cNvPr id="67641" name="Text Box 32"/>
          <p:cNvSpPr txBox="1">
            <a:spLocks noChangeArrowheads="1"/>
          </p:cNvSpPr>
          <p:nvPr/>
        </p:nvSpPr>
        <p:spPr bwMode="auto">
          <a:xfrm>
            <a:off x="6278563" y="2044700"/>
            <a:ext cx="1217612" cy="214313"/>
          </a:xfrm>
          <a:prstGeom prst="rect">
            <a:avLst/>
          </a:prstGeom>
          <a:solidFill>
            <a:schemeClr val="bg1"/>
          </a:solidFill>
          <a:ln w="9525">
            <a:noFill/>
            <a:miter lim="800000"/>
            <a:headEnd/>
            <a:tailEnd/>
          </a:ln>
        </p:spPr>
        <p:txBody>
          <a:bodyPr wrap="none">
            <a:spAutoFit/>
          </a:bodyPr>
          <a:lstStyle/>
          <a:p>
            <a:pPr defTabSz="914400"/>
            <a:r>
              <a:rPr lang="en-GB" sz="800">
                <a:latin typeface="Danske Text"/>
              </a:rPr>
              <a:t>Shared Service Center</a:t>
            </a:r>
          </a:p>
        </p:txBody>
      </p:sp>
      <p:sp>
        <p:nvSpPr>
          <p:cNvPr id="5" name="AutoShape 248"/>
          <p:cNvSpPr>
            <a:spLocks noChangeArrowheads="1"/>
          </p:cNvSpPr>
          <p:nvPr/>
        </p:nvSpPr>
        <p:spPr bwMode="auto">
          <a:xfrm>
            <a:off x="46038" y="2636838"/>
            <a:ext cx="2443162" cy="574675"/>
          </a:xfrm>
          <a:prstGeom prst="wedgeRoundRectCallout">
            <a:avLst>
              <a:gd name="adj1" fmla="val 83306"/>
              <a:gd name="adj2" fmla="val 43921"/>
              <a:gd name="adj3" fmla="val 16667"/>
            </a:avLst>
          </a:prstGeom>
          <a:solidFill>
            <a:srgbClr val="FFFF99"/>
          </a:solidFill>
          <a:ln w="9525" algn="ctr">
            <a:solidFill>
              <a:srgbClr val="FFFF99"/>
            </a:solidFill>
            <a:miter lim="800000"/>
            <a:headEnd/>
            <a:tailEnd/>
          </a:ln>
        </p:spPr>
        <p:txBody>
          <a:bodyPr anchor="ctr"/>
          <a:lstStyle/>
          <a:p>
            <a:pPr algn="justLow" defTabSz="914400"/>
            <a:endParaRPr lang="en-US" sz="1200" b="1" i="1">
              <a:solidFill>
                <a:srgbClr val="FF0000"/>
              </a:solidFill>
              <a:latin typeface="Danske Text"/>
            </a:endParaRPr>
          </a:p>
          <a:p>
            <a:pPr algn="justLow" defTabSz="914400"/>
            <a:r>
              <a:rPr lang="en-US" sz="1200" b="1" i="1">
                <a:solidFill>
                  <a:srgbClr val="FF0000"/>
                </a:solidFill>
                <a:latin typeface="Danske Text"/>
              </a:rPr>
              <a:t>IBM Industry Process &amp; Service Models</a:t>
            </a:r>
          </a:p>
          <a:p>
            <a:pPr algn="justLow" defTabSz="914400"/>
            <a:endParaRPr lang="en-US" sz="1200">
              <a:ea typeface="MS PGothic" pitchFamily="34" charset="-128"/>
            </a:endParaRPr>
          </a:p>
        </p:txBody>
      </p:sp>
      <p:sp>
        <p:nvSpPr>
          <p:cNvPr id="67643" name="Oval 254"/>
          <p:cNvSpPr>
            <a:spLocks noChangeArrowheads="1"/>
          </p:cNvSpPr>
          <p:nvPr/>
        </p:nvSpPr>
        <p:spPr bwMode="auto">
          <a:xfrm>
            <a:off x="5749925" y="4276725"/>
            <a:ext cx="430213" cy="381000"/>
          </a:xfrm>
          <a:prstGeom prst="ellipse">
            <a:avLst/>
          </a:prstGeom>
          <a:solidFill>
            <a:schemeClr val="accent1"/>
          </a:solidFill>
          <a:ln w="12700" algn="ctr">
            <a:solidFill>
              <a:schemeClr val="tx1"/>
            </a:solidFill>
            <a:round/>
            <a:headEnd/>
            <a:tailEnd/>
          </a:ln>
        </p:spPr>
        <p:txBody>
          <a:bodyPr wrap="none" anchor="ctr"/>
          <a:lstStyle/>
          <a:p>
            <a:pPr algn="ctr" defTabSz="914400">
              <a:spcBef>
                <a:spcPct val="50000"/>
              </a:spcBef>
              <a:buClr>
                <a:schemeClr val="accent2"/>
              </a:buClr>
              <a:buFont typeface="Wingdings" pitchFamily="2" charset="2"/>
              <a:buNone/>
            </a:pPr>
            <a:r>
              <a:rPr lang="en-GB" sz="1800" b="1">
                <a:ea typeface="MS PGothic" pitchFamily="34" charset="-128"/>
              </a:rPr>
              <a:t>3</a:t>
            </a:r>
          </a:p>
        </p:txBody>
      </p:sp>
      <p:sp>
        <p:nvSpPr>
          <p:cNvPr id="67644" name="Rectangle 35"/>
          <p:cNvSpPr>
            <a:spLocks noChangeArrowheads="1"/>
          </p:cNvSpPr>
          <p:nvPr/>
        </p:nvSpPr>
        <p:spPr bwMode="auto">
          <a:xfrm>
            <a:off x="2922588" y="2044700"/>
            <a:ext cx="1436687" cy="647700"/>
          </a:xfrm>
          <a:prstGeom prst="rect">
            <a:avLst/>
          </a:prstGeom>
          <a:solidFill>
            <a:schemeClr val="bg1"/>
          </a:solidFill>
          <a:ln w="9525">
            <a:noFill/>
            <a:miter lim="800000"/>
            <a:headEnd/>
            <a:tailEnd/>
          </a:ln>
        </p:spPr>
        <p:txBody>
          <a:bodyPr wrap="none" anchor="ctr"/>
          <a:lstStyle/>
          <a:p>
            <a:pPr defTabSz="914400"/>
            <a:endParaRPr lang="en-US" sz="1800">
              <a:latin typeface="Danske Text"/>
            </a:endParaRPr>
          </a:p>
        </p:txBody>
      </p:sp>
      <p:sp>
        <p:nvSpPr>
          <p:cNvPr id="67645" name="AutoShape 6"/>
          <p:cNvSpPr>
            <a:spLocks noChangeArrowheads="1"/>
          </p:cNvSpPr>
          <p:nvPr/>
        </p:nvSpPr>
        <p:spPr bwMode="auto">
          <a:xfrm>
            <a:off x="9631363" y="4924425"/>
            <a:ext cx="2014537" cy="576263"/>
          </a:xfrm>
          <a:prstGeom prst="wedgeRectCallout">
            <a:avLst>
              <a:gd name="adj1" fmla="val -36361"/>
              <a:gd name="adj2" fmla="val -231542"/>
            </a:avLst>
          </a:prstGeom>
          <a:solidFill>
            <a:schemeClr val="bg1"/>
          </a:solidFill>
          <a:ln w="9525">
            <a:solidFill>
              <a:schemeClr val="tx1"/>
            </a:solidFill>
            <a:miter lim="800000"/>
            <a:headEnd/>
            <a:tailEnd/>
          </a:ln>
        </p:spPr>
        <p:txBody>
          <a:bodyPr/>
          <a:lstStyle/>
          <a:p>
            <a:pPr algn="ctr" defTabSz="914400"/>
            <a:r>
              <a:rPr lang="en-GB" sz="1200">
                <a:latin typeface="Danske Text"/>
              </a:rPr>
              <a:t>BIS System &amp; Product Factory Role </a:t>
            </a:r>
          </a:p>
        </p:txBody>
      </p:sp>
      <p:sp>
        <p:nvSpPr>
          <p:cNvPr id="10" name="AutoShape 248"/>
          <p:cNvSpPr>
            <a:spLocks noChangeArrowheads="1"/>
          </p:cNvSpPr>
          <p:nvPr/>
        </p:nvSpPr>
        <p:spPr bwMode="auto">
          <a:xfrm>
            <a:off x="10398125" y="3860800"/>
            <a:ext cx="1773238" cy="576263"/>
          </a:xfrm>
          <a:prstGeom prst="wedgeRoundRectCallout">
            <a:avLst>
              <a:gd name="adj1" fmla="val -83375"/>
              <a:gd name="adj2" fmla="val -34847"/>
              <a:gd name="adj3" fmla="val 16667"/>
            </a:avLst>
          </a:prstGeom>
          <a:solidFill>
            <a:srgbClr val="FFFF99"/>
          </a:solidFill>
          <a:ln w="9525" algn="ctr">
            <a:solidFill>
              <a:srgbClr val="FFFF99"/>
            </a:solidFill>
            <a:miter lim="800000"/>
            <a:headEnd/>
            <a:tailEnd/>
          </a:ln>
        </p:spPr>
        <p:txBody>
          <a:bodyPr anchor="ctr"/>
          <a:lstStyle/>
          <a:p>
            <a:pPr algn="justLow" defTabSz="914400"/>
            <a:r>
              <a:rPr lang="en-US" sz="1200" b="1" i="1">
                <a:solidFill>
                  <a:srgbClr val="FF0000"/>
                </a:solidFill>
                <a:ea typeface="MS PGothic" pitchFamily="34" charset="-128"/>
              </a:rPr>
              <a:t>InfoSphere MDM Server for PIM</a:t>
            </a:r>
          </a:p>
        </p:txBody>
      </p:sp>
      <p:sp>
        <p:nvSpPr>
          <p:cNvPr id="2" name="AutoShape 248"/>
          <p:cNvSpPr>
            <a:spLocks noChangeArrowheads="1"/>
          </p:cNvSpPr>
          <p:nvPr/>
        </p:nvSpPr>
        <p:spPr bwMode="auto">
          <a:xfrm>
            <a:off x="6757988" y="5881688"/>
            <a:ext cx="2060575" cy="576262"/>
          </a:xfrm>
          <a:prstGeom prst="wedgeRoundRectCallout">
            <a:avLst>
              <a:gd name="adj1" fmla="val -212051"/>
              <a:gd name="adj2" fmla="val -200690"/>
              <a:gd name="adj3" fmla="val 16667"/>
            </a:avLst>
          </a:prstGeom>
          <a:solidFill>
            <a:srgbClr val="FFFF99"/>
          </a:solidFill>
          <a:ln w="9525" algn="ctr">
            <a:solidFill>
              <a:srgbClr val="FFFF99"/>
            </a:solidFill>
            <a:miter lim="800000"/>
            <a:headEnd/>
            <a:tailEnd/>
          </a:ln>
        </p:spPr>
        <p:txBody>
          <a:bodyPr anchor="ctr"/>
          <a:lstStyle/>
          <a:p>
            <a:pPr algn="justLow" defTabSz="914400"/>
            <a:r>
              <a:rPr lang="en-US" sz="1200" b="1" i="1">
                <a:solidFill>
                  <a:srgbClr val="FF0000"/>
                </a:solidFill>
                <a:ea typeface="MS PGothic" pitchFamily="34" charset="-128"/>
              </a:rPr>
              <a:t>InfoSphere MDM Server</a:t>
            </a:r>
          </a:p>
        </p:txBody>
      </p:sp>
      <p:sp>
        <p:nvSpPr>
          <p:cNvPr id="3" name="AutoShape 248"/>
          <p:cNvSpPr>
            <a:spLocks noChangeArrowheads="1"/>
          </p:cNvSpPr>
          <p:nvPr/>
        </p:nvSpPr>
        <p:spPr bwMode="auto">
          <a:xfrm>
            <a:off x="6757988" y="5919788"/>
            <a:ext cx="1866900" cy="576262"/>
          </a:xfrm>
          <a:prstGeom prst="wedgeRoundRectCallout">
            <a:avLst>
              <a:gd name="adj1" fmla="val 3731"/>
              <a:gd name="adj2" fmla="val -133472"/>
              <a:gd name="adj3" fmla="val 16667"/>
            </a:avLst>
          </a:prstGeom>
          <a:solidFill>
            <a:srgbClr val="FFFF99"/>
          </a:solidFill>
          <a:ln w="9525" algn="ctr">
            <a:solidFill>
              <a:srgbClr val="FFFF99"/>
            </a:solidFill>
            <a:miter lim="800000"/>
            <a:headEnd/>
            <a:tailEnd/>
          </a:ln>
        </p:spPr>
        <p:txBody>
          <a:bodyPr anchor="ctr"/>
          <a:lstStyle/>
          <a:p>
            <a:pPr algn="justLow" defTabSz="914400"/>
            <a:r>
              <a:rPr lang="en-US" sz="1200" b="1" i="1">
                <a:solidFill>
                  <a:srgbClr val="FF0000"/>
                </a:solidFill>
                <a:ea typeface="MS PGothic" pitchFamily="34" charset="-128"/>
              </a:rPr>
              <a:t>InfoSphere MDM Server</a:t>
            </a:r>
          </a:p>
        </p:txBody>
      </p:sp>
      <p:sp>
        <p:nvSpPr>
          <p:cNvPr id="67649" name="AutoShape 7"/>
          <p:cNvSpPr>
            <a:spLocks noChangeArrowheads="1"/>
          </p:cNvSpPr>
          <p:nvPr/>
        </p:nvSpPr>
        <p:spPr bwMode="auto">
          <a:xfrm>
            <a:off x="9631363" y="4419600"/>
            <a:ext cx="2011362" cy="433388"/>
          </a:xfrm>
          <a:prstGeom prst="wedgeRectCallout">
            <a:avLst>
              <a:gd name="adj1" fmla="val -103255"/>
              <a:gd name="adj2" fmla="val -26556"/>
            </a:avLst>
          </a:prstGeom>
          <a:solidFill>
            <a:schemeClr val="bg1"/>
          </a:solidFill>
          <a:ln w="9525">
            <a:solidFill>
              <a:schemeClr val="tx1"/>
            </a:solidFill>
            <a:miter lim="800000"/>
            <a:headEnd/>
            <a:tailEnd/>
          </a:ln>
        </p:spPr>
        <p:txBody>
          <a:bodyPr/>
          <a:lstStyle/>
          <a:p>
            <a:pPr algn="ctr" defTabSz="914400"/>
            <a:r>
              <a:rPr lang="en-GB" sz="1200">
                <a:latin typeface="Danske Text"/>
              </a:rPr>
              <a:t>CRM Systems Use/Consolidate</a:t>
            </a:r>
          </a:p>
        </p:txBody>
      </p:sp>
      <p:sp>
        <p:nvSpPr>
          <p:cNvPr id="67650" name="AutoShape 6"/>
          <p:cNvSpPr>
            <a:spLocks noChangeArrowheads="1"/>
          </p:cNvSpPr>
          <p:nvPr/>
        </p:nvSpPr>
        <p:spPr bwMode="auto">
          <a:xfrm>
            <a:off x="9631363" y="4924425"/>
            <a:ext cx="2014537" cy="576263"/>
          </a:xfrm>
          <a:prstGeom prst="wedgeRectCallout">
            <a:avLst>
              <a:gd name="adj1" fmla="val -247060"/>
              <a:gd name="adj2" fmla="val -30991"/>
            </a:avLst>
          </a:prstGeom>
          <a:solidFill>
            <a:schemeClr val="bg1"/>
          </a:solidFill>
          <a:ln w="9525">
            <a:solidFill>
              <a:schemeClr val="tx1"/>
            </a:solidFill>
            <a:miter lim="800000"/>
            <a:headEnd/>
            <a:tailEnd/>
          </a:ln>
        </p:spPr>
        <p:txBody>
          <a:bodyPr/>
          <a:lstStyle/>
          <a:p>
            <a:pPr algn="ctr" defTabSz="914400"/>
            <a:r>
              <a:rPr lang="en-GB" sz="1200">
                <a:latin typeface="Danske Text"/>
              </a:rPr>
              <a:t>Product Factory Role </a:t>
            </a:r>
          </a:p>
        </p:txBody>
      </p:sp>
      <p:sp>
        <p:nvSpPr>
          <p:cNvPr id="67651" name="AutoShape 41"/>
          <p:cNvSpPr>
            <a:spLocks/>
          </p:cNvSpPr>
          <p:nvPr/>
        </p:nvSpPr>
        <p:spPr bwMode="auto">
          <a:xfrm rot="-5400000">
            <a:off x="5546725" y="2995613"/>
            <a:ext cx="215900" cy="3930650"/>
          </a:xfrm>
          <a:prstGeom prst="leftBrace">
            <a:avLst>
              <a:gd name="adj1" fmla="val 151716"/>
              <a:gd name="adj2" fmla="val 50000"/>
            </a:avLst>
          </a:prstGeom>
          <a:noFill/>
          <a:ln w="28575">
            <a:solidFill>
              <a:schemeClr val="tx1"/>
            </a:solidFill>
            <a:round/>
            <a:headEnd/>
            <a:tailEnd/>
          </a:ln>
        </p:spPr>
        <p:txBody>
          <a:bodyPr vert="eaVert" wrap="none" anchor="ctr"/>
          <a:lstStyle/>
          <a:p>
            <a:pPr defTabSz="914400"/>
            <a:endParaRPr lang="en-US" sz="1800">
              <a:latin typeface="Danske Text"/>
            </a:endParaRPr>
          </a:p>
        </p:txBody>
      </p:sp>
      <p:sp>
        <p:nvSpPr>
          <p:cNvPr id="67652" name="Line 222"/>
          <p:cNvSpPr>
            <a:spLocks noChangeShapeType="1"/>
          </p:cNvSpPr>
          <p:nvPr/>
        </p:nvSpPr>
        <p:spPr bwMode="auto">
          <a:xfrm>
            <a:off x="2514600" y="2870200"/>
            <a:ext cx="292100" cy="0"/>
          </a:xfrm>
          <a:prstGeom prst="line">
            <a:avLst/>
          </a:prstGeom>
          <a:noFill/>
          <a:ln w="19050">
            <a:solidFill>
              <a:schemeClr val="tx1"/>
            </a:solidFill>
            <a:round/>
            <a:headEnd/>
            <a:tailEnd/>
          </a:ln>
        </p:spPr>
        <p:txBody>
          <a:bodyPr wrap="none" anchor="ctr"/>
          <a:lstStyle/>
          <a:p>
            <a:endParaRPr lang="da-DK"/>
          </a:p>
        </p:txBody>
      </p:sp>
      <p:sp>
        <p:nvSpPr>
          <p:cNvPr id="67653" name="Line 223"/>
          <p:cNvSpPr>
            <a:spLocks noChangeShapeType="1"/>
          </p:cNvSpPr>
          <p:nvPr/>
        </p:nvSpPr>
        <p:spPr bwMode="auto">
          <a:xfrm flipV="1">
            <a:off x="2519363" y="2324100"/>
            <a:ext cx="284162" cy="0"/>
          </a:xfrm>
          <a:prstGeom prst="line">
            <a:avLst/>
          </a:prstGeom>
          <a:noFill/>
          <a:ln w="19050">
            <a:solidFill>
              <a:schemeClr val="tx1"/>
            </a:solidFill>
            <a:round/>
            <a:headEnd/>
            <a:tailEnd/>
          </a:ln>
        </p:spPr>
        <p:txBody>
          <a:bodyPr wrap="none" anchor="ctr"/>
          <a:lstStyle/>
          <a:p>
            <a:endParaRPr lang="da-DK"/>
          </a:p>
        </p:txBody>
      </p:sp>
      <p:sp>
        <p:nvSpPr>
          <p:cNvPr id="67654" name="Line 224"/>
          <p:cNvSpPr>
            <a:spLocks noChangeShapeType="1"/>
          </p:cNvSpPr>
          <p:nvPr/>
        </p:nvSpPr>
        <p:spPr bwMode="auto">
          <a:xfrm>
            <a:off x="2514600" y="2870200"/>
            <a:ext cx="292100" cy="0"/>
          </a:xfrm>
          <a:prstGeom prst="line">
            <a:avLst/>
          </a:prstGeom>
          <a:noFill/>
          <a:ln w="19050">
            <a:solidFill>
              <a:schemeClr val="tx1"/>
            </a:solidFill>
            <a:round/>
            <a:headEnd/>
            <a:tailEnd/>
          </a:ln>
        </p:spPr>
        <p:txBody>
          <a:bodyPr wrap="none" anchor="ctr"/>
          <a:lstStyle/>
          <a:p>
            <a:endParaRPr lang="da-DK"/>
          </a:p>
        </p:txBody>
      </p:sp>
      <p:graphicFrame>
        <p:nvGraphicFramePr>
          <p:cNvPr id="67620" name="Object 2"/>
          <p:cNvGraphicFramePr>
            <a:graphicFrameLocks noChangeAspect="1"/>
          </p:cNvGraphicFramePr>
          <p:nvPr/>
        </p:nvGraphicFramePr>
        <p:xfrm>
          <a:off x="9344025" y="2251075"/>
          <a:ext cx="939800" cy="696913"/>
        </p:xfrm>
        <a:graphic>
          <a:graphicData uri="http://schemas.openxmlformats.org/presentationml/2006/ole">
            <p:oleObj spid="_x0000_s67620" name="Photo Editor Photo" r:id="rId6" imgW="1924319" imgH="1905266" progId="">
              <p:embed/>
            </p:oleObj>
          </a:graphicData>
        </a:graphic>
      </p:graphicFrame>
      <p:sp>
        <p:nvSpPr>
          <p:cNvPr id="67655" name="Text Box 228"/>
          <p:cNvSpPr txBox="1">
            <a:spLocks noChangeArrowheads="1"/>
          </p:cNvSpPr>
          <p:nvPr/>
        </p:nvSpPr>
        <p:spPr bwMode="auto">
          <a:xfrm>
            <a:off x="10620375" y="2044700"/>
            <a:ext cx="611188" cy="222250"/>
          </a:xfrm>
          <a:prstGeom prst="rect">
            <a:avLst/>
          </a:prstGeom>
          <a:noFill/>
          <a:ln w="9525" algn="ctr">
            <a:noFill/>
            <a:miter lim="800000"/>
            <a:headEnd/>
            <a:tailEnd/>
          </a:ln>
        </p:spPr>
        <p:txBody>
          <a:bodyPr wrap="none">
            <a:spAutoFit/>
          </a:bodyPr>
          <a:lstStyle/>
          <a:p>
            <a:pPr algn="ctr" defTabSz="914400">
              <a:lnSpc>
                <a:spcPct val="85000"/>
              </a:lnSpc>
            </a:pPr>
            <a:r>
              <a:rPr lang="en-US" altLang="ja-JP" sz="1000"/>
              <a:t>Internet</a:t>
            </a:r>
            <a:endParaRPr lang="en-US" sz="1000">
              <a:ea typeface="Adobe Ming Std L"/>
              <a:cs typeface="Adobe Ming Std L"/>
            </a:endParaRPr>
          </a:p>
        </p:txBody>
      </p:sp>
      <p:pic>
        <p:nvPicPr>
          <p:cNvPr id="67656" name="Picture 233" descr="cci coin internet"/>
          <p:cNvPicPr>
            <a:picLocks noChangeAspect="1" noChangeArrowheads="1"/>
          </p:cNvPicPr>
          <p:nvPr/>
        </p:nvPicPr>
        <p:blipFill>
          <a:blip r:embed="rId7"/>
          <a:srcRect/>
          <a:stretch>
            <a:fillRect/>
          </a:stretch>
        </p:blipFill>
        <p:spPr bwMode="auto">
          <a:xfrm>
            <a:off x="10499725" y="2255838"/>
            <a:ext cx="803275" cy="603250"/>
          </a:xfrm>
          <a:prstGeom prst="rect">
            <a:avLst/>
          </a:prstGeom>
          <a:noFill/>
          <a:ln w="9525">
            <a:noFill/>
            <a:miter lim="800000"/>
            <a:headEnd/>
            <a:tailEnd/>
          </a:ln>
        </p:spPr>
      </p:pic>
      <p:sp>
        <p:nvSpPr>
          <p:cNvPr id="67657" name="Text Box 237"/>
          <p:cNvSpPr txBox="1">
            <a:spLocks noChangeArrowheads="1"/>
          </p:cNvSpPr>
          <p:nvPr/>
        </p:nvSpPr>
        <p:spPr bwMode="auto">
          <a:xfrm>
            <a:off x="9153525" y="2044700"/>
            <a:ext cx="1509713" cy="195263"/>
          </a:xfrm>
          <a:prstGeom prst="rect">
            <a:avLst/>
          </a:prstGeom>
          <a:noFill/>
          <a:ln w="9525" algn="ctr">
            <a:noFill/>
            <a:miter lim="800000"/>
            <a:headEnd/>
            <a:tailEnd/>
          </a:ln>
        </p:spPr>
        <p:txBody>
          <a:bodyPr>
            <a:spAutoFit/>
          </a:bodyPr>
          <a:lstStyle/>
          <a:p>
            <a:pPr algn="ctr" defTabSz="914400">
              <a:lnSpc>
                <a:spcPct val="85000"/>
              </a:lnSpc>
            </a:pPr>
            <a:r>
              <a:rPr lang="en-US" sz="800">
                <a:ea typeface="Adobe Ming Std L"/>
                <a:cs typeface="Adobe Ming Std L"/>
              </a:rPr>
              <a:t>Mobile Banking</a:t>
            </a:r>
          </a:p>
        </p:txBody>
      </p:sp>
      <p:sp>
        <p:nvSpPr>
          <p:cNvPr id="67658" name="Rectangle 86"/>
          <p:cNvSpPr>
            <a:spLocks noChangeArrowheads="1"/>
          </p:cNvSpPr>
          <p:nvPr/>
        </p:nvSpPr>
        <p:spPr bwMode="auto">
          <a:xfrm>
            <a:off x="8769350" y="3340100"/>
            <a:ext cx="1436688" cy="576263"/>
          </a:xfrm>
          <a:prstGeom prst="rect">
            <a:avLst/>
          </a:prstGeom>
          <a:solidFill>
            <a:schemeClr val="accent1"/>
          </a:solidFill>
          <a:ln w="9525">
            <a:solidFill>
              <a:schemeClr val="tx1"/>
            </a:solidFill>
            <a:miter lim="800000"/>
            <a:headEnd/>
            <a:tailEnd/>
          </a:ln>
        </p:spPr>
        <p:txBody>
          <a:bodyPr wrap="none" anchor="ctr"/>
          <a:lstStyle/>
          <a:p>
            <a:pPr algn="ctr" defTabSz="914400"/>
            <a:r>
              <a:rPr lang="en-GB" sz="1000">
                <a:solidFill>
                  <a:schemeClr val="bg1"/>
                </a:solidFill>
                <a:latin typeface="Danske Text"/>
              </a:rPr>
              <a:t>MDM Server </a:t>
            </a:r>
          </a:p>
          <a:p>
            <a:pPr algn="ctr" defTabSz="914400"/>
            <a:r>
              <a:rPr lang="en-GB" sz="1000">
                <a:solidFill>
                  <a:schemeClr val="bg1"/>
                </a:solidFill>
                <a:latin typeface="Danske Text"/>
              </a:rPr>
              <a:t>for PIM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10"/>
                                        </p:tgtEl>
                                        <p:attrNameLst>
                                          <p:attrName>ppt_x</p:attrName>
                                        </p:attrNameLst>
                                      </p:cBhvr>
                                      <p:tavLst>
                                        <p:tav tm="0">
                                          <p:val>
                                            <p:strVal val="ppt_x"/>
                                          </p:val>
                                        </p:tav>
                                        <p:tav tm="100000">
                                          <p:val>
                                            <p:strVal val="ppt_x"/>
                                          </p:val>
                                        </p:tav>
                                      </p:tavLst>
                                    </p:anim>
                                    <p:anim calcmode="lin" valueType="num">
                                      <p:cBhvr additive="base">
                                        <p:cTn id="25" dur="500"/>
                                        <p:tgtEl>
                                          <p:spTgt spid="10"/>
                                        </p:tgtEl>
                                        <p:attrNameLst>
                                          <p:attrName>ppt_y</p:attrName>
                                        </p:attrNameLst>
                                      </p:cBhvr>
                                      <p:tavLst>
                                        <p:tav tm="0">
                                          <p:val>
                                            <p:strVal val="ppt_y"/>
                                          </p:val>
                                        </p:tav>
                                        <p:tav tm="100000">
                                          <p:val>
                                            <p:strVal val="1+ppt_h/2"/>
                                          </p:val>
                                        </p:tav>
                                      </p:tavLst>
                                    </p:anim>
                                    <p:set>
                                      <p:cBhvr>
                                        <p:cTn id="26" dur="1" fill="hold">
                                          <p:stCondLst>
                                            <p:cond delay="499"/>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5"/>
                                        </p:tgtEl>
                                        <p:attrNameLst>
                                          <p:attrName>ppt_x</p:attrName>
                                        </p:attrNameLst>
                                      </p:cBhvr>
                                      <p:tavLst>
                                        <p:tav tm="0">
                                          <p:val>
                                            <p:strVal val="ppt_x"/>
                                          </p:val>
                                        </p:tav>
                                        <p:tav tm="100000">
                                          <p:val>
                                            <p:strVal val="ppt_x"/>
                                          </p:val>
                                        </p:tav>
                                      </p:tavLst>
                                    </p:anim>
                                    <p:anim calcmode="lin" valueType="num">
                                      <p:cBhvr additive="base">
                                        <p:cTn id="37" dur="500"/>
                                        <p:tgtEl>
                                          <p:spTgt spid="5"/>
                                        </p:tgtEl>
                                        <p:attrNameLst>
                                          <p:attrName>ppt_y</p:attrName>
                                        </p:attrNameLst>
                                      </p:cBhvr>
                                      <p:tavLst>
                                        <p:tav tm="0">
                                          <p:val>
                                            <p:strVal val="ppt_y"/>
                                          </p:val>
                                        </p:tav>
                                        <p:tav tm="100000">
                                          <p:val>
                                            <p:strVal val="1+ppt_h/2"/>
                                          </p:val>
                                        </p:tav>
                                      </p:tavLst>
                                    </p:anim>
                                    <p:set>
                                      <p:cBhvr>
                                        <p:cTn id="38" dur="1" fill="hold">
                                          <p:stCondLst>
                                            <p:cond delay="499"/>
                                          </p:stCondLst>
                                        </p:cTn>
                                        <p:tgtEl>
                                          <p:spTgt spid="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2"/>
                                        </p:tgtEl>
                                        <p:attrNameLst>
                                          <p:attrName>ppt_x</p:attrName>
                                        </p:attrNameLst>
                                      </p:cBhvr>
                                      <p:tavLst>
                                        <p:tav tm="0">
                                          <p:val>
                                            <p:strVal val="ppt_x"/>
                                          </p:val>
                                        </p:tav>
                                        <p:tav tm="100000">
                                          <p:val>
                                            <p:strVal val="ppt_x"/>
                                          </p:val>
                                        </p:tav>
                                      </p:tavLst>
                                    </p:anim>
                                    <p:anim calcmode="lin" valueType="num">
                                      <p:cBhvr additive="base">
                                        <p:cTn id="49" dur="500"/>
                                        <p:tgtEl>
                                          <p:spTgt spid="2"/>
                                        </p:tgtEl>
                                        <p:attrNameLst>
                                          <p:attrName>ppt_y</p:attrName>
                                        </p:attrNameLst>
                                      </p:cBhvr>
                                      <p:tavLst>
                                        <p:tav tm="0">
                                          <p:val>
                                            <p:strVal val="ppt_y"/>
                                          </p:val>
                                        </p:tav>
                                        <p:tav tm="100000">
                                          <p:val>
                                            <p:strVal val="1+ppt_h/2"/>
                                          </p:val>
                                        </p:tav>
                                      </p:tavLst>
                                    </p:anim>
                                    <p:set>
                                      <p:cBhvr>
                                        <p:cTn id="50" dur="1" fill="hold">
                                          <p:stCondLst>
                                            <p:cond delay="499"/>
                                          </p:stCondLst>
                                        </p:cTn>
                                        <p:tgtEl>
                                          <p:spTgt spid="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1" nodeType="clickEffect">
                                  <p:stCondLst>
                                    <p:cond delay="0"/>
                                  </p:stCondLst>
                                  <p:childTnLst>
                                    <p:anim calcmode="lin" valueType="num">
                                      <p:cBhvr additive="base">
                                        <p:cTn id="60" dur="500"/>
                                        <p:tgtEl>
                                          <p:spTgt spid="3"/>
                                        </p:tgtEl>
                                        <p:attrNameLst>
                                          <p:attrName>ppt_x</p:attrName>
                                        </p:attrNameLst>
                                      </p:cBhvr>
                                      <p:tavLst>
                                        <p:tav tm="0">
                                          <p:val>
                                            <p:strVal val="ppt_x"/>
                                          </p:val>
                                        </p:tav>
                                        <p:tav tm="100000">
                                          <p:val>
                                            <p:strVal val="ppt_x"/>
                                          </p:val>
                                        </p:tav>
                                      </p:tavLst>
                                    </p:anim>
                                    <p:anim calcmode="lin" valueType="num">
                                      <p:cBhvr additive="base">
                                        <p:cTn id="61" dur="500"/>
                                        <p:tgtEl>
                                          <p:spTgt spid="3"/>
                                        </p:tgtEl>
                                        <p:attrNameLst>
                                          <p:attrName>ppt_y</p:attrName>
                                        </p:attrNameLst>
                                      </p:cBhvr>
                                      <p:tavLst>
                                        <p:tav tm="0">
                                          <p:val>
                                            <p:strVal val="ppt_y"/>
                                          </p:val>
                                        </p:tav>
                                        <p:tav tm="100000">
                                          <p:val>
                                            <p:strVal val="1+ppt_h/2"/>
                                          </p:val>
                                        </p:tav>
                                      </p:tavLst>
                                    </p:anim>
                                    <p:set>
                                      <p:cBhvr>
                                        <p:cTn id="6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5" grpId="0" animBg="1"/>
      <p:bldP spid="5" grpId="1" animBg="1"/>
      <p:bldP spid="10" grpId="0" animBg="1"/>
      <p:bldP spid="10" grpId="1" animBg="1"/>
      <p:bldP spid="2" grpId="0" animBg="1"/>
      <p:bldP spid="2" grpId="1" animBg="1"/>
      <p:bldP spid="3" grpId="0" animBg="1"/>
      <p:bldP spid="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idx="4294967295"/>
          </p:nvPr>
        </p:nvSpPr>
        <p:spPr>
          <a:xfrm>
            <a:off x="747713" y="423863"/>
            <a:ext cx="10547350" cy="458787"/>
          </a:xfrm>
        </p:spPr>
        <p:txBody>
          <a:bodyPr lIns="91440" tIns="45720" rIns="91440" bIns="45720" anchor="t"/>
          <a:lstStyle/>
          <a:p>
            <a:pPr eaLnBrk="1" hangingPunct="1"/>
            <a:r>
              <a:rPr lang="en-US" sz="3600" smtClean="0"/>
              <a:t>IBM Master Data Management Product Portfolio</a:t>
            </a:r>
          </a:p>
        </p:txBody>
      </p:sp>
      <p:pic>
        <p:nvPicPr>
          <p:cNvPr id="69634" name="Picture 3" descr="MDM_arrow_long"/>
          <p:cNvPicPr>
            <a:picLocks noChangeAspect="1" noChangeArrowheads="1"/>
          </p:cNvPicPr>
          <p:nvPr/>
        </p:nvPicPr>
        <p:blipFill>
          <a:blip r:embed="rId3"/>
          <a:srcRect/>
          <a:stretch>
            <a:fillRect/>
          </a:stretch>
        </p:blipFill>
        <p:spPr bwMode="auto">
          <a:xfrm>
            <a:off x="796925" y="1400175"/>
            <a:ext cx="10664825" cy="881063"/>
          </a:xfrm>
          <a:prstGeom prst="rect">
            <a:avLst/>
          </a:prstGeom>
          <a:noFill/>
          <a:ln w="9525">
            <a:noFill/>
            <a:miter lim="800000"/>
            <a:headEnd/>
            <a:tailEnd/>
          </a:ln>
        </p:spPr>
      </p:pic>
      <p:sp>
        <p:nvSpPr>
          <p:cNvPr id="69635" name="Text Box 4"/>
          <p:cNvSpPr txBox="1">
            <a:spLocks noChangeArrowheads="1"/>
          </p:cNvSpPr>
          <p:nvPr/>
        </p:nvSpPr>
        <p:spPr bwMode="auto">
          <a:xfrm>
            <a:off x="874713" y="1647825"/>
            <a:ext cx="10044112" cy="274638"/>
          </a:xfrm>
          <a:prstGeom prst="rect">
            <a:avLst/>
          </a:prstGeom>
          <a:noFill/>
          <a:ln w="9525">
            <a:noFill/>
            <a:miter lim="800000"/>
            <a:headEnd/>
            <a:tailEnd/>
          </a:ln>
        </p:spPr>
        <p:txBody>
          <a:bodyPr>
            <a:spAutoFit/>
          </a:bodyPr>
          <a:lstStyle/>
          <a:p>
            <a:pPr defTabSz="914400">
              <a:spcBef>
                <a:spcPct val="50000"/>
              </a:spcBef>
            </a:pPr>
            <a:r>
              <a:rPr lang="en-US" sz="1200" b="1">
                <a:solidFill>
                  <a:schemeClr val="bg1"/>
                </a:solidFill>
                <a:ea typeface="MS PGothic" pitchFamily="34" charset="-128"/>
              </a:rPr>
              <a:t>Collaborative Authoring       Create          Maintain            Update               Govern                Deliver  </a:t>
            </a:r>
          </a:p>
        </p:txBody>
      </p:sp>
      <p:pic>
        <p:nvPicPr>
          <p:cNvPr id="69636" name="Picture 5" descr="MDM-server3"/>
          <p:cNvPicPr>
            <a:picLocks noChangeAspect="1" noChangeArrowheads="1"/>
          </p:cNvPicPr>
          <p:nvPr/>
        </p:nvPicPr>
        <p:blipFill>
          <a:blip r:embed="rId4"/>
          <a:srcRect/>
          <a:stretch>
            <a:fillRect/>
          </a:stretch>
        </p:blipFill>
        <p:spPr bwMode="auto">
          <a:xfrm>
            <a:off x="6051550" y="2225675"/>
            <a:ext cx="5443538" cy="4124325"/>
          </a:xfrm>
          <a:prstGeom prst="rect">
            <a:avLst/>
          </a:prstGeom>
          <a:noFill/>
          <a:ln w="9525">
            <a:noFill/>
            <a:miter lim="800000"/>
            <a:headEnd/>
            <a:tailEnd/>
          </a:ln>
        </p:spPr>
      </p:pic>
      <p:sp>
        <p:nvSpPr>
          <p:cNvPr id="69637" name="Rectangle 6"/>
          <p:cNvSpPr>
            <a:spLocks noChangeArrowheads="1"/>
          </p:cNvSpPr>
          <p:nvPr/>
        </p:nvSpPr>
        <p:spPr bwMode="auto">
          <a:xfrm>
            <a:off x="8304213" y="4438650"/>
            <a:ext cx="1146175" cy="260350"/>
          </a:xfrm>
          <a:prstGeom prst="rect">
            <a:avLst/>
          </a:prstGeom>
          <a:noFill/>
          <a:ln w="9525" algn="ctr">
            <a:noFill/>
            <a:miter lim="800000"/>
            <a:headEnd/>
            <a:tailEnd/>
          </a:ln>
        </p:spPr>
        <p:txBody>
          <a:bodyPr wrap="none">
            <a:spAutoFit/>
          </a:bodyPr>
          <a:lstStyle/>
          <a:p>
            <a:pPr marL="342900" indent="-342900" algn="ctr" defTabSz="914400">
              <a:buClr>
                <a:schemeClr val="accent2"/>
              </a:buClr>
              <a:buFont typeface="Wingdings" pitchFamily="2" charset="2"/>
              <a:buNone/>
            </a:pPr>
            <a:r>
              <a:rPr lang="en-US" sz="1100" b="1">
                <a:solidFill>
                  <a:srgbClr val="003366"/>
                </a:solidFill>
                <a:ea typeface="MS PGothic" pitchFamily="34" charset="-128"/>
              </a:rPr>
              <a:t>MDM Domains</a:t>
            </a:r>
          </a:p>
        </p:txBody>
      </p:sp>
      <p:sp>
        <p:nvSpPr>
          <p:cNvPr id="69638" name="Rectangle 7"/>
          <p:cNvSpPr>
            <a:spLocks noChangeArrowheads="1"/>
          </p:cNvSpPr>
          <p:nvPr/>
        </p:nvSpPr>
        <p:spPr bwMode="auto">
          <a:xfrm>
            <a:off x="8134350" y="3495675"/>
            <a:ext cx="1419225" cy="260350"/>
          </a:xfrm>
          <a:prstGeom prst="rect">
            <a:avLst/>
          </a:prstGeom>
          <a:noFill/>
          <a:ln w="9525" algn="ctr">
            <a:noFill/>
            <a:miter lim="800000"/>
            <a:headEnd/>
            <a:tailEnd/>
          </a:ln>
        </p:spPr>
        <p:txBody>
          <a:bodyPr wrap="none">
            <a:spAutoFit/>
          </a:bodyPr>
          <a:lstStyle/>
          <a:p>
            <a:pPr marL="342900" indent="-342900" algn="ctr" defTabSz="914400">
              <a:buClr>
                <a:schemeClr val="accent2"/>
              </a:buClr>
              <a:buFont typeface="Wingdings" pitchFamily="2" charset="2"/>
              <a:buNone/>
            </a:pPr>
            <a:r>
              <a:rPr lang="en-US" sz="1100" b="1">
                <a:solidFill>
                  <a:srgbClr val="003366"/>
                </a:solidFill>
                <a:ea typeface="MS PGothic" pitchFamily="34" charset="-128"/>
              </a:rPr>
              <a:t>Business Services</a:t>
            </a:r>
          </a:p>
        </p:txBody>
      </p:sp>
      <p:sp>
        <p:nvSpPr>
          <p:cNvPr id="69639" name="Rectangle 8"/>
          <p:cNvSpPr>
            <a:spLocks noChangeArrowheads="1"/>
          </p:cNvSpPr>
          <p:nvPr/>
        </p:nvSpPr>
        <p:spPr bwMode="auto">
          <a:xfrm>
            <a:off x="6910388" y="4221163"/>
            <a:ext cx="1320800" cy="228600"/>
          </a:xfrm>
          <a:prstGeom prst="rect">
            <a:avLst/>
          </a:prstGeom>
          <a:noFill/>
          <a:ln w="9525" algn="ctr">
            <a:noFill/>
            <a:miter lim="800000"/>
            <a:headEnd/>
            <a:tailEnd/>
          </a:ln>
        </p:spPr>
        <p:txBody>
          <a:bodyPr>
            <a:spAutoFit/>
          </a:bodyPr>
          <a:lstStyle/>
          <a:p>
            <a:pPr marL="342900" indent="-342900" algn="ctr" defTabSz="914400">
              <a:buClr>
                <a:schemeClr val="accent2"/>
              </a:buClr>
              <a:buFont typeface="Wingdings" pitchFamily="2" charset="2"/>
              <a:buNone/>
            </a:pPr>
            <a:r>
              <a:rPr lang="en-US" sz="900" b="1">
                <a:ea typeface="MS PGothic" pitchFamily="34" charset="-128"/>
              </a:rPr>
              <a:t>Pre-built</a:t>
            </a:r>
          </a:p>
        </p:txBody>
      </p:sp>
      <p:sp>
        <p:nvSpPr>
          <p:cNvPr id="69640" name="Rectangle 9"/>
          <p:cNvSpPr>
            <a:spLocks noChangeArrowheads="1"/>
          </p:cNvSpPr>
          <p:nvPr/>
        </p:nvSpPr>
        <p:spPr bwMode="auto">
          <a:xfrm>
            <a:off x="9667875" y="4221163"/>
            <a:ext cx="927100" cy="228600"/>
          </a:xfrm>
          <a:prstGeom prst="rect">
            <a:avLst/>
          </a:prstGeom>
          <a:noFill/>
          <a:ln w="9525" algn="ctr">
            <a:noFill/>
            <a:miter lim="800000"/>
            <a:headEnd/>
            <a:tailEnd/>
          </a:ln>
        </p:spPr>
        <p:txBody>
          <a:bodyPr wrap="none">
            <a:spAutoFit/>
          </a:bodyPr>
          <a:lstStyle/>
          <a:p>
            <a:pPr marL="342900" indent="-342900" algn="ctr" defTabSz="914400">
              <a:buClr>
                <a:schemeClr val="accent2"/>
              </a:buClr>
              <a:buFont typeface="Wingdings" pitchFamily="2" charset="2"/>
              <a:buNone/>
            </a:pPr>
            <a:r>
              <a:rPr lang="en-US" sz="900" b="1">
                <a:ea typeface="MS PGothic" pitchFamily="34" charset="-128"/>
              </a:rPr>
              <a:t>Customizable</a:t>
            </a:r>
          </a:p>
        </p:txBody>
      </p:sp>
      <p:sp>
        <p:nvSpPr>
          <p:cNvPr id="69641" name="Rectangle 10"/>
          <p:cNvSpPr>
            <a:spLocks noChangeArrowheads="1"/>
          </p:cNvSpPr>
          <p:nvPr/>
        </p:nvSpPr>
        <p:spPr bwMode="auto">
          <a:xfrm>
            <a:off x="7397750" y="2576513"/>
            <a:ext cx="2800350" cy="260350"/>
          </a:xfrm>
          <a:prstGeom prst="rect">
            <a:avLst/>
          </a:prstGeom>
          <a:noFill/>
          <a:ln w="9525" algn="ctr">
            <a:noFill/>
            <a:miter lim="800000"/>
            <a:headEnd/>
            <a:tailEnd/>
          </a:ln>
        </p:spPr>
        <p:txBody>
          <a:bodyPr>
            <a:spAutoFit/>
          </a:bodyPr>
          <a:lstStyle/>
          <a:p>
            <a:pPr marL="342900" indent="-342900" algn="ctr" defTabSz="914400">
              <a:buClr>
                <a:schemeClr val="accent2"/>
              </a:buClr>
              <a:buFont typeface="Wingdings" pitchFamily="2" charset="2"/>
              <a:buNone/>
            </a:pPr>
            <a:r>
              <a:rPr lang="en-US" sz="1100" b="1">
                <a:solidFill>
                  <a:srgbClr val="003366"/>
                </a:solidFill>
                <a:ea typeface="MS PGothic" pitchFamily="34" charset="-128"/>
              </a:rPr>
              <a:t>Data Stewardship</a:t>
            </a:r>
          </a:p>
        </p:txBody>
      </p:sp>
      <p:sp>
        <p:nvSpPr>
          <p:cNvPr id="69642" name="Rectangle 11"/>
          <p:cNvSpPr>
            <a:spLocks noChangeArrowheads="1"/>
          </p:cNvSpPr>
          <p:nvPr/>
        </p:nvSpPr>
        <p:spPr bwMode="auto">
          <a:xfrm>
            <a:off x="6605588" y="4941888"/>
            <a:ext cx="977900" cy="244475"/>
          </a:xfrm>
          <a:prstGeom prst="rect">
            <a:avLst/>
          </a:prstGeom>
          <a:noFill/>
          <a:ln w="9525" algn="ctr">
            <a:noFill/>
            <a:miter lim="800000"/>
            <a:headEnd/>
            <a:tailEnd/>
          </a:ln>
        </p:spPr>
        <p:txBody>
          <a:bodyPr>
            <a:spAutoFit/>
          </a:bodyPr>
          <a:lstStyle/>
          <a:p>
            <a:pPr marL="342900" indent="-342900" algn="ctr" defTabSz="914400">
              <a:buClr>
                <a:schemeClr val="accent2"/>
              </a:buClr>
              <a:buFont typeface="Wingdings" pitchFamily="2" charset="2"/>
              <a:buNone/>
            </a:pPr>
            <a:r>
              <a:rPr lang="en-US" sz="1000" b="1">
                <a:solidFill>
                  <a:schemeClr val="bg1"/>
                </a:solidFill>
                <a:ea typeface="MS PGothic" pitchFamily="34" charset="-128"/>
              </a:rPr>
              <a:t>Party</a:t>
            </a:r>
          </a:p>
        </p:txBody>
      </p:sp>
      <p:sp>
        <p:nvSpPr>
          <p:cNvPr id="69643" name="Rectangle 12"/>
          <p:cNvSpPr>
            <a:spLocks noChangeArrowheads="1"/>
          </p:cNvSpPr>
          <p:nvPr/>
        </p:nvSpPr>
        <p:spPr bwMode="auto">
          <a:xfrm>
            <a:off x="7607300" y="4941888"/>
            <a:ext cx="1223963" cy="244475"/>
          </a:xfrm>
          <a:prstGeom prst="rect">
            <a:avLst/>
          </a:prstGeom>
          <a:noFill/>
          <a:ln w="9525" algn="ctr">
            <a:noFill/>
            <a:miter lim="800000"/>
            <a:headEnd/>
            <a:tailEnd/>
          </a:ln>
        </p:spPr>
        <p:txBody>
          <a:bodyPr>
            <a:spAutoFit/>
          </a:bodyPr>
          <a:lstStyle/>
          <a:p>
            <a:pPr marL="342900" indent="-342900" algn="ctr" defTabSz="914400">
              <a:buClr>
                <a:schemeClr val="accent2"/>
              </a:buClr>
              <a:buFont typeface="Wingdings" pitchFamily="2" charset="2"/>
              <a:buNone/>
            </a:pPr>
            <a:r>
              <a:rPr lang="en-US" sz="1000" b="1">
                <a:solidFill>
                  <a:schemeClr val="bg1"/>
                </a:solidFill>
                <a:ea typeface="MS PGothic" pitchFamily="34" charset="-128"/>
              </a:rPr>
              <a:t>Account</a:t>
            </a:r>
          </a:p>
        </p:txBody>
      </p:sp>
      <p:sp>
        <p:nvSpPr>
          <p:cNvPr id="69644" name="Rectangle 13"/>
          <p:cNvSpPr>
            <a:spLocks noChangeArrowheads="1"/>
          </p:cNvSpPr>
          <p:nvPr/>
        </p:nvSpPr>
        <p:spPr bwMode="auto">
          <a:xfrm>
            <a:off x="8724900" y="4941888"/>
            <a:ext cx="1223963" cy="244475"/>
          </a:xfrm>
          <a:prstGeom prst="rect">
            <a:avLst/>
          </a:prstGeom>
          <a:noFill/>
          <a:ln w="9525" algn="ctr">
            <a:noFill/>
            <a:miter lim="800000"/>
            <a:headEnd/>
            <a:tailEnd/>
          </a:ln>
        </p:spPr>
        <p:txBody>
          <a:bodyPr>
            <a:spAutoFit/>
          </a:bodyPr>
          <a:lstStyle/>
          <a:p>
            <a:pPr marL="342900" indent="-342900" algn="ctr" defTabSz="914400">
              <a:buClr>
                <a:schemeClr val="accent2"/>
              </a:buClr>
              <a:buFont typeface="Wingdings" pitchFamily="2" charset="2"/>
              <a:buNone/>
            </a:pPr>
            <a:r>
              <a:rPr lang="en-US" sz="1000" b="1">
                <a:solidFill>
                  <a:schemeClr val="bg1"/>
                </a:solidFill>
                <a:ea typeface="MS PGothic" pitchFamily="34" charset="-128"/>
              </a:rPr>
              <a:t>Product</a:t>
            </a:r>
          </a:p>
        </p:txBody>
      </p:sp>
      <p:sp>
        <p:nvSpPr>
          <p:cNvPr id="69645" name="Rectangle 14"/>
          <p:cNvSpPr>
            <a:spLocks noChangeArrowheads="1"/>
          </p:cNvSpPr>
          <p:nvPr/>
        </p:nvSpPr>
        <p:spPr bwMode="auto">
          <a:xfrm>
            <a:off x="9791700" y="4941888"/>
            <a:ext cx="1344613" cy="244475"/>
          </a:xfrm>
          <a:prstGeom prst="rect">
            <a:avLst/>
          </a:prstGeom>
          <a:noFill/>
          <a:ln w="9525" algn="ctr">
            <a:noFill/>
            <a:miter lim="800000"/>
            <a:headEnd/>
            <a:tailEnd/>
          </a:ln>
        </p:spPr>
        <p:txBody>
          <a:bodyPr>
            <a:spAutoFit/>
          </a:bodyPr>
          <a:lstStyle/>
          <a:p>
            <a:pPr marL="342900" indent="-342900" algn="ctr" defTabSz="914400">
              <a:buClr>
                <a:schemeClr val="accent2"/>
              </a:buClr>
              <a:buFont typeface="Wingdings" pitchFamily="2" charset="2"/>
              <a:buNone/>
            </a:pPr>
            <a:r>
              <a:rPr lang="en-US" sz="1000" b="1">
                <a:solidFill>
                  <a:schemeClr val="bg1"/>
                </a:solidFill>
                <a:ea typeface="MS PGothic" pitchFamily="34" charset="-128"/>
              </a:rPr>
              <a:t>Custom</a:t>
            </a:r>
          </a:p>
        </p:txBody>
      </p:sp>
      <p:sp>
        <p:nvSpPr>
          <p:cNvPr id="69646" name="Rectangle 15"/>
          <p:cNvSpPr>
            <a:spLocks noChangeArrowheads="1"/>
          </p:cNvSpPr>
          <p:nvPr/>
        </p:nvSpPr>
        <p:spPr bwMode="auto">
          <a:xfrm>
            <a:off x="8280400" y="5419725"/>
            <a:ext cx="904875" cy="260350"/>
          </a:xfrm>
          <a:prstGeom prst="rect">
            <a:avLst/>
          </a:prstGeom>
          <a:noFill/>
          <a:ln w="9525" algn="ctr">
            <a:noFill/>
            <a:miter lim="800000"/>
            <a:headEnd/>
            <a:tailEnd/>
          </a:ln>
        </p:spPr>
        <p:txBody>
          <a:bodyPr wrap="none">
            <a:spAutoFit/>
          </a:bodyPr>
          <a:lstStyle/>
          <a:p>
            <a:pPr marL="342900" indent="-342900" algn="ctr" defTabSz="914400">
              <a:buClr>
                <a:schemeClr val="accent2"/>
              </a:buClr>
              <a:buFont typeface="Wingdings" pitchFamily="2" charset="2"/>
              <a:buNone/>
            </a:pPr>
            <a:r>
              <a:rPr lang="en-US" sz="1100" b="1">
                <a:solidFill>
                  <a:srgbClr val="003366"/>
                </a:solidFill>
                <a:ea typeface="MS PGothic" pitchFamily="34" charset="-128"/>
              </a:rPr>
              <a:t>Integration</a:t>
            </a:r>
          </a:p>
        </p:txBody>
      </p:sp>
      <p:pic>
        <p:nvPicPr>
          <p:cNvPr id="69647" name="Picture 16" descr="rnd_rec_blu2"/>
          <p:cNvPicPr>
            <a:picLocks noChangeAspect="1" noChangeArrowheads="1"/>
          </p:cNvPicPr>
          <p:nvPr/>
        </p:nvPicPr>
        <p:blipFill>
          <a:blip r:embed="rId5"/>
          <a:srcRect/>
          <a:stretch>
            <a:fillRect/>
          </a:stretch>
        </p:blipFill>
        <p:spPr bwMode="auto">
          <a:xfrm>
            <a:off x="6543675" y="5668963"/>
            <a:ext cx="1462088" cy="311150"/>
          </a:xfrm>
          <a:prstGeom prst="rect">
            <a:avLst/>
          </a:prstGeom>
          <a:noFill/>
          <a:ln w="9525">
            <a:noFill/>
            <a:miter lim="800000"/>
            <a:headEnd/>
            <a:tailEnd/>
          </a:ln>
        </p:spPr>
      </p:pic>
      <p:pic>
        <p:nvPicPr>
          <p:cNvPr id="69648" name="Picture 17" descr="rnd_rec_blu2"/>
          <p:cNvPicPr>
            <a:picLocks noChangeAspect="1" noChangeArrowheads="1"/>
          </p:cNvPicPr>
          <p:nvPr/>
        </p:nvPicPr>
        <p:blipFill>
          <a:blip r:embed="rId5"/>
          <a:srcRect/>
          <a:stretch>
            <a:fillRect/>
          </a:stretch>
        </p:blipFill>
        <p:spPr bwMode="auto">
          <a:xfrm>
            <a:off x="8074025" y="5668963"/>
            <a:ext cx="1462088" cy="311150"/>
          </a:xfrm>
          <a:prstGeom prst="rect">
            <a:avLst/>
          </a:prstGeom>
          <a:noFill/>
          <a:ln w="9525">
            <a:noFill/>
            <a:miter lim="800000"/>
            <a:headEnd/>
            <a:tailEnd/>
          </a:ln>
        </p:spPr>
      </p:pic>
      <p:pic>
        <p:nvPicPr>
          <p:cNvPr id="69649" name="Picture 18" descr="rnd_rec_blu2"/>
          <p:cNvPicPr>
            <a:picLocks noChangeAspect="1" noChangeArrowheads="1"/>
          </p:cNvPicPr>
          <p:nvPr/>
        </p:nvPicPr>
        <p:blipFill>
          <a:blip r:embed="rId5"/>
          <a:srcRect/>
          <a:stretch>
            <a:fillRect/>
          </a:stretch>
        </p:blipFill>
        <p:spPr bwMode="auto">
          <a:xfrm>
            <a:off x="9598025" y="5668963"/>
            <a:ext cx="1466850" cy="311150"/>
          </a:xfrm>
          <a:prstGeom prst="rect">
            <a:avLst/>
          </a:prstGeom>
          <a:noFill/>
          <a:ln w="9525">
            <a:noFill/>
            <a:miter lim="800000"/>
            <a:headEnd/>
            <a:tailEnd/>
          </a:ln>
        </p:spPr>
      </p:pic>
      <p:sp>
        <p:nvSpPr>
          <p:cNvPr id="69650" name="Text Box 19"/>
          <p:cNvSpPr txBox="1">
            <a:spLocks noChangeArrowheads="1"/>
          </p:cNvSpPr>
          <p:nvPr/>
        </p:nvSpPr>
        <p:spPr bwMode="auto">
          <a:xfrm>
            <a:off x="6961188" y="5718175"/>
            <a:ext cx="615950" cy="228600"/>
          </a:xfrm>
          <a:prstGeom prst="rect">
            <a:avLst/>
          </a:prstGeom>
          <a:noFill/>
          <a:ln w="9525" algn="ctr">
            <a:noFill/>
            <a:miter lim="800000"/>
            <a:headEnd/>
            <a:tailEnd/>
          </a:ln>
        </p:spPr>
        <p:txBody>
          <a:bodyPr wrap="none">
            <a:spAutoFit/>
          </a:bodyPr>
          <a:lstStyle/>
          <a:p>
            <a:pPr marL="342900" indent="-342900" algn="ctr" defTabSz="914400">
              <a:buClr>
                <a:schemeClr val="accent2"/>
              </a:buClr>
              <a:buFont typeface="Wingdings" pitchFamily="2" charset="2"/>
              <a:buNone/>
            </a:pPr>
            <a:r>
              <a:rPr lang="en-US" sz="900" b="1">
                <a:ea typeface="MS PGothic" pitchFamily="34" charset="-128"/>
              </a:rPr>
              <a:t>Content</a:t>
            </a:r>
          </a:p>
        </p:txBody>
      </p:sp>
      <p:sp>
        <p:nvSpPr>
          <p:cNvPr id="69651" name="Text Box 20"/>
          <p:cNvSpPr txBox="1">
            <a:spLocks noChangeArrowheads="1"/>
          </p:cNvSpPr>
          <p:nvPr/>
        </p:nvSpPr>
        <p:spPr bwMode="auto">
          <a:xfrm>
            <a:off x="8591550" y="5716588"/>
            <a:ext cx="431800" cy="228600"/>
          </a:xfrm>
          <a:prstGeom prst="rect">
            <a:avLst/>
          </a:prstGeom>
          <a:noFill/>
          <a:ln w="9525" algn="ctr">
            <a:noFill/>
            <a:miter lim="800000"/>
            <a:headEnd/>
            <a:tailEnd/>
          </a:ln>
        </p:spPr>
        <p:txBody>
          <a:bodyPr wrap="none">
            <a:spAutoFit/>
          </a:bodyPr>
          <a:lstStyle/>
          <a:p>
            <a:pPr marL="342900" indent="-342900" algn="ctr" defTabSz="914400">
              <a:buClr>
                <a:schemeClr val="accent2"/>
              </a:buClr>
              <a:buFont typeface="Wingdings" pitchFamily="2" charset="2"/>
              <a:buNone/>
            </a:pPr>
            <a:r>
              <a:rPr lang="en-US" sz="900" b="1">
                <a:ea typeface="MS PGothic" pitchFamily="34" charset="-128"/>
              </a:rPr>
              <a:t>Data</a:t>
            </a:r>
          </a:p>
        </p:txBody>
      </p:sp>
      <p:sp>
        <p:nvSpPr>
          <p:cNvPr id="69652" name="Text Box 21"/>
          <p:cNvSpPr txBox="1">
            <a:spLocks noChangeArrowheads="1"/>
          </p:cNvSpPr>
          <p:nvPr/>
        </p:nvSpPr>
        <p:spPr bwMode="auto">
          <a:xfrm>
            <a:off x="9656763" y="5715000"/>
            <a:ext cx="1344612" cy="228600"/>
          </a:xfrm>
          <a:prstGeom prst="rect">
            <a:avLst/>
          </a:prstGeom>
          <a:noFill/>
          <a:ln w="9525" algn="ctr">
            <a:noFill/>
            <a:miter lim="800000"/>
            <a:headEnd/>
            <a:tailEnd/>
          </a:ln>
        </p:spPr>
        <p:txBody>
          <a:bodyPr>
            <a:spAutoFit/>
          </a:bodyPr>
          <a:lstStyle/>
          <a:p>
            <a:pPr marL="342900" indent="-342900" algn="ctr" defTabSz="914400">
              <a:buClr>
                <a:schemeClr val="accent2"/>
              </a:buClr>
              <a:buFont typeface="Wingdings" pitchFamily="2" charset="2"/>
              <a:buNone/>
            </a:pPr>
            <a:r>
              <a:rPr lang="en-US" sz="900" b="1">
                <a:ea typeface="MS PGothic" pitchFamily="34" charset="-128"/>
              </a:rPr>
              <a:t>Analytics</a:t>
            </a:r>
          </a:p>
        </p:txBody>
      </p:sp>
      <p:sp>
        <p:nvSpPr>
          <p:cNvPr id="667670" name="Rectangle 22"/>
          <p:cNvSpPr>
            <a:spLocks noChangeArrowheads="1"/>
          </p:cNvSpPr>
          <p:nvPr/>
        </p:nvSpPr>
        <p:spPr bwMode="auto">
          <a:xfrm>
            <a:off x="7408863" y="2287588"/>
            <a:ext cx="2798762" cy="290512"/>
          </a:xfrm>
          <a:prstGeom prst="rect">
            <a:avLst/>
          </a:prstGeom>
          <a:noFill/>
          <a:ln w="9525" algn="ctr">
            <a:noFill/>
            <a:miter lim="800000"/>
            <a:headEnd/>
            <a:tailEnd/>
          </a:ln>
          <a:effectLst/>
        </p:spPr>
        <p:txBody>
          <a:bodyPr>
            <a:spAutoFit/>
          </a:bodyPr>
          <a:lstStyle/>
          <a:p>
            <a:pPr marL="342900" indent="-342900" algn="ctr" defTabSz="914400">
              <a:buClr>
                <a:schemeClr val="accent2"/>
              </a:buClr>
              <a:buFont typeface="Wingdings" pitchFamily="2" charset="2"/>
              <a:buNone/>
              <a:defRPr/>
            </a:pPr>
            <a:r>
              <a:rPr lang="en-US" sz="1300" b="1">
                <a:solidFill>
                  <a:schemeClr val="bg1"/>
                </a:solidFill>
                <a:effectLst>
                  <a:outerShdw blurRad="38100" dist="38100" dir="2700000" algn="tl">
                    <a:srgbClr val="C0C0C0"/>
                  </a:outerShdw>
                </a:effectLst>
                <a:ea typeface="MS PGothic" pitchFamily="34" charset="-128"/>
              </a:rPr>
              <a:t>InfoSphere MDM Server</a:t>
            </a:r>
          </a:p>
        </p:txBody>
      </p:sp>
      <p:pic>
        <p:nvPicPr>
          <p:cNvPr id="69654" name="Picture 23" descr="MDM-server4"/>
          <p:cNvPicPr>
            <a:picLocks noChangeAspect="1" noChangeArrowheads="1"/>
          </p:cNvPicPr>
          <p:nvPr/>
        </p:nvPicPr>
        <p:blipFill>
          <a:blip r:embed="rId6"/>
          <a:srcRect/>
          <a:stretch>
            <a:fillRect/>
          </a:stretch>
        </p:blipFill>
        <p:spPr bwMode="auto">
          <a:xfrm>
            <a:off x="854075" y="2233613"/>
            <a:ext cx="5311775" cy="4103687"/>
          </a:xfrm>
          <a:prstGeom prst="rect">
            <a:avLst/>
          </a:prstGeom>
          <a:noFill/>
          <a:ln w="9525">
            <a:noFill/>
            <a:miter lim="800000"/>
            <a:headEnd/>
            <a:tailEnd/>
          </a:ln>
        </p:spPr>
      </p:pic>
      <p:sp>
        <p:nvSpPr>
          <p:cNvPr id="69655" name="Rectangle 24"/>
          <p:cNvSpPr>
            <a:spLocks noChangeArrowheads="1"/>
          </p:cNvSpPr>
          <p:nvPr/>
        </p:nvSpPr>
        <p:spPr bwMode="auto">
          <a:xfrm>
            <a:off x="2543175" y="4878388"/>
            <a:ext cx="2060575" cy="260350"/>
          </a:xfrm>
          <a:prstGeom prst="rect">
            <a:avLst/>
          </a:prstGeom>
          <a:noFill/>
          <a:ln w="9525" algn="ctr">
            <a:noFill/>
            <a:miter lim="800000"/>
            <a:headEnd/>
            <a:tailEnd/>
          </a:ln>
        </p:spPr>
        <p:txBody>
          <a:bodyPr wrap="none">
            <a:spAutoFit/>
          </a:bodyPr>
          <a:lstStyle/>
          <a:p>
            <a:pPr marL="342900" indent="-342900" algn="ctr" defTabSz="914400">
              <a:buClr>
                <a:schemeClr val="accent2"/>
              </a:buClr>
              <a:buFont typeface="Wingdings" pitchFamily="2" charset="2"/>
              <a:buNone/>
            </a:pPr>
            <a:r>
              <a:rPr lang="en-US" sz="1100" b="1">
                <a:solidFill>
                  <a:srgbClr val="003366"/>
                </a:solidFill>
                <a:ea typeface="MS PGothic" pitchFamily="34" charset="-128"/>
              </a:rPr>
              <a:t>MDM Custom-Built Domains</a:t>
            </a:r>
          </a:p>
        </p:txBody>
      </p:sp>
      <p:sp>
        <p:nvSpPr>
          <p:cNvPr id="69656" name="Rectangle 25"/>
          <p:cNvSpPr>
            <a:spLocks noChangeArrowheads="1"/>
          </p:cNvSpPr>
          <p:nvPr/>
        </p:nvSpPr>
        <p:spPr bwMode="auto">
          <a:xfrm>
            <a:off x="2524125" y="3779838"/>
            <a:ext cx="2030413" cy="260350"/>
          </a:xfrm>
          <a:prstGeom prst="rect">
            <a:avLst/>
          </a:prstGeom>
          <a:noFill/>
          <a:ln w="9525" algn="ctr">
            <a:noFill/>
            <a:miter lim="800000"/>
            <a:headEnd/>
            <a:tailEnd/>
          </a:ln>
        </p:spPr>
        <p:txBody>
          <a:bodyPr wrap="none">
            <a:spAutoFit/>
          </a:bodyPr>
          <a:lstStyle/>
          <a:p>
            <a:pPr marL="342900" indent="-342900" algn="ctr" defTabSz="914400">
              <a:buClr>
                <a:schemeClr val="accent2"/>
              </a:buClr>
              <a:buFont typeface="Wingdings" pitchFamily="2" charset="2"/>
              <a:buNone/>
            </a:pPr>
            <a:r>
              <a:rPr lang="en-US" sz="1100" b="1">
                <a:solidFill>
                  <a:srgbClr val="003366"/>
                </a:solidFill>
                <a:ea typeface="MS PGothic" pitchFamily="34" charset="-128"/>
              </a:rPr>
              <a:t>Business Process workflow</a:t>
            </a:r>
          </a:p>
        </p:txBody>
      </p:sp>
      <p:sp>
        <p:nvSpPr>
          <p:cNvPr id="69657" name="Rectangle 26"/>
          <p:cNvSpPr>
            <a:spLocks noChangeArrowheads="1"/>
          </p:cNvSpPr>
          <p:nvPr/>
        </p:nvSpPr>
        <p:spPr bwMode="auto">
          <a:xfrm>
            <a:off x="1468438" y="4676775"/>
            <a:ext cx="1295400" cy="230188"/>
          </a:xfrm>
          <a:prstGeom prst="rect">
            <a:avLst/>
          </a:prstGeom>
          <a:noFill/>
          <a:ln w="9525" algn="ctr">
            <a:noFill/>
            <a:miter lim="800000"/>
            <a:headEnd/>
            <a:tailEnd/>
          </a:ln>
        </p:spPr>
        <p:txBody>
          <a:bodyPr>
            <a:spAutoFit/>
          </a:bodyPr>
          <a:lstStyle/>
          <a:p>
            <a:pPr marL="342900" indent="-342900" algn="ctr" defTabSz="914400">
              <a:buClr>
                <a:schemeClr val="accent2"/>
              </a:buClr>
              <a:buFont typeface="Wingdings" pitchFamily="2" charset="2"/>
              <a:buNone/>
            </a:pPr>
            <a:r>
              <a:rPr lang="en-US" sz="900" b="1">
                <a:ea typeface="MS PGothic" pitchFamily="34" charset="-128"/>
              </a:rPr>
              <a:t>NPI</a:t>
            </a:r>
          </a:p>
        </p:txBody>
      </p:sp>
      <p:sp>
        <p:nvSpPr>
          <p:cNvPr id="69658" name="Rectangle 27"/>
          <p:cNvSpPr>
            <a:spLocks noChangeArrowheads="1"/>
          </p:cNvSpPr>
          <p:nvPr/>
        </p:nvSpPr>
        <p:spPr bwMode="auto">
          <a:xfrm>
            <a:off x="4429125" y="4664075"/>
            <a:ext cx="1079500" cy="228600"/>
          </a:xfrm>
          <a:prstGeom prst="rect">
            <a:avLst/>
          </a:prstGeom>
          <a:noFill/>
          <a:ln w="9525" algn="ctr">
            <a:noFill/>
            <a:miter lim="800000"/>
            <a:headEnd/>
            <a:tailEnd/>
          </a:ln>
        </p:spPr>
        <p:txBody>
          <a:bodyPr wrap="none">
            <a:spAutoFit/>
          </a:bodyPr>
          <a:lstStyle/>
          <a:p>
            <a:pPr marL="342900" indent="-342900" algn="ctr" defTabSz="914400">
              <a:buClr>
                <a:schemeClr val="accent2"/>
              </a:buClr>
              <a:buFont typeface="Wingdings" pitchFamily="2" charset="2"/>
              <a:buNone/>
            </a:pPr>
            <a:r>
              <a:rPr lang="en-US" sz="900" b="1">
                <a:ea typeface="MS PGothic" pitchFamily="34" charset="-128"/>
              </a:rPr>
              <a:t>Multi-Commerce</a:t>
            </a:r>
          </a:p>
        </p:txBody>
      </p:sp>
      <p:sp>
        <p:nvSpPr>
          <p:cNvPr id="69659" name="Rectangle 28"/>
          <p:cNvSpPr>
            <a:spLocks noChangeArrowheads="1"/>
          </p:cNvSpPr>
          <p:nvPr/>
        </p:nvSpPr>
        <p:spPr bwMode="auto">
          <a:xfrm>
            <a:off x="1830388" y="2708275"/>
            <a:ext cx="3397250" cy="261938"/>
          </a:xfrm>
          <a:prstGeom prst="rect">
            <a:avLst/>
          </a:prstGeom>
          <a:noFill/>
          <a:ln w="9525" algn="ctr">
            <a:noFill/>
            <a:miter lim="800000"/>
            <a:headEnd/>
            <a:tailEnd/>
          </a:ln>
        </p:spPr>
        <p:txBody>
          <a:bodyPr>
            <a:spAutoFit/>
          </a:bodyPr>
          <a:lstStyle/>
          <a:p>
            <a:pPr algn="ctr" defTabSz="914400">
              <a:buClr>
                <a:schemeClr val="accent2"/>
              </a:buClr>
              <a:buFont typeface="Wingdings" pitchFamily="2" charset="2"/>
              <a:buNone/>
            </a:pPr>
            <a:r>
              <a:rPr lang="en-US" sz="1100" b="1">
                <a:solidFill>
                  <a:srgbClr val="003366"/>
                </a:solidFill>
                <a:ea typeface="MS PGothic" pitchFamily="34" charset="-128"/>
              </a:rPr>
              <a:t>Collaborative Authoring </a:t>
            </a:r>
          </a:p>
        </p:txBody>
      </p:sp>
      <p:sp>
        <p:nvSpPr>
          <p:cNvPr id="69660" name="Rectangle 29"/>
          <p:cNvSpPr>
            <a:spLocks noChangeArrowheads="1"/>
          </p:cNvSpPr>
          <p:nvPr/>
        </p:nvSpPr>
        <p:spPr bwMode="auto">
          <a:xfrm>
            <a:off x="1289050" y="5522913"/>
            <a:ext cx="1135063" cy="246062"/>
          </a:xfrm>
          <a:prstGeom prst="rect">
            <a:avLst/>
          </a:prstGeom>
          <a:noFill/>
          <a:ln w="9525" algn="ctr">
            <a:noFill/>
            <a:miter lim="800000"/>
            <a:headEnd/>
            <a:tailEnd/>
          </a:ln>
        </p:spPr>
        <p:txBody>
          <a:bodyPr>
            <a:spAutoFit/>
          </a:bodyPr>
          <a:lstStyle/>
          <a:p>
            <a:pPr algn="ctr" defTabSz="914400">
              <a:buClr>
                <a:schemeClr val="accent2"/>
              </a:buClr>
              <a:buFont typeface="Wingdings" pitchFamily="2" charset="2"/>
              <a:buNone/>
            </a:pPr>
            <a:r>
              <a:rPr lang="en-US" sz="1000" b="1">
                <a:solidFill>
                  <a:schemeClr val="bg1"/>
                </a:solidFill>
                <a:ea typeface="MS PGothic" pitchFamily="34" charset="-128"/>
              </a:rPr>
              <a:t>Product</a:t>
            </a:r>
          </a:p>
        </p:txBody>
      </p:sp>
      <p:sp>
        <p:nvSpPr>
          <p:cNvPr id="69661" name="Rectangle 30"/>
          <p:cNvSpPr>
            <a:spLocks noChangeArrowheads="1"/>
          </p:cNvSpPr>
          <p:nvPr/>
        </p:nvSpPr>
        <p:spPr bwMode="auto">
          <a:xfrm>
            <a:off x="2400300" y="5522913"/>
            <a:ext cx="1200150" cy="246062"/>
          </a:xfrm>
          <a:prstGeom prst="rect">
            <a:avLst/>
          </a:prstGeom>
          <a:noFill/>
          <a:ln w="9525" algn="ctr">
            <a:noFill/>
            <a:miter lim="800000"/>
            <a:headEnd/>
            <a:tailEnd/>
          </a:ln>
        </p:spPr>
        <p:txBody>
          <a:bodyPr>
            <a:spAutoFit/>
          </a:bodyPr>
          <a:lstStyle/>
          <a:p>
            <a:pPr marL="342900" indent="-342900" algn="ctr" defTabSz="914400">
              <a:buClr>
                <a:schemeClr val="accent2"/>
              </a:buClr>
              <a:buFont typeface="Wingdings" pitchFamily="2" charset="2"/>
              <a:buNone/>
            </a:pPr>
            <a:r>
              <a:rPr lang="en-US" sz="1000" b="1">
                <a:solidFill>
                  <a:schemeClr val="bg1"/>
                </a:solidFill>
                <a:ea typeface="MS PGothic" pitchFamily="34" charset="-128"/>
              </a:rPr>
              <a:t>Location</a:t>
            </a:r>
          </a:p>
        </p:txBody>
      </p:sp>
      <p:sp>
        <p:nvSpPr>
          <p:cNvPr id="69662" name="Rectangle 31"/>
          <p:cNvSpPr>
            <a:spLocks noChangeArrowheads="1"/>
          </p:cNvSpPr>
          <p:nvPr/>
        </p:nvSpPr>
        <p:spPr bwMode="auto">
          <a:xfrm>
            <a:off x="3497263" y="5522913"/>
            <a:ext cx="1200150" cy="246062"/>
          </a:xfrm>
          <a:prstGeom prst="rect">
            <a:avLst/>
          </a:prstGeom>
          <a:noFill/>
          <a:ln w="9525" algn="ctr">
            <a:noFill/>
            <a:miter lim="800000"/>
            <a:headEnd/>
            <a:tailEnd/>
          </a:ln>
        </p:spPr>
        <p:txBody>
          <a:bodyPr>
            <a:spAutoFit/>
          </a:bodyPr>
          <a:lstStyle/>
          <a:p>
            <a:pPr marL="342900" indent="-342900" algn="ctr" defTabSz="914400">
              <a:buClr>
                <a:schemeClr val="accent2"/>
              </a:buClr>
              <a:buFont typeface="Wingdings" pitchFamily="2" charset="2"/>
              <a:buNone/>
            </a:pPr>
            <a:r>
              <a:rPr lang="en-US" sz="1000" b="1">
                <a:solidFill>
                  <a:schemeClr val="bg1"/>
                </a:solidFill>
                <a:ea typeface="MS PGothic" pitchFamily="34" charset="-128"/>
              </a:rPr>
              <a:t>Supplier</a:t>
            </a:r>
          </a:p>
        </p:txBody>
      </p:sp>
      <p:sp>
        <p:nvSpPr>
          <p:cNvPr id="69663" name="Rectangle 32"/>
          <p:cNvSpPr>
            <a:spLocks noChangeArrowheads="1"/>
          </p:cNvSpPr>
          <p:nvPr/>
        </p:nvSpPr>
        <p:spPr bwMode="auto">
          <a:xfrm>
            <a:off x="4543425" y="5522913"/>
            <a:ext cx="1317625" cy="246062"/>
          </a:xfrm>
          <a:prstGeom prst="rect">
            <a:avLst/>
          </a:prstGeom>
          <a:noFill/>
          <a:ln w="9525" algn="ctr">
            <a:noFill/>
            <a:miter lim="800000"/>
            <a:headEnd/>
            <a:tailEnd/>
          </a:ln>
        </p:spPr>
        <p:txBody>
          <a:bodyPr>
            <a:spAutoFit/>
          </a:bodyPr>
          <a:lstStyle/>
          <a:p>
            <a:pPr marL="342900" indent="-342900" algn="ctr" defTabSz="914400">
              <a:buClr>
                <a:schemeClr val="accent2"/>
              </a:buClr>
              <a:buFont typeface="Wingdings" pitchFamily="2" charset="2"/>
              <a:buNone/>
            </a:pPr>
            <a:r>
              <a:rPr lang="en-US" sz="1000" b="1" i="1">
                <a:solidFill>
                  <a:schemeClr val="bg1"/>
                </a:solidFill>
                <a:ea typeface="MS PGothic" pitchFamily="34" charset="-128"/>
              </a:rPr>
              <a:t>Others</a:t>
            </a:r>
          </a:p>
        </p:txBody>
      </p:sp>
      <p:sp>
        <p:nvSpPr>
          <p:cNvPr id="69664" name="Rectangle 33"/>
          <p:cNvSpPr>
            <a:spLocks noChangeArrowheads="1"/>
          </p:cNvSpPr>
          <p:nvPr/>
        </p:nvSpPr>
        <p:spPr bwMode="auto">
          <a:xfrm>
            <a:off x="3101975" y="4659313"/>
            <a:ext cx="869950" cy="228600"/>
          </a:xfrm>
          <a:prstGeom prst="rect">
            <a:avLst/>
          </a:prstGeom>
          <a:noFill/>
          <a:ln w="9525" algn="ctr">
            <a:noFill/>
            <a:miter lim="800000"/>
            <a:headEnd/>
            <a:tailEnd/>
          </a:ln>
        </p:spPr>
        <p:txBody>
          <a:bodyPr wrap="none">
            <a:spAutoFit/>
          </a:bodyPr>
          <a:lstStyle/>
          <a:p>
            <a:pPr marL="342900" indent="-342900" algn="ctr" defTabSz="914400">
              <a:buClr>
                <a:schemeClr val="accent2"/>
              </a:buClr>
              <a:buFont typeface="Wingdings" pitchFamily="2" charset="2"/>
              <a:buNone/>
            </a:pPr>
            <a:r>
              <a:rPr lang="en-US" sz="900" b="1">
                <a:ea typeface="MS PGothic" pitchFamily="34" charset="-128"/>
              </a:rPr>
              <a:t>Catalog Mgt </a:t>
            </a:r>
          </a:p>
        </p:txBody>
      </p:sp>
      <p:sp>
        <p:nvSpPr>
          <p:cNvPr id="667682" name="Rectangle 34"/>
          <p:cNvSpPr>
            <a:spLocks noChangeArrowheads="1"/>
          </p:cNvSpPr>
          <p:nvPr/>
        </p:nvSpPr>
        <p:spPr bwMode="auto">
          <a:xfrm>
            <a:off x="1474788" y="2346325"/>
            <a:ext cx="3732212" cy="290513"/>
          </a:xfrm>
          <a:prstGeom prst="rect">
            <a:avLst/>
          </a:prstGeom>
          <a:noFill/>
          <a:ln w="9525" algn="ctr">
            <a:noFill/>
            <a:miter lim="800000"/>
            <a:headEnd/>
            <a:tailEnd/>
          </a:ln>
          <a:effectLst/>
        </p:spPr>
        <p:txBody>
          <a:bodyPr>
            <a:spAutoFit/>
          </a:bodyPr>
          <a:lstStyle/>
          <a:p>
            <a:pPr algn="ctr" defTabSz="914400">
              <a:buClr>
                <a:schemeClr val="accent2"/>
              </a:buClr>
              <a:buFont typeface="Wingdings" pitchFamily="2" charset="2"/>
              <a:buNone/>
              <a:defRPr/>
            </a:pPr>
            <a:r>
              <a:rPr lang="en-US" sz="1300" b="1">
                <a:solidFill>
                  <a:schemeClr val="bg1"/>
                </a:solidFill>
                <a:effectLst>
                  <a:outerShdw blurRad="38100" dist="38100" dir="2700000" algn="tl">
                    <a:srgbClr val="C0C0C0"/>
                  </a:outerShdw>
                </a:effectLst>
                <a:ea typeface="MS PGothic" pitchFamily="34" charset="-128"/>
              </a:rPr>
              <a:t>InfoSphere MDM Server for PIM</a:t>
            </a:r>
            <a:r>
              <a:rPr lang="en-US" sz="1300" b="1">
                <a:solidFill>
                  <a:srgbClr val="003366"/>
                </a:solidFill>
                <a:ea typeface="MS PGothic" pitchFamily="34" charset="-128"/>
              </a:rPr>
              <a:t>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Number Placeholder 3"/>
          <p:cNvSpPr txBox="1">
            <a:spLocks noGrp="1"/>
          </p:cNvSpPr>
          <p:nvPr/>
        </p:nvSpPr>
        <p:spPr bwMode="black">
          <a:xfrm>
            <a:off x="965200" y="6545263"/>
            <a:ext cx="1114425" cy="320675"/>
          </a:xfrm>
          <a:prstGeom prst="rect">
            <a:avLst/>
          </a:prstGeom>
          <a:noFill/>
          <a:ln w="9525">
            <a:noFill/>
            <a:miter lim="800000"/>
            <a:headEnd/>
            <a:tailEnd/>
          </a:ln>
        </p:spPr>
        <p:txBody>
          <a:bodyPr/>
          <a:lstStyle/>
          <a:p>
            <a:pPr defTabSz="914400">
              <a:spcBef>
                <a:spcPct val="50000"/>
              </a:spcBef>
            </a:pPr>
            <a:fld id="{3AF0DABC-0C00-4F64-9B3B-B6366EBE0C43}" type="slidenum">
              <a:rPr lang="en-US" sz="1000">
                <a:solidFill>
                  <a:schemeClr val="bg1"/>
                </a:solidFill>
                <a:ea typeface="MS PGothic" pitchFamily="34" charset="-128"/>
              </a:rPr>
              <a:pPr defTabSz="914400">
                <a:spcBef>
                  <a:spcPct val="50000"/>
                </a:spcBef>
              </a:pPr>
              <a:t>19</a:t>
            </a:fld>
            <a:endParaRPr lang="en-US" sz="1000">
              <a:solidFill>
                <a:schemeClr val="bg1"/>
              </a:solidFill>
              <a:ea typeface="MS PGothic" pitchFamily="34" charset="-128"/>
            </a:endParaRPr>
          </a:p>
        </p:txBody>
      </p:sp>
      <p:pic>
        <p:nvPicPr>
          <p:cNvPr id="71682" name="Picture 2" descr="blue_box"/>
          <p:cNvPicPr>
            <a:picLocks noChangeAspect="1" noChangeArrowheads="1"/>
          </p:cNvPicPr>
          <p:nvPr/>
        </p:nvPicPr>
        <p:blipFill>
          <a:blip r:embed="rId3"/>
          <a:srcRect/>
          <a:stretch>
            <a:fillRect/>
          </a:stretch>
        </p:blipFill>
        <p:spPr bwMode="auto">
          <a:xfrm>
            <a:off x="6057900" y="1060450"/>
            <a:ext cx="6113463" cy="5370513"/>
          </a:xfrm>
          <a:prstGeom prst="rect">
            <a:avLst/>
          </a:prstGeom>
          <a:noFill/>
          <a:ln w="9525">
            <a:noFill/>
            <a:miter lim="800000"/>
            <a:headEnd/>
            <a:tailEnd/>
          </a:ln>
        </p:spPr>
      </p:pic>
      <p:pic>
        <p:nvPicPr>
          <p:cNvPr id="71683" name="Picture 3" descr="box1"/>
          <p:cNvPicPr>
            <a:picLocks noChangeAspect="1" noChangeArrowheads="1"/>
          </p:cNvPicPr>
          <p:nvPr/>
        </p:nvPicPr>
        <p:blipFill>
          <a:blip r:embed="rId4"/>
          <a:srcRect/>
          <a:stretch>
            <a:fillRect/>
          </a:stretch>
        </p:blipFill>
        <p:spPr bwMode="auto">
          <a:xfrm>
            <a:off x="0" y="1054100"/>
            <a:ext cx="6197600" cy="5245100"/>
          </a:xfrm>
          <a:prstGeom prst="rect">
            <a:avLst/>
          </a:prstGeom>
          <a:noFill/>
          <a:ln w="9525">
            <a:noFill/>
            <a:miter lim="800000"/>
            <a:headEnd/>
            <a:tailEnd/>
          </a:ln>
        </p:spPr>
      </p:pic>
      <p:sp>
        <p:nvSpPr>
          <p:cNvPr id="71684" name="Rectangle 4"/>
          <p:cNvSpPr>
            <a:spLocks noGrp="1" noChangeArrowheads="1"/>
          </p:cNvSpPr>
          <p:nvPr>
            <p:ph type="title" idx="4294967295"/>
          </p:nvPr>
        </p:nvSpPr>
        <p:spPr>
          <a:xfrm>
            <a:off x="720725" y="519113"/>
            <a:ext cx="10680700" cy="635000"/>
          </a:xfrm>
        </p:spPr>
        <p:txBody>
          <a:bodyPr lIns="91440" tIns="45720" rIns="91440" bIns="45720" anchor="b"/>
          <a:lstStyle/>
          <a:p>
            <a:pPr eaLnBrk="1" hangingPunct="1"/>
            <a:r>
              <a:rPr lang="en-US" sz="3200" i="1" smtClean="0"/>
              <a:t>Nordic Bank</a:t>
            </a:r>
            <a:br>
              <a:rPr lang="en-US" sz="3200" i="1" smtClean="0"/>
            </a:br>
            <a:r>
              <a:rPr lang="en-US" sz="2800" smtClean="0"/>
              <a:t>Financial Services</a:t>
            </a:r>
          </a:p>
        </p:txBody>
      </p:sp>
      <p:sp>
        <p:nvSpPr>
          <p:cNvPr id="71685" name="Rectangle 5"/>
          <p:cNvSpPr>
            <a:spLocks noGrp="1" noChangeArrowheads="1"/>
          </p:cNvSpPr>
          <p:nvPr>
            <p:ph type="body" idx="4294967295"/>
          </p:nvPr>
        </p:nvSpPr>
        <p:spPr>
          <a:xfrm>
            <a:off x="633413" y="1700213"/>
            <a:ext cx="5340350" cy="1760537"/>
          </a:xfrm>
        </p:spPr>
        <p:txBody>
          <a:bodyPr lIns="91440" tIns="45720" rIns="91440" bIns="45720"/>
          <a:lstStyle/>
          <a:p>
            <a:pPr marL="160338" indent="-160338" defTabSz="914400" eaLnBrk="1" hangingPunct="1">
              <a:lnSpc>
                <a:spcPct val="95000"/>
              </a:lnSpc>
              <a:buClr>
                <a:srgbClr val="375185"/>
              </a:buClr>
            </a:pPr>
            <a:r>
              <a:rPr lang="en-US" sz="2600" b="1" i="1" smtClean="0"/>
              <a:t>Growth</a:t>
            </a:r>
            <a:r>
              <a:rPr lang="en-US" sz="2600" b="1" i="1" smtClean="0">
                <a:solidFill>
                  <a:schemeClr val="bg1"/>
                </a:solidFill>
              </a:rPr>
              <a:t> </a:t>
            </a:r>
            <a:r>
              <a:rPr lang="en-US" sz="2600" b="1" i="1" smtClean="0"/>
              <a:t>through mergers and acquisitions had created a bank with multiple lines of business and countries that were operating with different processes and systems.</a:t>
            </a:r>
          </a:p>
          <a:p>
            <a:pPr marL="160338" indent="-160338" defTabSz="914400" eaLnBrk="1" hangingPunct="1">
              <a:lnSpc>
                <a:spcPct val="95000"/>
              </a:lnSpc>
              <a:buClr>
                <a:srgbClr val="375185"/>
              </a:buClr>
            </a:pPr>
            <a:r>
              <a:rPr lang="en-US" sz="2600" b="1" i="1" smtClean="0"/>
              <a:t>Needed to streamline business</a:t>
            </a:r>
          </a:p>
        </p:txBody>
      </p:sp>
      <p:sp>
        <p:nvSpPr>
          <p:cNvPr id="71686" name="Rectangle 6"/>
          <p:cNvSpPr>
            <a:spLocks noChangeArrowheads="1"/>
          </p:cNvSpPr>
          <p:nvPr/>
        </p:nvSpPr>
        <p:spPr bwMode="auto">
          <a:xfrm>
            <a:off x="330200" y="1436688"/>
            <a:ext cx="5597525" cy="365125"/>
          </a:xfrm>
          <a:prstGeom prst="rect">
            <a:avLst/>
          </a:prstGeom>
          <a:solidFill>
            <a:srgbClr val="375185"/>
          </a:solidFill>
          <a:ln w="9525">
            <a:noFill/>
            <a:miter lim="800000"/>
            <a:headEnd/>
            <a:tailEnd/>
          </a:ln>
        </p:spPr>
        <p:txBody>
          <a:bodyPr anchor="ctr">
            <a:spAutoFit/>
          </a:bodyPr>
          <a:lstStyle/>
          <a:p>
            <a:pPr defTabSz="914400"/>
            <a:r>
              <a:rPr lang="en-US" sz="1800" b="1">
                <a:solidFill>
                  <a:schemeClr val="bg1"/>
                </a:solidFill>
                <a:ea typeface="MS PGothic" pitchFamily="34" charset="-128"/>
              </a:rPr>
              <a:t> Challenge</a:t>
            </a:r>
          </a:p>
        </p:txBody>
      </p:sp>
      <p:grpSp>
        <p:nvGrpSpPr>
          <p:cNvPr id="71687" name="Group 7"/>
          <p:cNvGrpSpPr>
            <a:grpSpLocks/>
          </p:cNvGrpSpPr>
          <p:nvPr/>
        </p:nvGrpSpPr>
        <p:grpSpPr bwMode="auto">
          <a:xfrm>
            <a:off x="311150" y="3824288"/>
            <a:ext cx="5597525" cy="366712"/>
            <a:chOff x="199" y="917"/>
            <a:chExt cx="2681" cy="231"/>
          </a:xfrm>
        </p:grpSpPr>
        <p:sp>
          <p:nvSpPr>
            <p:cNvPr id="71692" name="Rectangle 8"/>
            <p:cNvSpPr>
              <a:spLocks noChangeArrowheads="1"/>
            </p:cNvSpPr>
            <p:nvPr/>
          </p:nvSpPr>
          <p:spPr bwMode="auto">
            <a:xfrm>
              <a:off x="199" y="917"/>
              <a:ext cx="2681" cy="230"/>
            </a:xfrm>
            <a:prstGeom prst="rect">
              <a:avLst/>
            </a:prstGeom>
            <a:solidFill>
              <a:srgbClr val="375185"/>
            </a:solidFill>
            <a:ln w="9525">
              <a:noFill/>
              <a:miter lim="800000"/>
              <a:headEnd/>
              <a:tailEnd/>
            </a:ln>
          </p:spPr>
          <p:txBody>
            <a:bodyPr anchor="ctr">
              <a:spAutoFit/>
            </a:bodyPr>
            <a:lstStyle/>
            <a:p>
              <a:pPr defTabSz="914400"/>
              <a:endParaRPr lang="en-GB" sz="1800">
                <a:solidFill>
                  <a:schemeClr val="bg1"/>
                </a:solidFill>
                <a:ea typeface="MS PGothic" pitchFamily="34" charset="-128"/>
              </a:endParaRPr>
            </a:p>
          </p:txBody>
        </p:sp>
        <p:sp>
          <p:nvSpPr>
            <p:cNvPr id="71693" name="Text Box 9"/>
            <p:cNvSpPr txBox="1">
              <a:spLocks noChangeArrowheads="1"/>
            </p:cNvSpPr>
            <p:nvPr/>
          </p:nvSpPr>
          <p:spPr bwMode="auto">
            <a:xfrm>
              <a:off x="246" y="917"/>
              <a:ext cx="1992" cy="231"/>
            </a:xfrm>
            <a:prstGeom prst="rect">
              <a:avLst/>
            </a:prstGeom>
            <a:solidFill>
              <a:srgbClr val="375185"/>
            </a:solidFill>
            <a:ln w="9525">
              <a:noFill/>
              <a:miter lim="800000"/>
              <a:headEnd/>
              <a:tailEnd/>
            </a:ln>
          </p:spPr>
          <p:txBody>
            <a:bodyPr lIns="91419" tIns="45712" rIns="91419" bIns="45712">
              <a:spAutoFit/>
            </a:bodyPr>
            <a:lstStyle/>
            <a:p>
              <a:pPr defTabSz="914400"/>
              <a:r>
                <a:rPr lang="en-US" sz="1800" b="1">
                  <a:solidFill>
                    <a:schemeClr val="bg1"/>
                  </a:solidFill>
                  <a:ea typeface="MS PGothic" pitchFamily="34" charset="-128"/>
                </a:rPr>
                <a:t>Solution</a:t>
              </a:r>
              <a:endParaRPr lang="en-US" sz="1800">
                <a:solidFill>
                  <a:schemeClr val="bg1"/>
                </a:solidFill>
                <a:ea typeface="MS PGothic" pitchFamily="34" charset="-128"/>
              </a:endParaRPr>
            </a:p>
          </p:txBody>
        </p:sp>
      </p:grpSp>
      <p:sp>
        <p:nvSpPr>
          <p:cNvPr id="71688" name="Text Box 10"/>
          <p:cNvSpPr txBox="1">
            <a:spLocks noChangeArrowheads="1"/>
          </p:cNvSpPr>
          <p:nvPr/>
        </p:nvSpPr>
        <p:spPr bwMode="auto">
          <a:xfrm>
            <a:off x="6380163" y="1700213"/>
            <a:ext cx="4214812" cy="366712"/>
          </a:xfrm>
          <a:prstGeom prst="rect">
            <a:avLst/>
          </a:prstGeom>
          <a:noFill/>
          <a:ln w="9525">
            <a:noFill/>
            <a:miter lim="800000"/>
            <a:headEnd/>
            <a:tailEnd/>
          </a:ln>
        </p:spPr>
        <p:txBody>
          <a:bodyPr lIns="91419" tIns="45712" rIns="91419" bIns="45712">
            <a:spAutoFit/>
          </a:bodyPr>
          <a:lstStyle/>
          <a:p>
            <a:pPr defTabSz="914400"/>
            <a:r>
              <a:rPr lang="en-US" sz="1800" b="1">
                <a:solidFill>
                  <a:schemeClr val="bg1"/>
                </a:solidFill>
                <a:ea typeface="MS PGothic" pitchFamily="34" charset="-128"/>
              </a:rPr>
              <a:t>Benefits</a:t>
            </a:r>
            <a:endParaRPr lang="en-US" sz="1800">
              <a:solidFill>
                <a:schemeClr val="bg1"/>
              </a:solidFill>
              <a:ea typeface="MS PGothic" pitchFamily="34" charset="-128"/>
            </a:endParaRPr>
          </a:p>
        </p:txBody>
      </p:sp>
      <p:sp>
        <p:nvSpPr>
          <p:cNvPr id="71689" name="Rectangle 11"/>
          <p:cNvSpPr>
            <a:spLocks noChangeArrowheads="1"/>
          </p:cNvSpPr>
          <p:nvPr/>
        </p:nvSpPr>
        <p:spPr bwMode="auto">
          <a:xfrm>
            <a:off x="6197600" y="2159000"/>
            <a:ext cx="5316538" cy="3595688"/>
          </a:xfrm>
          <a:prstGeom prst="rect">
            <a:avLst/>
          </a:prstGeom>
          <a:noFill/>
          <a:ln w="9525">
            <a:noFill/>
            <a:miter lim="800000"/>
            <a:headEnd/>
            <a:tailEnd/>
          </a:ln>
        </p:spPr>
        <p:txBody>
          <a:bodyPr lIns="91435" tIns="45718" rIns="91435" bIns="45718"/>
          <a:lstStyle/>
          <a:p>
            <a:pPr marL="160338" indent="-160338" defTabSz="914400">
              <a:lnSpc>
                <a:spcPct val="95000"/>
              </a:lnSpc>
              <a:spcBef>
                <a:spcPct val="35000"/>
              </a:spcBef>
              <a:spcAft>
                <a:spcPct val="15000"/>
              </a:spcAft>
              <a:buClr>
                <a:srgbClr val="FF9900"/>
              </a:buClr>
              <a:buFont typeface="Wingdings" pitchFamily="2" charset="2"/>
              <a:buChar char="§"/>
            </a:pPr>
            <a:r>
              <a:rPr lang="en-US" sz="1400">
                <a:solidFill>
                  <a:schemeClr val="bg1"/>
                </a:solidFill>
                <a:ea typeface="MS PGothic" pitchFamily="34" charset="-128"/>
              </a:rPr>
              <a:t>A cross-enterprise transformation program that would ultimately streamline all business processes and integrate system</a:t>
            </a:r>
          </a:p>
          <a:p>
            <a:pPr marL="160338" indent="-160338" defTabSz="914400">
              <a:lnSpc>
                <a:spcPct val="95000"/>
              </a:lnSpc>
              <a:spcBef>
                <a:spcPct val="35000"/>
              </a:spcBef>
              <a:spcAft>
                <a:spcPct val="15000"/>
              </a:spcAft>
              <a:buClr>
                <a:srgbClr val="FF9900"/>
              </a:buClr>
              <a:buFont typeface="Wingdings" pitchFamily="2" charset="2"/>
              <a:buChar char="§"/>
            </a:pPr>
            <a:r>
              <a:rPr lang="en-US" sz="1400">
                <a:solidFill>
                  <a:schemeClr val="bg1"/>
                </a:solidFill>
                <a:ea typeface="MS PGothic" pitchFamily="34" charset="-128"/>
              </a:rPr>
              <a:t>An IT platform totally adaptive to changing business needs, embracing SOA strategy and master data management</a:t>
            </a:r>
          </a:p>
          <a:p>
            <a:pPr marL="160338" indent="-160338" defTabSz="914400">
              <a:lnSpc>
                <a:spcPct val="95000"/>
              </a:lnSpc>
              <a:spcBef>
                <a:spcPct val="35000"/>
              </a:spcBef>
              <a:spcAft>
                <a:spcPct val="15000"/>
              </a:spcAft>
              <a:buClr>
                <a:srgbClr val="FF9900"/>
              </a:buClr>
              <a:buFont typeface="Wingdings" pitchFamily="2" charset="2"/>
              <a:buChar char="§"/>
            </a:pPr>
            <a:r>
              <a:rPr lang="en-US" sz="1400">
                <a:solidFill>
                  <a:schemeClr val="bg1"/>
                </a:solidFill>
                <a:ea typeface="MS PGothic" pitchFamily="34" charset="-128"/>
              </a:rPr>
              <a:t>A cross-line of business customer view to continue to grow business and improve customer satisfaction </a:t>
            </a:r>
          </a:p>
          <a:p>
            <a:pPr marL="160338" indent="-160338" defTabSz="914400">
              <a:lnSpc>
                <a:spcPct val="95000"/>
              </a:lnSpc>
              <a:spcBef>
                <a:spcPct val="35000"/>
              </a:spcBef>
              <a:spcAft>
                <a:spcPct val="15000"/>
              </a:spcAft>
              <a:buClr>
                <a:srgbClr val="FF9900"/>
              </a:buClr>
              <a:buFont typeface="Wingdings" pitchFamily="2" charset="2"/>
              <a:buChar char="§"/>
            </a:pPr>
            <a:r>
              <a:rPr lang="en-US" sz="1400">
                <a:solidFill>
                  <a:schemeClr val="bg1"/>
                </a:solidFill>
                <a:ea typeface="MS PGothic" pitchFamily="34" charset="-128"/>
              </a:rPr>
              <a:t>A MDM solution to enable cross-selling and up-selling, M&amp;A integration, compliance (Basel II, MiFID) and operational efficiency</a:t>
            </a:r>
          </a:p>
          <a:p>
            <a:pPr marL="160338" indent="-160338" defTabSz="914400">
              <a:spcBef>
                <a:spcPct val="35000"/>
              </a:spcBef>
              <a:spcAft>
                <a:spcPct val="15000"/>
              </a:spcAft>
              <a:buClr>
                <a:srgbClr val="FF9900"/>
              </a:buClr>
              <a:buFont typeface="Wingdings" pitchFamily="2" charset="2"/>
              <a:buNone/>
            </a:pPr>
            <a:endParaRPr lang="en-US" sz="1400">
              <a:solidFill>
                <a:schemeClr val="bg1"/>
              </a:solidFill>
              <a:ea typeface="MS PGothic" pitchFamily="34" charset="-128"/>
            </a:endParaRPr>
          </a:p>
        </p:txBody>
      </p:sp>
      <p:sp>
        <p:nvSpPr>
          <p:cNvPr id="71690" name="Rectangle 12"/>
          <p:cNvSpPr>
            <a:spLocks noChangeArrowheads="1"/>
          </p:cNvSpPr>
          <p:nvPr/>
        </p:nvSpPr>
        <p:spPr bwMode="auto">
          <a:xfrm>
            <a:off x="4673600" y="6589713"/>
            <a:ext cx="2946400" cy="244475"/>
          </a:xfrm>
          <a:prstGeom prst="rect">
            <a:avLst/>
          </a:prstGeom>
          <a:noFill/>
          <a:ln w="57150">
            <a:noFill/>
            <a:miter lim="800000"/>
            <a:headEnd/>
            <a:tailEnd/>
          </a:ln>
        </p:spPr>
        <p:txBody>
          <a:bodyPr wrap="none">
            <a:spAutoFit/>
          </a:bodyPr>
          <a:lstStyle/>
          <a:p>
            <a:pPr algn="ctr" defTabSz="914400"/>
            <a:r>
              <a:rPr lang="en-US" sz="1000" b="1">
                <a:solidFill>
                  <a:schemeClr val="bg1"/>
                </a:solidFill>
                <a:ea typeface="MS PGothic" pitchFamily="34" charset="-128"/>
              </a:rPr>
              <a:t>APPROVED FOR EXTERNAL</a:t>
            </a:r>
            <a:r>
              <a:rPr lang="en-US" sz="1000" b="1">
                <a:ea typeface="MS PGothic" pitchFamily="34" charset="-128"/>
              </a:rPr>
              <a:t> </a:t>
            </a:r>
            <a:r>
              <a:rPr lang="en-US" sz="1000" b="1">
                <a:solidFill>
                  <a:schemeClr val="bg1"/>
                </a:solidFill>
                <a:ea typeface="MS PGothic" pitchFamily="34" charset="-128"/>
              </a:rPr>
              <a:t>USE</a:t>
            </a:r>
          </a:p>
        </p:txBody>
      </p:sp>
      <p:sp>
        <p:nvSpPr>
          <p:cNvPr id="71691" name="Rectangle 13"/>
          <p:cNvSpPr>
            <a:spLocks noChangeArrowheads="1"/>
          </p:cNvSpPr>
          <p:nvPr/>
        </p:nvSpPr>
        <p:spPr bwMode="auto">
          <a:xfrm>
            <a:off x="282575" y="4424363"/>
            <a:ext cx="5462588" cy="1516062"/>
          </a:xfrm>
          <a:prstGeom prst="rect">
            <a:avLst/>
          </a:prstGeom>
          <a:noFill/>
          <a:ln w="57150">
            <a:noFill/>
            <a:miter lim="800000"/>
            <a:headEnd/>
            <a:tailEnd/>
          </a:ln>
        </p:spPr>
        <p:txBody>
          <a:bodyPr>
            <a:spAutoFit/>
          </a:bodyPr>
          <a:lstStyle/>
          <a:p>
            <a:pPr defTabSz="914400">
              <a:lnSpc>
                <a:spcPct val="95000"/>
              </a:lnSpc>
              <a:spcBef>
                <a:spcPct val="20000"/>
              </a:spcBef>
              <a:buClr>
                <a:srgbClr val="375185"/>
              </a:buClr>
              <a:buFont typeface="Wingdings" pitchFamily="2" charset="2"/>
              <a:buChar char="§"/>
            </a:pPr>
            <a:r>
              <a:rPr lang="en-US" sz="1400">
                <a:ea typeface="MS PGothic" pitchFamily="34" charset="-128"/>
              </a:rPr>
              <a:t>  </a:t>
            </a:r>
            <a:r>
              <a:rPr lang="en-US" sz="1400" i="1">
                <a:solidFill>
                  <a:schemeClr val="tx2"/>
                </a:solidFill>
                <a:ea typeface="MS PGothic" pitchFamily="34" charset="-128"/>
              </a:rPr>
              <a:t>IBM® InfoSphere MDM Server</a:t>
            </a:r>
          </a:p>
          <a:p>
            <a:pPr defTabSz="914400">
              <a:lnSpc>
                <a:spcPct val="95000"/>
              </a:lnSpc>
              <a:spcBef>
                <a:spcPct val="20000"/>
              </a:spcBef>
              <a:buClr>
                <a:srgbClr val="375185"/>
              </a:buClr>
              <a:buFont typeface="Wingdings" pitchFamily="2" charset="2"/>
              <a:buChar char="§"/>
            </a:pPr>
            <a:r>
              <a:rPr lang="en-US" sz="1400" i="1">
                <a:solidFill>
                  <a:schemeClr val="tx2"/>
                </a:solidFill>
                <a:ea typeface="MS PGothic" pitchFamily="34" charset="-128"/>
              </a:rPr>
              <a:t>  IBM InfoSphere QualityStage</a:t>
            </a:r>
          </a:p>
          <a:p>
            <a:pPr defTabSz="914400">
              <a:lnSpc>
                <a:spcPct val="95000"/>
              </a:lnSpc>
              <a:spcBef>
                <a:spcPct val="20000"/>
              </a:spcBef>
              <a:buClr>
                <a:srgbClr val="375185"/>
              </a:buClr>
              <a:buFont typeface="Wingdings" pitchFamily="2" charset="2"/>
              <a:buChar char="§"/>
            </a:pPr>
            <a:r>
              <a:rPr lang="en-US" sz="1400" i="1">
                <a:ea typeface="MS PGothic" pitchFamily="34" charset="-128"/>
              </a:rPr>
              <a:t>  IBM Rational Application Developer</a:t>
            </a:r>
          </a:p>
          <a:p>
            <a:pPr defTabSz="914400">
              <a:lnSpc>
                <a:spcPct val="95000"/>
              </a:lnSpc>
              <a:spcBef>
                <a:spcPct val="20000"/>
              </a:spcBef>
              <a:buClr>
                <a:srgbClr val="375185"/>
              </a:buClr>
              <a:buFont typeface="Wingdings" pitchFamily="2" charset="2"/>
              <a:buChar char="§"/>
            </a:pPr>
            <a:r>
              <a:rPr lang="en-US" sz="1400" i="1">
                <a:ea typeface="MS PGothic" pitchFamily="34" charset="-128"/>
              </a:rPr>
              <a:t>  </a:t>
            </a:r>
            <a:r>
              <a:rPr lang="en-US" sz="1400" i="1">
                <a:solidFill>
                  <a:schemeClr val="tx2"/>
                </a:solidFill>
                <a:ea typeface="MS PGothic" pitchFamily="34" charset="-128"/>
              </a:rPr>
              <a:t>IBM InfoSphere MDM Server for PIM</a:t>
            </a:r>
          </a:p>
          <a:p>
            <a:pPr defTabSz="914400">
              <a:lnSpc>
                <a:spcPct val="95000"/>
              </a:lnSpc>
              <a:spcBef>
                <a:spcPct val="20000"/>
              </a:spcBef>
              <a:buClr>
                <a:srgbClr val="375185"/>
              </a:buClr>
              <a:buFont typeface="Wingdings" pitchFamily="2" charset="2"/>
              <a:buChar char="§"/>
            </a:pPr>
            <a:r>
              <a:rPr lang="en-US" sz="1400" i="1">
                <a:ea typeface="MS PGothic" pitchFamily="34" charset="-128"/>
              </a:rPr>
              <a:t>  IBM WebSphere Application Server</a:t>
            </a:r>
          </a:p>
          <a:p>
            <a:pPr defTabSz="914400">
              <a:lnSpc>
                <a:spcPct val="95000"/>
              </a:lnSpc>
              <a:spcBef>
                <a:spcPct val="20000"/>
              </a:spcBef>
              <a:buClr>
                <a:srgbClr val="375185"/>
              </a:buClr>
              <a:buFont typeface="Wingdings" pitchFamily="2" charset="2"/>
              <a:buChar char="§"/>
            </a:pPr>
            <a:r>
              <a:rPr lang="en-US" sz="1400" i="1">
                <a:ea typeface="MS PGothic" pitchFamily="34" charset="-128"/>
              </a:rPr>
              <a:t>  SWG Lab Services for implementation</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idx="4294967295"/>
          </p:nvPr>
        </p:nvSpPr>
        <p:spPr>
          <a:xfrm>
            <a:off x="0" y="573088"/>
            <a:ext cx="11353800" cy="457200"/>
          </a:xfrm>
        </p:spPr>
        <p:txBody>
          <a:bodyPr lIns="91440" tIns="45720" rIns="91440" bIns="45720" anchor="t"/>
          <a:lstStyle/>
          <a:p>
            <a:pPr eaLnBrk="1" hangingPunct="1"/>
            <a:r>
              <a:rPr lang="en-US" b="1" smtClean="0"/>
              <a:t>Agenda</a:t>
            </a:r>
          </a:p>
        </p:txBody>
      </p:sp>
      <p:sp>
        <p:nvSpPr>
          <p:cNvPr id="16386" name="Rectangle 3"/>
          <p:cNvSpPr>
            <a:spLocks noGrp="1" noChangeArrowheads="1"/>
          </p:cNvSpPr>
          <p:nvPr>
            <p:ph type="body" idx="4294967295"/>
          </p:nvPr>
        </p:nvSpPr>
        <p:spPr>
          <a:xfrm>
            <a:off x="2870200" y="1624013"/>
            <a:ext cx="11041063" cy="3724275"/>
          </a:xfrm>
        </p:spPr>
        <p:txBody>
          <a:bodyPr lIns="91440" tIns="45720" rIns="91440" bIns="45720"/>
          <a:lstStyle/>
          <a:p>
            <a:pPr marL="601663" lvl="1" indent="-266700" defTabSz="914400" eaLnBrk="1" hangingPunct="1">
              <a:spcBef>
                <a:spcPct val="0"/>
              </a:spcBef>
              <a:buFont typeface="Arial" charset="0"/>
              <a:buAutoNum type="arabicPeriod"/>
            </a:pPr>
            <a:r>
              <a:rPr lang="en-US" sz="2100" smtClean="0"/>
              <a:t>Introducing IBM Industry Framework for Banking</a:t>
            </a:r>
          </a:p>
          <a:p>
            <a:pPr marL="947738" lvl="2" indent="-266700" defTabSz="914400" eaLnBrk="1" hangingPunct="1">
              <a:spcBef>
                <a:spcPct val="0"/>
              </a:spcBef>
            </a:pPr>
            <a:r>
              <a:rPr lang="en-US" sz="1800" smtClean="0"/>
              <a:t>The market demand for Banking Industry Frameworks </a:t>
            </a:r>
          </a:p>
          <a:p>
            <a:pPr marL="947738" lvl="2" indent="-266700" defTabSz="914400" eaLnBrk="1" hangingPunct="1">
              <a:spcBef>
                <a:spcPct val="0"/>
              </a:spcBef>
            </a:pPr>
            <a:r>
              <a:rPr lang="en-US" sz="1800" smtClean="0"/>
              <a:t>Definitions and key benefits</a:t>
            </a:r>
          </a:p>
          <a:p>
            <a:pPr marL="947738" lvl="2" indent="-266700" defTabSz="914400" eaLnBrk="1" hangingPunct="1">
              <a:spcBef>
                <a:spcPct val="0"/>
              </a:spcBef>
            </a:pPr>
            <a:endParaRPr lang="en-US" sz="1800" smtClean="0"/>
          </a:p>
          <a:p>
            <a:pPr marL="947738" lvl="2" indent="-266700" defTabSz="914400" eaLnBrk="1" hangingPunct="1">
              <a:spcBef>
                <a:spcPct val="0"/>
              </a:spcBef>
            </a:pPr>
            <a:endParaRPr lang="en-US" sz="1800" smtClean="0"/>
          </a:p>
          <a:p>
            <a:pPr marL="601663" lvl="1" indent="-266700" defTabSz="914400" eaLnBrk="1" hangingPunct="1">
              <a:spcBef>
                <a:spcPct val="0"/>
              </a:spcBef>
              <a:buFont typeface="Arial" charset="0"/>
              <a:buAutoNum type="arabicPeriod"/>
            </a:pPr>
            <a:r>
              <a:rPr lang="en-US" sz="2100" smtClean="0"/>
              <a:t>Industry Framework and Industry Solutions for Banking </a:t>
            </a:r>
          </a:p>
          <a:p>
            <a:pPr marL="947738" lvl="2" indent="-266700" defTabSz="914400" eaLnBrk="1" hangingPunct="1">
              <a:spcBef>
                <a:spcPct val="0"/>
              </a:spcBef>
            </a:pPr>
            <a:r>
              <a:rPr lang="en-US" sz="1800" smtClean="0"/>
              <a:t>Corebanking Modernisation</a:t>
            </a:r>
          </a:p>
          <a:p>
            <a:pPr marL="947738" lvl="2" indent="-266700" defTabSz="914400" eaLnBrk="1" hangingPunct="1">
              <a:spcBef>
                <a:spcPct val="0"/>
              </a:spcBef>
            </a:pPr>
            <a:r>
              <a:rPr lang="en-US" sz="1800" smtClean="0"/>
              <a:t>Payments and Securities</a:t>
            </a:r>
          </a:p>
          <a:p>
            <a:pPr marL="947738" lvl="2" indent="-266700" defTabSz="914400" eaLnBrk="1" hangingPunct="1">
              <a:spcBef>
                <a:spcPct val="0"/>
              </a:spcBef>
            </a:pPr>
            <a:r>
              <a:rPr lang="en-US" sz="1800" smtClean="0"/>
              <a:t>Customer care &amp; Insight</a:t>
            </a:r>
          </a:p>
          <a:p>
            <a:pPr marL="947738" lvl="2" indent="-266700" defTabSz="914400" eaLnBrk="1" hangingPunct="1">
              <a:spcBef>
                <a:spcPct val="0"/>
              </a:spcBef>
            </a:pPr>
            <a:r>
              <a:rPr lang="en-US" sz="1800" smtClean="0"/>
              <a:t>Integrated Risk</a:t>
            </a:r>
          </a:p>
          <a:p>
            <a:pPr marL="947738" lvl="2" indent="-266700" defTabSz="914400" eaLnBrk="1" hangingPunct="1">
              <a:spcBef>
                <a:spcPct val="0"/>
              </a:spcBef>
            </a:pPr>
            <a:r>
              <a:rPr lang="en-US" sz="1800" smtClean="0"/>
              <a:t>Financial Markets Framework</a:t>
            </a:r>
          </a:p>
          <a:p>
            <a:pPr marL="947738" lvl="2" indent="-266700" defTabSz="914400" eaLnBrk="1" hangingPunct="1">
              <a:spcBef>
                <a:spcPct val="0"/>
              </a:spcBef>
              <a:buFont typeface="Arial" charset="0"/>
              <a:buNone/>
            </a:pPr>
            <a:endParaRPr lang="en-US" sz="1800" smtClean="0"/>
          </a:p>
          <a:p>
            <a:pPr marL="601663" lvl="1" indent="-266700" defTabSz="914400" eaLnBrk="1" hangingPunct="1">
              <a:spcBef>
                <a:spcPct val="0"/>
              </a:spcBef>
              <a:buFont typeface="Arial" charset="0"/>
              <a:buAutoNum type="arabicPeriod"/>
            </a:pPr>
            <a:r>
              <a:rPr lang="en-US" sz="2100" smtClean="0"/>
              <a:t>Closing remarks </a:t>
            </a:r>
          </a:p>
          <a:p>
            <a:pPr marL="947738" lvl="2" indent="-266700" defTabSz="914400" eaLnBrk="1" hangingPunct="1">
              <a:spcBef>
                <a:spcPct val="0"/>
              </a:spcBef>
            </a:pPr>
            <a:r>
              <a:rPr lang="en-US" sz="1800" smtClean="0"/>
              <a:t>Where to get new collateral and information</a:t>
            </a:r>
          </a:p>
          <a:p>
            <a:pPr marL="947738" lvl="2" indent="-266700" defTabSz="914400" eaLnBrk="1" hangingPunct="1">
              <a:spcBef>
                <a:spcPct val="0"/>
              </a:spcBef>
            </a:pPr>
            <a:r>
              <a:rPr lang="en-US" sz="1800" smtClean="0"/>
              <a:t>Who to contact</a:t>
            </a:r>
          </a:p>
          <a:p>
            <a:pPr marL="947738" lvl="2" indent="-266700" defTabSz="914400" eaLnBrk="1" hangingPunct="1">
              <a:spcBef>
                <a:spcPct val="0"/>
              </a:spcBef>
            </a:pPr>
            <a:r>
              <a:rPr lang="en-US" sz="1800" smtClean="0"/>
              <a:t>Questions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70" descr="framework_banking_0922_hm-08"/>
          <p:cNvPicPr>
            <a:picLocks noChangeAspect="1" noChangeArrowheads="1"/>
          </p:cNvPicPr>
          <p:nvPr/>
        </p:nvPicPr>
        <p:blipFill>
          <a:blip r:embed="rId2"/>
          <a:srcRect/>
          <a:stretch>
            <a:fillRect/>
          </a:stretch>
        </p:blipFill>
        <p:spPr bwMode="auto">
          <a:xfrm>
            <a:off x="7607300" y="3124200"/>
            <a:ext cx="4360863" cy="3276600"/>
          </a:xfrm>
          <a:prstGeom prst="rect">
            <a:avLst/>
          </a:prstGeom>
          <a:noFill/>
          <a:ln w="9525">
            <a:noFill/>
            <a:miter lim="800000"/>
            <a:headEnd/>
            <a:tailEnd/>
          </a:ln>
        </p:spPr>
      </p:pic>
      <p:sp>
        <p:nvSpPr>
          <p:cNvPr id="73730" name="TextBox 38"/>
          <p:cNvSpPr txBox="1">
            <a:spLocks noChangeArrowheads="1"/>
          </p:cNvSpPr>
          <p:nvPr/>
        </p:nvSpPr>
        <p:spPr bwMode="auto">
          <a:xfrm>
            <a:off x="8291513" y="3689350"/>
            <a:ext cx="955675" cy="501650"/>
          </a:xfrm>
          <a:prstGeom prst="rect">
            <a:avLst/>
          </a:prstGeom>
          <a:noFill/>
          <a:ln w="9525">
            <a:noFill/>
            <a:miter lim="800000"/>
            <a:headEnd/>
            <a:tailEnd/>
          </a:ln>
        </p:spPr>
        <p:txBody>
          <a:bodyPr wrap="none">
            <a:spAutoFit/>
          </a:bodyPr>
          <a:lstStyle/>
          <a:p>
            <a:pPr algn="ctr" defTabSz="457200"/>
            <a:r>
              <a:rPr lang="en-US" sz="900" b="1">
                <a:solidFill>
                  <a:srgbClr val="FFFFFF"/>
                </a:solidFill>
                <a:ea typeface="MS PGothic" pitchFamily="34" charset="-128"/>
              </a:rPr>
              <a:t>Customer</a:t>
            </a:r>
          </a:p>
          <a:p>
            <a:pPr algn="ctr" defTabSz="457200"/>
            <a:r>
              <a:rPr lang="en-US" sz="900" b="1">
                <a:solidFill>
                  <a:srgbClr val="FFFFFF"/>
                </a:solidFill>
                <a:ea typeface="MS PGothic" pitchFamily="34" charset="-128"/>
              </a:rPr>
              <a:t>Care and</a:t>
            </a:r>
          </a:p>
          <a:p>
            <a:pPr algn="ctr" defTabSz="457200"/>
            <a:r>
              <a:rPr lang="en-US" sz="900" b="1">
                <a:solidFill>
                  <a:srgbClr val="FFFFFF"/>
                </a:solidFill>
                <a:ea typeface="MS PGothic" pitchFamily="34" charset="-128"/>
              </a:rPr>
              <a:t>Insight</a:t>
            </a:r>
          </a:p>
        </p:txBody>
      </p:sp>
      <p:sp>
        <p:nvSpPr>
          <p:cNvPr id="73731" name="TextBox 49"/>
          <p:cNvSpPr txBox="1">
            <a:spLocks noChangeArrowheads="1"/>
          </p:cNvSpPr>
          <p:nvPr/>
        </p:nvSpPr>
        <p:spPr bwMode="auto">
          <a:xfrm>
            <a:off x="9837738" y="3733800"/>
            <a:ext cx="1646237" cy="365125"/>
          </a:xfrm>
          <a:prstGeom prst="rect">
            <a:avLst/>
          </a:prstGeom>
          <a:noFill/>
          <a:ln w="9525">
            <a:noFill/>
            <a:miter lim="800000"/>
            <a:headEnd/>
            <a:tailEnd/>
          </a:ln>
        </p:spPr>
        <p:txBody>
          <a:bodyPr>
            <a:spAutoFit/>
          </a:bodyPr>
          <a:lstStyle/>
          <a:p>
            <a:pPr algn="ctr" defTabSz="457200"/>
            <a:r>
              <a:rPr lang="en-US" sz="900">
                <a:solidFill>
                  <a:srgbClr val="EB7C1F"/>
                </a:solidFill>
                <a:ea typeface="MS PGothic" pitchFamily="34" charset="-128"/>
              </a:rPr>
              <a:t>Core Banking </a:t>
            </a:r>
          </a:p>
          <a:p>
            <a:pPr algn="ctr" defTabSz="457200"/>
            <a:r>
              <a:rPr lang="en-US" sz="900">
                <a:solidFill>
                  <a:srgbClr val="EB7C1F"/>
                </a:solidFill>
                <a:ea typeface="MS PGothic" pitchFamily="34" charset="-128"/>
              </a:rPr>
              <a:t>Transformation</a:t>
            </a:r>
          </a:p>
        </p:txBody>
      </p:sp>
      <p:sp>
        <p:nvSpPr>
          <p:cNvPr id="73732" name="TextBox 51"/>
          <p:cNvSpPr txBox="1">
            <a:spLocks noChangeArrowheads="1"/>
          </p:cNvSpPr>
          <p:nvPr/>
        </p:nvSpPr>
        <p:spPr bwMode="auto">
          <a:xfrm>
            <a:off x="10094913" y="5268913"/>
            <a:ext cx="1676400" cy="369887"/>
          </a:xfrm>
          <a:prstGeom prst="rect">
            <a:avLst/>
          </a:prstGeom>
          <a:noFill/>
          <a:ln w="9525">
            <a:noFill/>
            <a:miter lim="800000"/>
            <a:headEnd/>
            <a:tailEnd/>
          </a:ln>
        </p:spPr>
        <p:txBody>
          <a:bodyPr wrap="none">
            <a:spAutoFit/>
          </a:bodyPr>
          <a:lstStyle/>
          <a:p>
            <a:pPr algn="ctr" defTabSz="457200"/>
            <a:r>
              <a:rPr lang="en-US" sz="900">
                <a:solidFill>
                  <a:srgbClr val="990074"/>
                </a:solidFill>
                <a:ea typeface="MS PGothic" pitchFamily="34" charset="-128"/>
              </a:rPr>
              <a:t>Payments and</a:t>
            </a:r>
          </a:p>
          <a:p>
            <a:pPr algn="ctr" defTabSz="457200"/>
            <a:r>
              <a:rPr lang="en-US" sz="900">
                <a:solidFill>
                  <a:srgbClr val="990074"/>
                </a:solidFill>
                <a:ea typeface="MS PGothic" pitchFamily="34" charset="-128"/>
              </a:rPr>
              <a:t>Transaction Services</a:t>
            </a:r>
          </a:p>
        </p:txBody>
      </p:sp>
      <p:sp>
        <p:nvSpPr>
          <p:cNvPr id="73733" name="TextBox 48"/>
          <p:cNvSpPr txBox="1">
            <a:spLocks noChangeArrowheads="1"/>
          </p:cNvSpPr>
          <p:nvPr/>
        </p:nvSpPr>
        <p:spPr bwMode="auto">
          <a:xfrm>
            <a:off x="8012113" y="5273675"/>
            <a:ext cx="1471612" cy="365125"/>
          </a:xfrm>
          <a:prstGeom prst="rect">
            <a:avLst/>
          </a:prstGeom>
          <a:noFill/>
          <a:ln w="9525">
            <a:noFill/>
            <a:miter lim="800000"/>
            <a:headEnd/>
            <a:tailEnd/>
          </a:ln>
        </p:spPr>
        <p:txBody>
          <a:bodyPr wrap="none">
            <a:spAutoFit/>
          </a:bodyPr>
          <a:lstStyle/>
          <a:p>
            <a:pPr algn="ctr" defTabSz="457200"/>
            <a:r>
              <a:rPr lang="en-US" sz="900">
                <a:solidFill>
                  <a:srgbClr val="1DA43B"/>
                </a:solidFill>
                <a:ea typeface="MS PGothic" pitchFamily="34" charset="-128"/>
              </a:rPr>
              <a:t>Integrated </a:t>
            </a:r>
          </a:p>
          <a:p>
            <a:pPr algn="ctr" defTabSz="457200"/>
            <a:r>
              <a:rPr lang="en-US" sz="900">
                <a:solidFill>
                  <a:srgbClr val="1DA43B"/>
                </a:solidFill>
                <a:ea typeface="MS PGothic" pitchFamily="34" charset="-128"/>
              </a:rPr>
              <a:t>Risk Management</a:t>
            </a:r>
          </a:p>
        </p:txBody>
      </p:sp>
      <p:sp>
        <p:nvSpPr>
          <p:cNvPr id="73734" name="Oval 10"/>
          <p:cNvSpPr>
            <a:spLocks noChangeArrowheads="1"/>
          </p:cNvSpPr>
          <p:nvPr/>
        </p:nvSpPr>
        <p:spPr bwMode="auto">
          <a:xfrm>
            <a:off x="4767263" y="1905000"/>
            <a:ext cx="1319212" cy="914400"/>
          </a:xfrm>
          <a:prstGeom prst="ellipse">
            <a:avLst/>
          </a:prstGeom>
          <a:solidFill>
            <a:srgbClr val="00A1D1"/>
          </a:solidFill>
          <a:ln w="3175">
            <a:solidFill>
              <a:srgbClr val="00A1D1"/>
            </a:solidFill>
            <a:round/>
            <a:headEnd/>
            <a:tailEnd/>
          </a:ln>
        </p:spPr>
        <p:txBody>
          <a:bodyPr wrap="none" anchor="ctr"/>
          <a:lstStyle/>
          <a:p>
            <a:pPr defTabSz="914400"/>
            <a:endParaRPr lang="en-GB" sz="1800" b="1">
              <a:solidFill>
                <a:srgbClr val="000000"/>
              </a:solidFill>
              <a:ea typeface="MS PGothic" pitchFamily="34" charset="-128"/>
            </a:endParaRPr>
          </a:p>
        </p:txBody>
      </p:sp>
      <p:sp>
        <p:nvSpPr>
          <p:cNvPr id="73735" name="Oval 11"/>
          <p:cNvSpPr>
            <a:spLocks noChangeArrowheads="1"/>
          </p:cNvSpPr>
          <p:nvPr/>
        </p:nvSpPr>
        <p:spPr bwMode="auto">
          <a:xfrm>
            <a:off x="4767263" y="3124200"/>
            <a:ext cx="1319212" cy="914400"/>
          </a:xfrm>
          <a:prstGeom prst="ellipse">
            <a:avLst/>
          </a:prstGeom>
          <a:solidFill>
            <a:srgbClr val="00A1D1"/>
          </a:solidFill>
          <a:ln w="3175">
            <a:solidFill>
              <a:srgbClr val="00A1D1"/>
            </a:solidFill>
            <a:round/>
            <a:headEnd/>
            <a:tailEnd/>
          </a:ln>
        </p:spPr>
        <p:txBody>
          <a:bodyPr wrap="none" anchor="ctr"/>
          <a:lstStyle/>
          <a:p>
            <a:pPr defTabSz="914400"/>
            <a:endParaRPr lang="en-GB" sz="1800" b="1">
              <a:solidFill>
                <a:srgbClr val="000000"/>
              </a:solidFill>
              <a:ea typeface="MS PGothic" pitchFamily="34" charset="-128"/>
            </a:endParaRPr>
          </a:p>
        </p:txBody>
      </p:sp>
      <p:sp>
        <p:nvSpPr>
          <p:cNvPr id="73736" name="Oval 12"/>
          <p:cNvSpPr>
            <a:spLocks noChangeArrowheads="1"/>
          </p:cNvSpPr>
          <p:nvPr/>
        </p:nvSpPr>
        <p:spPr bwMode="auto">
          <a:xfrm>
            <a:off x="4868863" y="4419600"/>
            <a:ext cx="1317625" cy="914400"/>
          </a:xfrm>
          <a:prstGeom prst="ellipse">
            <a:avLst/>
          </a:prstGeom>
          <a:solidFill>
            <a:srgbClr val="00A1D1"/>
          </a:solidFill>
          <a:ln w="3175">
            <a:solidFill>
              <a:srgbClr val="00A1D1"/>
            </a:solidFill>
            <a:round/>
            <a:headEnd/>
            <a:tailEnd/>
          </a:ln>
        </p:spPr>
        <p:txBody>
          <a:bodyPr wrap="none" anchor="ctr"/>
          <a:lstStyle/>
          <a:p>
            <a:pPr defTabSz="914400"/>
            <a:endParaRPr lang="en-GB" sz="1800" b="1">
              <a:solidFill>
                <a:srgbClr val="000000"/>
              </a:solidFill>
              <a:ea typeface="MS PGothic" pitchFamily="34" charset="-128"/>
            </a:endParaRPr>
          </a:p>
        </p:txBody>
      </p:sp>
      <p:sp>
        <p:nvSpPr>
          <p:cNvPr id="73737" name="Rectangle 15"/>
          <p:cNvSpPr>
            <a:spLocks noChangeArrowheads="1"/>
          </p:cNvSpPr>
          <p:nvPr/>
        </p:nvSpPr>
        <p:spPr bwMode="auto">
          <a:xfrm>
            <a:off x="4778375" y="4724400"/>
            <a:ext cx="1408113" cy="228600"/>
          </a:xfrm>
          <a:prstGeom prst="rect">
            <a:avLst/>
          </a:prstGeom>
          <a:noFill/>
          <a:ln w="9525">
            <a:noFill/>
            <a:miter lim="800000"/>
            <a:headEnd/>
            <a:tailEnd/>
          </a:ln>
        </p:spPr>
        <p:txBody>
          <a:bodyPr>
            <a:spAutoFit/>
          </a:bodyPr>
          <a:lstStyle/>
          <a:p>
            <a:pPr algn="ctr" defTabSz="457200"/>
            <a:r>
              <a:rPr lang="en-US" sz="900">
                <a:solidFill>
                  <a:srgbClr val="FFFFFF"/>
                </a:solidFill>
                <a:ea typeface="MS PGothic" pitchFamily="34" charset="-128"/>
              </a:rPr>
              <a:t>Interaction</a:t>
            </a:r>
          </a:p>
        </p:txBody>
      </p:sp>
      <p:sp>
        <p:nvSpPr>
          <p:cNvPr id="73738" name="Rectangle 14"/>
          <p:cNvSpPr>
            <a:spLocks noChangeArrowheads="1"/>
          </p:cNvSpPr>
          <p:nvPr/>
        </p:nvSpPr>
        <p:spPr bwMode="auto">
          <a:xfrm>
            <a:off x="4767263" y="3429000"/>
            <a:ext cx="1219200" cy="230188"/>
          </a:xfrm>
          <a:prstGeom prst="rect">
            <a:avLst/>
          </a:prstGeom>
          <a:noFill/>
          <a:ln w="9525">
            <a:noFill/>
            <a:miter lim="800000"/>
            <a:headEnd/>
            <a:tailEnd/>
          </a:ln>
        </p:spPr>
        <p:txBody>
          <a:bodyPr>
            <a:spAutoFit/>
          </a:bodyPr>
          <a:lstStyle/>
          <a:p>
            <a:pPr algn="ctr" defTabSz="457200"/>
            <a:r>
              <a:rPr lang="en-US" sz="900">
                <a:solidFill>
                  <a:srgbClr val="FFFFFF"/>
                </a:solidFill>
                <a:ea typeface="MS PGothic" pitchFamily="34" charset="-128"/>
              </a:rPr>
              <a:t>Insight</a:t>
            </a:r>
          </a:p>
        </p:txBody>
      </p:sp>
      <p:sp>
        <p:nvSpPr>
          <p:cNvPr id="73739" name="Rectangle 13"/>
          <p:cNvSpPr>
            <a:spLocks noChangeArrowheads="1"/>
          </p:cNvSpPr>
          <p:nvPr/>
        </p:nvSpPr>
        <p:spPr bwMode="auto">
          <a:xfrm>
            <a:off x="4767263" y="2209800"/>
            <a:ext cx="1219200" cy="228600"/>
          </a:xfrm>
          <a:prstGeom prst="rect">
            <a:avLst/>
          </a:prstGeom>
          <a:noFill/>
          <a:ln w="9525">
            <a:noFill/>
            <a:miter lim="800000"/>
            <a:headEnd/>
            <a:tailEnd/>
          </a:ln>
        </p:spPr>
        <p:txBody>
          <a:bodyPr>
            <a:spAutoFit/>
          </a:bodyPr>
          <a:lstStyle/>
          <a:p>
            <a:pPr algn="ctr" defTabSz="457200"/>
            <a:r>
              <a:rPr lang="en-US" sz="900">
                <a:solidFill>
                  <a:srgbClr val="FFFFFF"/>
                </a:solidFill>
                <a:ea typeface="MS PGothic" pitchFamily="34" charset="-128"/>
              </a:rPr>
              <a:t>Information</a:t>
            </a:r>
          </a:p>
        </p:txBody>
      </p:sp>
      <p:sp>
        <p:nvSpPr>
          <p:cNvPr id="73740" name="Rectangle 3"/>
          <p:cNvSpPr>
            <a:spLocks noGrp="1" noChangeArrowheads="1"/>
          </p:cNvSpPr>
          <p:nvPr>
            <p:ph type="title" idx="4294967295"/>
          </p:nvPr>
        </p:nvSpPr>
        <p:spPr>
          <a:xfrm>
            <a:off x="608013" y="74613"/>
            <a:ext cx="10955337" cy="1143000"/>
          </a:xfrm>
        </p:spPr>
        <p:txBody>
          <a:bodyPr lIns="91440" tIns="45720" rIns="91440" bIns="45720" anchor="t"/>
          <a:lstStyle/>
          <a:p>
            <a:pPr eaLnBrk="1" hangingPunct="1"/>
            <a:r>
              <a:rPr lang="en-US" sz="3600" smtClean="0">
                <a:sym typeface="Arial" charset="0"/>
              </a:rPr>
              <a:t>Banking Industry Framework – </a:t>
            </a:r>
            <a:br>
              <a:rPr lang="en-US" sz="3600" smtClean="0">
                <a:sym typeface="Arial" charset="0"/>
              </a:rPr>
            </a:br>
            <a:r>
              <a:rPr lang="en-US" sz="3600" smtClean="0">
                <a:sym typeface="Arial" charset="0"/>
              </a:rPr>
              <a:t>Customer Care and Insight Projects</a:t>
            </a:r>
          </a:p>
        </p:txBody>
      </p:sp>
      <p:grpSp>
        <p:nvGrpSpPr>
          <p:cNvPr id="73741" name="Group 13"/>
          <p:cNvGrpSpPr>
            <a:grpSpLocks/>
          </p:cNvGrpSpPr>
          <p:nvPr/>
        </p:nvGrpSpPr>
        <p:grpSpPr bwMode="auto">
          <a:xfrm>
            <a:off x="1014413" y="2057400"/>
            <a:ext cx="3346450" cy="457200"/>
            <a:chOff x="203" y="1252"/>
            <a:chExt cx="1541" cy="592"/>
          </a:xfrm>
        </p:grpSpPr>
        <p:sp>
          <p:nvSpPr>
            <p:cNvPr id="94242" name="Line 14"/>
            <p:cNvSpPr>
              <a:spLocks noChangeShapeType="1"/>
            </p:cNvSpPr>
            <p:nvPr/>
          </p:nvSpPr>
          <p:spPr bwMode="auto">
            <a:xfrm>
              <a:off x="203" y="1252"/>
              <a:ext cx="1541" cy="0"/>
            </a:xfrm>
            <a:prstGeom prst="line">
              <a:avLst/>
            </a:prstGeom>
            <a:noFill/>
            <a:ln w="12700">
              <a:solidFill>
                <a:srgbClr val="00A1D1"/>
              </a:solidFill>
              <a:round/>
              <a:headEnd/>
              <a:tailEnd/>
            </a:ln>
          </p:spPr>
          <p:txBody>
            <a:bodyPr/>
            <a:lstStyle/>
            <a:p>
              <a:pPr defTabSz="914400">
                <a:defRPr/>
              </a:pPr>
              <a:endParaRPr lang="en-US" sz="1800" b="1">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ea typeface="MS PGothic" pitchFamily="34" charset="-128"/>
              </a:endParaRPr>
            </a:p>
          </p:txBody>
        </p:sp>
        <p:grpSp>
          <p:nvGrpSpPr>
            <p:cNvPr id="73763" name="Group 15"/>
            <p:cNvGrpSpPr>
              <a:grpSpLocks/>
            </p:cNvGrpSpPr>
            <p:nvPr/>
          </p:nvGrpSpPr>
          <p:grpSpPr bwMode="auto">
            <a:xfrm>
              <a:off x="203" y="1252"/>
              <a:ext cx="1541" cy="592"/>
              <a:chOff x="203" y="1253"/>
              <a:chExt cx="1541" cy="592"/>
            </a:xfrm>
          </p:grpSpPr>
          <p:sp>
            <p:nvSpPr>
              <p:cNvPr id="94244" name="Line 16"/>
              <p:cNvSpPr>
                <a:spLocks noChangeShapeType="1"/>
              </p:cNvSpPr>
              <p:nvPr/>
            </p:nvSpPr>
            <p:spPr bwMode="auto">
              <a:xfrm>
                <a:off x="1744" y="1253"/>
                <a:ext cx="0" cy="592"/>
              </a:xfrm>
              <a:prstGeom prst="line">
                <a:avLst/>
              </a:prstGeom>
              <a:noFill/>
              <a:ln w="12700">
                <a:solidFill>
                  <a:srgbClr val="00A1D1"/>
                </a:solidFill>
                <a:round/>
                <a:headEnd/>
                <a:tailEnd/>
              </a:ln>
            </p:spPr>
            <p:txBody>
              <a:bodyPr/>
              <a:lstStyle/>
              <a:p>
                <a:pPr defTabSz="914400">
                  <a:defRPr/>
                </a:pPr>
                <a:endParaRPr lang="en-US" sz="1800" b="1">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ea typeface="MS PGothic" pitchFamily="34" charset="-128"/>
                </a:endParaRPr>
              </a:p>
            </p:txBody>
          </p:sp>
          <p:sp>
            <p:nvSpPr>
              <p:cNvPr id="94245" name="Line 17"/>
              <p:cNvSpPr>
                <a:spLocks noChangeShapeType="1"/>
              </p:cNvSpPr>
              <p:nvPr/>
            </p:nvSpPr>
            <p:spPr bwMode="auto">
              <a:xfrm>
                <a:off x="203" y="1845"/>
                <a:ext cx="1541" cy="0"/>
              </a:xfrm>
              <a:prstGeom prst="line">
                <a:avLst/>
              </a:prstGeom>
              <a:noFill/>
              <a:ln w="12700">
                <a:solidFill>
                  <a:srgbClr val="00A1D1"/>
                </a:solidFill>
                <a:round/>
                <a:headEnd/>
                <a:tailEnd/>
              </a:ln>
            </p:spPr>
            <p:txBody>
              <a:bodyPr/>
              <a:lstStyle/>
              <a:p>
                <a:pPr defTabSz="914400">
                  <a:defRPr/>
                </a:pPr>
                <a:endParaRPr lang="en-US" sz="1800" b="1">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ea typeface="MS PGothic" pitchFamily="34" charset="-128"/>
                </a:endParaRPr>
              </a:p>
            </p:txBody>
          </p:sp>
        </p:grpSp>
      </p:grpSp>
      <p:grpSp>
        <p:nvGrpSpPr>
          <p:cNvPr id="73742" name="Group 13"/>
          <p:cNvGrpSpPr>
            <a:grpSpLocks/>
          </p:cNvGrpSpPr>
          <p:nvPr/>
        </p:nvGrpSpPr>
        <p:grpSpPr bwMode="auto">
          <a:xfrm>
            <a:off x="1008063" y="3352800"/>
            <a:ext cx="3352800" cy="457200"/>
            <a:chOff x="203" y="1252"/>
            <a:chExt cx="1541" cy="592"/>
          </a:xfrm>
        </p:grpSpPr>
        <p:sp>
          <p:nvSpPr>
            <p:cNvPr id="94238" name="Line 14"/>
            <p:cNvSpPr>
              <a:spLocks noChangeShapeType="1"/>
            </p:cNvSpPr>
            <p:nvPr/>
          </p:nvSpPr>
          <p:spPr bwMode="auto">
            <a:xfrm>
              <a:off x="203" y="1252"/>
              <a:ext cx="1541" cy="0"/>
            </a:xfrm>
            <a:prstGeom prst="line">
              <a:avLst/>
            </a:prstGeom>
            <a:noFill/>
            <a:ln w="12700">
              <a:solidFill>
                <a:srgbClr val="00A1D1"/>
              </a:solidFill>
              <a:round/>
              <a:headEnd/>
              <a:tailEnd/>
            </a:ln>
          </p:spPr>
          <p:txBody>
            <a:bodyPr/>
            <a:lstStyle/>
            <a:p>
              <a:pPr defTabSz="914400">
                <a:defRPr/>
              </a:pPr>
              <a:endParaRPr lang="en-US" sz="1800" b="1">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ea typeface="MS PGothic" pitchFamily="34" charset="-128"/>
              </a:endParaRPr>
            </a:p>
          </p:txBody>
        </p:sp>
        <p:grpSp>
          <p:nvGrpSpPr>
            <p:cNvPr id="73759" name="Group 15"/>
            <p:cNvGrpSpPr>
              <a:grpSpLocks/>
            </p:cNvGrpSpPr>
            <p:nvPr/>
          </p:nvGrpSpPr>
          <p:grpSpPr bwMode="auto">
            <a:xfrm>
              <a:off x="203" y="1252"/>
              <a:ext cx="1541" cy="592"/>
              <a:chOff x="203" y="1253"/>
              <a:chExt cx="1541" cy="592"/>
            </a:xfrm>
          </p:grpSpPr>
          <p:sp>
            <p:nvSpPr>
              <p:cNvPr id="94240" name="Line 16"/>
              <p:cNvSpPr>
                <a:spLocks noChangeShapeType="1"/>
              </p:cNvSpPr>
              <p:nvPr/>
            </p:nvSpPr>
            <p:spPr bwMode="auto">
              <a:xfrm>
                <a:off x="1744" y="1253"/>
                <a:ext cx="0" cy="592"/>
              </a:xfrm>
              <a:prstGeom prst="line">
                <a:avLst/>
              </a:prstGeom>
              <a:noFill/>
              <a:ln w="12700">
                <a:solidFill>
                  <a:srgbClr val="00A1D1"/>
                </a:solidFill>
                <a:round/>
                <a:headEnd/>
                <a:tailEnd/>
              </a:ln>
            </p:spPr>
            <p:txBody>
              <a:bodyPr/>
              <a:lstStyle/>
              <a:p>
                <a:pPr defTabSz="914400">
                  <a:defRPr/>
                </a:pPr>
                <a:endParaRPr lang="en-US" sz="1800" b="1">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ea typeface="MS PGothic" pitchFamily="34" charset="-128"/>
                </a:endParaRPr>
              </a:p>
            </p:txBody>
          </p:sp>
          <p:sp>
            <p:nvSpPr>
              <p:cNvPr id="94241" name="Line 17"/>
              <p:cNvSpPr>
                <a:spLocks noChangeShapeType="1"/>
              </p:cNvSpPr>
              <p:nvPr/>
            </p:nvSpPr>
            <p:spPr bwMode="auto">
              <a:xfrm>
                <a:off x="203" y="1845"/>
                <a:ext cx="1541" cy="0"/>
              </a:xfrm>
              <a:prstGeom prst="line">
                <a:avLst/>
              </a:prstGeom>
              <a:noFill/>
              <a:ln w="12700">
                <a:solidFill>
                  <a:srgbClr val="00A1D1"/>
                </a:solidFill>
                <a:round/>
                <a:headEnd/>
                <a:tailEnd/>
              </a:ln>
            </p:spPr>
            <p:txBody>
              <a:bodyPr/>
              <a:lstStyle/>
              <a:p>
                <a:pPr defTabSz="914400">
                  <a:defRPr/>
                </a:pPr>
                <a:endParaRPr lang="en-US" sz="1800" b="1">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ea typeface="MS PGothic" pitchFamily="34" charset="-128"/>
                </a:endParaRPr>
              </a:p>
            </p:txBody>
          </p:sp>
        </p:grpSp>
      </p:grpSp>
      <p:grpSp>
        <p:nvGrpSpPr>
          <p:cNvPr id="73743" name="Group 13"/>
          <p:cNvGrpSpPr>
            <a:grpSpLocks/>
          </p:cNvGrpSpPr>
          <p:nvPr/>
        </p:nvGrpSpPr>
        <p:grpSpPr bwMode="auto">
          <a:xfrm>
            <a:off x="1014413" y="4343400"/>
            <a:ext cx="3346450" cy="914400"/>
            <a:chOff x="203" y="1252"/>
            <a:chExt cx="1541" cy="592"/>
          </a:xfrm>
        </p:grpSpPr>
        <p:sp>
          <p:nvSpPr>
            <p:cNvPr id="94234" name="Line 14"/>
            <p:cNvSpPr>
              <a:spLocks noChangeShapeType="1"/>
            </p:cNvSpPr>
            <p:nvPr/>
          </p:nvSpPr>
          <p:spPr bwMode="auto">
            <a:xfrm>
              <a:off x="203" y="1252"/>
              <a:ext cx="1541" cy="0"/>
            </a:xfrm>
            <a:prstGeom prst="line">
              <a:avLst/>
            </a:prstGeom>
            <a:noFill/>
            <a:ln w="12700">
              <a:solidFill>
                <a:srgbClr val="00A1D1"/>
              </a:solidFill>
              <a:round/>
              <a:headEnd/>
              <a:tailEnd/>
            </a:ln>
          </p:spPr>
          <p:txBody>
            <a:bodyPr/>
            <a:lstStyle/>
            <a:p>
              <a:pPr defTabSz="914400">
                <a:defRPr/>
              </a:pPr>
              <a:endParaRPr lang="en-US" sz="1800" b="1">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ea typeface="MS PGothic" pitchFamily="34" charset="-128"/>
              </a:endParaRPr>
            </a:p>
          </p:txBody>
        </p:sp>
        <p:grpSp>
          <p:nvGrpSpPr>
            <p:cNvPr id="73755" name="Group 15"/>
            <p:cNvGrpSpPr>
              <a:grpSpLocks/>
            </p:cNvGrpSpPr>
            <p:nvPr/>
          </p:nvGrpSpPr>
          <p:grpSpPr bwMode="auto">
            <a:xfrm>
              <a:off x="203" y="1252"/>
              <a:ext cx="1541" cy="592"/>
              <a:chOff x="203" y="1253"/>
              <a:chExt cx="1541" cy="592"/>
            </a:xfrm>
          </p:grpSpPr>
          <p:sp>
            <p:nvSpPr>
              <p:cNvPr id="94236" name="Line 16"/>
              <p:cNvSpPr>
                <a:spLocks noChangeShapeType="1"/>
              </p:cNvSpPr>
              <p:nvPr/>
            </p:nvSpPr>
            <p:spPr bwMode="auto">
              <a:xfrm>
                <a:off x="1744" y="1253"/>
                <a:ext cx="0" cy="592"/>
              </a:xfrm>
              <a:prstGeom prst="line">
                <a:avLst/>
              </a:prstGeom>
              <a:noFill/>
              <a:ln w="12700">
                <a:solidFill>
                  <a:srgbClr val="00A1D1"/>
                </a:solidFill>
                <a:round/>
                <a:headEnd/>
                <a:tailEnd/>
              </a:ln>
            </p:spPr>
            <p:txBody>
              <a:bodyPr/>
              <a:lstStyle/>
              <a:p>
                <a:pPr defTabSz="914400">
                  <a:defRPr/>
                </a:pPr>
                <a:endParaRPr lang="en-US" sz="1800" b="1">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ea typeface="MS PGothic" pitchFamily="34" charset="-128"/>
                </a:endParaRPr>
              </a:p>
            </p:txBody>
          </p:sp>
          <p:sp>
            <p:nvSpPr>
              <p:cNvPr id="94237" name="Line 17"/>
              <p:cNvSpPr>
                <a:spLocks noChangeShapeType="1"/>
              </p:cNvSpPr>
              <p:nvPr/>
            </p:nvSpPr>
            <p:spPr bwMode="auto">
              <a:xfrm>
                <a:off x="203" y="1845"/>
                <a:ext cx="1541" cy="0"/>
              </a:xfrm>
              <a:prstGeom prst="line">
                <a:avLst/>
              </a:prstGeom>
              <a:noFill/>
              <a:ln w="12700">
                <a:solidFill>
                  <a:srgbClr val="00A1D1"/>
                </a:solidFill>
                <a:round/>
                <a:headEnd/>
                <a:tailEnd/>
              </a:ln>
            </p:spPr>
            <p:txBody>
              <a:bodyPr/>
              <a:lstStyle/>
              <a:p>
                <a:pPr defTabSz="914400">
                  <a:defRPr/>
                </a:pPr>
                <a:endParaRPr lang="en-US" sz="1800" b="1">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ea typeface="MS PGothic" pitchFamily="34" charset="-128"/>
                </a:endParaRPr>
              </a:p>
            </p:txBody>
          </p:sp>
        </p:grpSp>
      </p:grpSp>
      <p:sp>
        <p:nvSpPr>
          <p:cNvPr id="73744" name="Rectangle 6"/>
          <p:cNvSpPr>
            <a:spLocks noChangeArrowheads="1"/>
          </p:cNvSpPr>
          <p:nvPr/>
        </p:nvSpPr>
        <p:spPr bwMode="auto">
          <a:xfrm>
            <a:off x="811213" y="4343400"/>
            <a:ext cx="3549650" cy="854075"/>
          </a:xfrm>
          <a:prstGeom prst="rect">
            <a:avLst/>
          </a:prstGeom>
          <a:noFill/>
          <a:ln w="9525">
            <a:noFill/>
            <a:miter lim="800000"/>
            <a:headEnd/>
            <a:tailEnd/>
          </a:ln>
        </p:spPr>
        <p:txBody>
          <a:bodyPr>
            <a:spAutoFit/>
          </a:bodyPr>
          <a:lstStyle/>
          <a:p>
            <a:pPr marL="115888" indent="-115888" defTabSz="914400">
              <a:buClr>
                <a:srgbClr val="00A1D1"/>
              </a:buClr>
              <a:buFont typeface="Wingdings" pitchFamily="2" charset="2"/>
              <a:buChar char="§"/>
            </a:pPr>
            <a:r>
              <a:rPr lang="en-US" sz="1000">
                <a:solidFill>
                  <a:srgbClr val="000000"/>
                </a:solidFill>
                <a:ea typeface="MS PGothic" pitchFamily="34" charset="-128"/>
              </a:rPr>
              <a:t>Multi-Channel Transformation</a:t>
            </a:r>
          </a:p>
          <a:p>
            <a:pPr marL="115888" indent="-115888" defTabSz="914400">
              <a:buClr>
                <a:srgbClr val="00A1D1"/>
              </a:buClr>
              <a:buFont typeface="Wingdings" pitchFamily="2" charset="2"/>
              <a:buChar char="§"/>
            </a:pPr>
            <a:r>
              <a:rPr lang="en-US" sz="1000">
                <a:solidFill>
                  <a:srgbClr val="000000"/>
                </a:solidFill>
                <a:ea typeface="MS PGothic" pitchFamily="34" charset="-128"/>
              </a:rPr>
              <a:t>Interactive Marketing</a:t>
            </a:r>
          </a:p>
          <a:p>
            <a:pPr marL="115888" indent="-115888" defTabSz="914400">
              <a:buClr>
                <a:srgbClr val="00A1D1"/>
              </a:buClr>
              <a:buFont typeface="Wingdings" pitchFamily="2" charset="2"/>
              <a:buChar char="§"/>
            </a:pPr>
            <a:r>
              <a:rPr lang="en-US" sz="1000">
                <a:solidFill>
                  <a:srgbClr val="000000"/>
                </a:solidFill>
                <a:ea typeface="MS PGothic" pitchFamily="34" charset="-128"/>
              </a:rPr>
              <a:t>Sales and Advisory Transformation</a:t>
            </a:r>
          </a:p>
          <a:p>
            <a:pPr marL="115888" indent="-115888" defTabSz="914400">
              <a:buClr>
                <a:srgbClr val="00A1D1"/>
              </a:buClr>
              <a:buFont typeface="Wingdings" pitchFamily="2" charset="2"/>
              <a:buChar char="§"/>
            </a:pPr>
            <a:r>
              <a:rPr lang="en-US" sz="1000">
                <a:solidFill>
                  <a:srgbClr val="000000"/>
                </a:solidFill>
                <a:ea typeface="MS PGothic" pitchFamily="34" charset="-128"/>
              </a:rPr>
              <a:t>Onboarding a nd Origination Optimization</a:t>
            </a:r>
          </a:p>
          <a:p>
            <a:pPr marL="115888" indent="-115888" defTabSz="914400">
              <a:buClr>
                <a:srgbClr val="00A1D1"/>
              </a:buClr>
              <a:buFont typeface="Wingdings" pitchFamily="2" charset="2"/>
              <a:buChar char="§"/>
            </a:pPr>
            <a:r>
              <a:rPr lang="en-US" sz="1000">
                <a:solidFill>
                  <a:srgbClr val="000000"/>
                </a:solidFill>
                <a:ea typeface="MS PGothic" pitchFamily="34" charset="-128"/>
              </a:rPr>
              <a:t>Customer Care and Servicing</a:t>
            </a:r>
          </a:p>
        </p:txBody>
      </p:sp>
      <p:sp>
        <p:nvSpPr>
          <p:cNvPr id="73745" name="Rectangle 7"/>
          <p:cNvSpPr>
            <a:spLocks noChangeArrowheads="1"/>
          </p:cNvSpPr>
          <p:nvPr/>
        </p:nvSpPr>
        <p:spPr bwMode="auto">
          <a:xfrm>
            <a:off x="811213" y="3352800"/>
            <a:ext cx="3924300" cy="396875"/>
          </a:xfrm>
          <a:prstGeom prst="rect">
            <a:avLst/>
          </a:prstGeom>
          <a:noFill/>
          <a:ln w="9525">
            <a:noFill/>
            <a:miter lim="800000"/>
            <a:headEnd/>
            <a:tailEnd/>
          </a:ln>
        </p:spPr>
        <p:txBody>
          <a:bodyPr>
            <a:spAutoFit/>
          </a:bodyPr>
          <a:lstStyle/>
          <a:p>
            <a:pPr marL="115888" indent="-115888" defTabSz="914400">
              <a:buClr>
                <a:srgbClr val="00A1D1"/>
              </a:buClr>
              <a:buFont typeface="Wingdings" pitchFamily="2" charset="2"/>
              <a:buChar char="§"/>
            </a:pPr>
            <a:r>
              <a:rPr lang="en-US" sz="1000">
                <a:solidFill>
                  <a:srgbClr val="000000"/>
                </a:solidFill>
                <a:ea typeface="MS PGothic" pitchFamily="34" charset="-128"/>
              </a:rPr>
              <a:t>Customer Analytics </a:t>
            </a:r>
          </a:p>
          <a:p>
            <a:pPr marL="115888" indent="-115888" defTabSz="914400">
              <a:buClr>
                <a:srgbClr val="00A1D1"/>
              </a:buClr>
              <a:buFont typeface="Wingdings" pitchFamily="2" charset="2"/>
              <a:buChar char="§"/>
            </a:pPr>
            <a:r>
              <a:rPr lang="en-US" sz="1000">
                <a:solidFill>
                  <a:srgbClr val="000000"/>
                </a:solidFill>
                <a:ea typeface="MS PGothic" pitchFamily="34" charset="-128"/>
              </a:rPr>
              <a:t>Business Performance Analytics</a:t>
            </a:r>
          </a:p>
        </p:txBody>
      </p:sp>
      <p:sp>
        <p:nvSpPr>
          <p:cNvPr id="73746" name="Rectangle 10"/>
          <p:cNvSpPr>
            <a:spLocks noChangeArrowheads="1"/>
          </p:cNvSpPr>
          <p:nvPr/>
        </p:nvSpPr>
        <p:spPr bwMode="auto">
          <a:xfrm>
            <a:off x="781050" y="2057400"/>
            <a:ext cx="5405438" cy="400050"/>
          </a:xfrm>
          <a:prstGeom prst="rect">
            <a:avLst/>
          </a:prstGeom>
          <a:noFill/>
          <a:ln w="9525">
            <a:noFill/>
            <a:miter lim="800000"/>
            <a:headEnd/>
            <a:tailEnd/>
          </a:ln>
        </p:spPr>
        <p:txBody>
          <a:bodyPr>
            <a:spAutoFit/>
          </a:bodyPr>
          <a:lstStyle/>
          <a:p>
            <a:pPr marL="115888" indent="-115888" defTabSz="914400">
              <a:buClr>
                <a:srgbClr val="00A1D1"/>
              </a:buClr>
              <a:buFont typeface="Wingdings" pitchFamily="2" charset="2"/>
              <a:buChar char="§"/>
            </a:pPr>
            <a:r>
              <a:rPr lang="en-US" sz="1000">
                <a:solidFill>
                  <a:srgbClr val="000000"/>
                </a:solidFill>
                <a:ea typeface="MS PGothic" pitchFamily="34" charset="-128"/>
              </a:rPr>
              <a:t>Single View of Customer</a:t>
            </a:r>
          </a:p>
          <a:p>
            <a:pPr marL="115888" indent="-115888" defTabSz="914400">
              <a:buClr>
                <a:srgbClr val="00A1D1"/>
              </a:buClr>
              <a:buFont typeface="Wingdings" pitchFamily="2" charset="2"/>
              <a:buChar char="§"/>
            </a:pPr>
            <a:r>
              <a:rPr lang="en-US" sz="1000">
                <a:solidFill>
                  <a:srgbClr val="000000"/>
                </a:solidFill>
                <a:ea typeface="MS PGothic" pitchFamily="34" charset="-128"/>
              </a:rPr>
              <a:t>Customer Data Warehouse</a:t>
            </a:r>
          </a:p>
        </p:txBody>
      </p:sp>
      <p:sp>
        <p:nvSpPr>
          <p:cNvPr id="94227" name="Line 6"/>
          <p:cNvSpPr>
            <a:spLocks noChangeShapeType="1"/>
          </p:cNvSpPr>
          <p:nvPr/>
        </p:nvSpPr>
        <p:spPr bwMode="auto">
          <a:xfrm>
            <a:off x="4360863" y="2362200"/>
            <a:ext cx="508000" cy="0"/>
          </a:xfrm>
          <a:prstGeom prst="line">
            <a:avLst/>
          </a:prstGeom>
          <a:noFill/>
          <a:ln w="12700">
            <a:solidFill>
              <a:srgbClr val="00A1D1"/>
            </a:solidFill>
            <a:round/>
            <a:headEnd/>
            <a:tailEnd/>
          </a:ln>
        </p:spPr>
        <p:txBody>
          <a:bodyPr/>
          <a:lstStyle/>
          <a:p>
            <a:pPr defTabSz="914400">
              <a:defRPr/>
            </a:pPr>
            <a:endParaRPr lang="en-US" sz="1800" b="1">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ea typeface="MS PGothic" pitchFamily="34" charset="-128"/>
            </a:endParaRPr>
          </a:p>
        </p:txBody>
      </p:sp>
      <p:sp>
        <p:nvSpPr>
          <p:cNvPr id="94228" name="Line 6"/>
          <p:cNvSpPr>
            <a:spLocks noChangeShapeType="1"/>
          </p:cNvSpPr>
          <p:nvPr/>
        </p:nvSpPr>
        <p:spPr bwMode="auto">
          <a:xfrm>
            <a:off x="4360863" y="3581400"/>
            <a:ext cx="508000" cy="0"/>
          </a:xfrm>
          <a:prstGeom prst="line">
            <a:avLst/>
          </a:prstGeom>
          <a:noFill/>
          <a:ln w="12700">
            <a:solidFill>
              <a:srgbClr val="00A1D1"/>
            </a:solidFill>
            <a:round/>
            <a:headEnd/>
            <a:tailEnd/>
          </a:ln>
        </p:spPr>
        <p:txBody>
          <a:bodyPr/>
          <a:lstStyle/>
          <a:p>
            <a:pPr defTabSz="914400">
              <a:defRPr/>
            </a:pPr>
            <a:endParaRPr lang="en-US" sz="1800" b="1">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ea typeface="MS PGothic" pitchFamily="34" charset="-128"/>
            </a:endParaRPr>
          </a:p>
        </p:txBody>
      </p:sp>
      <p:sp>
        <p:nvSpPr>
          <p:cNvPr id="94229" name="Line 6"/>
          <p:cNvSpPr>
            <a:spLocks noChangeShapeType="1"/>
          </p:cNvSpPr>
          <p:nvPr/>
        </p:nvSpPr>
        <p:spPr bwMode="auto">
          <a:xfrm>
            <a:off x="4360863" y="4876800"/>
            <a:ext cx="508000" cy="0"/>
          </a:xfrm>
          <a:prstGeom prst="line">
            <a:avLst/>
          </a:prstGeom>
          <a:noFill/>
          <a:ln w="12700">
            <a:solidFill>
              <a:srgbClr val="00A1D1"/>
            </a:solidFill>
            <a:round/>
            <a:headEnd/>
            <a:tailEnd/>
          </a:ln>
        </p:spPr>
        <p:txBody>
          <a:bodyPr/>
          <a:lstStyle/>
          <a:p>
            <a:pPr defTabSz="914400">
              <a:defRPr/>
            </a:pPr>
            <a:endParaRPr lang="en-US" sz="1800" b="1">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ea typeface="MS PGothic" pitchFamily="34" charset="-128"/>
            </a:endParaRPr>
          </a:p>
        </p:txBody>
      </p:sp>
      <p:sp>
        <p:nvSpPr>
          <p:cNvPr id="94230" name="Line 6"/>
          <p:cNvSpPr>
            <a:spLocks noChangeShapeType="1"/>
          </p:cNvSpPr>
          <p:nvPr/>
        </p:nvSpPr>
        <p:spPr bwMode="auto">
          <a:xfrm>
            <a:off x="5984875" y="2362200"/>
            <a:ext cx="2738438" cy="990600"/>
          </a:xfrm>
          <a:prstGeom prst="line">
            <a:avLst/>
          </a:prstGeom>
          <a:noFill/>
          <a:ln w="19050">
            <a:solidFill>
              <a:srgbClr val="00A1D1"/>
            </a:solidFill>
            <a:round/>
            <a:headEnd/>
            <a:tailEnd/>
          </a:ln>
        </p:spPr>
        <p:txBody>
          <a:bodyPr/>
          <a:lstStyle/>
          <a:p>
            <a:pPr defTabSz="914400">
              <a:defRPr/>
            </a:pPr>
            <a:endParaRPr lang="en-US" sz="1800" b="1">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ea typeface="MS PGothic" pitchFamily="34" charset="-128"/>
            </a:endParaRPr>
          </a:p>
        </p:txBody>
      </p:sp>
      <p:sp>
        <p:nvSpPr>
          <p:cNvPr id="94231" name="Line 6"/>
          <p:cNvSpPr>
            <a:spLocks noChangeShapeType="1"/>
          </p:cNvSpPr>
          <p:nvPr/>
        </p:nvSpPr>
        <p:spPr bwMode="auto">
          <a:xfrm>
            <a:off x="5680075" y="3581400"/>
            <a:ext cx="2232025" cy="304800"/>
          </a:xfrm>
          <a:prstGeom prst="line">
            <a:avLst/>
          </a:prstGeom>
          <a:noFill/>
          <a:ln w="19050">
            <a:solidFill>
              <a:srgbClr val="00A1D1"/>
            </a:solidFill>
            <a:round/>
            <a:headEnd/>
            <a:tailEnd/>
          </a:ln>
        </p:spPr>
        <p:txBody>
          <a:bodyPr/>
          <a:lstStyle/>
          <a:p>
            <a:pPr defTabSz="914400">
              <a:defRPr/>
            </a:pPr>
            <a:endParaRPr lang="en-US" sz="1800" b="1">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ea typeface="MS PGothic" pitchFamily="34" charset="-128"/>
            </a:endParaRPr>
          </a:p>
        </p:txBody>
      </p:sp>
      <p:sp>
        <p:nvSpPr>
          <p:cNvPr id="94232" name="Line 6"/>
          <p:cNvSpPr>
            <a:spLocks noChangeShapeType="1"/>
          </p:cNvSpPr>
          <p:nvPr/>
        </p:nvSpPr>
        <p:spPr bwMode="auto">
          <a:xfrm flipV="1">
            <a:off x="6086475" y="4343400"/>
            <a:ext cx="1622425" cy="533400"/>
          </a:xfrm>
          <a:prstGeom prst="line">
            <a:avLst/>
          </a:prstGeom>
          <a:noFill/>
          <a:ln w="19050">
            <a:solidFill>
              <a:srgbClr val="00A1D1"/>
            </a:solidFill>
            <a:round/>
            <a:headEnd/>
            <a:tailEnd/>
          </a:ln>
        </p:spPr>
        <p:txBody>
          <a:bodyPr/>
          <a:lstStyle/>
          <a:p>
            <a:pPr defTabSz="914400">
              <a:defRPr/>
            </a:pPr>
            <a:endParaRPr lang="en-US" sz="1800" b="1">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ea typeface="MS PGothic" pitchFamily="34" charset="-128"/>
            </a:endParaRPr>
          </a:p>
        </p:txBody>
      </p:sp>
      <p:sp>
        <p:nvSpPr>
          <p:cNvPr id="73753" name="TextBox 46"/>
          <p:cNvSpPr txBox="1">
            <a:spLocks noChangeArrowheads="1"/>
          </p:cNvSpPr>
          <p:nvPr/>
        </p:nvSpPr>
        <p:spPr bwMode="auto">
          <a:xfrm>
            <a:off x="9128125" y="4267200"/>
            <a:ext cx="1225550" cy="911225"/>
          </a:xfrm>
          <a:prstGeom prst="rect">
            <a:avLst/>
          </a:prstGeom>
          <a:noFill/>
          <a:ln w="9525">
            <a:noFill/>
            <a:miter lim="800000"/>
            <a:headEnd/>
            <a:tailEnd/>
          </a:ln>
        </p:spPr>
        <p:txBody>
          <a:bodyPr wrap="none">
            <a:spAutoFit/>
          </a:bodyPr>
          <a:lstStyle/>
          <a:p>
            <a:pPr algn="ctr" defTabSz="457200"/>
            <a:r>
              <a:rPr lang="en-US" sz="900">
                <a:solidFill>
                  <a:srgbClr val="808285"/>
                </a:solidFill>
                <a:ea typeface="MS PGothic" pitchFamily="34" charset="-128"/>
              </a:rPr>
              <a:t>Integration</a:t>
            </a:r>
          </a:p>
          <a:p>
            <a:pPr algn="ctr" defTabSz="457200"/>
            <a:r>
              <a:rPr lang="en-US" sz="900">
                <a:solidFill>
                  <a:srgbClr val="808285"/>
                </a:solidFill>
                <a:ea typeface="MS PGothic" pitchFamily="34" charset="-128"/>
              </a:rPr>
              <a:t>Optimization</a:t>
            </a:r>
          </a:p>
          <a:p>
            <a:pPr algn="ctr" defTabSz="457200"/>
            <a:r>
              <a:rPr lang="en-US" sz="900">
                <a:solidFill>
                  <a:srgbClr val="808285"/>
                </a:solidFill>
                <a:ea typeface="MS PGothic" pitchFamily="34" charset="-128"/>
              </a:rPr>
              <a:t>Analytics</a:t>
            </a:r>
          </a:p>
          <a:p>
            <a:pPr algn="ctr" defTabSz="457200"/>
            <a:r>
              <a:rPr lang="en-US" sz="900">
                <a:solidFill>
                  <a:srgbClr val="808285"/>
                </a:solidFill>
                <a:ea typeface="MS PGothic" pitchFamily="34" charset="-128"/>
              </a:rPr>
              <a:t>Collaboration</a:t>
            </a:r>
          </a:p>
          <a:p>
            <a:pPr algn="ctr" defTabSz="457200"/>
            <a:r>
              <a:rPr lang="en-US" sz="900">
                <a:solidFill>
                  <a:srgbClr val="808285"/>
                </a:solidFill>
                <a:ea typeface="MS PGothic" pitchFamily="34" charset="-128"/>
              </a:rPr>
              <a:t>Security</a:t>
            </a:r>
          </a:p>
          <a:p>
            <a:pPr algn="ctr" defTabSz="457200"/>
            <a:r>
              <a:rPr lang="en-US" sz="900">
                <a:solidFill>
                  <a:srgbClr val="808285"/>
                </a:solidFill>
                <a:ea typeface="MS PGothic" pitchFamily="34" charset="-128"/>
              </a:rPr>
              <a:t>Resiliency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sz="quarter" idx="4294967295"/>
          </p:nvPr>
        </p:nvSpPr>
        <p:spPr>
          <a:xfrm>
            <a:off x="320675" y="152400"/>
            <a:ext cx="11668125" cy="457200"/>
          </a:xfrm>
        </p:spPr>
        <p:txBody>
          <a:bodyPr lIns="0" tIns="45720" rIns="0" bIns="45720" anchor="b"/>
          <a:lstStyle/>
          <a:p>
            <a:pPr eaLnBrk="1" hangingPunct="1"/>
            <a:r>
              <a:rPr lang="en-US" sz="3200" smtClean="0"/>
              <a:t>Get started with a Customer Care and Insight project</a:t>
            </a:r>
          </a:p>
        </p:txBody>
      </p:sp>
      <p:sp>
        <p:nvSpPr>
          <p:cNvPr id="74754" name="Rectangle 10"/>
          <p:cNvSpPr>
            <a:spLocks noChangeArrowheads="1"/>
          </p:cNvSpPr>
          <p:nvPr/>
        </p:nvSpPr>
        <p:spPr bwMode="auto">
          <a:xfrm>
            <a:off x="1116013" y="1538288"/>
            <a:ext cx="2192337" cy="593725"/>
          </a:xfrm>
          <a:prstGeom prst="rect">
            <a:avLst/>
          </a:prstGeom>
          <a:solidFill>
            <a:srgbClr val="00A1D1"/>
          </a:solidFill>
          <a:ln w="9525" algn="ctr">
            <a:noFill/>
            <a:miter lim="800000"/>
            <a:headEnd/>
            <a:tailEnd/>
          </a:ln>
        </p:spPr>
        <p:txBody>
          <a:bodyPr anchor="ctr"/>
          <a:lstStyle/>
          <a:p>
            <a:pPr algn="ctr" defTabSz="457200" eaLnBrk="0" hangingPunct="0">
              <a:buFont typeface="Wingdings" pitchFamily="2" charset="2"/>
              <a:buNone/>
            </a:pPr>
            <a:r>
              <a:rPr lang="en-US" sz="1200" b="1">
                <a:solidFill>
                  <a:srgbClr val="FFFFFF"/>
                </a:solidFill>
                <a:ea typeface="MS PGothic" pitchFamily="34" charset="-128"/>
              </a:rPr>
              <a:t>Information</a:t>
            </a:r>
          </a:p>
        </p:txBody>
      </p:sp>
      <p:sp>
        <p:nvSpPr>
          <p:cNvPr id="74755" name="Rectangle 11"/>
          <p:cNvSpPr>
            <a:spLocks noChangeArrowheads="1"/>
          </p:cNvSpPr>
          <p:nvPr/>
        </p:nvSpPr>
        <p:spPr bwMode="auto">
          <a:xfrm>
            <a:off x="1116013" y="3281363"/>
            <a:ext cx="2192337" cy="528637"/>
          </a:xfrm>
          <a:prstGeom prst="rect">
            <a:avLst/>
          </a:prstGeom>
          <a:solidFill>
            <a:srgbClr val="00A1D1"/>
          </a:solidFill>
          <a:ln w="9525" algn="ctr">
            <a:noFill/>
            <a:miter lim="800000"/>
            <a:headEnd/>
            <a:tailEnd/>
          </a:ln>
        </p:spPr>
        <p:txBody>
          <a:bodyPr anchor="ctr"/>
          <a:lstStyle/>
          <a:p>
            <a:pPr algn="ctr" defTabSz="457200" eaLnBrk="0" hangingPunct="0">
              <a:buFont typeface="Wingdings" pitchFamily="2" charset="2"/>
              <a:buNone/>
            </a:pPr>
            <a:r>
              <a:rPr lang="en-US" sz="1200" b="1">
                <a:solidFill>
                  <a:srgbClr val="FFFFFF"/>
                </a:solidFill>
                <a:ea typeface="MS PGothic" pitchFamily="34" charset="-128"/>
              </a:rPr>
              <a:t>Insight</a:t>
            </a:r>
          </a:p>
        </p:txBody>
      </p:sp>
      <p:sp>
        <p:nvSpPr>
          <p:cNvPr id="74756" name="Rectangle 12"/>
          <p:cNvSpPr>
            <a:spLocks noChangeArrowheads="1"/>
          </p:cNvSpPr>
          <p:nvPr/>
        </p:nvSpPr>
        <p:spPr bwMode="auto">
          <a:xfrm>
            <a:off x="1116013" y="5121275"/>
            <a:ext cx="2192337" cy="552450"/>
          </a:xfrm>
          <a:prstGeom prst="rect">
            <a:avLst/>
          </a:prstGeom>
          <a:solidFill>
            <a:srgbClr val="00A1D1"/>
          </a:solidFill>
          <a:ln w="9525" algn="ctr">
            <a:noFill/>
            <a:miter lim="800000"/>
            <a:headEnd/>
            <a:tailEnd/>
          </a:ln>
        </p:spPr>
        <p:txBody>
          <a:bodyPr anchor="ctr"/>
          <a:lstStyle/>
          <a:p>
            <a:pPr algn="ctr" defTabSz="457200" eaLnBrk="0" hangingPunct="0">
              <a:buFont typeface="Wingdings" pitchFamily="2" charset="2"/>
              <a:buNone/>
            </a:pPr>
            <a:r>
              <a:rPr lang="en-US" sz="1200" b="1">
                <a:solidFill>
                  <a:srgbClr val="FFFFFF"/>
                </a:solidFill>
                <a:ea typeface="MS PGothic" pitchFamily="34" charset="-128"/>
              </a:rPr>
              <a:t>Interaction</a:t>
            </a:r>
          </a:p>
        </p:txBody>
      </p:sp>
      <p:sp>
        <p:nvSpPr>
          <p:cNvPr id="74757" name="Rectangle 14"/>
          <p:cNvSpPr>
            <a:spLocks noChangeArrowheads="1"/>
          </p:cNvSpPr>
          <p:nvPr/>
        </p:nvSpPr>
        <p:spPr bwMode="auto">
          <a:xfrm>
            <a:off x="3659188" y="4784725"/>
            <a:ext cx="4964112" cy="1441450"/>
          </a:xfrm>
          <a:prstGeom prst="rect">
            <a:avLst/>
          </a:prstGeom>
          <a:noFill/>
          <a:ln w="9525" algn="ctr">
            <a:noFill/>
            <a:miter lim="800000"/>
            <a:headEnd/>
            <a:tailEnd/>
          </a:ln>
        </p:spPr>
        <p:txBody>
          <a:bodyPr anchor="ctr"/>
          <a:lstStyle/>
          <a:p>
            <a:pPr marL="225425" indent="-225425" defTabSz="914400">
              <a:spcBef>
                <a:spcPct val="10000"/>
              </a:spcBef>
              <a:spcAft>
                <a:spcPct val="15000"/>
              </a:spcAft>
              <a:buClr>
                <a:schemeClr val="accent2"/>
              </a:buClr>
              <a:buFont typeface="Wingdings" pitchFamily="2" charset="2"/>
              <a:buChar char="§"/>
            </a:pPr>
            <a:r>
              <a:rPr lang="en-US" sz="1200">
                <a:ea typeface="MS PGothic" pitchFamily="34" charset="-128"/>
              </a:rPr>
              <a:t>Optimize marketing, sales and customer service processes; include single view of customer and deeper insight at the point of interaction across all channels</a:t>
            </a:r>
          </a:p>
          <a:p>
            <a:pPr marL="225425" indent="-225425" defTabSz="914400">
              <a:spcBef>
                <a:spcPct val="10000"/>
              </a:spcBef>
              <a:spcAft>
                <a:spcPct val="15000"/>
              </a:spcAft>
              <a:buClr>
                <a:schemeClr val="accent2"/>
              </a:buClr>
              <a:buFont typeface="Wingdings" pitchFamily="2" charset="2"/>
              <a:buChar char="§"/>
            </a:pPr>
            <a:r>
              <a:rPr lang="en-US" sz="1200">
                <a:ea typeface="MS PGothic" pitchFamily="34" charset="-128"/>
              </a:rPr>
              <a:t>Transform multiple channels for improved customer experience, consistency across different channels, more engaging customer dialogs, and ultimately better business results</a:t>
            </a:r>
          </a:p>
        </p:txBody>
      </p:sp>
      <p:sp>
        <p:nvSpPr>
          <p:cNvPr id="74758" name="Rectangle 15"/>
          <p:cNvSpPr>
            <a:spLocks noChangeArrowheads="1"/>
          </p:cNvSpPr>
          <p:nvPr/>
        </p:nvSpPr>
        <p:spPr bwMode="auto">
          <a:xfrm>
            <a:off x="3659188" y="1416050"/>
            <a:ext cx="4964112" cy="1236663"/>
          </a:xfrm>
          <a:prstGeom prst="rect">
            <a:avLst/>
          </a:prstGeom>
          <a:noFill/>
          <a:ln w="9525" algn="ctr">
            <a:noFill/>
            <a:miter lim="800000"/>
            <a:headEnd/>
            <a:tailEnd/>
          </a:ln>
        </p:spPr>
        <p:txBody>
          <a:bodyPr anchor="ctr"/>
          <a:lstStyle/>
          <a:p>
            <a:pPr marL="225425" indent="-225425" defTabSz="914400">
              <a:spcBef>
                <a:spcPct val="10000"/>
              </a:spcBef>
              <a:spcAft>
                <a:spcPct val="15000"/>
              </a:spcAft>
              <a:buClr>
                <a:schemeClr val="accent2"/>
              </a:buClr>
              <a:buFont typeface="Wingdings" pitchFamily="2" charset="2"/>
              <a:buChar char="§"/>
            </a:pPr>
            <a:r>
              <a:rPr lang="en-US" sz="1200">
                <a:ea typeface="MS PGothic" pitchFamily="34" charset="-128"/>
              </a:rPr>
              <a:t>Understand customer data across all systems and build common customer data definitions</a:t>
            </a:r>
          </a:p>
          <a:p>
            <a:pPr marL="225425" indent="-225425" defTabSz="914400">
              <a:spcBef>
                <a:spcPct val="10000"/>
              </a:spcBef>
              <a:spcAft>
                <a:spcPct val="15000"/>
              </a:spcAft>
              <a:buClr>
                <a:schemeClr val="accent2"/>
              </a:buClr>
              <a:buFont typeface="Wingdings" pitchFamily="2" charset="2"/>
              <a:buChar char="§"/>
            </a:pPr>
            <a:r>
              <a:rPr lang="en-US" sz="1200">
                <a:ea typeface="MS PGothic" pitchFamily="34" charset="-128"/>
              </a:rPr>
              <a:t>Integrate operational customer data to achieve a enterprise single customer view</a:t>
            </a:r>
          </a:p>
          <a:p>
            <a:pPr marL="225425" indent="-225425" defTabSz="914400">
              <a:spcBef>
                <a:spcPct val="10000"/>
              </a:spcBef>
              <a:spcAft>
                <a:spcPct val="15000"/>
              </a:spcAft>
              <a:buClr>
                <a:schemeClr val="accent2"/>
              </a:buClr>
              <a:buFont typeface="Wingdings" pitchFamily="2" charset="2"/>
              <a:buChar char="§"/>
            </a:pPr>
            <a:r>
              <a:rPr lang="en-US" sz="1200">
                <a:ea typeface="MS PGothic" pitchFamily="34" charset="-128"/>
              </a:rPr>
              <a:t>Consolidate operational and historical customer data into a common data warehouse</a:t>
            </a:r>
          </a:p>
        </p:txBody>
      </p:sp>
      <p:sp>
        <p:nvSpPr>
          <p:cNvPr id="74759" name="Rectangle 17"/>
          <p:cNvSpPr>
            <a:spLocks noChangeArrowheads="1"/>
          </p:cNvSpPr>
          <p:nvPr/>
        </p:nvSpPr>
        <p:spPr bwMode="auto">
          <a:xfrm>
            <a:off x="3689350" y="3030538"/>
            <a:ext cx="4964113" cy="1403350"/>
          </a:xfrm>
          <a:prstGeom prst="rect">
            <a:avLst/>
          </a:prstGeom>
          <a:noFill/>
          <a:ln w="9525" algn="ctr">
            <a:noFill/>
            <a:miter lim="800000"/>
            <a:headEnd/>
            <a:tailEnd/>
          </a:ln>
        </p:spPr>
        <p:txBody>
          <a:bodyPr anchor="ctr"/>
          <a:lstStyle/>
          <a:p>
            <a:pPr marL="225425" indent="-225425" defTabSz="914400">
              <a:spcBef>
                <a:spcPct val="10000"/>
              </a:spcBef>
              <a:spcAft>
                <a:spcPct val="15000"/>
              </a:spcAft>
              <a:buClr>
                <a:schemeClr val="accent2"/>
              </a:buClr>
              <a:buFont typeface="Wingdings" pitchFamily="2" charset="2"/>
              <a:buChar char="§"/>
            </a:pPr>
            <a:r>
              <a:rPr lang="en-US" sz="1200">
                <a:ea typeface="MS PGothic" pitchFamily="34" charset="-128"/>
              </a:rPr>
              <a:t>Extract valuable customer insight such as segmentation, value, needs, behavior, etc. from the integrated customer data to help business retain and grow its customer base</a:t>
            </a:r>
          </a:p>
          <a:p>
            <a:pPr marL="225425" indent="-225425" defTabSz="914400">
              <a:spcBef>
                <a:spcPct val="10000"/>
              </a:spcBef>
              <a:spcAft>
                <a:spcPct val="15000"/>
              </a:spcAft>
              <a:buClr>
                <a:schemeClr val="accent2"/>
              </a:buClr>
              <a:buFont typeface="Wingdings" pitchFamily="2" charset="2"/>
              <a:buChar char="§"/>
            </a:pPr>
            <a:r>
              <a:rPr lang="en-US" sz="1200">
                <a:ea typeface="MS PGothic" pitchFamily="34" charset="-128"/>
              </a:rPr>
              <a:t>Provide the business a real-time view of performance by channel, product, customer segments, geographies, campaign, etc.</a:t>
            </a:r>
          </a:p>
        </p:txBody>
      </p:sp>
      <p:sp>
        <p:nvSpPr>
          <p:cNvPr id="74760" name="Rectangle 21"/>
          <p:cNvSpPr>
            <a:spLocks noChangeArrowheads="1"/>
          </p:cNvSpPr>
          <p:nvPr/>
        </p:nvSpPr>
        <p:spPr bwMode="auto">
          <a:xfrm>
            <a:off x="8113713" y="609600"/>
            <a:ext cx="3427412" cy="852488"/>
          </a:xfrm>
          <a:prstGeom prst="rect">
            <a:avLst/>
          </a:prstGeom>
          <a:solidFill>
            <a:schemeClr val="bg1">
              <a:alpha val="67842"/>
            </a:schemeClr>
          </a:solidFill>
          <a:ln w="9525" algn="ctr">
            <a:noFill/>
            <a:miter lim="800000"/>
            <a:headEnd/>
            <a:tailEnd/>
          </a:ln>
        </p:spPr>
        <p:txBody>
          <a:bodyPr anchor="ctr"/>
          <a:lstStyle/>
          <a:p>
            <a:pPr marL="225425" indent="-225425" defTabSz="914400">
              <a:spcBef>
                <a:spcPct val="35000"/>
              </a:spcBef>
              <a:spcAft>
                <a:spcPct val="15000"/>
              </a:spcAft>
              <a:buClr>
                <a:srgbClr val="FFFFFF"/>
              </a:buClr>
              <a:buFont typeface="Wingdings" pitchFamily="2" charset="2"/>
              <a:buNone/>
            </a:pPr>
            <a:r>
              <a:rPr lang="en-US" sz="1400" b="1" i="1">
                <a:solidFill>
                  <a:srgbClr val="009999"/>
                </a:solidFill>
                <a:ea typeface="MS PGothic" pitchFamily="34" charset="-128"/>
              </a:rPr>
              <a:t>	</a:t>
            </a:r>
            <a:r>
              <a:rPr lang="en-US" sz="1400" b="1" i="1">
                <a:solidFill>
                  <a:srgbClr val="00A1D1"/>
                </a:solidFill>
                <a:ea typeface="MS PGothic" pitchFamily="34" charset="-128"/>
              </a:rPr>
              <a:t>CC&amp;I capabilities are</a:t>
            </a:r>
            <a:r>
              <a:rPr lang="en-US" sz="1400" b="1" i="1">
                <a:solidFill>
                  <a:srgbClr val="009999"/>
                </a:solidFill>
                <a:ea typeface="MS PGothic" pitchFamily="34" charset="-128"/>
              </a:rPr>
              <a:t> </a:t>
            </a:r>
            <a:r>
              <a:rPr lang="en-US" sz="1400" b="1" i="1">
                <a:solidFill>
                  <a:srgbClr val="000000"/>
                </a:solidFill>
                <a:ea typeface="MS PGothic" pitchFamily="34" charset="-128"/>
              </a:rPr>
              <a:t>the foundation for all front-office projects</a:t>
            </a:r>
          </a:p>
        </p:txBody>
      </p:sp>
      <p:sp>
        <p:nvSpPr>
          <p:cNvPr id="74761" name="Text Box 24"/>
          <p:cNvSpPr txBox="1">
            <a:spLocks noChangeArrowheads="1"/>
          </p:cNvSpPr>
          <p:nvPr/>
        </p:nvSpPr>
        <p:spPr bwMode="auto">
          <a:xfrm>
            <a:off x="406400" y="914400"/>
            <a:ext cx="5789613" cy="366713"/>
          </a:xfrm>
          <a:prstGeom prst="rect">
            <a:avLst/>
          </a:prstGeom>
          <a:noFill/>
          <a:ln w="9525">
            <a:noFill/>
            <a:miter lim="800000"/>
            <a:headEnd/>
            <a:tailEnd/>
          </a:ln>
        </p:spPr>
        <p:txBody>
          <a:bodyPr wrap="none">
            <a:spAutoFit/>
          </a:bodyPr>
          <a:lstStyle/>
          <a:p>
            <a:pPr defTabSz="457200" eaLnBrk="0" hangingPunct="0"/>
            <a:r>
              <a:rPr lang="en-US" sz="1800" i="1">
                <a:solidFill>
                  <a:srgbClr val="000000"/>
                </a:solidFill>
                <a:ea typeface="MS PGothic" pitchFamily="34" charset="-128"/>
              </a:rPr>
              <a:t>Customer Care and Insight Project Areas</a:t>
            </a:r>
          </a:p>
        </p:txBody>
      </p:sp>
      <p:grpSp>
        <p:nvGrpSpPr>
          <p:cNvPr id="74762" name="Group 53"/>
          <p:cNvGrpSpPr>
            <a:grpSpLocks/>
          </p:cNvGrpSpPr>
          <p:nvPr/>
        </p:nvGrpSpPr>
        <p:grpSpPr bwMode="auto">
          <a:xfrm>
            <a:off x="11342688" y="571500"/>
            <a:ext cx="727075" cy="495300"/>
            <a:chOff x="696" y="876"/>
            <a:chExt cx="2064" cy="2064"/>
          </a:xfrm>
        </p:grpSpPr>
        <p:pic>
          <p:nvPicPr>
            <p:cNvPr id="74783" name="Picture 19" descr="framework_banking_0922_hm-08"/>
            <p:cNvPicPr>
              <a:picLocks noChangeAspect="1" noChangeArrowheads="1"/>
            </p:cNvPicPr>
            <p:nvPr/>
          </p:nvPicPr>
          <p:blipFill>
            <a:blip r:embed="rId3"/>
            <a:srcRect/>
            <a:stretch>
              <a:fillRect/>
            </a:stretch>
          </p:blipFill>
          <p:spPr bwMode="auto">
            <a:xfrm>
              <a:off x="696" y="876"/>
              <a:ext cx="2064" cy="2064"/>
            </a:xfrm>
            <a:prstGeom prst="rect">
              <a:avLst/>
            </a:prstGeom>
            <a:noFill/>
            <a:ln w="9525">
              <a:noFill/>
              <a:miter lim="800000"/>
              <a:headEnd/>
              <a:tailEnd/>
            </a:ln>
          </p:spPr>
        </p:pic>
        <p:pic>
          <p:nvPicPr>
            <p:cNvPr id="74784" name="Picture 5" descr="framework_icons_0721_hm-27"/>
            <p:cNvPicPr>
              <a:picLocks noChangeAspect="1" noChangeArrowheads="1"/>
            </p:cNvPicPr>
            <p:nvPr/>
          </p:nvPicPr>
          <p:blipFill>
            <a:blip r:embed="rId4"/>
            <a:srcRect/>
            <a:stretch>
              <a:fillRect/>
            </a:stretch>
          </p:blipFill>
          <p:spPr bwMode="auto">
            <a:xfrm>
              <a:off x="1366" y="1537"/>
              <a:ext cx="703" cy="703"/>
            </a:xfrm>
            <a:prstGeom prst="rect">
              <a:avLst/>
            </a:prstGeom>
            <a:noFill/>
            <a:ln w="9525">
              <a:noFill/>
              <a:miter lim="800000"/>
              <a:headEnd/>
              <a:tailEnd/>
            </a:ln>
          </p:spPr>
        </p:pic>
      </p:grpSp>
      <p:sp>
        <p:nvSpPr>
          <p:cNvPr id="74763" name="Rectangle 51"/>
          <p:cNvSpPr>
            <a:spLocks noChangeArrowheads="1"/>
          </p:cNvSpPr>
          <p:nvPr/>
        </p:nvSpPr>
        <p:spPr bwMode="auto">
          <a:xfrm>
            <a:off x="8824913" y="1981200"/>
            <a:ext cx="2840037" cy="4191000"/>
          </a:xfrm>
          <a:prstGeom prst="rect">
            <a:avLst/>
          </a:prstGeom>
          <a:noFill/>
          <a:ln w="19050">
            <a:solidFill>
              <a:srgbClr val="00A1D1"/>
            </a:solidFill>
            <a:miter lim="800000"/>
            <a:headEnd/>
            <a:tailEnd/>
          </a:ln>
        </p:spPr>
        <p:txBody>
          <a:bodyPr wrap="none" anchor="ctr"/>
          <a:lstStyle/>
          <a:p>
            <a:pPr defTabSz="457200"/>
            <a:endParaRPr lang="en-GB" sz="1800">
              <a:solidFill>
                <a:srgbClr val="000000"/>
              </a:solidFill>
              <a:ea typeface="MS PGothic" pitchFamily="34" charset="-128"/>
            </a:endParaRPr>
          </a:p>
        </p:txBody>
      </p:sp>
      <p:pic>
        <p:nvPicPr>
          <p:cNvPr id="74764" name="Picture 60"/>
          <p:cNvPicPr>
            <a:picLocks noChangeAspect="1" noChangeArrowheads="1"/>
          </p:cNvPicPr>
          <p:nvPr/>
        </p:nvPicPr>
        <p:blipFill>
          <a:blip r:embed="rId5"/>
          <a:srcRect/>
          <a:stretch>
            <a:fillRect/>
          </a:stretch>
        </p:blipFill>
        <p:spPr bwMode="auto">
          <a:xfrm>
            <a:off x="10142538" y="3276600"/>
            <a:ext cx="1319212" cy="384175"/>
          </a:xfrm>
          <a:prstGeom prst="rect">
            <a:avLst/>
          </a:prstGeom>
          <a:noFill/>
          <a:ln w="9525">
            <a:noFill/>
            <a:miter lim="800000"/>
            <a:headEnd/>
            <a:tailEnd/>
          </a:ln>
        </p:spPr>
      </p:pic>
      <p:pic>
        <p:nvPicPr>
          <p:cNvPr id="74765" name="Picture 66"/>
          <p:cNvPicPr>
            <a:picLocks noChangeAspect="1" noChangeArrowheads="1"/>
          </p:cNvPicPr>
          <p:nvPr/>
        </p:nvPicPr>
        <p:blipFill>
          <a:blip r:embed="rId6"/>
          <a:srcRect/>
          <a:stretch>
            <a:fillRect/>
          </a:stretch>
        </p:blipFill>
        <p:spPr bwMode="auto">
          <a:xfrm>
            <a:off x="10040938" y="2851150"/>
            <a:ext cx="1420812" cy="273050"/>
          </a:xfrm>
          <a:prstGeom prst="rect">
            <a:avLst/>
          </a:prstGeom>
          <a:noFill/>
          <a:ln w="9525">
            <a:noFill/>
            <a:miter lim="800000"/>
            <a:headEnd/>
            <a:tailEnd/>
          </a:ln>
        </p:spPr>
      </p:pic>
      <p:pic>
        <p:nvPicPr>
          <p:cNvPr id="74766" name="Picture 75"/>
          <p:cNvPicPr>
            <a:picLocks noChangeAspect="1" noChangeArrowheads="1"/>
          </p:cNvPicPr>
          <p:nvPr/>
        </p:nvPicPr>
        <p:blipFill>
          <a:blip r:embed="rId7"/>
          <a:srcRect/>
          <a:stretch>
            <a:fillRect/>
          </a:stretch>
        </p:blipFill>
        <p:spPr bwMode="auto">
          <a:xfrm>
            <a:off x="10548938" y="2286000"/>
            <a:ext cx="1016000" cy="504825"/>
          </a:xfrm>
          <a:prstGeom prst="rect">
            <a:avLst/>
          </a:prstGeom>
          <a:noFill/>
          <a:ln w="9525">
            <a:noFill/>
            <a:miter lim="800000"/>
            <a:headEnd/>
            <a:tailEnd/>
          </a:ln>
        </p:spPr>
      </p:pic>
      <p:pic>
        <p:nvPicPr>
          <p:cNvPr id="74767" name="Picture 78"/>
          <p:cNvPicPr>
            <a:picLocks noChangeAspect="1" noChangeArrowheads="1"/>
          </p:cNvPicPr>
          <p:nvPr/>
        </p:nvPicPr>
        <p:blipFill>
          <a:blip r:embed="rId8"/>
          <a:srcRect/>
          <a:stretch>
            <a:fillRect/>
          </a:stretch>
        </p:blipFill>
        <p:spPr bwMode="auto">
          <a:xfrm>
            <a:off x="8924925" y="3581400"/>
            <a:ext cx="1116013" cy="419100"/>
          </a:xfrm>
          <a:prstGeom prst="rect">
            <a:avLst/>
          </a:prstGeom>
          <a:noFill/>
          <a:ln w="9525">
            <a:noFill/>
            <a:miter lim="800000"/>
            <a:headEnd/>
            <a:tailEnd/>
          </a:ln>
        </p:spPr>
      </p:pic>
      <p:pic>
        <p:nvPicPr>
          <p:cNvPr id="74768" name="Grafik 85" descr="logo-knowis_400x400pix-JPG.jpg"/>
          <p:cNvPicPr>
            <a:picLocks noChangeAspect="1"/>
          </p:cNvPicPr>
          <p:nvPr/>
        </p:nvPicPr>
        <p:blipFill>
          <a:blip r:embed="rId9"/>
          <a:srcRect/>
          <a:stretch>
            <a:fillRect/>
          </a:stretch>
        </p:blipFill>
        <p:spPr bwMode="auto">
          <a:xfrm>
            <a:off x="10650538" y="4267200"/>
            <a:ext cx="811212" cy="508000"/>
          </a:xfrm>
          <a:prstGeom prst="rect">
            <a:avLst/>
          </a:prstGeom>
          <a:noFill/>
          <a:ln w="9525">
            <a:noFill/>
            <a:miter lim="800000"/>
            <a:headEnd/>
            <a:tailEnd/>
          </a:ln>
        </p:spPr>
      </p:pic>
      <p:pic>
        <p:nvPicPr>
          <p:cNvPr id="74769" name="Picture 90"/>
          <p:cNvPicPr>
            <a:picLocks noChangeAspect="1" noChangeArrowheads="1"/>
          </p:cNvPicPr>
          <p:nvPr/>
        </p:nvPicPr>
        <p:blipFill>
          <a:blip r:embed="rId10"/>
          <a:srcRect/>
          <a:stretch>
            <a:fillRect/>
          </a:stretch>
        </p:blipFill>
        <p:spPr bwMode="auto">
          <a:xfrm>
            <a:off x="9026525" y="2168525"/>
            <a:ext cx="1376363" cy="346075"/>
          </a:xfrm>
          <a:prstGeom prst="rect">
            <a:avLst/>
          </a:prstGeom>
          <a:noFill/>
          <a:ln w="9525" algn="ctr">
            <a:noFill/>
            <a:miter lim="800000"/>
            <a:headEnd/>
            <a:tailEnd/>
          </a:ln>
        </p:spPr>
      </p:pic>
      <p:pic>
        <p:nvPicPr>
          <p:cNvPr id="74770" name="Picture 91" descr="neolane_logo"/>
          <p:cNvPicPr>
            <a:picLocks noChangeAspect="1" noChangeArrowheads="1"/>
          </p:cNvPicPr>
          <p:nvPr/>
        </p:nvPicPr>
        <p:blipFill>
          <a:blip r:embed="rId11"/>
          <a:srcRect/>
          <a:stretch>
            <a:fillRect/>
          </a:stretch>
        </p:blipFill>
        <p:spPr bwMode="auto">
          <a:xfrm>
            <a:off x="9837738" y="4876800"/>
            <a:ext cx="1420812" cy="347663"/>
          </a:xfrm>
          <a:prstGeom prst="rect">
            <a:avLst/>
          </a:prstGeom>
          <a:noFill/>
          <a:ln w="9525">
            <a:noFill/>
            <a:miter lim="800000"/>
            <a:headEnd/>
            <a:tailEnd/>
          </a:ln>
        </p:spPr>
      </p:pic>
      <p:pic>
        <p:nvPicPr>
          <p:cNvPr id="74771" name="Picture 120"/>
          <p:cNvPicPr>
            <a:picLocks noChangeAspect="1" noChangeArrowheads="1"/>
          </p:cNvPicPr>
          <p:nvPr/>
        </p:nvPicPr>
        <p:blipFill>
          <a:blip r:embed="rId12"/>
          <a:srcRect/>
          <a:stretch>
            <a:fillRect/>
          </a:stretch>
        </p:blipFill>
        <p:spPr bwMode="auto">
          <a:xfrm>
            <a:off x="8928100" y="2514600"/>
            <a:ext cx="1254125" cy="342900"/>
          </a:xfrm>
          <a:prstGeom prst="rect">
            <a:avLst/>
          </a:prstGeom>
          <a:noFill/>
          <a:ln w="9525">
            <a:noFill/>
            <a:miter lim="800000"/>
            <a:headEnd/>
            <a:tailEnd/>
          </a:ln>
        </p:spPr>
      </p:pic>
      <p:pic>
        <p:nvPicPr>
          <p:cNvPr id="74772" name="Picture 121"/>
          <p:cNvPicPr>
            <a:picLocks noChangeAspect="1" noChangeArrowheads="1"/>
          </p:cNvPicPr>
          <p:nvPr/>
        </p:nvPicPr>
        <p:blipFill>
          <a:blip r:embed="rId13"/>
          <a:srcRect/>
          <a:stretch>
            <a:fillRect/>
          </a:stretch>
        </p:blipFill>
        <p:spPr bwMode="auto">
          <a:xfrm>
            <a:off x="9939338" y="5562600"/>
            <a:ext cx="1504950" cy="358775"/>
          </a:xfrm>
          <a:prstGeom prst="rect">
            <a:avLst/>
          </a:prstGeom>
          <a:noFill/>
          <a:ln w="12700" algn="ctr">
            <a:noFill/>
            <a:miter lim="800000"/>
            <a:headEnd/>
            <a:tailEnd/>
          </a:ln>
        </p:spPr>
      </p:pic>
      <p:sp>
        <p:nvSpPr>
          <p:cNvPr id="74773" name="Text Box 34"/>
          <p:cNvSpPr txBox="1">
            <a:spLocks noChangeArrowheads="1"/>
          </p:cNvSpPr>
          <p:nvPr/>
        </p:nvSpPr>
        <p:spPr bwMode="auto">
          <a:xfrm>
            <a:off x="8824913" y="1965325"/>
            <a:ext cx="2878137" cy="244475"/>
          </a:xfrm>
          <a:prstGeom prst="rect">
            <a:avLst/>
          </a:prstGeom>
          <a:noFill/>
          <a:ln w="9525">
            <a:noFill/>
            <a:miter lim="800000"/>
            <a:headEnd/>
            <a:tailEnd/>
          </a:ln>
        </p:spPr>
        <p:txBody>
          <a:bodyPr wrap="none">
            <a:spAutoFit/>
          </a:bodyPr>
          <a:lstStyle/>
          <a:p>
            <a:pPr defTabSz="914400"/>
            <a:r>
              <a:rPr lang="en-US" sz="1000" b="1">
                <a:solidFill>
                  <a:srgbClr val="00A1D1"/>
                </a:solidFill>
                <a:ea typeface="MS PGothic" pitchFamily="34" charset="-128"/>
              </a:rPr>
              <a:t>Content Validated on Framework</a:t>
            </a:r>
          </a:p>
        </p:txBody>
      </p:sp>
      <p:sp>
        <p:nvSpPr>
          <p:cNvPr id="74774" name="Text Box 34"/>
          <p:cNvSpPr txBox="1">
            <a:spLocks noChangeArrowheads="1"/>
          </p:cNvSpPr>
          <p:nvPr/>
        </p:nvSpPr>
        <p:spPr bwMode="auto">
          <a:xfrm>
            <a:off x="9128125" y="1630363"/>
            <a:ext cx="2022475" cy="274637"/>
          </a:xfrm>
          <a:prstGeom prst="rect">
            <a:avLst/>
          </a:prstGeom>
          <a:noFill/>
          <a:ln w="9525">
            <a:noFill/>
            <a:miter lim="800000"/>
            <a:headEnd/>
            <a:tailEnd/>
          </a:ln>
        </p:spPr>
        <p:txBody>
          <a:bodyPr wrap="none">
            <a:spAutoFit/>
          </a:bodyPr>
          <a:lstStyle/>
          <a:p>
            <a:pPr defTabSz="914400"/>
            <a:r>
              <a:rPr lang="en-US" sz="1200" b="1">
                <a:solidFill>
                  <a:srgbClr val="71BFC5"/>
                </a:solidFill>
                <a:ea typeface="MS PGothic" pitchFamily="34" charset="-128"/>
              </a:rPr>
              <a:t>Business Partners</a:t>
            </a:r>
          </a:p>
        </p:txBody>
      </p:sp>
      <p:pic>
        <p:nvPicPr>
          <p:cNvPr id="74775" name="Picture 125"/>
          <p:cNvPicPr>
            <a:picLocks noChangeAspect="1" noChangeArrowheads="1"/>
          </p:cNvPicPr>
          <p:nvPr/>
        </p:nvPicPr>
        <p:blipFill>
          <a:blip r:embed="rId14"/>
          <a:srcRect/>
          <a:stretch>
            <a:fillRect/>
          </a:stretch>
        </p:blipFill>
        <p:spPr bwMode="auto">
          <a:xfrm>
            <a:off x="8924925" y="4206875"/>
            <a:ext cx="1477963" cy="288925"/>
          </a:xfrm>
          <a:prstGeom prst="rect">
            <a:avLst/>
          </a:prstGeom>
          <a:noFill/>
          <a:ln w="12700" algn="ctr">
            <a:noFill/>
            <a:miter lim="800000"/>
            <a:headEnd/>
            <a:tailEnd/>
          </a:ln>
        </p:spPr>
      </p:pic>
      <p:pic>
        <p:nvPicPr>
          <p:cNvPr id="74776" name="Picture 126"/>
          <p:cNvPicPr>
            <a:picLocks noChangeAspect="1" noChangeArrowheads="1"/>
          </p:cNvPicPr>
          <p:nvPr/>
        </p:nvPicPr>
        <p:blipFill>
          <a:blip r:embed="rId15"/>
          <a:srcRect/>
          <a:stretch>
            <a:fillRect/>
          </a:stretch>
        </p:blipFill>
        <p:spPr bwMode="auto">
          <a:xfrm>
            <a:off x="8924925" y="5257800"/>
            <a:ext cx="1927225" cy="236538"/>
          </a:xfrm>
          <a:prstGeom prst="rect">
            <a:avLst/>
          </a:prstGeom>
          <a:noFill/>
          <a:ln w="12700" algn="ctr">
            <a:noFill/>
            <a:miter lim="800000"/>
            <a:headEnd/>
            <a:tailEnd/>
          </a:ln>
        </p:spPr>
      </p:pic>
      <p:pic>
        <p:nvPicPr>
          <p:cNvPr id="74777" name="Picture 129"/>
          <p:cNvPicPr>
            <a:picLocks noChangeAspect="1" noChangeArrowheads="1"/>
          </p:cNvPicPr>
          <p:nvPr/>
        </p:nvPicPr>
        <p:blipFill>
          <a:blip r:embed="rId16"/>
          <a:srcRect/>
          <a:stretch>
            <a:fillRect/>
          </a:stretch>
        </p:blipFill>
        <p:spPr bwMode="auto">
          <a:xfrm>
            <a:off x="8824913" y="2971800"/>
            <a:ext cx="1212850" cy="403225"/>
          </a:xfrm>
          <a:prstGeom prst="rect">
            <a:avLst/>
          </a:prstGeom>
          <a:noFill/>
          <a:ln w="12700" algn="ctr">
            <a:noFill/>
            <a:miter lim="800000"/>
            <a:headEnd/>
            <a:tailEnd/>
          </a:ln>
        </p:spPr>
      </p:pic>
      <p:pic>
        <p:nvPicPr>
          <p:cNvPr id="74778" name="Picture 16" descr="BI"/>
          <p:cNvPicPr>
            <a:picLocks noChangeAspect="1" noChangeArrowheads="1"/>
          </p:cNvPicPr>
          <p:nvPr/>
        </p:nvPicPr>
        <p:blipFill>
          <a:blip r:embed="rId17"/>
          <a:srcRect/>
          <a:stretch>
            <a:fillRect/>
          </a:stretch>
        </p:blipFill>
        <p:spPr bwMode="auto">
          <a:xfrm>
            <a:off x="203200" y="3276600"/>
            <a:ext cx="709613" cy="530225"/>
          </a:xfrm>
          <a:prstGeom prst="rect">
            <a:avLst/>
          </a:prstGeom>
          <a:noFill/>
          <a:ln w="9525">
            <a:noFill/>
            <a:miter lim="800000"/>
            <a:headEnd/>
            <a:tailEnd/>
          </a:ln>
        </p:spPr>
      </p:pic>
      <p:pic>
        <p:nvPicPr>
          <p:cNvPr id="74779" name="Picture 19" descr="reports"/>
          <p:cNvPicPr>
            <a:picLocks noChangeAspect="1" noChangeArrowheads="1"/>
          </p:cNvPicPr>
          <p:nvPr/>
        </p:nvPicPr>
        <p:blipFill>
          <a:blip r:embed="rId18"/>
          <a:srcRect/>
          <a:stretch>
            <a:fillRect/>
          </a:stretch>
        </p:blipFill>
        <p:spPr bwMode="auto">
          <a:xfrm>
            <a:off x="203200" y="5105400"/>
            <a:ext cx="612775" cy="539750"/>
          </a:xfrm>
          <a:prstGeom prst="rect">
            <a:avLst/>
          </a:prstGeom>
          <a:noFill/>
          <a:ln w="9525">
            <a:noFill/>
            <a:miter lim="800000"/>
            <a:headEnd/>
            <a:tailEnd/>
          </a:ln>
        </p:spPr>
      </p:pic>
      <p:pic>
        <p:nvPicPr>
          <p:cNvPr id="74780" name="Picture 20" descr="folder-blue"/>
          <p:cNvPicPr>
            <a:picLocks noChangeAspect="1" noChangeArrowheads="1"/>
          </p:cNvPicPr>
          <p:nvPr/>
        </p:nvPicPr>
        <p:blipFill>
          <a:blip r:embed="rId19"/>
          <a:srcRect/>
          <a:stretch>
            <a:fillRect/>
          </a:stretch>
        </p:blipFill>
        <p:spPr bwMode="auto">
          <a:xfrm>
            <a:off x="203200" y="1600200"/>
            <a:ext cx="714375" cy="484188"/>
          </a:xfrm>
          <a:prstGeom prst="rect">
            <a:avLst/>
          </a:prstGeom>
          <a:noFill/>
          <a:ln w="9525">
            <a:noFill/>
            <a:miter lim="800000"/>
            <a:headEnd/>
            <a:tailEnd/>
          </a:ln>
        </p:spPr>
      </p:pic>
      <p:pic>
        <p:nvPicPr>
          <p:cNvPr id="74781" name="Picture 46"/>
          <p:cNvPicPr>
            <a:picLocks noChangeAspect="1" noChangeArrowheads="1"/>
          </p:cNvPicPr>
          <p:nvPr/>
        </p:nvPicPr>
        <p:blipFill>
          <a:blip r:embed="rId20"/>
          <a:srcRect/>
          <a:stretch>
            <a:fillRect/>
          </a:stretch>
        </p:blipFill>
        <p:spPr bwMode="auto">
          <a:xfrm>
            <a:off x="8924925" y="4572000"/>
            <a:ext cx="1535113" cy="419100"/>
          </a:xfrm>
          <a:prstGeom prst="rect">
            <a:avLst/>
          </a:prstGeom>
          <a:noFill/>
          <a:ln w="9525" algn="ctr">
            <a:noFill/>
            <a:miter lim="800000"/>
            <a:headEnd/>
            <a:tailEnd/>
          </a:ln>
        </p:spPr>
      </p:pic>
      <p:pic>
        <p:nvPicPr>
          <p:cNvPr id="74782" name="Picture 35"/>
          <p:cNvPicPr>
            <a:picLocks noChangeAspect="1" noChangeArrowheads="1"/>
          </p:cNvPicPr>
          <p:nvPr/>
        </p:nvPicPr>
        <p:blipFill>
          <a:blip r:embed="rId21"/>
          <a:srcRect/>
          <a:stretch>
            <a:fillRect/>
          </a:stretch>
        </p:blipFill>
        <p:spPr bwMode="auto">
          <a:xfrm>
            <a:off x="10244138" y="3810000"/>
            <a:ext cx="1319212" cy="29845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31" descr="Wall copy"/>
          <p:cNvPicPr>
            <a:picLocks noChangeAspect="1" noChangeArrowheads="1"/>
          </p:cNvPicPr>
          <p:nvPr/>
        </p:nvPicPr>
        <p:blipFill>
          <a:blip r:embed="rId3"/>
          <a:srcRect l="17003"/>
          <a:stretch>
            <a:fillRect/>
          </a:stretch>
        </p:blipFill>
        <p:spPr bwMode="auto">
          <a:xfrm>
            <a:off x="0" y="2978150"/>
            <a:ext cx="7099300" cy="3194050"/>
          </a:xfrm>
          <a:prstGeom prst="rect">
            <a:avLst/>
          </a:prstGeom>
          <a:noFill/>
          <a:ln w="9525">
            <a:noFill/>
            <a:miter lim="800000"/>
            <a:headEnd/>
            <a:tailEnd/>
          </a:ln>
        </p:spPr>
      </p:pic>
      <p:sp>
        <p:nvSpPr>
          <p:cNvPr id="6" name="Rectangle 33"/>
          <p:cNvSpPr txBox="1">
            <a:spLocks noChangeArrowheads="1"/>
          </p:cNvSpPr>
          <p:nvPr/>
        </p:nvSpPr>
        <p:spPr>
          <a:xfrm>
            <a:off x="2182813" y="1809750"/>
            <a:ext cx="8270875" cy="1238250"/>
          </a:xfrm>
          <a:prstGeom prst="rect">
            <a:avLst/>
          </a:prstGeom>
        </p:spPr>
        <p:txBody>
          <a:bodyPr/>
          <a:lstStyle/>
          <a:p>
            <a:pPr defTabSz="914400">
              <a:defRPr/>
            </a:pPr>
            <a:r>
              <a:rPr lang="en-US" b="1" dirty="0">
                <a:solidFill>
                  <a:schemeClr val="tx2"/>
                </a:solidFill>
                <a:effectLst>
                  <a:outerShdw blurRad="38100" dist="38100" dir="2700000" algn="tl">
                    <a:srgbClr val="C0C0C0"/>
                  </a:outerShdw>
                </a:effectLst>
                <a:latin typeface="Arial" pitchFamily="34" charset="0"/>
                <a:ea typeface="MS PGothic" pitchFamily="34" charset="-128"/>
                <a:cs typeface="Arial" pitchFamily="34" charset="0"/>
              </a:rPr>
              <a:t>REAL-TIME MARKETING </a:t>
            </a:r>
            <a:r>
              <a:rPr lang="en-US" dirty="0">
                <a:latin typeface="Arial" pitchFamily="34" charset="0"/>
                <a:ea typeface="MS PGothic" pitchFamily="34" charset="-128"/>
                <a:cs typeface="Arial" pitchFamily="34" charset="0"/>
              </a:rPr>
              <a:t>software:</a:t>
            </a:r>
            <a:endParaRPr lang="en-US" sz="1800" dirty="0">
              <a:latin typeface="Arial" pitchFamily="34" charset="0"/>
              <a:ea typeface="MS PGothic" pitchFamily="34" charset="-128"/>
              <a:cs typeface="Arial" pitchFamily="34" charset="0"/>
            </a:endParaRPr>
          </a:p>
        </p:txBody>
      </p:sp>
      <p:sp>
        <p:nvSpPr>
          <p:cNvPr id="78851" name="Rectangle 3"/>
          <p:cNvSpPr txBox="1">
            <a:spLocks noChangeArrowheads="1"/>
          </p:cNvSpPr>
          <p:nvPr/>
        </p:nvSpPr>
        <p:spPr bwMode="auto">
          <a:xfrm>
            <a:off x="5984875" y="2514600"/>
            <a:ext cx="5476875" cy="3860800"/>
          </a:xfrm>
          <a:prstGeom prst="rect">
            <a:avLst/>
          </a:prstGeom>
          <a:noFill/>
          <a:ln w="9525">
            <a:noFill/>
            <a:miter lim="800000"/>
            <a:headEnd/>
            <a:tailEnd/>
          </a:ln>
        </p:spPr>
        <p:txBody>
          <a:bodyPr>
            <a:spAutoFit/>
          </a:bodyPr>
          <a:lstStyle/>
          <a:p>
            <a:pPr marL="342900" indent="-342900" defTabSz="914400" eaLnBrk="0" hangingPunct="0">
              <a:spcBef>
                <a:spcPct val="20000"/>
              </a:spcBef>
              <a:spcAft>
                <a:spcPts val="400"/>
              </a:spcAft>
              <a:buClr>
                <a:srgbClr val="0E86C1"/>
              </a:buClr>
              <a:buSzPts val="1600"/>
              <a:buFont typeface="Wingdings" pitchFamily="2" charset="2"/>
              <a:buChar char="§"/>
            </a:pPr>
            <a:r>
              <a:rPr lang="en-US" sz="1600">
                <a:solidFill>
                  <a:srgbClr val="333333"/>
                </a:solidFill>
                <a:ea typeface="MS PGothic" pitchFamily="34" charset="-128"/>
              </a:rPr>
              <a:t>Presents personalized messages in real-time during inbound interactions</a:t>
            </a:r>
          </a:p>
          <a:p>
            <a:pPr marL="342900" indent="-342900" defTabSz="914400" eaLnBrk="0" hangingPunct="0">
              <a:spcBef>
                <a:spcPct val="20000"/>
              </a:spcBef>
              <a:spcAft>
                <a:spcPts val="400"/>
              </a:spcAft>
              <a:buClr>
                <a:srgbClr val="0E86C1"/>
              </a:buClr>
              <a:buSzPts val="1600"/>
              <a:buFont typeface="Wingdings" pitchFamily="2" charset="2"/>
              <a:buChar char="§"/>
            </a:pPr>
            <a:r>
              <a:rPr lang="en-US" sz="1600">
                <a:solidFill>
                  <a:srgbClr val="333333"/>
                </a:solidFill>
                <a:ea typeface="MS PGothic" pitchFamily="34" charset="-128"/>
              </a:rPr>
              <a:t>Personalization based on:</a:t>
            </a:r>
          </a:p>
          <a:p>
            <a:pPr marL="742950" lvl="1" indent="-285750" defTabSz="914400" eaLnBrk="0" hangingPunct="0">
              <a:spcAft>
                <a:spcPts val="400"/>
              </a:spcAft>
              <a:buClr>
                <a:srgbClr val="0E86C1"/>
              </a:buClr>
              <a:buSzPts val="1400"/>
              <a:buFontTx/>
              <a:buChar char="–"/>
            </a:pPr>
            <a:r>
              <a:rPr lang="en-US" sz="1200">
                <a:solidFill>
                  <a:srgbClr val="333333"/>
                </a:solidFill>
                <a:ea typeface="MS PGothic" pitchFamily="34" charset="-128"/>
              </a:rPr>
              <a:t>Existing customer data </a:t>
            </a:r>
            <a:r>
              <a:rPr lang="en-US" sz="1200" i="1" u="sng">
                <a:solidFill>
                  <a:srgbClr val="333333"/>
                </a:solidFill>
                <a:ea typeface="MS PGothic" pitchFamily="34" charset="-128"/>
              </a:rPr>
              <a:t>and</a:t>
            </a:r>
            <a:r>
              <a:rPr lang="en-US" sz="1200">
                <a:solidFill>
                  <a:srgbClr val="333333"/>
                </a:solidFill>
                <a:ea typeface="MS PGothic" pitchFamily="34" charset="-128"/>
              </a:rPr>
              <a:t> new information gained during the interaction</a:t>
            </a:r>
          </a:p>
          <a:p>
            <a:pPr marL="742950" lvl="1" indent="-285750" defTabSz="914400" eaLnBrk="0" hangingPunct="0">
              <a:spcAft>
                <a:spcPts val="400"/>
              </a:spcAft>
              <a:buClr>
                <a:srgbClr val="0E86C1"/>
              </a:buClr>
              <a:buSzPts val="1400"/>
              <a:buFontTx/>
              <a:buChar char="–"/>
            </a:pPr>
            <a:r>
              <a:rPr lang="en-US" sz="1200">
                <a:solidFill>
                  <a:srgbClr val="333333"/>
                </a:solidFill>
                <a:ea typeface="MS PGothic" pitchFamily="34" charset="-128"/>
              </a:rPr>
              <a:t>Or, behavioral targeting of anonymous visitors</a:t>
            </a:r>
            <a:endParaRPr lang="en-US" sz="1000">
              <a:solidFill>
                <a:srgbClr val="333333"/>
              </a:solidFill>
              <a:latin typeface="MS PGothic" pitchFamily="34" charset="-128"/>
              <a:ea typeface="MS PGothic" pitchFamily="34" charset="-128"/>
            </a:endParaRPr>
          </a:p>
          <a:p>
            <a:pPr marL="342900" indent="-342900" defTabSz="914400" eaLnBrk="0" hangingPunct="0">
              <a:spcBef>
                <a:spcPct val="20000"/>
              </a:spcBef>
              <a:spcAft>
                <a:spcPts val="400"/>
              </a:spcAft>
              <a:buClr>
                <a:srgbClr val="0E86C1"/>
              </a:buClr>
              <a:buSzPts val="1600"/>
              <a:buFont typeface="Wingdings" pitchFamily="2" charset="2"/>
              <a:buChar char="§"/>
            </a:pPr>
            <a:r>
              <a:rPr lang="en-US" sz="1600">
                <a:solidFill>
                  <a:srgbClr val="333333"/>
                </a:solidFill>
                <a:ea typeface="MS PGothic" pitchFamily="34" charset="-128"/>
              </a:rPr>
              <a:t>Designed for easy deployment and management (“so easy a marketer can do it”)</a:t>
            </a:r>
            <a:endParaRPr lang="en-US" sz="1600">
              <a:solidFill>
                <a:srgbClr val="333333"/>
              </a:solidFill>
              <a:latin typeface="MS PGothic" pitchFamily="34" charset="-128"/>
              <a:ea typeface="MS PGothic" pitchFamily="34" charset="-128"/>
            </a:endParaRPr>
          </a:p>
          <a:p>
            <a:pPr marL="342900" indent="-342900" defTabSz="914400" eaLnBrk="0" hangingPunct="0">
              <a:spcBef>
                <a:spcPct val="20000"/>
              </a:spcBef>
              <a:spcAft>
                <a:spcPts val="400"/>
              </a:spcAft>
              <a:buClr>
                <a:srgbClr val="0E86C1"/>
              </a:buClr>
              <a:buSzPts val="1600"/>
              <a:buFont typeface="Wingdings" pitchFamily="2" charset="2"/>
              <a:buChar char="§"/>
            </a:pPr>
            <a:r>
              <a:rPr lang="en-US" sz="1600">
                <a:solidFill>
                  <a:srgbClr val="333333"/>
                </a:solidFill>
                <a:ea typeface="MS PGothic" pitchFamily="34" charset="-128"/>
              </a:rPr>
              <a:t>Meets the most rigorous performance requirements.  Up to:</a:t>
            </a:r>
          </a:p>
          <a:p>
            <a:pPr marL="742950" lvl="1" indent="-285750" defTabSz="914400" eaLnBrk="0" hangingPunct="0">
              <a:spcAft>
                <a:spcPts val="400"/>
              </a:spcAft>
              <a:buClr>
                <a:srgbClr val="0E86C1"/>
              </a:buClr>
              <a:buSzPts val="1400"/>
              <a:buFontTx/>
              <a:buChar char="–"/>
            </a:pPr>
            <a:r>
              <a:rPr lang="en-US" sz="1200">
                <a:solidFill>
                  <a:srgbClr val="333333"/>
                </a:solidFill>
                <a:ea typeface="MS PGothic" pitchFamily="34" charset="-128"/>
              </a:rPr>
              <a:t>1,000s of transactions per second</a:t>
            </a:r>
          </a:p>
          <a:p>
            <a:pPr marL="742950" lvl="1" indent="-285750" defTabSz="914400" eaLnBrk="0" hangingPunct="0">
              <a:spcAft>
                <a:spcPts val="400"/>
              </a:spcAft>
              <a:buClr>
                <a:srgbClr val="0E86C1"/>
              </a:buClr>
              <a:buSzPts val="1400"/>
              <a:buFontTx/>
              <a:buChar char="–"/>
            </a:pPr>
            <a:r>
              <a:rPr lang="en-US" sz="1200">
                <a:solidFill>
                  <a:srgbClr val="333333"/>
                </a:solidFill>
                <a:ea typeface="MS PGothic" pitchFamily="34" charset="-128"/>
              </a:rPr>
              <a:t>Half-second average response time</a:t>
            </a:r>
            <a:endParaRPr lang="en-US" sz="2800">
              <a:ea typeface="MS PGothic" pitchFamily="34" charset="-128"/>
            </a:endParaRPr>
          </a:p>
        </p:txBody>
      </p:sp>
      <p:pic>
        <p:nvPicPr>
          <p:cNvPr id="8" name="Picture 7" descr="8.0ScreensFrameless-InteractStrategy.png"/>
          <p:cNvPicPr>
            <a:picLocks noChangeAspect="1"/>
          </p:cNvPicPr>
          <p:nvPr/>
        </p:nvPicPr>
        <p:blipFill rotWithShape="1">
          <a:blip r:embed="rId4" cstate="print"/>
          <a:srcRect r="1770"/>
          <a:stretch/>
        </p:blipFill>
        <p:spPr>
          <a:xfrm>
            <a:off x="967441" y="3116412"/>
            <a:ext cx="4728503" cy="2373876"/>
          </a:xfrm>
          <a:prstGeom prst="rect">
            <a:avLst/>
          </a:prstGeom>
          <a:scene3d>
            <a:camera prst="perspectiveRight"/>
            <a:lightRig rig="threePt" dir="t"/>
          </a:scene3d>
        </p:spPr>
      </p:pic>
      <p:pic>
        <p:nvPicPr>
          <p:cNvPr id="78853" name="Picture 4" descr="Unica_SupportArts_Header_Final.png"/>
          <p:cNvPicPr>
            <a:picLocks noChangeAspect="1"/>
          </p:cNvPicPr>
          <p:nvPr/>
        </p:nvPicPr>
        <p:blipFill>
          <a:blip r:embed="rId5"/>
          <a:srcRect r="87639"/>
          <a:stretch>
            <a:fillRect/>
          </a:stretch>
        </p:blipFill>
        <p:spPr bwMode="auto">
          <a:xfrm>
            <a:off x="9855200" y="1009650"/>
            <a:ext cx="1504950" cy="1428750"/>
          </a:xfrm>
          <a:prstGeom prst="rect">
            <a:avLst/>
          </a:prstGeom>
          <a:noFill/>
          <a:ln w="9525">
            <a:noFill/>
            <a:miter lim="800000"/>
            <a:headEnd/>
            <a:tailEnd/>
          </a:ln>
        </p:spPr>
      </p:pic>
      <p:sp>
        <p:nvSpPr>
          <p:cNvPr id="78854" name="Title 1"/>
          <p:cNvSpPr>
            <a:spLocks noGrp="1"/>
          </p:cNvSpPr>
          <p:nvPr>
            <p:ph type="title" idx="4294967295"/>
          </p:nvPr>
        </p:nvSpPr>
        <p:spPr/>
        <p:txBody>
          <a:bodyPr lIns="91440" tIns="45720" rIns="91440" bIns="45720" anchor="t"/>
          <a:lstStyle/>
          <a:p>
            <a:pPr eaLnBrk="1" hangingPunct="1"/>
            <a:r>
              <a:rPr kumimoji="1" lang="en-US" sz="2800" b="1" smtClean="0">
                <a:cs typeface="Arial" charset="0"/>
              </a:rPr>
              <a:t>Interactive Marketing</a:t>
            </a:r>
            <a:r>
              <a:rPr lang="en-US" sz="2000" smtClean="0"/>
              <a:t/>
            </a:r>
            <a:br>
              <a:rPr lang="en-US" sz="2000" smtClean="0"/>
            </a:br>
            <a:r>
              <a:rPr lang="en-US" sz="2000" smtClean="0"/>
              <a:t>                      </a:t>
            </a:r>
            <a:r>
              <a:rPr lang="en-US" sz="2000" i="1" smtClean="0"/>
              <a:t>bringing science to the art of marketing </a:t>
            </a:r>
          </a:p>
        </p:txBody>
      </p:sp>
      <p:sp>
        <p:nvSpPr>
          <p:cNvPr id="78855" name="Oval 9"/>
          <p:cNvSpPr>
            <a:spLocks noChangeArrowheads="1"/>
          </p:cNvSpPr>
          <p:nvPr/>
        </p:nvSpPr>
        <p:spPr bwMode="auto">
          <a:xfrm>
            <a:off x="10672763" y="565150"/>
            <a:ext cx="1427162" cy="1047750"/>
          </a:xfrm>
          <a:prstGeom prst="ellipse">
            <a:avLst/>
          </a:prstGeom>
          <a:gradFill rotWithShape="1">
            <a:gsLst>
              <a:gs pos="0">
                <a:srgbClr val="0066FF"/>
              </a:gs>
              <a:gs pos="100000">
                <a:srgbClr val="002F76"/>
              </a:gs>
            </a:gsLst>
            <a:path path="rect">
              <a:fillToRect r="100000" b="100000"/>
            </a:path>
          </a:gradFill>
          <a:ln w="25400" algn="ctr">
            <a:solidFill>
              <a:schemeClr val="accent1"/>
            </a:solidFill>
            <a:round/>
            <a:headEnd/>
            <a:tailEnd/>
          </a:ln>
        </p:spPr>
        <p:txBody>
          <a:bodyPr wrap="none" lIns="0" rIns="0" anchor="ctr" anchorCtr="1"/>
          <a:lstStyle/>
          <a:p>
            <a:pPr defTabSz="914400">
              <a:spcBef>
                <a:spcPts val="400"/>
              </a:spcBef>
            </a:pPr>
            <a:r>
              <a:rPr lang="en-US" sz="1400" b="1">
                <a:solidFill>
                  <a:schemeClr val="bg1"/>
                </a:solidFill>
                <a:latin typeface="Calibri" pitchFamily="34" charset="0"/>
                <a:ea typeface="MS PGothic" pitchFamily="34" charset="-128"/>
              </a:rPr>
              <a:t>Interactive</a:t>
            </a:r>
          </a:p>
          <a:p>
            <a:pPr defTabSz="914400">
              <a:spcBef>
                <a:spcPts val="400"/>
              </a:spcBef>
            </a:pPr>
            <a:r>
              <a:rPr lang="en-US" sz="1400" b="1">
                <a:solidFill>
                  <a:schemeClr val="bg1"/>
                </a:solidFill>
                <a:latin typeface="Calibri" pitchFamily="34" charset="0"/>
                <a:ea typeface="MS PGothic" pitchFamily="34" charset="-128"/>
              </a:rPr>
              <a:t>Marketing</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3"/>
          <p:cNvSpPr>
            <a:spLocks noChangeArrowheads="1"/>
          </p:cNvSpPr>
          <p:nvPr/>
        </p:nvSpPr>
        <p:spPr bwMode="auto">
          <a:xfrm>
            <a:off x="1116013" y="4306888"/>
            <a:ext cx="9736137" cy="1857375"/>
          </a:xfrm>
          <a:prstGeom prst="rect">
            <a:avLst/>
          </a:prstGeom>
          <a:solidFill>
            <a:schemeClr val="bg1">
              <a:alpha val="54901"/>
            </a:schemeClr>
          </a:solidFill>
          <a:ln w="9525">
            <a:noFill/>
            <a:miter lim="800000"/>
            <a:headEnd/>
            <a:tailEnd/>
          </a:ln>
        </p:spPr>
        <p:txBody>
          <a:bodyPr wrap="none" anchor="ctr"/>
          <a:lstStyle/>
          <a:p>
            <a:pPr defTabSz="914400"/>
            <a:endParaRPr lang="en-GB" sz="1800">
              <a:ea typeface="MS PGothic" pitchFamily="34" charset="-128"/>
            </a:endParaRPr>
          </a:p>
        </p:txBody>
      </p:sp>
      <p:pic>
        <p:nvPicPr>
          <p:cNvPr id="86018" name="Picture 4" descr="Frame"/>
          <p:cNvPicPr>
            <a:picLocks noChangeAspect="1" noChangeArrowheads="1"/>
          </p:cNvPicPr>
          <p:nvPr/>
        </p:nvPicPr>
        <p:blipFill>
          <a:blip r:embed="rId3"/>
          <a:srcRect/>
          <a:stretch>
            <a:fillRect/>
          </a:stretch>
        </p:blipFill>
        <p:spPr bwMode="auto">
          <a:xfrm>
            <a:off x="900113" y="4173538"/>
            <a:ext cx="10155237" cy="2263775"/>
          </a:xfrm>
          <a:prstGeom prst="rect">
            <a:avLst/>
          </a:prstGeom>
          <a:noFill/>
          <a:ln w="9525">
            <a:noFill/>
            <a:miter lim="800000"/>
            <a:headEnd/>
            <a:tailEnd/>
          </a:ln>
        </p:spPr>
      </p:pic>
      <p:sp>
        <p:nvSpPr>
          <p:cNvPr id="86019" name="Rectangle 5"/>
          <p:cNvSpPr>
            <a:spLocks noGrp="1" noChangeArrowheads="1"/>
          </p:cNvSpPr>
          <p:nvPr>
            <p:ph type="title" idx="4294967295"/>
          </p:nvPr>
        </p:nvSpPr>
        <p:spPr>
          <a:xfrm>
            <a:off x="608013" y="320675"/>
            <a:ext cx="9220200" cy="639763"/>
          </a:xfrm>
        </p:spPr>
        <p:txBody>
          <a:bodyPr lIns="91440" tIns="45720" rIns="91440" bIns="45720" anchor="t"/>
          <a:lstStyle/>
          <a:p>
            <a:pPr algn="l" eaLnBrk="1" hangingPunct="1"/>
            <a:r>
              <a:rPr lang="en-US" sz="2800" b="1" smtClean="0">
                <a:cs typeface="Arial" charset="0"/>
              </a:rPr>
              <a:t>Delivering personalized offers across channels in real time</a:t>
            </a:r>
          </a:p>
        </p:txBody>
      </p:sp>
      <p:sp>
        <p:nvSpPr>
          <p:cNvPr id="86020" name="Text Box 6"/>
          <p:cNvSpPr txBox="1">
            <a:spLocks noChangeArrowheads="1"/>
          </p:cNvSpPr>
          <p:nvPr/>
        </p:nvSpPr>
        <p:spPr bwMode="auto">
          <a:xfrm>
            <a:off x="3030538" y="1622425"/>
            <a:ext cx="8961437" cy="400050"/>
          </a:xfrm>
          <a:prstGeom prst="rect">
            <a:avLst/>
          </a:prstGeom>
          <a:noFill/>
          <a:ln w="9525">
            <a:noFill/>
            <a:miter lim="800000"/>
            <a:headEnd/>
            <a:tailEnd/>
          </a:ln>
        </p:spPr>
        <p:txBody>
          <a:bodyPr>
            <a:spAutoFit/>
          </a:bodyPr>
          <a:lstStyle/>
          <a:p>
            <a:pPr defTabSz="914400">
              <a:spcBef>
                <a:spcPct val="50000"/>
              </a:spcBef>
            </a:pPr>
            <a:r>
              <a:rPr lang="en-US" sz="2000" i="1">
                <a:ea typeface="MS PGothic" pitchFamily="34" charset="-128"/>
              </a:rPr>
              <a:t>turns inbound interactions into profitable communications</a:t>
            </a:r>
          </a:p>
        </p:txBody>
      </p:sp>
      <p:sp>
        <p:nvSpPr>
          <p:cNvPr id="86021" name="Rectangle 4"/>
          <p:cNvSpPr>
            <a:spLocks noChangeArrowheads="1"/>
          </p:cNvSpPr>
          <p:nvPr/>
        </p:nvSpPr>
        <p:spPr bwMode="auto">
          <a:xfrm>
            <a:off x="5214938" y="2124075"/>
            <a:ext cx="6694487" cy="1876425"/>
          </a:xfrm>
          <a:prstGeom prst="rect">
            <a:avLst/>
          </a:prstGeom>
          <a:noFill/>
          <a:ln w="9525" algn="ctr">
            <a:noFill/>
            <a:miter lim="800000"/>
            <a:headEnd/>
            <a:tailEnd/>
          </a:ln>
        </p:spPr>
        <p:txBody>
          <a:bodyPr>
            <a:spAutoFit/>
          </a:bodyPr>
          <a:lstStyle/>
          <a:p>
            <a:pPr marL="282575" lvl="1" indent="-168275" defTabSz="914400">
              <a:buClr>
                <a:srgbClr val="A5CFF5"/>
              </a:buClr>
              <a:buFont typeface="Wingdings" pitchFamily="2" charset="2"/>
              <a:buNone/>
            </a:pPr>
            <a:r>
              <a:rPr lang="en-US" sz="2000">
                <a:ea typeface="MS PGothic" pitchFamily="34" charset="-128"/>
              </a:rPr>
              <a:t>Business Need</a:t>
            </a:r>
          </a:p>
          <a:p>
            <a:pPr marL="282575" lvl="1" indent="-168275" defTabSz="914400">
              <a:buClr>
                <a:srgbClr val="0E86C1"/>
              </a:buClr>
              <a:buFont typeface="Wingdings" pitchFamily="2" charset="2"/>
              <a:buChar char=""/>
            </a:pPr>
            <a:r>
              <a:rPr lang="en-US" sz="1600">
                <a:solidFill>
                  <a:srgbClr val="000000"/>
                </a:solidFill>
                <a:ea typeface="MS PGothic" pitchFamily="34" charset="-128"/>
                <a:cs typeface="Times New Roman" pitchFamily="18" charset="0"/>
              </a:rPr>
              <a:t>Outbound campaigns were ineffective – not taking advantage of customer initiated interactions</a:t>
            </a:r>
          </a:p>
          <a:p>
            <a:pPr marL="282575" lvl="1" indent="-168275" defTabSz="914400">
              <a:buClr>
                <a:srgbClr val="0E86C1"/>
              </a:buClr>
              <a:buFont typeface="Wingdings" pitchFamily="2" charset="2"/>
              <a:buChar char=""/>
            </a:pPr>
            <a:r>
              <a:rPr lang="en-US" sz="1600">
                <a:solidFill>
                  <a:srgbClr val="000000"/>
                </a:solidFill>
                <a:ea typeface="MS PGothic" pitchFamily="34" charset="-128"/>
                <a:cs typeface="Times New Roman" pitchFamily="18" charset="0"/>
              </a:rPr>
              <a:t>Needed to create a single, cross-channel, relationship with each customer</a:t>
            </a:r>
          </a:p>
          <a:p>
            <a:pPr marL="282575" lvl="1" indent="-168275" defTabSz="914400">
              <a:buClr>
                <a:srgbClr val="0E86C1"/>
              </a:buClr>
              <a:buFont typeface="Wingdings" pitchFamily="2" charset="2"/>
              <a:buChar char=""/>
            </a:pPr>
            <a:r>
              <a:rPr lang="en-US" sz="1600">
                <a:solidFill>
                  <a:srgbClr val="000000"/>
                </a:solidFill>
                <a:ea typeface="MS PGothic" pitchFamily="34" charset="-128"/>
                <a:cs typeface="Times New Roman" pitchFamily="18" charset="0"/>
              </a:rPr>
              <a:t>Disparate teams managed customer dialogs</a:t>
            </a:r>
          </a:p>
          <a:p>
            <a:pPr marL="282575" lvl="1" indent="-168275" defTabSz="914400">
              <a:buClr>
                <a:srgbClr val="0E86C1"/>
              </a:buClr>
              <a:buFont typeface="Wingdings" pitchFamily="2" charset="2"/>
              <a:buChar char=""/>
            </a:pPr>
            <a:r>
              <a:rPr lang="en-US" sz="1600">
                <a:solidFill>
                  <a:srgbClr val="000000"/>
                </a:solidFill>
                <a:ea typeface="MS PGothic" pitchFamily="34" charset="-128"/>
                <a:cs typeface="Times New Roman" pitchFamily="18" charset="0"/>
              </a:rPr>
              <a:t>Needed to reduce marketing costs</a:t>
            </a:r>
          </a:p>
        </p:txBody>
      </p:sp>
      <p:sp>
        <p:nvSpPr>
          <p:cNvPr id="11" name="Rectangle 10"/>
          <p:cNvSpPr/>
          <p:nvPr/>
        </p:nvSpPr>
        <p:spPr>
          <a:xfrm>
            <a:off x="1319213" y="4343400"/>
            <a:ext cx="9432925" cy="1878013"/>
          </a:xfrm>
          <a:prstGeom prst="rect">
            <a:avLst/>
          </a:prstGeom>
        </p:spPr>
        <p:txBody>
          <a:bodyPr>
            <a:spAutoFit/>
          </a:bodyPr>
          <a:lstStyle/>
          <a:p>
            <a:pPr marL="166688" lvl="1" indent="-166688" defTabSz="914400">
              <a:spcBef>
                <a:spcPts val="0"/>
              </a:spcBef>
              <a:spcAft>
                <a:spcPts val="0"/>
              </a:spcAft>
              <a:defRPr/>
            </a:pPr>
            <a:r>
              <a:rPr lang="en-US" sz="2000" dirty="0">
                <a:ea typeface="MS PGothic" pitchFamily="34" charset="-128"/>
                <a:cs typeface="+mn-cs"/>
              </a:rPr>
              <a:t>Real Results</a:t>
            </a:r>
          </a:p>
          <a:p>
            <a:pPr marL="166688" indent="-166688" defTabSz="914400">
              <a:spcBef>
                <a:spcPts val="0"/>
              </a:spcBef>
              <a:spcAft>
                <a:spcPts val="0"/>
              </a:spcAft>
              <a:buFont typeface="Arial" pitchFamily="34" charset="0"/>
              <a:buChar char="•"/>
              <a:defRPr/>
            </a:pPr>
            <a:r>
              <a:rPr lang="en-US" sz="1600" dirty="0">
                <a:solidFill>
                  <a:schemeClr val="tx1">
                    <a:lumMod val="50000"/>
                  </a:schemeClr>
                </a:solidFill>
                <a:ea typeface="MS PGothic" pitchFamily="34" charset="-128"/>
                <a:cs typeface="+mn-cs"/>
              </a:rPr>
              <a:t>Relevant, real-time campaigns drive higher response rates</a:t>
            </a:r>
          </a:p>
          <a:p>
            <a:pPr marL="623888" lvl="1" indent="-166688" defTabSz="914400">
              <a:spcBef>
                <a:spcPts val="0"/>
              </a:spcBef>
              <a:spcAft>
                <a:spcPts val="0"/>
              </a:spcAft>
              <a:buFont typeface="Arial" pitchFamily="34" charset="0"/>
              <a:buChar char="•"/>
              <a:defRPr/>
            </a:pPr>
            <a:r>
              <a:rPr lang="en-US" sz="1600" dirty="0">
                <a:solidFill>
                  <a:schemeClr val="tx1">
                    <a:lumMod val="50000"/>
                  </a:schemeClr>
                </a:solidFill>
                <a:ea typeface="MS PGothic" pitchFamily="34" charset="-128"/>
                <a:cs typeface="+mn-cs"/>
              </a:rPr>
              <a:t>85M targeted offers served each day across 5 channels – direct mail, email, web, call center, and branches</a:t>
            </a:r>
          </a:p>
          <a:p>
            <a:pPr marL="623888" lvl="1" indent="-166688" defTabSz="914400">
              <a:spcBef>
                <a:spcPts val="0"/>
              </a:spcBef>
              <a:spcAft>
                <a:spcPts val="0"/>
              </a:spcAft>
              <a:buFont typeface="Arial" pitchFamily="34" charset="0"/>
              <a:buChar char="•"/>
              <a:defRPr/>
            </a:pPr>
            <a:r>
              <a:rPr lang="en-US" sz="1600" dirty="0">
                <a:solidFill>
                  <a:schemeClr val="tx1">
                    <a:lumMod val="50000"/>
                  </a:schemeClr>
                </a:solidFill>
                <a:ea typeface="MS PGothic" pitchFamily="34" charset="-128"/>
                <a:cs typeface="+mn-cs"/>
              </a:rPr>
              <a:t> €20M increase in earnings expected</a:t>
            </a:r>
          </a:p>
          <a:p>
            <a:pPr marL="166688" indent="-166688" defTabSz="914400">
              <a:spcBef>
                <a:spcPts val="0"/>
              </a:spcBef>
              <a:spcAft>
                <a:spcPts val="0"/>
              </a:spcAft>
              <a:buFont typeface="Arial" pitchFamily="34" charset="0"/>
              <a:buChar char="•"/>
              <a:defRPr/>
            </a:pPr>
            <a:r>
              <a:rPr lang="en-US" sz="1600" dirty="0">
                <a:solidFill>
                  <a:schemeClr val="tx1">
                    <a:lumMod val="50000"/>
                  </a:schemeClr>
                </a:solidFill>
                <a:ea typeface="MS PGothic" pitchFamily="34" charset="-128"/>
                <a:cs typeface="+mn-cs"/>
              </a:rPr>
              <a:t>Lowered direct marketing cost 35%</a:t>
            </a:r>
            <a:endParaRPr lang="en-US" sz="1400" dirty="0">
              <a:solidFill>
                <a:schemeClr val="tx1">
                  <a:lumMod val="50000"/>
                </a:schemeClr>
              </a:solidFill>
              <a:ea typeface="MS PGothic" pitchFamily="34" charset="-128"/>
              <a:cs typeface="+mn-cs"/>
            </a:endParaRPr>
          </a:p>
          <a:p>
            <a:pPr marL="166688" indent="-166688" defTabSz="914400">
              <a:spcBef>
                <a:spcPts val="0"/>
              </a:spcBef>
              <a:spcAft>
                <a:spcPts val="0"/>
              </a:spcAft>
              <a:buFont typeface="Arial" pitchFamily="34" charset="0"/>
              <a:buChar char="•"/>
              <a:defRPr/>
            </a:pPr>
            <a:r>
              <a:rPr lang="en-US" sz="1600" dirty="0">
                <a:solidFill>
                  <a:schemeClr val="tx1">
                    <a:lumMod val="50000"/>
                  </a:schemeClr>
                </a:solidFill>
                <a:ea typeface="MS PGothic" pitchFamily="34" charset="-128"/>
                <a:cs typeface="+mn-cs"/>
              </a:rPr>
              <a:t>Faster campaign cycle times: from 26 weeks per campaign to just 4 weeks</a:t>
            </a:r>
          </a:p>
        </p:txBody>
      </p:sp>
      <p:pic>
        <p:nvPicPr>
          <p:cNvPr id="15" name="Picture 14"/>
          <p:cNvPicPr>
            <a:picLocks noChangeAspect="1" noChangeArrowheads="1"/>
          </p:cNvPicPr>
          <p:nvPr/>
        </p:nvPicPr>
        <p:blipFill>
          <a:blip r:embed="rId4" cstate="print"/>
          <a:srcRect l="3703" r="3703"/>
          <a:stretch>
            <a:fillRect/>
          </a:stretch>
        </p:blipFill>
        <p:spPr bwMode="auto">
          <a:xfrm>
            <a:off x="303626" y="1537336"/>
            <a:ext cx="2536533" cy="6159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7826" name="Picture 2"/>
          <p:cNvPicPr>
            <a:picLocks noChangeAspect="1" noChangeArrowheads="1"/>
          </p:cNvPicPr>
          <p:nvPr/>
        </p:nvPicPr>
        <p:blipFill>
          <a:blip r:embed="rId5" cstate="print"/>
          <a:srcRect/>
          <a:stretch>
            <a:fillRect/>
          </a:stretch>
        </p:blipFill>
        <p:spPr bwMode="auto">
          <a:xfrm>
            <a:off x="710105" y="2207228"/>
            <a:ext cx="4259875" cy="2133600"/>
          </a:xfrm>
          <a:prstGeom prst="rect">
            <a:avLst/>
          </a:prstGeom>
          <a:ln>
            <a:solidFill>
              <a:schemeClr val="accent1"/>
            </a:solidFill>
          </a:ln>
          <a:effectLst>
            <a:softEdge rad="112500"/>
          </a:effectLst>
        </p:spPr>
      </p:pic>
      <p:sp>
        <p:nvSpPr>
          <p:cNvPr id="86025" name="Oval 11"/>
          <p:cNvSpPr>
            <a:spLocks noChangeArrowheads="1"/>
          </p:cNvSpPr>
          <p:nvPr/>
        </p:nvSpPr>
        <p:spPr bwMode="auto">
          <a:xfrm>
            <a:off x="10672763" y="565150"/>
            <a:ext cx="1427162" cy="1047750"/>
          </a:xfrm>
          <a:prstGeom prst="ellipse">
            <a:avLst/>
          </a:prstGeom>
          <a:gradFill rotWithShape="1">
            <a:gsLst>
              <a:gs pos="0">
                <a:srgbClr val="0066FF"/>
              </a:gs>
              <a:gs pos="100000">
                <a:srgbClr val="002F76"/>
              </a:gs>
            </a:gsLst>
            <a:path path="rect">
              <a:fillToRect r="100000" b="100000"/>
            </a:path>
          </a:gradFill>
          <a:ln w="25400" algn="ctr">
            <a:solidFill>
              <a:schemeClr val="accent1"/>
            </a:solidFill>
            <a:round/>
            <a:headEnd/>
            <a:tailEnd/>
          </a:ln>
        </p:spPr>
        <p:txBody>
          <a:bodyPr wrap="none" lIns="0" rIns="0" anchor="ctr" anchorCtr="1"/>
          <a:lstStyle/>
          <a:p>
            <a:pPr defTabSz="914400">
              <a:spcBef>
                <a:spcPts val="400"/>
              </a:spcBef>
            </a:pPr>
            <a:r>
              <a:rPr lang="en-US" sz="1400" b="1">
                <a:solidFill>
                  <a:schemeClr val="bg1"/>
                </a:solidFill>
                <a:latin typeface="Calibri" pitchFamily="34" charset="0"/>
                <a:ea typeface="MS PGothic" pitchFamily="34" charset="-128"/>
              </a:rPr>
              <a:t>Interactive</a:t>
            </a:r>
          </a:p>
          <a:p>
            <a:pPr defTabSz="914400">
              <a:spcBef>
                <a:spcPts val="400"/>
              </a:spcBef>
            </a:pPr>
            <a:r>
              <a:rPr lang="en-US" sz="1400" b="1">
                <a:solidFill>
                  <a:schemeClr val="bg1"/>
                </a:solidFill>
                <a:latin typeface="Calibri" pitchFamily="34" charset="0"/>
                <a:ea typeface="MS PGothic" pitchFamily="34" charset="-128"/>
              </a:rPr>
              <a:t>Marketing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p:cNvPicPr>
            <a:picLocks noChangeAspect="1" noChangeArrowheads="1"/>
          </p:cNvPicPr>
          <p:nvPr/>
        </p:nvPicPr>
        <p:blipFill>
          <a:blip r:embed="rId3"/>
          <a:srcRect/>
          <a:stretch>
            <a:fillRect/>
          </a:stretch>
        </p:blipFill>
        <p:spPr bwMode="auto">
          <a:xfrm>
            <a:off x="5926138" y="3351213"/>
            <a:ext cx="1838325" cy="1244600"/>
          </a:xfrm>
          <a:prstGeom prst="rect">
            <a:avLst/>
          </a:prstGeom>
          <a:noFill/>
          <a:ln w="21600">
            <a:noFill/>
            <a:round/>
            <a:headEnd/>
            <a:tailEnd/>
          </a:ln>
          <a:effectLst/>
        </p:spPr>
      </p:pic>
      <p:pic>
        <p:nvPicPr>
          <p:cNvPr id="138243" name="Picture 3"/>
          <p:cNvPicPr>
            <a:picLocks noChangeAspect="1" noChangeArrowheads="1"/>
          </p:cNvPicPr>
          <p:nvPr/>
        </p:nvPicPr>
        <p:blipFill>
          <a:blip r:embed="rId4"/>
          <a:srcRect/>
          <a:stretch>
            <a:fillRect/>
          </a:stretch>
        </p:blipFill>
        <p:spPr bwMode="auto">
          <a:xfrm>
            <a:off x="4406900" y="884238"/>
            <a:ext cx="1625600" cy="1220787"/>
          </a:xfrm>
          <a:prstGeom prst="rect">
            <a:avLst/>
          </a:prstGeom>
          <a:noFill/>
          <a:ln w="21600">
            <a:noFill/>
            <a:round/>
            <a:headEnd/>
            <a:tailEnd/>
          </a:ln>
          <a:effectLst/>
        </p:spPr>
      </p:pic>
      <p:sp>
        <p:nvSpPr>
          <p:cNvPr id="138244" name="Rectangle 4"/>
          <p:cNvSpPr>
            <a:spLocks noGrp="1"/>
          </p:cNvSpPr>
          <p:nvPr>
            <p:ph type="title" idx="4294967295"/>
          </p:nvPr>
        </p:nvSpPr>
        <p:spPr>
          <a:xfrm>
            <a:off x="2700338" y="0"/>
            <a:ext cx="5748337" cy="830263"/>
          </a:xfrm>
        </p:spPr>
        <p:txBody>
          <a:bodyPr lIns="0" tIns="0" rIns="0" bIns="0"/>
          <a:lstStyle/>
          <a:p>
            <a:pPr algn="l"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da-DK" sz="2800" smtClean="0">
                <a:latin typeface="Gill Sans"/>
              </a:rPr>
              <a:t>                      Mobile Web </a:t>
            </a:r>
            <a:endParaRPr lang="da-DK" sz="3600" smtClean="0"/>
          </a:p>
        </p:txBody>
      </p:sp>
      <p:sp>
        <p:nvSpPr>
          <p:cNvPr id="138245" name="Rectangle 5"/>
          <p:cNvSpPr>
            <a:spLocks noGrp="1"/>
          </p:cNvSpPr>
          <p:nvPr>
            <p:ph type="body" idx="4294967295"/>
          </p:nvPr>
        </p:nvSpPr>
        <p:spPr>
          <a:xfrm>
            <a:off x="609600" y="4960938"/>
            <a:ext cx="2608263" cy="785812"/>
          </a:xfrm>
        </p:spPr>
        <p:txBody>
          <a:bodyPr lIns="0" tIns="0" rIns="0" bIns="0"/>
          <a:lstStyle/>
          <a:p>
            <a:pPr marL="336550" indent="-228600" defTabSz="449263">
              <a:buFont typeface="Wingdings" pitchFamily="2" charset="2"/>
              <a:buChar char=""/>
              <a:tabLst>
                <a:tab pos="723900" algn="l"/>
                <a:tab pos="1447800" algn="l"/>
              </a:tabLst>
            </a:pPr>
            <a:r>
              <a:rPr lang="da-DK" sz="1900" smtClean="0"/>
              <a:t>...mobile Web applications or content for </a:t>
            </a:r>
            <a:r>
              <a:rPr lang="da-DK" sz="1900" b="1" smtClean="0"/>
              <a:t>virtually any mobile device </a:t>
            </a:r>
            <a:r>
              <a:rPr lang="da-DK" sz="1900" smtClean="0"/>
              <a:t>browser</a:t>
            </a:r>
          </a:p>
        </p:txBody>
      </p:sp>
      <p:sp>
        <p:nvSpPr>
          <p:cNvPr id="138246" name="Text Box 6"/>
          <p:cNvSpPr txBox="1">
            <a:spLocks noChangeArrowheads="1"/>
          </p:cNvSpPr>
          <p:nvPr/>
        </p:nvSpPr>
        <p:spPr bwMode="auto">
          <a:xfrm>
            <a:off x="1509713" y="635000"/>
            <a:ext cx="2492375" cy="469900"/>
          </a:xfrm>
          <a:prstGeom prst="rect">
            <a:avLst/>
          </a:prstGeom>
          <a:noFill/>
          <a:ln w="21600">
            <a:noFill/>
            <a:round/>
            <a:headEnd/>
            <a:tailEnd/>
          </a:ln>
          <a:effectLst/>
        </p:spPr>
        <p:txBody>
          <a:bodyPr wrap="none" lIns="90000" tIns="45000" rIns="90000" bIns="45000"/>
          <a:lstStyle/>
          <a:p>
            <a:pPr defTabSz="449263" hangingPunct="0">
              <a:buClr>
                <a:srgbClr val="000000"/>
              </a:buClr>
              <a:buSzPct val="100000"/>
              <a:buFont typeface="Times New Roman" pitchFamily="18" charset="0"/>
              <a:buNone/>
              <a:tabLst>
                <a:tab pos="723900" algn="l"/>
                <a:tab pos="1447800" algn="l"/>
              </a:tabLst>
            </a:pPr>
            <a:r>
              <a:rPr lang="da-DK" b="1">
                <a:solidFill>
                  <a:srgbClr val="000000"/>
                </a:solidFill>
              </a:rPr>
              <a:t>Need</a:t>
            </a:r>
          </a:p>
        </p:txBody>
      </p:sp>
      <p:sp>
        <p:nvSpPr>
          <p:cNvPr id="138247" name="Text Box 7"/>
          <p:cNvSpPr txBox="1">
            <a:spLocks noChangeArrowheads="1"/>
          </p:cNvSpPr>
          <p:nvPr/>
        </p:nvSpPr>
        <p:spPr bwMode="auto">
          <a:xfrm>
            <a:off x="5599113" y="6221413"/>
            <a:ext cx="1982787" cy="303212"/>
          </a:xfrm>
          <a:prstGeom prst="rect">
            <a:avLst/>
          </a:prstGeom>
          <a:noFill/>
          <a:ln w="21600">
            <a:noFill/>
            <a:round/>
            <a:headEnd/>
            <a:tailEnd/>
          </a:ln>
          <a:effectLst/>
        </p:spPr>
        <p:txBody>
          <a:bodyPr wrap="none" lIns="90000" tIns="45000" rIns="90000" bIns="45000"/>
          <a:lstStyle/>
          <a:p>
            <a:pPr defTabSz="449263" hangingPunct="0">
              <a:buClr>
                <a:srgbClr val="000000"/>
              </a:buClr>
              <a:buSzPct val="100000"/>
              <a:buFont typeface="Times New Roman" pitchFamily="18" charset="0"/>
              <a:buNone/>
              <a:tabLst>
                <a:tab pos="723900" algn="l"/>
                <a:tab pos="1447800" algn="l"/>
              </a:tabLst>
            </a:pPr>
            <a:r>
              <a:rPr lang="da-DK" sz="1600">
                <a:solidFill>
                  <a:srgbClr val="000000"/>
                </a:solidFill>
              </a:rPr>
              <a:t>8,400 Devices</a:t>
            </a:r>
          </a:p>
        </p:txBody>
      </p:sp>
      <p:sp>
        <p:nvSpPr>
          <p:cNvPr id="138248" name="Text Box 8"/>
          <p:cNvSpPr txBox="1">
            <a:spLocks noChangeArrowheads="1"/>
          </p:cNvSpPr>
          <p:nvPr/>
        </p:nvSpPr>
        <p:spPr bwMode="auto">
          <a:xfrm>
            <a:off x="8393113" y="635000"/>
            <a:ext cx="1893887" cy="412750"/>
          </a:xfrm>
          <a:prstGeom prst="rect">
            <a:avLst/>
          </a:prstGeom>
          <a:noFill/>
          <a:ln w="21600">
            <a:noFill/>
            <a:round/>
            <a:headEnd/>
            <a:tailEnd/>
          </a:ln>
          <a:effectLst/>
        </p:spPr>
        <p:txBody>
          <a:bodyPr wrap="none" lIns="90000" tIns="45000" rIns="90000" bIns="45000"/>
          <a:lstStyle/>
          <a:p>
            <a:pPr defTabSz="449263" hangingPunct="0">
              <a:buClr>
                <a:srgbClr val="000000"/>
              </a:buClr>
              <a:buSzPct val="100000"/>
              <a:buFont typeface="Times New Roman" pitchFamily="18" charset="0"/>
              <a:buNone/>
              <a:tabLst>
                <a:tab pos="723900" algn="l"/>
                <a:tab pos="1447800" algn="l"/>
              </a:tabLst>
            </a:pPr>
            <a:r>
              <a:rPr lang="da-DK" b="1">
                <a:solidFill>
                  <a:srgbClr val="000000"/>
                </a:solidFill>
              </a:rPr>
              <a:t>Solutions</a:t>
            </a:r>
          </a:p>
        </p:txBody>
      </p:sp>
      <p:sp>
        <p:nvSpPr>
          <p:cNvPr id="138249" name="Text Box 9"/>
          <p:cNvSpPr txBox="1">
            <a:spLocks noChangeArrowheads="1"/>
          </p:cNvSpPr>
          <p:nvPr/>
        </p:nvSpPr>
        <p:spPr bwMode="auto">
          <a:xfrm>
            <a:off x="8313738" y="5403850"/>
            <a:ext cx="2806700" cy="274638"/>
          </a:xfrm>
          <a:prstGeom prst="rect">
            <a:avLst/>
          </a:prstGeom>
          <a:noFill/>
          <a:ln w="21600">
            <a:noFill/>
            <a:round/>
            <a:headEnd/>
            <a:tailEnd/>
          </a:ln>
          <a:effectLst/>
        </p:spPr>
        <p:txBody>
          <a:bodyPr wrap="none" lIns="90000" tIns="45000" rIns="90000" bIns="45000"/>
          <a:lstStyle/>
          <a:p>
            <a:pPr defTabSz="449263" hangingPunct="0">
              <a:buClr>
                <a:srgbClr val="000000"/>
              </a:buClr>
              <a:buSzPct val="100000"/>
              <a:buFont typeface="Times New Roman" pitchFamily="18" charset="0"/>
              <a:buNone/>
              <a:tabLst>
                <a:tab pos="723900" algn="l"/>
                <a:tab pos="1447800" algn="l"/>
                <a:tab pos="2171700" algn="l"/>
              </a:tabLst>
            </a:pPr>
            <a:r>
              <a:rPr lang="da-DK" sz="1400" b="1">
                <a:solidFill>
                  <a:srgbClr val="000000"/>
                </a:solidFill>
                <a:latin typeface="Calibri" pitchFamily="34" charset="0"/>
              </a:rPr>
              <a:t>Mobile Portal Accelerator</a:t>
            </a:r>
          </a:p>
        </p:txBody>
      </p:sp>
      <p:pic>
        <p:nvPicPr>
          <p:cNvPr id="138250" name="Picture 10"/>
          <p:cNvPicPr>
            <a:picLocks noChangeAspect="1" noChangeArrowheads="1"/>
          </p:cNvPicPr>
          <p:nvPr/>
        </p:nvPicPr>
        <p:blipFill>
          <a:blip r:embed="rId5"/>
          <a:srcRect/>
          <a:stretch>
            <a:fillRect/>
          </a:stretch>
        </p:blipFill>
        <p:spPr bwMode="auto">
          <a:xfrm>
            <a:off x="4618038" y="4911725"/>
            <a:ext cx="2144712" cy="1244600"/>
          </a:xfrm>
          <a:prstGeom prst="rect">
            <a:avLst/>
          </a:prstGeom>
          <a:noFill/>
          <a:ln w="21600">
            <a:noFill/>
            <a:round/>
            <a:headEnd/>
            <a:tailEnd/>
          </a:ln>
          <a:effectLst/>
        </p:spPr>
      </p:pic>
      <p:sp>
        <p:nvSpPr>
          <p:cNvPr id="138251" name="Text Box 11"/>
          <p:cNvSpPr txBox="1">
            <a:spLocks noChangeArrowheads="1"/>
          </p:cNvSpPr>
          <p:nvPr/>
        </p:nvSpPr>
        <p:spPr bwMode="auto">
          <a:xfrm>
            <a:off x="7945438" y="1193800"/>
            <a:ext cx="3368675" cy="973138"/>
          </a:xfrm>
          <a:prstGeom prst="rect">
            <a:avLst/>
          </a:prstGeom>
          <a:noFill/>
          <a:ln w="21600">
            <a:noFill/>
            <a:round/>
            <a:headEnd/>
            <a:tailEnd/>
          </a:ln>
          <a:effectLst/>
        </p:spPr>
        <p:txBody>
          <a:bodyPr wrap="none" lIns="90000" tIns="45000" rIns="90000" bIns="45000"/>
          <a:lstStyle/>
          <a:p>
            <a:pPr defTabSz="449263" hangingPunct="0">
              <a:spcBef>
                <a:spcPts val="588"/>
              </a:spcBef>
              <a:spcAft>
                <a:spcPts val="588"/>
              </a:spcAft>
              <a:buClr>
                <a:srgbClr val="000000"/>
              </a:buClr>
              <a:buSzPct val="100000"/>
              <a:buFont typeface="Times New Roman" pitchFamily="18" charset="0"/>
              <a:buNone/>
              <a:tabLst>
                <a:tab pos="723900" algn="l"/>
                <a:tab pos="1447800" algn="l"/>
                <a:tab pos="2171700" algn="l"/>
              </a:tabLst>
            </a:pPr>
            <a:r>
              <a:rPr lang="da-DK" sz="1400" b="1">
                <a:solidFill>
                  <a:srgbClr val="000000"/>
                </a:solidFill>
                <a:latin typeface="Calibri" pitchFamily="34" charset="0"/>
              </a:rPr>
              <a:t>Portal Mobile Webkit Themes </a:t>
            </a:r>
          </a:p>
          <a:p>
            <a:pPr defTabSz="449263" hangingPunct="0">
              <a:spcBef>
                <a:spcPts val="588"/>
              </a:spcBef>
              <a:spcAft>
                <a:spcPts val="588"/>
              </a:spcAft>
              <a:buClr>
                <a:srgbClr val="000000"/>
              </a:buClr>
              <a:buSzPct val="100000"/>
              <a:buFont typeface="Times New Roman" pitchFamily="18" charset="0"/>
              <a:buNone/>
              <a:tabLst>
                <a:tab pos="723900" algn="l"/>
                <a:tab pos="1447800" algn="l"/>
                <a:tab pos="2171700" algn="l"/>
              </a:tabLst>
            </a:pPr>
            <a:r>
              <a:rPr lang="da-DK" sz="1200">
                <a:solidFill>
                  <a:srgbClr val="000000"/>
                </a:solidFill>
                <a:latin typeface="Calibri" pitchFamily="34" charset="0"/>
              </a:rPr>
              <a:t>Available today for iPhone</a:t>
            </a:r>
          </a:p>
          <a:p>
            <a:pPr defTabSz="449263" hangingPunct="0">
              <a:spcBef>
                <a:spcPts val="588"/>
              </a:spcBef>
              <a:spcAft>
                <a:spcPts val="588"/>
              </a:spcAft>
              <a:buClr>
                <a:srgbClr val="000000"/>
              </a:buClr>
              <a:buSzPct val="100000"/>
              <a:buFont typeface="Times New Roman" pitchFamily="18" charset="0"/>
              <a:buNone/>
              <a:tabLst>
                <a:tab pos="723900" algn="l"/>
                <a:tab pos="1447800" algn="l"/>
                <a:tab pos="2171700" algn="l"/>
              </a:tabLst>
            </a:pPr>
            <a:r>
              <a:rPr lang="da-DK" sz="1200">
                <a:solidFill>
                  <a:srgbClr val="000000"/>
                </a:solidFill>
                <a:latin typeface="Calibri" pitchFamily="34" charset="0"/>
              </a:rPr>
              <a:t>Coming soon for Android, Blackberry, iPad</a:t>
            </a:r>
          </a:p>
          <a:p>
            <a:pPr defTabSz="449263" hangingPunct="0">
              <a:spcBef>
                <a:spcPts val="588"/>
              </a:spcBef>
              <a:spcAft>
                <a:spcPts val="588"/>
              </a:spcAft>
              <a:buClr>
                <a:srgbClr val="000000"/>
              </a:buClr>
              <a:buSzPct val="100000"/>
              <a:buFont typeface="Times New Roman" pitchFamily="18" charset="0"/>
              <a:buNone/>
              <a:tabLst>
                <a:tab pos="723900" algn="l"/>
                <a:tab pos="1447800" algn="l"/>
                <a:tab pos="2171700" algn="l"/>
              </a:tabLst>
            </a:pPr>
            <a:endParaRPr lang="da-DK" sz="1200">
              <a:solidFill>
                <a:srgbClr val="000000"/>
              </a:solidFill>
              <a:latin typeface="Calibri" pitchFamily="34" charset="0"/>
            </a:endParaRPr>
          </a:p>
        </p:txBody>
      </p:sp>
      <p:sp>
        <p:nvSpPr>
          <p:cNvPr id="138252" name="Text Box 12"/>
          <p:cNvSpPr txBox="1">
            <a:spLocks noChangeArrowheads="1"/>
          </p:cNvSpPr>
          <p:nvPr/>
        </p:nvSpPr>
        <p:spPr bwMode="auto">
          <a:xfrm>
            <a:off x="579438" y="1590675"/>
            <a:ext cx="3040062" cy="690563"/>
          </a:xfrm>
          <a:prstGeom prst="rect">
            <a:avLst/>
          </a:prstGeom>
          <a:noFill/>
          <a:ln w="9525">
            <a:noFill/>
            <a:round/>
            <a:headEnd/>
            <a:tailEnd/>
          </a:ln>
          <a:effectLst/>
        </p:spPr>
        <p:txBody>
          <a:bodyPr lIns="0" tIns="0" rIns="0" bIns="0"/>
          <a:lstStyle/>
          <a:p>
            <a:pPr marL="336550" indent="-228600" defTabSz="449263" hangingPunct="0">
              <a:spcAft>
                <a:spcPts val="1425"/>
              </a:spcAft>
              <a:buClr>
                <a:srgbClr val="000000"/>
              </a:buClr>
              <a:buSzPct val="45000"/>
              <a:buFont typeface="Wingdings" pitchFamily="2" charset="2"/>
              <a:buChar char=""/>
              <a:tabLst>
                <a:tab pos="723900" algn="l"/>
                <a:tab pos="1447800" algn="l"/>
                <a:tab pos="2171700" algn="l"/>
              </a:tabLst>
            </a:pPr>
            <a:r>
              <a:rPr lang="da-DK" sz="1400">
                <a:solidFill>
                  <a:srgbClr val="000000"/>
                </a:solidFill>
                <a:latin typeface="Calibri" pitchFamily="34" charset="0"/>
              </a:rPr>
              <a:t>...extend a Web experience to mobile devices for specific mobile browsers </a:t>
            </a:r>
          </a:p>
        </p:txBody>
      </p:sp>
      <p:sp>
        <p:nvSpPr>
          <p:cNvPr id="138253" name="Line 13"/>
          <p:cNvSpPr>
            <a:spLocks noChangeShapeType="1"/>
          </p:cNvSpPr>
          <p:nvPr/>
        </p:nvSpPr>
        <p:spPr bwMode="auto">
          <a:xfrm>
            <a:off x="747713" y="2827338"/>
            <a:ext cx="10467975" cy="1587"/>
          </a:xfrm>
          <a:prstGeom prst="line">
            <a:avLst/>
          </a:prstGeom>
          <a:noFill/>
          <a:ln w="21600">
            <a:solidFill>
              <a:srgbClr val="808080"/>
            </a:solidFill>
            <a:round/>
            <a:headEnd/>
            <a:tailEnd/>
          </a:ln>
          <a:effectLst/>
        </p:spPr>
        <p:txBody>
          <a:bodyPr/>
          <a:lstStyle/>
          <a:p>
            <a:endParaRPr lang="da-DK"/>
          </a:p>
        </p:txBody>
      </p:sp>
      <p:sp>
        <p:nvSpPr>
          <p:cNvPr id="138254" name="Line 14"/>
          <p:cNvSpPr>
            <a:spLocks noChangeShapeType="1"/>
          </p:cNvSpPr>
          <p:nvPr/>
        </p:nvSpPr>
        <p:spPr bwMode="auto">
          <a:xfrm>
            <a:off x="922338" y="4656138"/>
            <a:ext cx="10191750" cy="1587"/>
          </a:xfrm>
          <a:prstGeom prst="line">
            <a:avLst/>
          </a:prstGeom>
          <a:noFill/>
          <a:ln w="21600">
            <a:solidFill>
              <a:srgbClr val="808080"/>
            </a:solidFill>
            <a:round/>
            <a:headEnd/>
            <a:tailEnd/>
          </a:ln>
          <a:effectLst/>
        </p:spPr>
        <p:txBody>
          <a:bodyPr/>
          <a:lstStyle/>
          <a:p>
            <a:endParaRPr lang="da-DK"/>
          </a:p>
        </p:txBody>
      </p:sp>
      <p:sp>
        <p:nvSpPr>
          <p:cNvPr id="138255" name="Text Box 15"/>
          <p:cNvSpPr txBox="1">
            <a:spLocks noChangeArrowheads="1"/>
          </p:cNvSpPr>
          <p:nvPr/>
        </p:nvSpPr>
        <p:spPr bwMode="auto">
          <a:xfrm>
            <a:off x="579438" y="2971800"/>
            <a:ext cx="3355975" cy="1550988"/>
          </a:xfrm>
          <a:prstGeom prst="rect">
            <a:avLst/>
          </a:prstGeom>
          <a:solidFill>
            <a:srgbClr val="FFFFFF"/>
          </a:solidFill>
          <a:ln w="9525">
            <a:noFill/>
            <a:round/>
            <a:headEnd/>
            <a:tailEnd/>
          </a:ln>
          <a:effectLst/>
        </p:spPr>
        <p:txBody>
          <a:bodyPr lIns="0" tIns="0" rIns="0" bIns="0"/>
          <a:lstStyle/>
          <a:p>
            <a:pPr marL="336550" indent="-228600" defTabSz="449263" hangingPunct="0">
              <a:spcAft>
                <a:spcPts val="1425"/>
              </a:spcAft>
              <a:buClr>
                <a:srgbClr val="000000"/>
              </a:buClr>
              <a:buSzPct val="45000"/>
              <a:buFont typeface="Wingdings" pitchFamily="2" charset="2"/>
              <a:buChar char=""/>
              <a:tabLst>
                <a:tab pos="723900" algn="l"/>
                <a:tab pos="1447800" algn="l"/>
                <a:tab pos="2171700" algn="l"/>
              </a:tabLst>
            </a:pPr>
            <a:r>
              <a:rPr lang="da-DK" sz="1400">
                <a:solidFill>
                  <a:srgbClr val="000000"/>
                </a:solidFill>
                <a:latin typeface="Calibri" pitchFamily="34" charset="0"/>
              </a:rPr>
              <a:t>..rapidly develop &amp; deploy </a:t>
            </a:r>
            <a:r>
              <a:rPr lang="da-DK" sz="1400" b="1">
                <a:solidFill>
                  <a:srgbClr val="000000"/>
                </a:solidFill>
                <a:latin typeface="Calibri" pitchFamily="34" charset="0"/>
              </a:rPr>
              <a:t>web</a:t>
            </a:r>
            <a:r>
              <a:rPr lang="da-DK" sz="1400">
                <a:solidFill>
                  <a:srgbClr val="000000"/>
                </a:solidFill>
                <a:latin typeface="Calibri" pitchFamily="34" charset="0"/>
              </a:rPr>
              <a:t> &amp; </a:t>
            </a:r>
            <a:r>
              <a:rPr lang="da-DK" sz="1400" b="1">
                <a:solidFill>
                  <a:srgbClr val="000000"/>
                </a:solidFill>
                <a:latin typeface="Calibri" pitchFamily="34" charset="0"/>
              </a:rPr>
              <a:t>hybrid</a:t>
            </a:r>
            <a:r>
              <a:rPr lang="da-DK" sz="1400">
                <a:solidFill>
                  <a:srgbClr val="000000"/>
                </a:solidFill>
                <a:latin typeface="Calibri" pitchFamily="34" charset="0"/>
              </a:rPr>
              <a:t> mobile applications that have a native smart phone,  look  and feel</a:t>
            </a:r>
          </a:p>
          <a:p>
            <a:pPr marL="336550" indent="-228600" defTabSz="449263" hangingPunct="0">
              <a:spcAft>
                <a:spcPts val="1425"/>
              </a:spcAft>
              <a:buClr>
                <a:srgbClr val="000000"/>
              </a:buClr>
              <a:buSzPct val="45000"/>
              <a:buFont typeface="Wingdings" pitchFamily="2" charset="2"/>
              <a:buChar char=""/>
              <a:tabLst>
                <a:tab pos="723900" algn="l"/>
                <a:tab pos="1447800" algn="l"/>
                <a:tab pos="2171700" algn="l"/>
              </a:tabLst>
            </a:pPr>
            <a:r>
              <a:rPr lang="da-DK" sz="1400">
                <a:solidFill>
                  <a:srgbClr val="000000"/>
                </a:solidFill>
                <a:latin typeface="Calibri" pitchFamily="34" charset="0"/>
              </a:rPr>
              <a:t>..write once, run on many devices – tablets, kiosks, web, PDA and more</a:t>
            </a:r>
          </a:p>
        </p:txBody>
      </p:sp>
      <p:sp>
        <p:nvSpPr>
          <p:cNvPr id="138256" name="Text Box 16"/>
          <p:cNvSpPr txBox="1">
            <a:spLocks noChangeArrowheads="1"/>
          </p:cNvSpPr>
          <p:nvPr/>
        </p:nvSpPr>
        <p:spPr bwMode="auto">
          <a:xfrm>
            <a:off x="8067675" y="2906713"/>
            <a:ext cx="3455988" cy="766762"/>
          </a:xfrm>
          <a:prstGeom prst="rect">
            <a:avLst/>
          </a:prstGeom>
          <a:noFill/>
          <a:ln w="21600">
            <a:noFill/>
            <a:round/>
            <a:headEnd/>
            <a:tailEnd/>
          </a:ln>
          <a:effectLst/>
        </p:spPr>
        <p:txBody>
          <a:bodyPr wrap="none" lIns="90000" tIns="45000" rIns="90000" bIns="45000"/>
          <a:lstStyle/>
          <a:p>
            <a:pPr defTabSz="449263" hangingPunct="0">
              <a:spcBef>
                <a:spcPts val="588"/>
              </a:spcBef>
              <a:spcAft>
                <a:spcPts val="588"/>
              </a:spcAft>
              <a:buClr>
                <a:srgbClr val="000000"/>
              </a:buClr>
              <a:buSzPct val="100000"/>
              <a:buFont typeface="Times New Roman" pitchFamily="18" charset="0"/>
              <a:buNone/>
              <a:tabLst>
                <a:tab pos="723900" algn="l"/>
                <a:tab pos="1447800" algn="l"/>
                <a:tab pos="2171700" algn="l"/>
              </a:tabLst>
            </a:pPr>
            <a:r>
              <a:rPr lang="da-DK" sz="1400" b="1">
                <a:solidFill>
                  <a:srgbClr val="000000"/>
                </a:solidFill>
                <a:latin typeface="Calibri" pitchFamily="34" charset="0"/>
              </a:rPr>
              <a:t>Web Experience Factory  </a:t>
            </a:r>
          </a:p>
          <a:p>
            <a:pPr defTabSz="449263" hangingPunct="0">
              <a:spcBef>
                <a:spcPts val="588"/>
              </a:spcBef>
              <a:spcAft>
                <a:spcPts val="588"/>
              </a:spcAft>
              <a:buClr>
                <a:srgbClr val="000000"/>
              </a:buClr>
              <a:buSzPct val="100000"/>
              <a:tabLst>
                <a:tab pos="723900" algn="l"/>
                <a:tab pos="1447800" algn="l"/>
                <a:tab pos="2171700" algn="l"/>
              </a:tabLst>
            </a:pPr>
            <a:r>
              <a:rPr lang="da-DK" sz="1400" b="1">
                <a:solidFill>
                  <a:srgbClr val="000000"/>
                </a:solidFill>
                <a:latin typeface="Calibri" pitchFamily="34" charset="0"/>
              </a:rPr>
              <a:t>-   Portal Mobile Webkit Themes</a:t>
            </a:r>
          </a:p>
          <a:p>
            <a:pPr defTabSz="449263" hangingPunct="0">
              <a:spcBef>
                <a:spcPts val="588"/>
              </a:spcBef>
              <a:spcAft>
                <a:spcPts val="588"/>
              </a:spcAft>
              <a:buClr>
                <a:srgbClr val="000000"/>
              </a:buClr>
              <a:buSzPct val="100000"/>
              <a:buFontTx/>
              <a:buChar char="-"/>
              <a:tabLst>
                <a:tab pos="723900" algn="l"/>
                <a:tab pos="1447800" algn="l"/>
                <a:tab pos="2171700" algn="l"/>
              </a:tabLst>
            </a:pPr>
            <a:r>
              <a:rPr lang="da-DK" sz="1400" b="1">
                <a:solidFill>
                  <a:srgbClr val="000000"/>
                </a:solidFill>
                <a:latin typeface="Calibri" pitchFamily="34" charset="0"/>
              </a:rPr>
              <a:t>-  WAS 8.0</a:t>
            </a:r>
          </a:p>
          <a:p>
            <a:pPr defTabSz="449263" hangingPunct="0">
              <a:spcBef>
                <a:spcPts val="588"/>
              </a:spcBef>
              <a:spcAft>
                <a:spcPts val="588"/>
              </a:spcAft>
              <a:buClr>
                <a:srgbClr val="000000"/>
              </a:buClr>
              <a:buSzPct val="100000"/>
              <a:buFontTx/>
              <a:buChar char="-"/>
              <a:tabLst>
                <a:tab pos="723900" algn="l"/>
                <a:tab pos="1447800" algn="l"/>
                <a:tab pos="2171700" algn="l"/>
              </a:tabLst>
            </a:pPr>
            <a:r>
              <a:rPr lang="da-DK" sz="1400" b="1">
                <a:solidFill>
                  <a:srgbClr val="000000"/>
                </a:solidFill>
                <a:latin typeface="Calibri" pitchFamily="34" charset="0"/>
              </a:rPr>
              <a:t> Dojo  </a:t>
            </a:r>
          </a:p>
          <a:p>
            <a:pPr defTabSz="449263" hangingPunct="0">
              <a:spcBef>
                <a:spcPts val="588"/>
              </a:spcBef>
              <a:spcAft>
                <a:spcPts val="588"/>
              </a:spcAft>
              <a:buClr>
                <a:srgbClr val="000000"/>
              </a:buClr>
              <a:buSzPct val="100000"/>
              <a:buFontTx/>
              <a:buChar char="-"/>
              <a:tabLst>
                <a:tab pos="723900" algn="l"/>
                <a:tab pos="1447800" algn="l"/>
                <a:tab pos="2171700" algn="l"/>
              </a:tabLst>
            </a:pPr>
            <a:r>
              <a:rPr lang="da-DK" sz="1400" b="1">
                <a:solidFill>
                  <a:srgbClr val="000000"/>
                </a:solidFill>
                <a:latin typeface="Calibri" pitchFamily="34" charset="0"/>
              </a:rPr>
              <a:t>- Hybrid</a:t>
            </a:r>
          </a:p>
          <a:p>
            <a:pPr defTabSz="449263" hangingPunct="0">
              <a:spcBef>
                <a:spcPts val="588"/>
              </a:spcBef>
              <a:spcAft>
                <a:spcPts val="588"/>
              </a:spcAft>
              <a:buClr>
                <a:srgbClr val="000000"/>
              </a:buClr>
              <a:buSzPct val="100000"/>
              <a:buFont typeface="Times New Roman" pitchFamily="18" charset="0"/>
              <a:buNone/>
              <a:tabLst>
                <a:tab pos="723900" algn="l"/>
                <a:tab pos="1447800" algn="l"/>
                <a:tab pos="2171700" algn="l"/>
              </a:tabLst>
            </a:pPr>
            <a:endParaRPr lang="da-DK" sz="1200">
              <a:solidFill>
                <a:srgbClr val="000000"/>
              </a:solidFill>
              <a:latin typeface="Calibri" pitchFamily="34" charset="0"/>
            </a:endParaRPr>
          </a:p>
        </p:txBody>
      </p:sp>
      <p:grpSp>
        <p:nvGrpSpPr>
          <p:cNvPr id="138257" name="Group 17"/>
          <p:cNvGrpSpPr>
            <a:grpSpLocks/>
          </p:cNvGrpSpPr>
          <p:nvPr/>
        </p:nvGrpSpPr>
        <p:grpSpPr bwMode="auto">
          <a:xfrm>
            <a:off x="4762500" y="3013075"/>
            <a:ext cx="1749425" cy="1100138"/>
            <a:chOff x="2485" y="2092"/>
            <a:chExt cx="912" cy="764"/>
          </a:xfrm>
        </p:grpSpPr>
        <p:pic>
          <p:nvPicPr>
            <p:cNvPr id="138258" name="Picture 18"/>
            <p:cNvPicPr>
              <a:picLocks noChangeAspect="1" noChangeArrowheads="1"/>
            </p:cNvPicPr>
            <p:nvPr/>
          </p:nvPicPr>
          <p:blipFill>
            <a:blip r:embed="rId6"/>
            <a:srcRect r="7813"/>
            <a:stretch>
              <a:fillRect/>
            </a:stretch>
          </p:blipFill>
          <p:spPr bwMode="auto">
            <a:xfrm>
              <a:off x="2964" y="2092"/>
              <a:ext cx="433" cy="758"/>
            </a:xfrm>
            <a:prstGeom prst="rect">
              <a:avLst/>
            </a:prstGeom>
            <a:noFill/>
            <a:ln w="21600">
              <a:noFill/>
              <a:round/>
              <a:headEnd/>
              <a:tailEnd/>
            </a:ln>
            <a:effectLst/>
          </p:spPr>
        </p:pic>
        <p:pic>
          <p:nvPicPr>
            <p:cNvPr id="138259" name="Picture 19"/>
            <p:cNvPicPr>
              <a:picLocks noChangeAspect="1" noChangeArrowheads="1"/>
            </p:cNvPicPr>
            <p:nvPr/>
          </p:nvPicPr>
          <p:blipFill>
            <a:blip r:embed="rId7"/>
            <a:srcRect/>
            <a:stretch>
              <a:fillRect/>
            </a:stretch>
          </p:blipFill>
          <p:spPr bwMode="auto">
            <a:xfrm>
              <a:off x="2485" y="2098"/>
              <a:ext cx="433" cy="758"/>
            </a:xfrm>
            <a:prstGeom prst="rect">
              <a:avLst/>
            </a:prstGeom>
            <a:noFill/>
            <a:ln w="21600">
              <a:noFill/>
              <a:round/>
              <a:headEnd/>
              <a:tailEnd/>
            </a:ln>
            <a:effectLst/>
          </p:spPr>
        </p:pic>
      </p:grpSp>
      <p:pic>
        <p:nvPicPr>
          <p:cNvPr id="138260" name="Picture 20"/>
          <p:cNvPicPr>
            <a:picLocks noChangeAspect="1" noChangeArrowheads="1"/>
          </p:cNvPicPr>
          <p:nvPr/>
        </p:nvPicPr>
        <p:blipFill>
          <a:blip r:embed="rId8"/>
          <a:srcRect/>
          <a:stretch>
            <a:fillRect/>
          </a:stretch>
        </p:blipFill>
        <p:spPr bwMode="auto">
          <a:xfrm>
            <a:off x="4781550" y="1684338"/>
            <a:ext cx="1131888" cy="850900"/>
          </a:xfrm>
          <a:prstGeom prst="rect">
            <a:avLst/>
          </a:prstGeom>
          <a:noFill/>
          <a:ln w="21600">
            <a:noFill/>
            <a:round/>
            <a:headEnd/>
            <a:tailEnd/>
          </a:ln>
          <a:effectLst/>
        </p:spPr>
      </p:pic>
      <p:pic>
        <p:nvPicPr>
          <p:cNvPr id="138261" name="Picture 21"/>
          <p:cNvPicPr>
            <a:picLocks noChangeAspect="1" noChangeArrowheads="1"/>
          </p:cNvPicPr>
          <p:nvPr/>
        </p:nvPicPr>
        <p:blipFill>
          <a:blip r:embed="rId9"/>
          <a:srcRect/>
          <a:stretch>
            <a:fillRect/>
          </a:stretch>
        </p:blipFill>
        <p:spPr bwMode="auto">
          <a:xfrm>
            <a:off x="6156325" y="1435100"/>
            <a:ext cx="895350" cy="784225"/>
          </a:xfrm>
          <a:prstGeom prst="rect">
            <a:avLst/>
          </a:prstGeom>
          <a:noFill/>
          <a:ln w="21600">
            <a:noFill/>
            <a:round/>
            <a:headEnd/>
            <a:tailEnd/>
          </a:ln>
          <a:effectLst/>
        </p:spPr>
      </p:pic>
      <p:pic>
        <p:nvPicPr>
          <p:cNvPr id="138262" name="Picture 22"/>
          <p:cNvPicPr>
            <a:picLocks noChangeAspect="1" noChangeArrowheads="1"/>
          </p:cNvPicPr>
          <p:nvPr/>
        </p:nvPicPr>
        <p:blipFill>
          <a:blip r:embed="rId10"/>
          <a:srcRect/>
          <a:stretch>
            <a:fillRect/>
          </a:stretch>
        </p:blipFill>
        <p:spPr bwMode="auto">
          <a:xfrm>
            <a:off x="8448675" y="2268538"/>
            <a:ext cx="747713" cy="454025"/>
          </a:xfrm>
          <a:prstGeom prst="rect">
            <a:avLst/>
          </a:prstGeom>
          <a:noFill/>
          <a:ln w="21600">
            <a:noFill/>
            <a:round/>
            <a:headEnd/>
            <a:tailEnd/>
          </a:ln>
          <a:effectLst/>
        </p:spPr>
      </p:pic>
      <p:pic>
        <p:nvPicPr>
          <p:cNvPr id="138263" name="Picture 23"/>
          <p:cNvPicPr>
            <a:picLocks noChangeAspect="1" noChangeArrowheads="1"/>
          </p:cNvPicPr>
          <p:nvPr/>
        </p:nvPicPr>
        <p:blipFill>
          <a:blip r:embed="rId11"/>
          <a:srcRect/>
          <a:stretch>
            <a:fillRect/>
          </a:stretch>
        </p:blipFill>
        <p:spPr bwMode="auto">
          <a:xfrm>
            <a:off x="9269413" y="2306638"/>
            <a:ext cx="508000" cy="382587"/>
          </a:xfrm>
          <a:prstGeom prst="rect">
            <a:avLst/>
          </a:prstGeom>
          <a:noFill/>
          <a:ln w="21600">
            <a:noFill/>
            <a:round/>
            <a:headEnd/>
            <a:tailEnd/>
          </a:ln>
          <a:effectLst/>
        </p:spPr>
      </p:pic>
      <p:pic>
        <p:nvPicPr>
          <p:cNvPr id="138264" name="Picture 24"/>
          <p:cNvPicPr>
            <a:picLocks noChangeAspect="1" noChangeArrowheads="1"/>
          </p:cNvPicPr>
          <p:nvPr/>
        </p:nvPicPr>
        <p:blipFill>
          <a:blip r:embed="rId12"/>
          <a:srcRect/>
          <a:stretch>
            <a:fillRect/>
          </a:stretch>
        </p:blipFill>
        <p:spPr bwMode="auto">
          <a:xfrm>
            <a:off x="9793288" y="2273300"/>
            <a:ext cx="855662" cy="449263"/>
          </a:xfrm>
          <a:prstGeom prst="rect">
            <a:avLst/>
          </a:prstGeom>
          <a:noFill/>
          <a:ln w="21600">
            <a:noFill/>
            <a:round/>
            <a:headEnd/>
            <a:tailEnd/>
          </a:ln>
          <a:effectLst/>
        </p:spPr>
      </p:pic>
      <p:pic>
        <p:nvPicPr>
          <p:cNvPr id="138265" name="Picture 25"/>
          <p:cNvPicPr>
            <a:picLocks noChangeAspect="1" noChangeArrowheads="1"/>
          </p:cNvPicPr>
          <p:nvPr/>
        </p:nvPicPr>
        <p:blipFill>
          <a:blip r:embed="rId4"/>
          <a:srcRect/>
          <a:stretch>
            <a:fillRect/>
          </a:stretch>
        </p:blipFill>
        <p:spPr bwMode="auto">
          <a:xfrm>
            <a:off x="6929438" y="4814888"/>
            <a:ext cx="871537" cy="654050"/>
          </a:xfrm>
          <a:prstGeom prst="rect">
            <a:avLst/>
          </a:prstGeom>
          <a:noFill/>
          <a:ln w="21600">
            <a:noFill/>
            <a:round/>
            <a:headEnd/>
            <a:tailEnd/>
          </a:ln>
          <a:effectLst/>
        </p:spPr>
      </p:pic>
      <p:pic>
        <p:nvPicPr>
          <p:cNvPr id="138266" name="Picture 26"/>
          <p:cNvPicPr>
            <a:picLocks noChangeAspect="1" noChangeArrowheads="1"/>
          </p:cNvPicPr>
          <p:nvPr/>
        </p:nvPicPr>
        <p:blipFill>
          <a:blip r:embed="rId8"/>
          <a:srcRect/>
          <a:stretch>
            <a:fillRect/>
          </a:stretch>
        </p:blipFill>
        <p:spPr bwMode="auto">
          <a:xfrm>
            <a:off x="7091363" y="5240338"/>
            <a:ext cx="579437" cy="434975"/>
          </a:xfrm>
          <a:prstGeom prst="rect">
            <a:avLst/>
          </a:prstGeom>
          <a:noFill/>
          <a:ln w="21600">
            <a:noFill/>
            <a:round/>
            <a:headEnd/>
            <a:tailEnd/>
          </a:ln>
          <a:effectLst/>
        </p:spPr>
      </p:pic>
      <p:pic>
        <p:nvPicPr>
          <p:cNvPr id="138267" name="Picture 27"/>
          <p:cNvPicPr>
            <a:picLocks noChangeAspect="1" noChangeArrowheads="1"/>
          </p:cNvPicPr>
          <p:nvPr/>
        </p:nvPicPr>
        <p:blipFill>
          <a:blip r:embed="rId9"/>
          <a:srcRect/>
          <a:stretch>
            <a:fillRect/>
          </a:stretch>
        </p:blipFill>
        <p:spPr bwMode="auto">
          <a:xfrm>
            <a:off x="7137400" y="5741988"/>
            <a:ext cx="474663" cy="414337"/>
          </a:xfrm>
          <a:prstGeom prst="rect">
            <a:avLst/>
          </a:prstGeom>
          <a:noFill/>
          <a:ln w="21600">
            <a:noFill/>
            <a:round/>
            <a:headEnd/>
            <a:tailEnd/>
          </a:ln>
          <a:effectLst/>
        </p:spPr>
      </p:pic>
      <p:sp>
        <p:nvSpPr>
          <p:cNvPr id="138268" name="Line 28"/>
          <p:cNvSpPr>
            <a:spLocks noChangeShapeType="1"/>
          </p:cNvSpPr>
          <p:nvPr/>
        </p:nvSpPr>
        <p:spPr bwMode="auto">
          <a:xfrm>
            <a:off x="877888" y="1128713"/>
            <a:ext cx="10233025" cy="1587"/>
          </a:xfrm>
          <a:prstGeom prst="line">
            <a:avLst/>
          </a:prstGeom>
          <a:noFill/>
          <a:ln w="21600">
            <a:solidFill>
              <a:srgbClr val="808080"/>
            </a:solidFill>
            <a:round/>
            <a:headEnd/>
            <a:tailEnd/>
          </a:ln>
          <a:effectLst/>
        </p:spPr>
        <p:txBody>
          <a:bodyPr/>
          <a:lstStyle/>
          <a:p>
            <a:endParaRPr lang="da-DK"/>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p:cNvSpPr>
          <p:nvPr>
            <p:ph type="title" idx="4294967295"/>
          </p:nvPr>
        </p:nvSpPr>
        <p:spPr>
          <a:xfrm>
            <a:off x="642938" y="163513"/>
            <a:ext cx="12169775" cy="1393825"/>
          </a:xfrm>
        </p:spPr>
        <p:txBody>
          <a:bodyPr lIns="0" tIns="31752" rIns="0" bIns="0"/>
          <a:lstStyle/>
          <a:p>
            <a:pPr algn="l"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2800" smtClean="0">
                <a:latin typeface="Gill Sans"/>
                <a:ea typeface="SimSun" pitchFamily="2" charset="-122"/>
              </a:rPr>
              <a:t>Supporting smartphone and multi-channel application capabilities</a:t>
            </a:r>
            <a:r>
              <a:rPr lang="en-US" sz="4800" smtClean="0">
                <a:solidFill>
                  <a:srgbClr val="7889FB"/>
                </a:solidFill>
                <a:ea typeface="SimSun" pitchFamily="2" charset="-122"/>
              </a:rPr>
              <a:t/>
            </a:r>
            <a:br>
              <a:rPr lang="en-US" sz="4800" smtClean="0">
                <a:solidFill>
                  <a:srgbClr val="7889FB"/>
                </a:solidFill>
                <a:ea typeface="SimSun" pitchFamily="2" charset="-122"/>
              </a:rPr>
            </a:br>
            <a:endParaRPr lang="en-US" sz="4800" smtClean="0">
              <a:solidFill>
                <a:srgbClr val="7889FB"/>
              </a:solidFill>
              <a:ea typeface="SimSun" pitchFamily="2" charset="-122"/>
            </a:endParaRPr>
          </a:p>
        </p:txBody>
      </p:sp>
      <p:sp>
        <p:nvSpPr>
          <p:cNvPr id="136195" name="AutoShape 3"/>
          <p:cNvSpPr>
            <a:spLocks noChangeArrowheads="1"/>
          </p:cNvSpPr>
          <p:nvPr/>
        </p:nvSpPr>
        <p:spPr bwMode="auto">
          <a:xfrm>
            <a:off x="10215563" y="2741613"/>
            <a:ext cx="1925637" cy="274637"/>
          </a:xfrm>
          <a:prstGeom prst="roundRect">
            <a:avLst>
              <a:gd name="adj" fmla="val 296"/>
            </a:avLst>
          </a:prstGeom>
          <a:noFill/>
          <a:ln w="21600">
            <a:noFill/>
            <a:round/>
            <a:headEnd/>
            <a:tailEnd/>
          </a:ln>
          <a:effectLst/>
        </p:spPr>
        <p:txBody>
          <a:bodyPr wrap="none" lIns="81720" tIns="42480" rIns="81720" bIns="42480">
            <a:spAutoFit/>
          </a:bodyPr>
          <a:lstStyle/>
          <a:p>
            <a:pPr algn="ctr" defTabSz="449263">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500" b="1">
                <a:solidFill>
                  <a:srgbClr val="000000"/>
                </a:solidFill>
                <a:latin typeface="Tahoma" pitchFamily="34" charset="0"/>
                <a:ea typeface="MS Gothic" pitchFamily="49" charset="-128"/>
              </a:rPr>
              <a:t>Smartphones</a:t>
            </a:r>
          </a:p>
        </p:txBody>
      </p:sp>
      <p:sp>
        <p:nvSpPr>
          <p:cNvPr id="136196" name="Text Box 4"/>
          <p:cNvSpPr txBox="1">
            <a:spLocks noChangeArrowheads="1"/>
          </p:cNvSpPr>
          <p:nvPr/>
        </p:nvSpPr>
        <p:spPr bwMode="auto">
          <a:xfrm>
            <a:off x="65088" y="2168525"/>
            <a:ext cx="1595437" cy="1231900"/>
          </a:xfrm>
          <a:prstGeom prst="rect">
            <a:avLst/>
          </a:prstGeom>
          <a:noFill/>
          <a:ln w="21600">
            <a:noFill/>
            <a:round/>
            <a:headEnd/>
            <a:tailEnd/>
          </a:ln>
          <a:effectLst/>
        </p:spPr>
        <p:txBody>
          <a:bodyPr wrap="none" lIns="81720" tIns="55080" rIns="81720" bIns="40680"/>
          <a:lstStyle/>
          <a:p>
            <a:pPr defTabSz="449263" hangingPunct="0">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600" i="1">
              <a:solidFill>
                <a:srgbClr val="000000"/>
              </a:solidFill>
              <a:ea typeface="MS Gothic" pitchFamily="49" charset="-128"/>
            </a:endParaRPr>
          </a:p>
          <a:p>
            <a:pPr defTabSz="449263" hangingPunct="0">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600" i="1">
              <a:solidFill>
                <a:srgbClr val="000000"/>
              </a:solidFill>
              <a:ea typeface="MS Gothic" pitchFamily="49" charset="-128"/>
            </a:endParaRPr>
          </a:p>
        </p:txBody>
      </p:sp>
      <p:sp>
        <p:nvSpPr>
          <p:cNvPr id="136197" name="Text Box 5"/>
          <p:cNvSpPr txBox="1">
            <a:spLocks noChangeArrowheads="1"/>
          </p:cNvSpPr>
          <p:nvPr/>
        </p:nvSpPr>
        <p:spPr bwMode="auto">
          <a:xfrm>
            <a:off x="7696200" y="1068388"/>
            <a:ext cx="2528888" cy="493712"/>
          </a:xfrm>
          <a:prstGeom prst="rect">
            <a:avLst/>
          </a:prstGeom>
          <a:noFill/>
          <a:ln w="21600">
            <a:noFill/>
            <a:round/>
            <a:headEnd/>
            <a:tailEnd/>
          </a:ln>
          <a:effectLst/>
        </p:spPr>
        <p:txBody>
          <a:bodyPr wrap="none" anchor="ctr"/>
          <a:lstStyle/>
          <a:p>
            <a:endParaRPr lang="da-DK"/>
          </a:p>
        </p:txBody>
      </p:sp>
      <p:sp>
        <p:nvSpPr>
          <p:cNvPr id="136198" name="Text Box 6"/>
          <p:cNvSpPr txBox="1">
            <a:spLocks noChangeArrowheads="1"/>
          </p:cNvSpPr>
          <p:nvPr/>
        </p:nvSpPr>
        <p:spPr bwMode="auto">
          <a:xfrm>
            <a:off x="3389313" y="5697538"/>
            <a:ext cx="2273300" cy="444500"/>
          </a:xfrm>
          <a:prstGeom prst="rect">
            <a:avLst/>
          </a:prstGeom>
          <a:noFill/>
          <a:ln w="21600">
            <a:noFill/>
            <a:round/>
            <a:headEnd/>
            <a:tailEnd/>
          </a:ln>
          <a:effectLst/>
        </p:spPr>
        <p:txBody>
          <a:bodyPr lIns="81720" tIns="42480" rIns="81720" bIns="42480">
            <a:spAutoFit/>
          </a:bodyPr>
          <a:lstStyle/>
          <a:p>
            <a:pPr algn="ctr" defTabSz="449263">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solidFill>
                  <a:srgbClr val="000000"/>
                </a:solidFill>
                <a:latin typeface="Tahoma" pitchFamily="34" charset="0"/>
                <a:ea typeface="MS Gothic" pitchFamily="49" charset="-128"/>
              </a:rPr>
              <a:t>WebSphere Portal</a:t>
            </a:r>
          </a:p>
        </p:txBody>
      </p:sp>
      <p:sp>
        <p:nvSpPr>
          <p:cNvPr id="136199" name="AutoShape 7"/>
          <p:cNvSpPr>
            <a:spLocks noChangeArrowheads="1"/>
          </p:cNvSpPr>
          <p:nvPr/>
        </p:nvSpPr>
        <p:spPr bwMode="auto">
          <a:xfrm>
            <a:off x="7129463" y="5553075"/>
            <a:ext cx="1804987" cy="692150"/>
          </a:xfrm>
          <a:prstGeom prst="roundRect">
            <a:avLst>
              <a:gd name="adj" fmla="val 296"/>
            </a:avLst>
          </a:prstGeom>
          <a:noFill/>
          <a:ln w="21600">
            <a:noFill/>
            <a:round/>
            <a:headEnd/>
            <a:tailEnd/>
          </a:ln>
          <a:effectLst/>
        </p:spPr>
        <p:txBody>
          <a:bodyPr wrap="none" lIns="81720" tIns="42480" rIns="81720" bIns="42480">
            <a:spAutoFit/>
          </a:bodyPr>
          <a:lstStyle/>
          <a:p>
            <a:pPr algn="ctr" defTabSz="449263">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solidFill>
                  <a:srgbClr val="000000"/>
                </a:solidFill>
                <a:latin typeface="Tahoma" pitchFamily="34" charset="0"/>
                <a:ea typeface="MS Gothic" pitchFamily="49" charset="-128"/>
              </a:rPr>
              <a:t>WebSphere</a:t>
            </a:r>
          </a:p>
          <a:p>
            <a:pPr algn="ctr" defTabSz="449263">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solidFill>
                  <a:srgbClr val="000000"/>
                </a:solidFill>
                <a:latin typeface="Tahoma" pitchFamily="34" charset="0"/>
                <a:ea typeface="MS Gothic" pitchFamily="49" charset="-128"/>
              </a:rPr>
              <a:t>Application Server</a:t>
            </a:r>
          </a:p>
          <a:p>
            <a:pPr algn="ctr" defTabSz="449263">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400" b="1">
              <a:solidFill>
                <a:srgbClr val="000000"/>
              </a:solidFill>
              <a:latin typeface="Tahoma" pitchFamily="34" charset="0"/>
              <a:ea typeface="MS Gothic" pitchFamily="49" charset="-128"/>
            </a:endParaRPr>
          </a:p>
        </p:txBody>
      </p:sp>
      <p:pic>
        <p:nvPicPr>
          <p:cNvPr id="136200" name="Picture 8"/>
          <p:cNvPicPr>
            <a:picLocks noChangeAspect="1" noChangeArrowheads="1"/>
          </p:cNvPicPr>
          <p:nvPr/>
        </p:nvPicPr>
        <p:blipFill>
          <a:blip r:embed="rId3"/>
          <a:srcRect l="4996" t="5086" r="4996" b="5086"/>
          <a:stretch>
            <a:fillRect/>
          </a:stretch>
        </p:blipFill>
        <p:spPr bwMode="auto">
          <a:xfrm>
            <a:off x="10356850" y="4519613"/>
            <a:ext cx="1655763" cy="1046162"/>
          </a:xfrm>
          <a:prstGeom prst="rect">
            <a:avLst/>
          </a:prstGeom>
          <a:noFill/>
          <a:ln w="21600">
            <a:noFill/>
            <a:round/>
            <a:headEnd/>
            <a:tailEnd/>
          </a:ln>
          <a:effectLst/>
        </p:spPr>
      </p:pic>
      <p:sp>
        <p:nvSpPr>
          <p:cNvPr id="136201" name="AutoShape 9"/>
          <p:cNvSpPr>
            <a:spLocks noChangeArrowheads="1"/>
          </p:cNvSpPr>
          <p:nvPr/>
        </p:nvSpPr>
        <p:spPr bwMode="auto">
          <a:xfrm>
            <a:off x="10556875" y="4273550"/>
            <a:ext cx="1155700" cy="273050"/>
          </a:xfrm>
          <a:prstGeom prst="roundRect">
            <a:avLst>
              <a:gd name="adj" fmla="val 296"/>
            </a:avLst>
          </a:prstGeom>
          <a:noFill/>
          <a:ln w="21600">
            <a:noFill/>
            <a:round/>
            <a:headEnd/>
            <a:tailEnd/>
          </a:ln>
          <a:effectLst/>
        </p:spPr>
        <p:txBody>
          <a:bodyPr wrap="none" lIns="81720" tIns="42480" rIns="81720" bIns="42480">
            <a:spAutoFit/>
          </a:bodyPr>
          <a:lstStyle/>
          <a:p>
            <a:pPr algn="ctr" defTabSz="449263">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500" b="1">
                <a:solidFill>
                  <a:srgbClr val="000000"/>
                </a:solidFill>
                <a:latin typeface="Tahoma" pitchFamily="34" charset="0"/>
                <a:ea typeface="MS Gothic" pitchFamily="49" charset="-128"/>
              </a:rPr>
              <a:t>Tablets</a:t>
            </a:r>
          </a:p>
        </p:txBody>
      </p:sp>
      <p:sp>
        <p:nvSpPr>
          <p:cNvPr id="136202" name="AutoShape 10"/>
          <p:cNvSpPr>
            <a:spLocks noChangeArrowheads="1"/>
          </p:cNvSpPr>
          <p:nvPr/>
        </p:nvSpPr>
        <p:spPr bwMode="auto">
          <a:xfrm>
            <a:off x="10394950" y="1308100"/>
            <a:ext cx="1397000" cy="469900"/>
          </a:xfrm>
          <a:prstGeom prst="roundRect">
            <a:avLst>
              <a:gd name="adj" fmla="val 296"/>
            </a:avLst>
          </a:prstGeom>
          <a:noFill/>
          <a:ln w="21600">
            <a:noFill/>
            <a:round/>
            <a:headEnd/>
            <a:tailEnd/>
          </a:ln>
          <a:effectLst/>
        </p:spPr>
        <p:txBody>
          <a:bodyPr wrap="none" lIns="81720" tIns="42480" rIns="81720" bIns="42480">
            <a:spAutoFit/>
          </a:bodyPr>
          <a:lstStyle/>
          <a:p>
            <a:pPr algn="ctr" defTabSz="449263">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500" b="1">
                <a:solidFill>
                  <a:srgbClr val="000000"/>
                </a:solidFill>
                <a:latin typeface="Tahoma" pitchFamily="34" charset="0"/>
                <a:ea typeface="MS Gothic" pitchFamily="49" charset="-128"/>
              </a:rPr>
              <a:t>Desktop</a:t>
            </a:r>
          </a:p>
          <a:p>
            <a:pPr algn="ctr" defTabSz="449263">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500" b="1">
                <a:solidFill>
                  <a:srgbClr val="000000"/>
                </a:solidFill>
                <a:latin typeface="Tahoma" pitchFamily="34" charset="0"/>
                <a:ea typeface="MS Gothic" pitchFamily="49" charset="-128"/>
              </a:rPr>
              <a:t>Browsers</a:t>
            </a:r>
          </a:p>
        </p:txBody>
      </p:sp>
      <p:sp>
        <p:nvSpPr>
          <p:cNvPr id="136203" name="Line 11"/>
          <p:cNvSpPr>
            <a:spLocks noChangeShapeType="1"/>
          </p:cNvSpPr>
          <p:nvPr/>
        </p:nvSpPr>
        <p:spPr bwMode="auto">
          <a:xfrm flipV="1">
            <a:off x="8234363" y="2208213"/>
            <a:ext cx="1920875" cy="931862"/>
          </a:xfrm>
          <a:prstGeom prst="line">
            <a:avLst/>
          </a:prstGeom>
          <a:noFill/>
          <a:ln w="50760">
            <a:solidFill>
              <a:srgbClr val="000000"/>
            </a:solidFill>
            <a:miter lim="800000"/>
            <a:headEnd/>
            <a:tailEnd type="triangle" w="med" len="med"/>
          </a:ln>
          <a:effectLst/>
        </p:spPr>
        <p:txBody>
          <a:bodyPr/>
          <a:lstStyle/>
          <a:p>
            <a:endParaRPr lang="da-DK"/>
          </a:p>
        </p:txBody>
      </p:sp>
      <p:sp>
        <p:nvSpPr>
          <p:cNvPr id="136204" name="Line 12"/>
          <p:cNvSpPr>
            <a:spLocks noChangeShapeType="1"/>
          </p:cNvSpPr>
          <p:nvPr/>
        </p:nvSpPr>
        <p:spPr bwMode="auto">
          <a:xfrm flipV="1">
            <a:off x="8245475" y="3641725"/>
            <a:ext cx="2333625" cy="68263"/>
          </a:xfrm>
          <a:prstGeom prst="line">
            <a:avLst/>
          </a:prstGeom>
          <a:noFill/>
          <a:ln w="50760">
            <a:solidFill>
              <a:srgbClr val="000000"/>
            </a:solidFill>
            <a:miter lim="800000"/>
            <a:headEnd/>
            <a:tailEnd type="triangle" w="med" len="med"/>
          </a:ln>
          <a:effectLst/>
        </p:spPr>
        <p:txBody>
          <a:bodyPr/>
          <a:lstStyle/>
          <a:p>
            <a:endParaRPr lang="da-DK"/>
          </a:p>
        </p:txBody>
      </p:sp>
      <p:pic>
        <p:nvPicPr>
          <p:cNvPr id="136205" name="Picture 13"/>
          <p:cNvPicPr>
            <a:picLocks noChangeAspect="1" noChangeArrowheads="1"/>
          </p:cNvPicPr>
          <p:nvPr/>
        </p:nvPicPr>
        <p:blipFill>
          <a:blip r:embed="rId4"/>
          <a:srcRect/>
          <a:stretch>
            <a:fillRect/>
          </a:stretch>
        </p:blipFill>
        <p:spPr bwMode="auto">
          <a:xfrm>
            <a:off x="10691813" y="2952750"/>
            <a:ext cx="981075" cy="1316038"/>
          </a:xfrm>
          <a:prstGeom prst="rect">
            <a:avLst/>
          </a:prstGeom>
          <a:noFill/>
          <a:ln w="21600">
            <a:noFill/>
            <a:round/>
            <a:headEnd/>
            <a:tailEnd/>
          </a:ln>
          <a:effectLst/>
        </p:spPr>
      </p:pic>
      <p:pic>
        <p:nvPicPr>
          <p:cNvPr id="136206" name="Picture 14"/>
          <p:cNvPicPr>
            <a:picLocks noChangeAspect="1" noChangeArrowheads="1"/>
          </p:cNvPicPr>
          <p:nvPr/>
        </p:nvPicPr>
        <p:blipFill>
          <a:blip r:embed="rId5"/>
          <a:srcRect/>
          <a:stretch>
            <a:fillRect/>
          </a:stretch>
        </p:blipFill>
        <p:spPr bwMode="auto">
          <a:xfrm>
            <a:off x="3106738" y="5465763"/>
            <a:ext cx="376237" cy="712787"/>
          </a:xfrm>
          <a:prstGeom prst="rect">
            <a:avLst/>
          </a:prstGeom>
          <a:noFill/>
          <a:ln w="21600">
            <a:noFill/>
            <a:round/>
            <a:headEnd/>
            <a:tailEnd/>
          </a:ln>
          <a:effectLst/>
        </p:spPr>
      </p:pic>
      <p:pic>
        <p:nvPicPr>
          <p:cNvPr id="136207" name="Picture 15"/>
          <p:cNvPicPr>
            <a:picLocks noChangeAspect="1" noChangeArrowheads="1"/>
          </p:cNvPicPr>
          <p:nvPr/>
        </p:nvPicPr>
        <p:blipFill>
          <a:blip r:embed="rId5"/>
          <a:srcRect/>
          <a:stretch>
            <a:fillRect/>
          </a:stretch>
        </p:blipFill>
        <p:spPr bwMode="auto">
          <a:xfrm>
            <a:off x="6288088" y="5473700"/>
            <a:ext cx="376237" cy="712788"/>
          </a:xfrm>
          <a:prstGeom prst="rect">
            <a:avLst/>
          </a:prstGeom>
          <a:noFill/>
          <a:ln w="21600">
            <a:noFill/>
            <a:round/>
            <a:headEnd/>
            <a:tailEnd/>
          </a:ln>
          <a:effectLst/>
        </p:spPr>
      </p:pic>
      <p:pic>
        <p:nvPicPr>
          <p:cNvPr id="136208" name="Picture 16"/>
          <p:cNvPicPr>
            <a:picLocks noChangeAspect="1" noChangeArrowheads="1"/>
          </p:cNvPicPr>
          <p:nvPr/>
        </p:nvPicPr>
        <p:blipFill>
          <a:blip r:embed="rId6"/>
          <a:srcRect/>
          <a:stretch>
            <a:fillRect/>
          </a:stretch>
        </p:blipFill>
        <p:spPr bwMode="auto">
          <a:xfrm>
            <a:off x="2097088" y="2038350"/>
            <a:ext cx="5759450" cy="2894013"/>
          </a:xfrm>
          <a:prstGeom prst="rect">
            <a:avLst/>
          </a:prstGeom>
          <a:noFill/>
          <a:ln w="21600">
            <a:noFill/>
            <a:round/>
            <a:headEnd/>
            <a:tailEnd/>
          </a:ln>
          <a:effectLst/>
        </p:spPr>
      </p:pic>
      <p:pic>
        <p:nvPicPr>
          <p:cNvPr id="136209" name="Picture 17"/>
          <p:cNvPicPr>
            <a:picLocks noChangeAspect="1" noChangeArrowheads="1"/>
          </p:cNvPicPr>
          <p:nvPr/>
        </p:nvPicPr>
        <p:blipFill>
          <a:blip r:embed="rId7"/>
          <a:srcRect/>
          <a:stretch>
            <a:fillRect/>
          </a:stretch>
        </p:blipFill>
        <p:spPr bwMode="auto">
          <a:xfrm>
            <a:off x="10333038" y="1735138"/>
            <a:ext cx="1601787" cy="944562"/>
          </a:xfrm>
          <a:prstGeom prst="rect">
            <a:avLst/>
          </a:prstGeom>
          <a:noFill/>
          <a:ln w="21600">
            <a:noFill/>
            <a:round/>
            <a:headEnd/>
            <a:tailEnd/>
          </a:ln>
          <a:effectLst/>
        </p:spPr>
      </p:pic>
      <p:sp>
        <p:nvSpPr>
          <p:cNvPr id="136210" name="Text Box 18"/>
          <p:cNvSpPr txBox="1">
            <a:spLocks noChangeArrowheads="1"/>
          </p:cNvSpPr>
          <p:nvPr/>
        </p:nvSpPr>
        <p:spPr bwMode="auto">
          <a:xfrm>
            <a:off x="119063" y="1744663"/>
            <a:ext cx="2192337" cy="1516062"/>
          </a:xfrm>
          <a:prstGeom prst="rect">
            <a:avLst/>
          </a:prstGeom>
          <a:noFill/>
          <a:ln w="21600">
            <a:noFill/>
            <a:round/>
            <a:headEnd/>
            <a:tailEnd/>
          </a:ln>
          <a:effectLst/>
        </p:spPr>
        <p:txBody>
          <a:bodyPr lIns="90000" tIns="71208" rIns="90000" bIns="45000"/>
          <a:lstStyle/>
          <a:p>
            <a:pPr defTabSz="449263" hangingPunct="0">
              <a:lnSpc>
                <a:spcPct val="87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i="1">
                <a:solidFill>
                  <a:srgbClr val="000000"/>
                </a:solidFill>
                <a:ea typeface="MS Gothic" pitchFamily="49" charset="-128"/>
              </a:rPr>
              <a:t>Use one common set of tools, </a:t>
            </a:r>
          </a:p>
          <a:p>
            <a:pPr defTabSz="449263" hangingPunct="0">
              <a:lnSpc>
                <a:spcPct val="87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i="1">
                <a:solidFill>
                  <a:srgbClr val="000000"/>
                </a:solidFill>
                <a:ea typeface="MS Gothic" pitchFamily="49" charset="-128"/>
              </a:rPr>
              <a:t>techniques, application </a:t>
            </a:r>
          </a:p>
          <a:p>
            <a:pPr defTabSz="449263" hangingPunct="0">
              <a:lnSpc>
                <a:spcPct val="87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i="1">
                <a:solidFill>
                  <a:srgbClr val="000000"/>
                </a:solidFill>
                <a:ea typeface="MS Gothic" pitchFamily="49" charset="-128"/>
              </a:rPr>
              <a:t>code (models)...</a:t>
            </a:r>
          </a:p>
        </p:txBody>
      </p:sp>
      <p:sp>
        <p:nvSpPr>
          <p:cNvPr id="136211" name="Line 19"/>
          <p:cNvSpPr>
            <a:spLocks noChangeShapeType="1"/>
          </p:cNvSpPr>
          <p:nvPr/>
        </p:nvSpPr>
        <p:spPr bwMode="auto">
          <a:xfrm flipH="1">
            <a:off x="3478213" y="4987925"/>
            <a:ext cx="504825" cy="447675"/>
          </a:xfrm>
          <a:prstGeom prst="line">
            <a:avLst/>
          </a:prstGeom>
          <a:noFill/>
          <a:ln w="50760">
            <a:solidFill>
              <a:srgbClr val="000000"/>
            </a:solidFill>
            <a:miter lim="800000"/>
            <a:headEnd/>
            <a:tailEnd type="triangle" w="med" len="med"/>
          </a:ln>
          <a:effectLst/>
        </p:spPr>
        <p:txBody>
          <a:bodyPr/>
          <a:lstStyle/>
          <a:p>
            <a:endParaRPr lang="da-DK"/>
          </a:p>
        </p:txBody>
      </p:sp>
      <p:sp>
        <p:nvSpPr>
          <p:cNvPr id="136212" name="Line 20"/>
          <p:cNvSpPr>
            <a:spLocks noChangeShapeType="1"/>
          </p:cNvSpPr>
          <p:nvPr/>
        </p:nvSpPr>
        <p:spPr bwMode="auto">
          <a:xfrm>
            <a:off x="5870575" y="5005388"/>
            <a:ext cx="457200" cy="447675"/>
          </a:xfrm>
          <a:prstGeom prst="line">
            <a:avLst/>
          </a:prstGeom>
          <a:noFill/>
          <a:ln w="50760">
            <a:solidFill>
              <a:srgbClr val="000000"/>
            </a:solidFill>
            <a:miter lim="800000"/>
            <a:headEnd/>
            <a:tailEnd type="triangle" w="med" len="med"/>
          </a:ln>
          <a:effectLst/>
        </p:spPr>
        <p:txBody>
          <a:bodyPr/>
          <a:lstStyle/>
          <a:p>
            <a:endParaRPr lang="da-DK"/>
          </a:p>
        </p:txBody>
      </p:sp>
      <p:sp>
        <p:nvSpPr>
          <p:cNvPr id="136213" name="Line 21"/>
          <p:cNvSpPr>
            <a:spLocks noChangeShapeType="1"/>
          </p:cNvSpPr>
          <p:nvPr/>
        </p:nvSpPr>
        <p:spPr bwMode="auto">
          <a:xfrm>
            <a:off x="8247063" y="4314825"/>
            <a:ext cx="1973262" cy="617538"/>
          </a:xfrm>
          <a:prstGeom prst="line">
            <a:avLst/>
          </a:prstGeom>
          <a:noFill/>
          <a:ln w="50760">
            <a:solidFill>
              <a:srgbClr val="000000"/>
            </a:solidFill>
            <a:miter lim="800000"/>
            <a:headEnd/>
            <a:tailEnd type="triangle" w="med" len="med"/>
          </a:ln>
          <a:effectLst/>
        </p:spPr>
        <p:txBody>
          <a:bodyPr/>
          <a:lstStyle/>
          <a:p>
            <a:endParaRPr lang="da-DK"/>
          </a:p>
        </p:txBody>
      </p:sp>
      <p:sp>
        <p:nvSpPr>
          <p:cNvPr id="136214" name="Text Box 22"/>
          <p:cNvSpPr txBox="1">
            <a:spLocks noChangeArrowheads="1"/>
          </p:cNvSpPr>
          <p:nvPr/>
        </p:nvSpPr>
        <p:spPr bwMode="auto">
          <a:xfrm>
            <a:off x="8115300" y="1466850"/>
            <a:ext cx="1887538" cy="858838"/>
          </a:xfrm>
          <a:prstGeom prst="rect">
            <a:avLst/>
          </a:prstGeom>
          <a:noFill/>
          <a:ln w="21600">
            <a:noFill/>
            <a:round/>
            <a:headEnd/>
            <a:tailEnd/>
          </a:ln>
          <a:effectLst/>
        </p:spPr>
        <p:txBody>
          <a:bodyPr lIns="90000" tIns="71208" rIns="90000" bIns="45000"/>
          <a:lstStyle/>
          <a:p>
            <a:pPr defTabSz="449263" hangingPunct="0">
              <a:lnSpc>
                <a:spcPct val="87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i="1">
                <a:solidFill>
                  <a:srgbClr val="000000"/>
                </a:solidFill>
                <a:ea typeface="MS Gothic" pitchFamily="49" charset="-128"/>
              </a:rPr>
              <a:t>...and generate applications for multiple client</a:t>
            </a:r>
          </a:p>
          <a:p>
            <a:pPr defTabSz="449263" hangingPunct="0">
              <a:lnSpc>
                <a:spcPct val="87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i="1">
                <a:solidFill>
                  <a:srgbClr val="000000"/>
                </a:solidFill>
                <a:ea typeface="MS Gothic" pitchFamily="49" charset="-128"/>
              </a:rPr>
              <a:t>devices</a:t>
            </a:r>
          </a:p>
        </p:txBody>
      </p:sp>
      <p:sp>
        <p:nvSpPr>
          <p:cNvPr id="136215" name="Text Box 23"/>
          <p:cNvSpPr txBox="1">
            <a:spLocks noChangeArrowheads="1"/>
          </p:cNvSpPr>
          <p:nvPr/>
        </p:nvSpPr>
        <p:spPr bwMode="auto">
          <a:xfrm>
            <a:off x="2170113" y="1336675"/>
            <a:ext cx="5843587" cy="396875"/>
          </a:xfrm>
          <a:prstGeom prst="rect">
            <a:avLst/>
          </a:prstGeom>
          <a:noFill/>
          <a:ln w="21600">
            <a:noFill/>
            <a:round/>
            <a:headEnd/>
            <a:tailEnd/>
          </a:ln>
          <a:effectLst/>
        </p:spPr>
        <p:txBody>
          <a:bodyPr lIns="90000" tIns="66168" rIns="90000" bIns="45000"/>
          <a:lstStyle/>
          <a:p>
            <a:pPr defTabSz="449263"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Lst>
            </a:pPr>
            <a:r>
              <a:rPr lang="da-DK" b="1">
                <a:solidFill>
                  <a:srgbClr val="000000"/>
                </a:solidFill>
              </a:rPr>
              <a:t>WebSphere Experience Factory</a:t>
            </a:r>
          </a:p>
        </p:txBody>
      </p:sp>
      <p:sp>
        <p:nvSpPr>
          <p:cNvPr id="136216" name="Text Box 24"/>
          <p:cNvSpPr txBox="1">
            <a:spLocks noChangeArrowheads="1"/>
          </p:cNvSpPr>
          <p:nvPr/>
        </p:nvSpPr>
        <p:spPr bwMode="auto">
          <a:xfrm>
            <a:off x="3852863" y="5095875"/>
            <a:ext cx="2441575" cy="476250"/>
          </a:xfrm>
          <a:prstGeom prst="rect">
            <a:avLst/>
          </a:prstGeom>
          <a:noFill/>
          <a:ln w="21600">
            <a:noFill/>
            <a:round/>
            <a:headEnd/>
            <a:tailEnd/>
          </a:ln>
          <a:effectLst/>
        </p:spPr>
        <p:txBody>
          <a:bodyPr lIns="90000" tIns="71208" rIns="90000" bIns="45000"/>
          <a:lstStyle/>
          <a:p>
            <a:pPr defTabSz="449263" hangingPunct="0">
              <a:lnSpc>
                <a:spcPct val="87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i="1">
                <a:solidFill>
                  <a:srgbClr val="000000"/>
                </a:solidFill>
                <a:ea typeface="MS Gothic" pitchFamily="49" charset="-128"/>
              </a:rPr>
              <a:t>...deploy to multipleplatforms...</a:t>
            </a:r>
          </a:p>
        </p:txBody>
      </p:sp>
      <p:pic>
        <p:nvPicPr>
          <p:cNvPr id="136217" name="Picture 25"/>
          <p:cNvPicPr>
            <a:picLocks noChangeAspect="1" noChangeArrowheads="1"/>
          </p:cNvPicPr>
          <p:nvPr/>
        </p:nvPicPr>
        <p:blipFill>
          <a:blip r:embed="rId5"/>
          <a:srcRect/>
          <a:stretch>
            <a:fillRect/>
          </a:stretch>
        </p:blipFill>
        <p:spPr bwMode="auto">
          <a:xfrm>
            <a:off x="520700" y="3028950"/>
            <a:ext cx="376238" cy="712788"/>
          </a:xfrm>
          <a:prstGeom prst="rect">
            <a:avLst/>
          </a:prstGeom>
          <a:noFill/>
          <a:ln w="21600">
            <a:noFill/>
            <a:round/>
            <a:headEnd/>
            <a:tailEnd/>
          </a:ln>
          <a:effectLst/>
        </p:spPr>
      </p:pic>
      <p:pic>
        <p:nvPicPr>
          <p:cNvPr id="136218" name="Picture 26"/>
          <p:cNvPicPr>
            <a:picLocks noChangeAspect="1" noChangeArrowheads="1"/>
          </p:cNvPicPr>
          <p:nvPr/>
        </p:nvPicPr>
        <p:blipFill>
          <a:blip r:embed="rId5"/>
          <a:srcRect/>
          <a:stretch>
            <a:fillRect/>
          </a:stretch>
        </p:blipFill>
        <p:spPr bwMode="auto">
          <a:xfrm>
            <a:off x="533400" y="4281488"/>
            <a:ext cx="374650" cy="712787"/>
          </a:xfrm>
          <a:prstGeom prst="rect">
            <a:avLst/>
          </a:prstGeom>
          <a:noFill/>
          <a:ln w="21600">
            <a:noFill/>
            <a:round/>
            <a:headEnd/>
            <a:tailEnd/>
          </a:ln>
          <a:effectLst/>
        </p:spPr>
      </p:pic>
      <p:sp>
        <p:nvSpPr>
          <p:cNvPr id="136219" name="Line 27"/>
          <p:cNvSpPr>
            <a:spLocks noChangeShapeType="1"/>
          </p:cNvSpPr>
          <p:nvPr/>
        </p:nvSpPr>
        <p:spPr bwMode="auto">
          <a:xfrm flipV="1">
            <a:off x="979488" y="3152775"/>
            <a:ext cx="1065212" cy="385763"/>
          </a:xfrm>
          <a:prstGeom prst="line">
            <a:avLst/>
          </a:prstGeom>
          <a:noFill/>
          <a:ln w="50760">
            <a:solidFill>
              <a:srgbClr val="000000"/>
            </a:solidFill>
            <a:miter lim="800000"/>
            <a:headEnd/>
            <a:tailEnd type="triangle" w="med" len="med"/>
          </a:ln>
          <a:effectLst/>
        </p:spPr>
        <p:txBody>
          <a:bodyPr/>
          <a:lstStyle/>
          <a:p>
            <a:endParaRPr lang="da-DK"/>
          </a:p>
        </p:txBody>
      </p:sp>
      <p:sp>
        <p:nvSpPr>
          <p:cNvPr id="136220" name="Line 28"/>
          <p:cNvSpPr>
            <a:spLocks noChangeShapeType="1"/>
          </p:cNvSpPr>
          <p:nvPr/>
        </p:nvSpPr>
        <p:spPr bwMode="auto">
          <a:xfrm flipV="1">
            <a:off x="979488" y="3152775"/>
            <a:ext cx="1065212" cy="385763"/>
          </a:xfrm>
          <a:prstGeom prst="line">
            <a:avLst/>
          </a:prstGeom>
          <a:noFill/>
          <a:ln w="50760">
            <a:solidFill>
              <a:srgbClr val="000000"/>
            </a:solidFill>
            <a:miter lim="800000"/>
            <a:headEnd/>
            <a:tailEnd type="triangle" w="med" len="med"/>
          </a:ln>
          <a:effectLst/>
        </p:spPr>
        <p:txBody>
          <a:bodyPr/>
          <a:lstStyle/>
          <a:p>
            <a:endParaRPr lang="da-DK"/>
          </a:p>
        </p:txBody>
      </p:sp>
      <p:sp>
        <p:nvSpPr>
          <p:cNvPr id="136221" name="Line 29"/>
          <p:cNvSpPr>
            <a:spLocks noChangeShapeType="1"/>
          </p:cNvSpPr>
          <p:nvPr/>
        </p:nvSpPr>
        <p:spPr bwMode="auto">
          <a:xfrm flipV="1">
            <a:off x="1044575" y="4267200"/>
            <a:ext cx="1065213" cy="385763"/>
          </a:xfrm>
          <a:prstGeom prst="line">
            <a:avLst/>
          </a:prstGeom>
          <a:noFill/>
          <a:ln w="50760">
            <a:solidFill>
              <a:srgbClr val="000000"/>
            </a:solidFill>
            <a:miter lim="800000"/>
            <a:headEnd/>
            <a:tailEnd type="triangle" w="med" len="med"/>
          </a:ln>
          <a:effectLst/>
        </p:spPr>
        <p:txBody>
          <a:bodyPr/>
          <a:lstStyle/>
          <a:p>
            <a:endParaRPr lang="da-DK"/>
          </a:p>
        </p:txBody>
      </p:sp>
      <p:sp>
        <p:nvSpPr>
          <p:cNvPr id="136222" name="Text Box 30"/>
          <p:cNvSpPr txBox="1">
            <a:spLocks noChangeArrowheads="1"/>
          </p:cNvSpPr>
          <p:nvPr/>
        </p:nvSpPr>
        <p:spPr bwMode="auto">
          <a:xfrm>
            <a:off x="103188" y="5084763"/>
            <a:ext cx="1633537" cy="628650"/>
          </a:xfrm>
          <a:prstGeom prst="rect">
            <a:avLst/>
          </a:prstGeom>
          <a:noFill/>
          <a:ln w="21600">
            <a:noFill/>
            <a:round/>
            <a:headEnd/>
            <a:tailEnd/>
          </a:ln>
          <a:effectLst/>
        </p:spPr>
        <p:txBody>
          <a:bodyPr lIns="81720" tIns="42480" rIns="81720" bIns="42480">
            <a:spAutoFit/>
          </a:bodyPr>
          <a:lstStyle/>
          <a:p>
            <a:pPr algn="ctr" defTabSz="449263">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solidFill>
                  <a:srgbClr val="000000"/>
                </a:solidFill>
                <a:latin typeface="Tahoma" pitchFamily="34" charset="0"/>
                <a:ea typeface="MS Gothic" pitchFamily="49" charset="-128"/>
              </a:rPr>
              <a:t>Legacy</a:t>
            </a:r>
          </a:p>
          <a:p>
            <a:pPr algn="ctr" defTabSz="449263">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300" b="1">
                <a:solidFill>
                  <a:srgbClr val="000000"/>
                </a:solidFill>
                <a:latin typeface="Tahoma" pitchFamily="34" charset="0"/>
                <a:ea typeface="MS Gothic" pitchFamily="49" charset="-128"/>
              </a:rPr>
              <a:t>(WS / REST)</a:t>
            </a:r>
            <a:r>
              <a:rPr lang="en-GB" sz="1400" b="1">
                <a:solidFill>
                  <a:srgbClr val="000000"/>
                </a:solidFill>
                <a:latin typeface="Tahoma" pitchFamily="34" charset="0"/>
                <a:ea typeface="MS Gothic" pitchFamily="49" charset="-128"/>
              </a:rPr>
              <a:t> </a:t>
            </a:r>
          </a:p>
        </p:txBody>
      </p:sp>
      <p:sp>
        <p:nvSpPr>
          <p:cNvPr id="136223" name="Text Box 31"/>
          <p:cNvSpPr txBox="1">
            <a:spLocks noChangeArrowheads="1"/>
          </p:cNvSpPr>
          <p:nvPr/>
        </p:nvSpPr>
        <p:spPr bwMode="auto">
          <a:xfrm>
            <a:off x="-66675" y="3778250"/>
            <a:ext cx="1917700" cy="615950"/>
          </a:xfrm>
          <a:prstGeom prst="rect">
            <a:avLst/>
          </a:prstGeom>
          <a:noFill/>
          <a:ln w="21600">
            <a:noFill/>
            <a:round/>
            <a:headEnd/>
            <a:tailEnd/>
          </a:ln>
          <a:effectLst/>
        </p:spPr>
        <p:txBody>
          <a:bodyPr lIns="81720" tIns="42480" rIns="81720" bIns="42480">
            <a:spAutoFit/>
          </a:bodyPr>
          <a:lstStyle/>
          <a:p>
            <a:pPr algn="ctr" defTabSz="449263">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solidFill>
                  <a:srgbClr val="000000"/>
                </a:solidFill>
                <a:latin typeface="Tahoma" pitchFamily="34" charset="0"/>
                <a:ea typeface="MS Gothic" pitchFamily="49" charset="-128"/>
              </a:rPr>
              <a:t>Sharepoint</a:t>
            </a:r>
          </a:p>
          <a:p>
            <a:pPr algn="ctr" defTabSz="449263">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300" b="1">
                <a:solidFill>
                  <a:srgbClr val="000000"/>
                </a:solidFill>
                <a:latin typeface="Tahoma" pitchFamily="34" charset="0"/>
                <a:ea typeface="MS Gothic" pitchFamily="49" charset="-128"/>
              </a:rPr>
              <a:t>(CMIS / REST)</a:t>
            </a:r>
            <a:r>
              <a:rPr lang="en-GB" sz="1400" b="1">
                <a:solidFill>
                  <a:srgbClr val="000000"/>
                </a:solidFill>
                <a:latin typeface="Tahoma" pitchFamily="34" charset="0"/>
                <a:ea typeface="MS Gothic" pitchFamily="49" charset="-128"/>
              </a:rPr>
              <a:t> </a:t>
            </a:r>
          </a:p>
        </p:txBody>
      </p:sp>
      <p:pic>
        <p:nvPicPr>
          <p:cNvPr id="136224" name="Picture 32"/>
          <p:cNvPicPr>
            <a:picLocks noChangeAspect="1" noChangeArrowheads="1"/>
          </p:cNvPicPr>
          <p:nvPr/>
        </p:nvPicPr>
        <p:blipFill>
          <a:blip r:embed="rId5"/>
          <a:srcRect/>
          <a:stretch>
            <a:fillRect/>
          </a:stretch>
        </p:blipFill>
        <p:spPr bwMode="auto">
          <a:xfrm>
            <a:off x="533400" y="5570538"/>
            <a:ext cx="374650" cy="712787"/>
          </a:xfrm>
          <a:prstGeom prst="rect">
            <a:avLst/>
          </a:prstGeom>
          <a:noFill/>
          <a:ln w="21600">
            <a:noFill/>
            <a:round/>
            <a:headEnd/>
            <a:tailEnd/>
          </a:ln>
          <a:effectLst/>
        </p:spPr>
      </p:pic>
      <p:sp>
        <p:nvSpPr>
          <p:cNvPr id="136225" name="Line 33"/>
          <p:cNvSpPr>
            <a:spLocks noChangeShapeType="1"/>
          </p:cNvSpPr>
          <p:nvPr/>
        </p:nvSpPr>
        <p:spPr bwMode="auto">
          <a:xfrm flipV="1">
            <a:off x="1285875" y="4992688"/>
            <a:ext cx="1290638" cy="904875"/>
          </a:xfrm>
          <a:prstGeom prst="line">
            <a:avLst/>
          </a:prstGeom>
          <a:noFill/>
          <a:ln w="50760">
            <a:solidFill>
              <a:srgbClr val="000000"/>
            </a:solidFill>
            <a:miter lim="800000"/>
            <a:headEnd/>
            <a:tailEnd type="triangle" w="med" len="med"/>
          </a:ln>
          <a:effectLst/>
        </p:spPr>
        <p:txBody>
          <a:bodyPr/>
          <a:lstStyle/>
          <a:p>
            <a:endParaRPr lang="da-DK"/>
          </a:p>
        </p:txBody>
      </p:sp>
      <p:sp>
        <p:nvSpPr>
          <p:cNvPr id="136226" name="Text Box 34"/>
          <p:cNvSpPr txBox="1">
            <a:spLocks noChangeArrowheads="1"/>
          </p:cNvSpPr>
          <p:nvPr/>
        </p:nvSpPr>
        <p:spPr bwMode="auto">
          <a:xfrm>
            <a:off x="1138238" y="5945188"/>
            <a:ext cx="850900" cy="646112"/>
          </a:xfrm>
          <a:prstGeom prst="rect">
            <a:avLst/>
          </a:prstGeom>
          <a:noFill/>
          <a:ln w="21600">
            <a:noFill/>
            <a:round/>
            <a:headEnd/>
            <a:tailEnd/>
          </a:ln>
          <a:effectLst/>
        </p:spPr>
        <p:txBody>
          <a:bodyPr lIns="90000" tIns="52056" rIns="90000" bIns="45000"/>
          <a:lstStyle/>
          <a:p>
            <a:pPr algn="ctr" defTabSz="449263">
              <a:lnSpc>
                <a:spcPct val="96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solidFill>
                  <a:srgbClr val="000000"/>
                </a:solidFill>
                <a:latin typeface="Tahoma" pitchFamily="34" charset="0"/>
                <a:ea typeface="MS Gothic" pitchFamily="49" charset="-128"/>
              </a:rPr>
              <a:t>CRM &amp; SQL</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898" name="Rectangle 2" hidden="1"/>
          <p:cNvGraphicFramePr>
            <a:graphicFrameLocks/>
          </p:cNvGraphicFramePr>
          <p:nvPr>
            <p:custDataLst>
              <p:tags r:id="rId2"/>
            </p:custDataLst>
          </p:nvPr>
        </p:nvGraphicFramePr>
        <p:xfrm>
          <a:off x="0" y="0"/>
          <a:ext cx="211138" cy="158750"/>
        </p:xfrm>
        <a:graphic>
          <a:graphicData uri="http://schemas.openxmlformats.org/presentationml/2006/ole">
            <p:oleObj spid="_x0000_s80898" r:id="rId6" imgW="0" imgH="0" progId="">
              <p:embed/>
            </p:oleObj>
          </a:graphicData>
        </a:graphic>
      </p:graphicFrame>
      <p:sp>
        <p:nvSpPr>
          <p:cNvPr id="284700" name="Rectangle 28"/>
          <p:cNvSpPr>
            <a:spLocks noChangeArrowheads="1"/>
          </p:cNvSpPr>
          <p:nvPr>
            <p:custDataLst>
              <p:tags r:id="rId3"/>
            </p:custDataLst>
          </p:nvPr>
        </p:nvSpPr>
        <p:spPr bwMode="auto">
          <a:xfrm>
            <a:off x="242888" y="593725"/>
            <a:ext cx="11563350" cy="815975"/>
          </a:xfrm>
          <a:prstGeom prst="rect">
            <a:avLst/>
          </a:prstGeom>
          <a:noFill/>
          <a:ln>
            <a:noFill/>
          </a:ln>
          <a:effectLst/>
          <a:extLst>
            <a:ext uri="{909E8E84-426E-40dd-AFC4-6F175D3DCCD1}"/>
            <a:ext uri="{91240B29-F687-4f45-9708-019B960494DF}"/>
            <a:ext uri="{AF507438-7753-43e0-B8FC-AC1667EBCBE1}"/>
          </a:extLst>
        </p:spPr>
        <p:txBody>
          <a:bodyPr anchor="b"/>
          <a:lstStyle/>
          <a:p>
            <a:pPr algn="ctr" defTabSz="914400">
              <a:defRPr/>
            </a:pPr>
            <a:endParaRPr lang="en-US" sz="2000" b="1">
              <a:solidFill>
                <a:srgbClr val="00719E"/>
              </a:solidFill>
              <a:ea typeface="ＭＳ Ｐゴシック" charset="0"/>
              <a:cs typeface="+mn-cs"/>
            </a:endParaRPr>
          </a:p>
        </p:txBody>
      </p:sp>
      <p:sp>
        <p:nvSpPr>
          <p:cNvPr id="80900" name="Rectangle 96"/>
          <p:cNvSpPr>
            <a:spLocks noGrp="1" noChangeArrowheads="1"/>
          </p:cNvSpPr>
          <p:nvPr>
            <p:ph type="title" idx="4294967295"/>
          </p:nvPr>
        </p:nvSpPr>
        <p:spPr>
          <a:xfrm>
            <a:off x="608013" y="-4763"/>
            <a:ext cx="10955337" cy="1143001"/>
          </a:xfrm>
        </p:spPr>
        <p:txBody>
          <a:bodyPr lIns="91440" tIns="45720" rIns="91440" bIns="45720" anchor="t"/>
          <a:lstStyle/>
          <a:p>
            <a:pPr eaLnBrk="1" hangingPunct="1"/>
            <a:r>
              <a:rPr lang="en-US" sz="3600" smtClean="0"/>
              <a:t>IBM has a broad portfolio of Mobile Enablement offerings</a:t>
            </a:r>
          </a:p>
        </p:txBody>
      </p:sp>
      <p:pic>
        <p:nvPicPr>
          <p:cNvPr id="80901" name="Picture 3"/>
          <p:cNvPicPr>
            <a:picLocks noChangeAspect="1"/>
          </p:cNvPicPr>
          <p:nvPr/>
        </p:nvPicPr>
        <p:blipFill>
          <a:blip r:embed="rId7"/>
          <a:srcRect/>
          <a:stretch>
            <a:fillRect/>
          </a:stretch>
        </p:blipFill>
        <p:spPr bwMode="auto">
          <a:xfrm>
            <a:off x="592138" y="655638"/>
            <a:ext cx="11015662" cy="5549900"/>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Line 6"/>
          <p:cNvSpPr>
            <a:spLocks noChangeShapeType="1"/>
          </p:cNvSpPr>
          <p:nvPr/>
        </p:nvSpPr>
        <p:spPr bwMode="auto">
          <a:xfrm>
            <a:off x="4718050" y="3241675"/>
            <a:ext cx="1120775" cy="0"/>
          </a:xfrm>
          <a:prstGeom prst="line">
            <a:avLst/>
          </a:prstGeom>
          <a:noFill/>
          <a:ln w="12700">
            <a:solidFill>
              <a:srgbClr val="1DA43B"/>
            </a:solidFill>
            <a:round/>
            <a:headEnd/>
            <a:tailEnd/>
          </a:ln>
        </p:spPr>
        <p:txBody>
          <a:bodyPr/>
          <a:lstStyle/>
          <a:p>
            <a:endParaRPr lang="da-DK"/>
          </a:p>
        </p:txBody>
      </p:sp>
      <p:sp>
        <p:nvSpPr>
          <p:cNvPr id="88066" name="Line 5"/>
          <p:cNvSpPr>
            <a:spLocks noChangeShapeType="1"/>
          </p:cNvSpPr>
          <p:nvPr/>
        </p:nvSpPr>
        <p:spPr bwMode="auto">
          <a:xfrm flipH="1">
            <a:off x="4710113" y="5456238"/>
            <a:ext cx="996950" cy="0"/>
          </a:xfrm>
          <a:prstGeom prst="line">
            <a:avLst/>
          </a:prstGeom>
          <a:noFill/>
          <a:ln w="12700">
            <a:solidFill>
              <a:srgbClr val="1DA43B"/>
            </a:solidFill>
            <a:round/>
            <a:headEnd/>
            <a:tailEnd/>
          </a:ln>
        </p:spPr>
        <p:txBody>
          <a:bodyPr/>
          <a:lstStyle/>
          <a:p>
            <a:endParaRPr lang="da-DK"/>
          </a:p>
        </p:txBody>
      </p:sp>
      <p:sp>
        <p:nvSpPr>
          <p:cNvPr id="88067" name="Line 6"/>
          <p:cNvSpPr>
            <a:spLocks noChangeShapeType="1"/>
          </p:cNvSpPr>
          <p:nvPr/>
        </p:nvSpPr>
        <p:spPr bwMode="auto">
          <a:xfrm>
            <a:off x="4718050" y="2232025"/>
            <a:ext cx="1095375" cy="0"/>
          </a:xfrm>
          <a:prstGeom prst="line">
            <a:avLst/>
          </a:prstGeom>
          <a:noFill/>
          <a:ln w="12700">
            <a:solidFill>
              <a:srgbClr val="1DA43B"/>
            </a:solidFill>
            <a:round/>
            <a:headEnd/>
            <a:tailEnd/>
          </a:ln>
        </p:spPr>
        <p:txBody>
          <a:bodyPr/>
          <a:lstStyle/>
          <a:p>
            <a:endParaRPr lang="da-DK"/>
          </a:p>
        </p:txBody>
      </p:sp>
      <p:sp>
        <p:nvSpPr>
          <p:cNvPr id="88068" name="Line 6"/>
          <p:cNvSpPr>
            <a:spLocks noChangeShapeType="1"/>
          </p:cNvSpPr>
          <p:nvPr/>
        </p:nvSpPr>
        <p:spPr bwMode="auto">
          <a:xfrm>
            <a:off x="4722813" y="4279900"/>
            <a:ext cx="1093787" cy="0"/>
          </a:xfrm>
          <a:prstGeom prst="line">
            <a:avLst/>
          </a:prstGeom>
          <a:noFill/>
          <a:ln w="12700">
            <a:solidFill>
              <a:srgbClr val="1DA43B"/>
            </a:solidFill>
            <a:round/>
            <a:headEnd/>
            <a:tailEnd/>
          </a:ln>
        </p:spPr>
        <p:txBody>
          <a:bodyPr/>
          <a:lstStyle/>
          <a:p>
            <a:endParaRPr lang="da-DK"/>
          </a:p>
        </p:txBody>
      </p:sp>
      <p:grpSp>
        <p:nvGrpSpPr>
          <p:cNvPr id="88069" name="Group 10"/>
          <p:cNvGrpSpPr>
            <a:grpSpLocks/>
          </p:cNvGrpSpPr>
          <p:nvPr/>
        </p:nvGrpSpPr>
        <p:grpSpPr bwMode="auto">
          <a:xfrm>
            <a:off x="1231900" y="2671763"/>
            <a:ext cx="3457575" cy="766762"/>
            <a:chOff x="29" y="1811"/>
            <a:chExt cx="1662" cy="482"/>
          </a:xfrm>
        </p:grpSpPr>
        <p:sp>
          <p:nvSpPr>
            <p:cNvPr id="88100" name="Line 30"/>
            <p:cNvSpPr>
              <a:spLocks noChangeShapeType="1"/>
            </p:cNvSpPr>
            <p:nvPr/>
          </p:nvSpPr>
          <p:spPr bwMode="auto">
            <a:xfrm>
              <a:off x="29" y="1811"/>
              <a:ext cx="1662" cy="0"/>
            </a:xfrm>
            <a:prstGeom prst="line">
              <a:avLst/>
            </a:prstGeom>
            <a:noFill/>
            <a:ln w="12700">
              <a:solidFill>
                <a:srgbClr val="1DA43B"/>
              </a:solidFill>
              <a:round/>
              <a:headEnd/>
              <a:tailEnd/>
            </a:ln>
          </p:spPr>
          <p:txBody>
            <a:bodyPr/>
            <a:lstStyle/>
            <a:p>
              <a:endParaRPr lang="da-DK"/>
            </a:p>
          </p:txBody>
        </p:sp>
        <p:grpSp>
          <p:nvGrpSpPr>
            <p:cNvPr id="88101" name="Group 31"/>
            <p:cNvGrpSpPr>
              <a:grpSpLocks/>
            </p:cNvGrpSpPr>
            <p:nvPr/>
          </p:nvGrpSpPr>
          <p:grpSpPr bwMode="auto">
            <a:xfrm>
              <a:off x="148" y="1811"/>
              <a:ext cx="1541" cy="482"/>
              <a:chOff x="203" y="1253"/>
              <a:chExt cx="1541" cy="592"/>
            </a:xfrm>
          </p:grpSpPr>
          <p:sp>
            <p:nvSpPr>
              <p:cNvPr id="88102" name="Line 32"/>
              <p:cNvSpPr>
                <a:spLocks noChangeShapeType="1"/>
              </p:cNvSpPr>
              <p:nvPr/>
            </p:nvSpPr>
            <p:spPr bwMode="auto">
              <a:xfrm>
                <a:off x="1744" y="1253"/>
                <a:ext cx="0" cy="592"/>
              </a:xfrm>
              <a:prstGeom prst="line">
                <a:avLst/>
              </a:prstGeom>
              <a:noFill/>
              <a:ln w="12700">
                <a:solidFill>
                  <a:srgbClr val="1DA43B"/>
                </a:solidFill>
                <a:round/>
                <a:headEnd/>
                <a:tailEnd/>
              </a:ln>
            </p:spPr>
            <p:txBody>
              <a:bodyPr/>
              <a:lstStyle/>
              <a:p>
                <a:endParaRPr lang="da-DK"/>
              </a:p>
            </p:txBody>
          </p:sp>
          <p:sp>
            <p:nvSpPr>
              <p:cNvPr id="88103" name="Line 33"/>
              <p:cNvSpPr>
                <a:spLocks noChangeShapeType="1"/>
              </p:cNvSpPr>
              <p:nvPr/>
            </p:nvSpPr>
            <p:spPr bwMode="auto">
              <a:xfrm>
                <a:off x="203" y="1845"/>
                <a:ext cx="1541" cy="0"/>
              </a:xfrm>
              <a:prstGeom prst="line">
                <a:avLst/>
              </a:prstGeom>
              <a:noFill/>
              <a:ln w="12700">
                <a:solidFill>
                  <a:srgbClr val="1DA43B"/>
                </a:solidFill>
                <a:round/>
                <a:headEnd/>
                <a:tailEnd/>
              </a:ln>
            </p:spPr>
            <p:txBody>
              <a:bodyPr/>
              <a:lstStyle/>
              <a:p>
                <a:endParaRPr lang="da-DK"/>
              </a:p>
            </p:txBody>
          </p:sp>
        </p:grpSp>
      </p:grpSp>
      <p:grpSp>
        <p:nvGrpSpPr>
          <p:cNvPr id="88070" name="Group 16"/>
          <p:cNvGrpSpPr>
            <a:grpSpLocks/>
          </p:cNvGrpSpPr>
          <p:nvPr/>
        </p:nvGrpSpPr>
        <p:grpSpPr bwMode="auto">
          <a:xfrm>
            <a:off x="1271588" y="1720850"/>
            <a:ext cx="3443287" cy="808038"/>
            <a:chOff x="165" y="1314"/>
            <a:chExt cx="1661" cy="401"/>
          </a:xfrm>
        </p:grpSpPr>
        <p:sp>
          <p:nvSpPr>
            <p:cNvPr id="88097" name="Line 36"/>
            <p:cNvSpPr>
              <a:spLocks noChangeShapeType="1"/>
            </p:cNvSpPr>
            <p:nvPr/>
          </p:nvSpPr>
          <p:spPr bwMode="auto">
            <a:xfrm>
              <a:off x="165" y="1314"/>
              <a:ext cx="1661" cy="0"/>
            </a:xfrm>
            <a:prstGeom prst="line">
              <a:avLst/>
            </a:prstGeom>
            <a:noFill/>
            <a:ln w="12700">
              <a:solidFill>
                <a:srgbClr val="1DA43B"/>
              </a:solidFill>
              <a:round/>
              <a:headEnd/>
              <a:tailEnd/>
            </a:ln>
          </p:spPr>
          <p:txBody>
            <a:bodyPr/>
            <a:lstStyle/>
            <a:p>
              <a:endParaRPr lang="da-DK"/>
            </a:p>
          </p:txBody>
        </p:sp>
        <p:sp>
          <p:nvSpPr>
            <p:cNvPr id="88098" name="Line 38"/>
            <p:cNvSpPr>
              <a:spLocks noChangeShapeType="1"/>
            </p:cNvSpPr>
            <p:nvPr/>
          </p:nvSpPr>
          <p:spPr bwMode="auto">
            <a:xfrm>
              <a:off x="1826" y="1314"/>
              <a:ext cx="0" cy="401"/>
            </a:xfrm>
            <a:prstGeom prst="line">
              <a:avLst/>
            </a:prstGeom>
            <a:noFill/>
            <a:ln w="12700">
              <a:solidFill>
                <a:srgbClr val="1DA43B"/>
              </a:solidFill>
              <a:round/>
              <a:headEnd/>
              <a:tailEnd/>
            </a:ln>
          </p:spPr>
          <p:txBody>
            <a:bodyPr/>
            <a:lstStyle/>
            <a:p>
              <a:endParaRPr lang="da-DK"/>
            </a:p>
          </p:txBody>
        </p:sp>
        <p:sp>
          <p:nvSpPr>
            <p:cNvPr id="88099" name="Line 39"/>
            <p:cNvSpPr>
              <a:spLocks noChangeShapeType="1"/>
            </p:cNvSpPr>
            <p:nvPr/>
          </p:nvSpPr>
          <p:spPr bwMode="auto">
            <a:xfrm>
              <a:off x="165" y="1715"/>
              <a:ext cx="1661" cy="0"/>
            </a:xfrm>
            <a:prstGeom prst="line">
              <a:avLst/>
            </a:prstGeom>
            <a:noFill/>
            <a:ln w="12700">
              <a:solidFill>
                <a:srgbClr val="1DA43B"/>
              </a:solidFill>
              <a:round/>
              <a:headEnd/>
              <a:tailEnd/>
            </a:ln>
          </p:spPr>
          <p:txBody>
            <a:bodyPr/>
            <a:lstStyle/>
            <a:p>
              <a:endParaRPr lang="da-DK"/>
            </a:p>
          </p:txBody>
        </p:sp>
      </p:grpSp>
      <p:grpSp>
        <p:nvGrpSpPr>
          <p:cNvPr id="88071" name="Group 28"/>
          <p:cNvGrpSpPr>
            <a:grpSpLocks/>
          </p:cNvGrpSpPr>
          <p:nvPr/>
        </p:nvGrpSpPr>
        <p:grpSpPr bwMode="auto">
          <a:xfrm>
            <a:off x="1263650" y="5105400"/>
            <a:ext cx="3451225" cy="914400"/>
            <a:chOff x="203" y="1252"/>
            <a:chExt cx="1541" cy="592"/>
          </a:xfrm>
        </p:grpSpPr>
        <p:sp>
          <p:nvSpPr>
            <p:cNvPr id="88093" name="Line 29"/>
            <p:cNvSpPr>
              <a:spLocks noChangeShapeType="1"/>
            </p:cNvSpPr>
            <p:nvPr/>
          </p:nvSpPr>
          <p:spPr bwMode="auto">
            <a:xfrm>
              <a:off x="203" y="1252"/>
              <a:ext cx="1541" cy="0"/>
            </a:xfrm>
            <a:prstGeom prst="line">
              <a:avLst/>
            </a:prstGeom>
            <a:noFill/>
            <a:ln w="12700">
              <a:solidFill>
                <a:srgbClr val="1DA43B"/>
              </a:solidFill>
              <a:round/>
              <a:headEnd/>
              <a:tailEnd/>
            </a:ln>
          </p:spPr>
          <p:txBody>
            <a:bodyPr/>
            <a:lstStyle/>
            <a:p>
              <a:endParaRPr lang="da-DK"/>
            </a:p>
          </p:txBody>
        </p:sp>
        <p:grpSp>
          <p:nvGrpSpPr>
            <p:cNvPr id="88094" name="Group 30"/>
            <p:cNvGrpSpPr>
              <a:grpSpLocks/>
            </p:cNvGrpSpPr>
            <p:nvPr/>
          </p:nvGrpSpPr>
          <p:grpSpPr bwMode="auto">
            <a:xfrm>
              <a:off x="203" y="1252"/>
              <a:ext cx="1541" cy="592"/>
              <a:chOff x="203" y="1253"/>
              <a:chExt cx="1541" cy="592"/>
            </a:xfrm>
          </p:grpSpPr>
          <p:sp>
            <p:nvSpPr>
              <p:cNvPr id="88095" name="Line 31"/>
              <p:cNvSpPr>
                <a:spLocks noChangeShapeType="1"/>
              </p:cNvSpPr>
              <p:nvPr/>
            </p:nvSpPr>
            <p:spPr bwMode="auto">
              <a:xfrm>
                <a:off x="1744" y="1253"/>
                <a:ext cx="0" cy="592"/>
              </a:xfrm>
              <a:prstGeom prst="line">
                <a:avLst/>
              </a:prstGeom>
              <a:noFill/>
              <a:ln w="12700">
                <a:solidFill>
                  <a:srgbClr val="1DA43B"/>
                </a:solidFill>
                <a:round/>
                <a:headEnd/>
                <a:tailEnd/>
              </a:ln>
            </p:spPr>
            <p:txBody>
              <a:bodyPr/>
              <a:lstStyle/>
              <a:p>
                <a:endParaRPr lang="da-DK"/>
              </a:p>
            </p:txBody>
          </p:sp>
          <p:sp>
            <p:nvSpPr>
              <p:cNvPr id="88096" name="Line 32"/>
              <p:cNvSpPr>
                <a:spLocks noChangeShapeType="1"/>
              </p:cNvSpPr>
              <p:nvPr/>
            </p:nvSpPr>
            <p:spPr bwMode="auto">
              <a:xfrm>
                <a:off x="203" y="1845"/>
                <a:ext cx="1541" cy="0"/>
              </a:xfrm>
              <a:prstGeom prst="line">
                <a:avLst/>
              </a:prstGeom>
              <a:noFill/>
              <a:ln w="12700">
                <a:solidFill>
                  <a:srgbClr val="1DA43B"/>
                </a:solidFill>
                <a:round/>
                <a:headEnd/>
                <a:tailEnd/>
              </a:ln>
            </p:spPr>
            <p:txBody>
              <a:bodyPr/>
              <a:lstStyle/>
              <a:p>
                <a:endParaRPr lang="da-DK"/>
              </a:p>
            </p:txBody>
          </p:sp>
        </p:grpSp>
      </p:grpSp>
      <p:grpSp>
        <p:nvGrpSpPr>
          <p:cNvPr id="88072" name="Group 13"/>
          <p:cNvGrpSpPr>
            <a:grpSpLocks/>
          </p:cNvGrpSpPr>
          <p:nvPr/>
        </p:nvGrpSpPr>
        <p:grpSpPr bwMode="auto">
          <a:xfrm>
            <a:off x="1258888" y="3594100"/>
            <a:ext cx="3455987" cy="1430338"/>
            <a:chOff x="203" y="1252"/>
            <a:chExt cx="1541" cy="592"/>
          </a:xfrm>
        </p:grpSpPr>
        <p:sp>
          <p:nvSpPr>
            <p:cNvPr id="88089" name="Line 14"/>
            <p:cNvSpPr>
              <a:spLocks noChangeShapeType="1"/>
            </p:cNvSpPr>
            <p:nvPr/>
          </p:nvSpPr>
          <p:spPr bwMode="auto">
            <a:xfrm>
              <a:off x="203" y="1252"/>
              <a:ext cx="1541" cy="0"/>
            </a:xfrm>
            <a:prstGeom prst="line">
              <a:avLst/>
            </a:prstGeom>
            <a:noFill/>
            <a:ln w="12700">
              <a:solidFill>
                <a:srgbClr val="1DA43B"/>
              </a:solidFill>
              <a:round/>
              <a:headEnd/>
              <a:tailEnd/>
            </a:ln>
          </p:spPr>
          <p:txBody>
            <a:bodyPr/>
            <a:lstStyle/>
            <a:p>
              <a:endParaRPr lang="da-DK"/>
            </a:p>
          </p:txBody>
        </p:sp>
        <p:grpSp>
          <p:nvGrpSpPr>
            <p:cNvPr id="88090" name="Group 15"/>
            <p:cNvGrpSpPr>
              <a:grpSpLocks/>
            </p:cNvGrpSpPr>
            <p:nvPr/>
          </p:nvGrpSpPr>
          <p:grpSpPr bwMode="auto">
            <a:xfrm>
              <a:off x="203" y="1252"/>
              <a:ext cx="1541" cy="592"/>
              <a:chOff x="203" y="1253"/>
              <a:chExt cx="1541" cy="592"/>
            </a:xfrm>
          </p:grpSpPr>
          <p:sp>
            <p:nvSpPr>
              <p:cNvPr id="88091" name="Line 16"/>
              <p:cNvSpPr>
                <a:spLocks noChangeShapeType="1"/>
              </p:cNvSpPr>
              <p:nvPr/>
            </p:nvSpPr>
            <p:spPr bwMode="auto">
              <a:xfrm>
                <a:off x="1744" y="1253"/>
                <a:ext cx="0" cy="592"/>
              </a:xfrm>
              <a:prstGeom prst="line">
                <a:avLst/>
              </a:prstGeom>
              <a:noFill/>
              <a:ln w="12700">
                <a:solidFill>
                  <a:srgbClr val="1DA43B"/>
                </a:solidFill>
                <a:round/>
                <a:headEnd/>
                <a:tailEnd/>
              </a:ln>
            </p:spPr>
            <p:txBody>
              <a:bodyPr/>
              <a:lstStyle/>
              <a:p>
                <a:endParaRPr lang="da-DK"/>
              </a:p>
            </p:txBody>
          </p:sp>
          <p:sp>
            <p:nvSpPr>
              <p:cNvPr id="88092" name="Line 17"/>
              <p:cNvSpPr>
                <a:spLocks noChangeShapeType="1"/>
              </p:cNvSpPr>
              <p:nvPr/>
            </p:nvSpPr>
            <p:spPr bwMode="auto">
              <a:xfrm>
                <a:off x="203" y="1845"/>
                <a:ext cx="1541" cy="0"/>
              </a:xfrm>
              <a:prstGeom prst="line">
                <a:avLst/>
              </a:prstGeom>
              <a:noFill/>
              <a:ln w="12700">
                <a:solidFill>
                  <a:srgbClr val="1DA43B"/>
                </a:solidFill>
                <a:round/>
                <a:headEnd/>
                <a:tailEnd/>
              </a:ln>
            </p:spPr>
            <p:txBody>
              <a:bodyPr/>
              <a:lstStyle/>
              <a:p>
                <a:endParaRPr lang="da-DK"/>
              </a:p>
            </p:txBody>
          </p:sp>
        </p:grpSp>
      </p:grpSp>
      <p:pic>
        <p:nvPicPr>
          <p:cNvPr id="88073" name="Picture 42" descr="framework_banking_0922_hm-05"/>
          <p:cNvPicPr>
            <a:picLocks noChangeAspect="1" noChangeArrowheads="1"/>
          </p:cNvPicPr>
          <p:nvPr/>
        </p:nvPicPr>
        <p:blipFill>
          <a:blip r:embed="rId3"/>
          <a:srcRect/>
          <a:stretch>
            <a:fillRect/>
          </a:stretch>
        </p:blipFill>
        <p:spPr bwMode="auto">
          <a:xfrm>
            <a:off x="5087938" y="1816100"/>
            <a:ext cx="3514725" cy="3956050"/>
          </a:xfrm>
          <a:prstGeom prst="rect">
            <a:avLst/>
          </a:prstGeom>
          <a:noFill/>
          <a:ln w="9525">
            <a:noFill/>
            <a:miter lim="800000"/>
            <a:headEnd/>
            <a:tailEnd/>
          </a:ln>
        </p:spPr>
      </p:pic>
      <p:sp>
        <p:nvSpPr>
          <p:cNvPr id="88074" name="Rectangle 2"/>
          <p:cNvSpPr>
            <a:spLocks noChangeArrowheads="1"/>
          </p:cNvSpPr>
          <p:nvPr/>
        </p:nvSpPr>
        <p:spPr bwMode="auto">
          <a:xfrm>
            <a:off x="369888" y="606425"/>
            <a:ext cx="11193462" cy="730250"/>
          </a:xfrm>
          <a:prstGeom prst="rect">
            <a:avLst/>
          </a:prstGeom>
          <a:noFill/>
          <a:ln w="9525">
            <a:noFill/>
            <a:miter lim="800000"/>
            <a:headEnd/>
            <a:tailEnd/>
          </a:ln>
        </p:spPr>
        <p:txBody>
          <a:bodyPr anchor="ctr"/>
          <a:lstStyle/>
          <a:p>
            <a:pPr defTabSz="914400" eaLnBrk="0" hangingPunct="0"/>
            <a:r>
              <a:rPr lang="en-US" sz="2800">
                <a:ea typeface="MS PGothic" pitchFamily="34" charset="-128"/>
              </a:rPr>
              <a:t>Banking Industry Framework - Integrated Risk Management</a:t>
            </a:r>
            <a:r>
              <a:rPr lang="en-US" sz="2800" b="1">
                <a:ea typeface="MS PGothic" pitchFamily="34" charset="-128"/>
              </a:rPr>
              <a:t> </a:t>
            </a:r>
            <a:r>
              <a:rPr lang="en-US" sz="2800">
                <a:ea typeface="MS PGothic" pitchFamily="34" charset="-128"/>
              </a:rPr>
              <a:t>Projects</a:t>
            </a:r>
            <a:endParaRPr lang="en-US" sz="2800" b="1">
              <a:ea typeface="MS PGothic" pitchFamily="34" charset="-128"/>
            </a:endParaRPr>
          </a:p>
        </p:txBody>
      </p:sp>
      <p:sp>
        <p:nvSpPr>
          <p:cNvPr id="88075" name="Rectangle 6"/>
          <p:cNvSpPr>
            <a:spLocks noChangeArrowheads="1"/>
          </p:cNvSpPr>
          <p:nvPr/>
        </p:nvSpPr>
        <p:spPr bwMode="auto">
          <a:xfrm>
            <a:off x="506413" y="5029200"/>
            <a:ext cx="5478462" cy="852488"/>
          </a:xfrm>
          <a:prstGeom prst="rect">
            <a:avLst/>
          </a:prstGeom>
          <a:noFill/>
          <a:ln w="9525" algn="ctr">
            <a:noFill/>
            <a:miter lim="800000"/>
            <a:headEnd/>
            <a:tailEnd/>
          </a:ln>
        </p:spPr>
        <p:txBody>
          <a:bodyPr/>
          <a:lstStyle/>
          <a:p>
            <a:pPr marL="84138" indent="-84138" defTabSz="914400" eaLnBrk="0" hangingPunct="0">
              <a:lnSpc>
                <a:spcPct val="104000"/>
              </a:lnSpc>
              <a:buClr>
                <a:srgbClr val="00B95D"/>
              </a:buClr>
              <a:buFont typeface="Wingdings" pitchFamily="2" charset="2"/>
              <a:buChar char="§"/>
            </a:pPr>
            <a:r>
              <a:rPr lang="en-US" sz="1000">
                <a:solidFill>
                  <a:srgbClr val="000000"/>
                </a:solidFill>
                <a:ea typeface="MS PGothic" pitchFamily="34" charset="-128"/>
              </a:rPr>
              <a:t>Compliance Information Lifecycle Management </a:t>
            </a:r>
          </a:p>
          <a:p>
            <a:pPr marL="84138" indent="-84138" defTabSz="914400" eaLnBrk="0" hangingPunct="0">
              <a:lnSpc>
                <a:spcPct val="104000"/>
              </a:lnSpc>
              <a:buClr>
                <a:srgbClr val="00B95D"/>
              </a:buClr>
              <a:buFont typeface="Wingdings" pitchFamily="2" charset="2"/>
              <a:buChar char="§"/>
            </a:pPr>
            <a:r>
              <a:rPr lang="en-US" sz="1000">
                <a:solidFill>
                  <a:srgbClr val="000000"/>
                </a:solidFill>
                <a:ea typeface="MS PGothic" pitchFamily="34" charset="-128"/>
              </a:rPr>
              <a:t>Corporate Governance and Internal Control</a:t>
            </a:r>
          </a:p>
          <a:p>
            <a:pPr marL="84138" indent="-84138" defTabSz="914400" eaLnBrk="0" hangingPunct="0">
              <a:lnSpc>
                <a:spcPct val="104000"/>
              </a:lnSpc>
              <a:buClr>
                <a:srgbClr val="00B95D"/>
              </a:buClr>
              <a:buFont typeface="Wingdings" pitchFamily="2" charset="2"/>
              <a:buChar char="§"/>
            </a:pPr>
            <a:r>
              <a:rPr lang="en-US" sz="1000">
                <a:solidFill>
                  <a:srgbClr val="000000"/>
                </a:solidFill>
                <a:ea typeface="MS PGothic" pitchFamily="34" charset="-128"/>
              </a:rPr>
              <a:t>Sales and Market Conduct Compliance</a:t>
            </a:r>
          </a:p>
          <a:p>
            <a:pPr marL="84138" indent="-84138" defTabSz="914400" eaLnBrk="0" hangingPunct="0">
              <a:lnSpc>
                <a:spcPct val="104000"/>
              </a:lnSpc>
              <a:buClr>
                <a:srgbClr val="00B95D"/>
              </a:buClr>
              <a:buFont typeface="Wingdings" pitchFamily="2" charset="2"/>
              <a:buChar char="§"/>
            </a:pPr>
            <a:r>
              <a:rPr lang="en-US" sz="1000">
                <a:solidFill>
                  <a:srgbClr val="000000"/>
                </a:solidFill>
                <a:ea typeface="MS PGothic" pitchFamily="34" charset="-128"/>
              </a:rPr>
              <a:t>Regulatory Compliance</a:t>
            </a:r>
          </a:p>
          <a:p>
            <a:pPr marL="84138" indent="-84138" defTabSz="914400" eaLnBrk="0" hangingPunct="0">
              <a:lnSpc>
                <a:spcPct val="104000"/>
              </a:lnSpc>
              <a:buClr>
                <a:srgbClr val="00B95D"/>
              </a:buClr>
              <a:buFont typeface="Wingdings" pitchFamily="2" charset="2"/>
              <a:buChar char="§"/>
            </a:pPr>
            <a:r>
              <a:rPr lang="en-US" sz="1000">
                <a:solidFill>
                  <a:srgbClr val="000000"/>
                </a:solidFill>
                <a:ea typeface="MS PGothic" pitchFamily="34" charset="-128"/>
              </a:rPr>
              <a:t>Prudential Compliance</a:t>
            </a:r>
          </a:p>
          <a:p>
            <a:pPr marL="84138" indent="-84138" defTabSz="914400" eaLnBrk="0" hangingPunct="0">
              <a:lnSpc>
                <a:spcPct val="104000"/>
              </a:lnSpc>
              <a:buClr>
                <a:srgbClr val="00B95D"/>
              </a:buClr>
              <a:buFont typeface="Wingdings" pitchFamily="2" charset="2"/>
              <a:buChar char="§"/>
            </a:pPr>
            <a:r>
              <a:rPr lang="en-US" sz="1000">
                <a:solidFill>
                  <a:srgbClr val="000000"/>
                </a:solidFill>
                <a:ea typeface="MS PGothic" pitchFamily="34" charset="-128"/>
              </a:rPr>
              <a:t>Collaboration for Legal and Compliance</a:t>
            </a:r>
          </a:p>
          <a:p>
            <a:pPr marL="84138" indent="-84138" defTabSz="914400" eaLnBrk="0" hangingPunct="0">
              <a:lnSpc>
                <a:spcPct val="104000"/>
              </a:lnSpc>
              <a:buClr>
                <a:srgbClr val="00B95D"/>
              </a:buClr>
              <a:buFont typeface="Wingdings" pitchFamily="2" charset="2"/>
              <a:buNone/>
            </a:pPr>
            <a:endParaRPr lang="en-US" sz="1000">
              <a:solidFill>
                <a:srgbClr val="000000"/>
              </a:solidFill>
              <a:ea typeface="MS PGothic" pitchFamily="34" charset="-128"/>
            </a:endParaRPr>
          </a:p>
        </p:txBody>
      </p:sp>
      <p:sp>
        <p:nvSpPr>
          <p:cNvPr id="88076" name="Rectangle 9"/>
          <p:cNvSpPr>
            <a:spLocks noChangeArrowheads="1"/>
          </p:cNvSpPr>
          <p:nvPr/>
        </p:nvSpPr>
        <p:spPr bwMode="auto">
          <a:xfrm>
            <a:off x="506413" y="3548063"/>
            <a:ext cx="4464050" cy="1004887"/>
          </a:xfrm>
          <a:prstGeom prst="rect">
            <a:avLst/>
          </a:prstGeom>
          <a:noFill/>
          <a:ln w="9525" algn="ctr">
            <a:noFill/>
            <a:miter lim="800000"/>
            <a:headEnd/>
            <a:tailEnd/>
          </a:ln>
        </p:spPr>
        <p:txBody>
          <a:bodyPr/>
          <a:lstStyle/>
          <a:p>
            <a:pPr marL="84138" indent="-84138" defTabSz="914400" eaLnBrk="0" hangingPunct="0">
              <a:lnSpc>
                <a:spcPct val="104000"/>
              </a:lnSpc>
              <a:buClr>
                <a:srgbClr val="00B95D"/>
              </a:buClr>
              <a:buFont typeface="Wingdings" pitchFamily="2" charset="2"/>
              <a:buChar char="§"/>
            </a:pPr>
            <a:r>
              <a:rPr lang="en-US" sz="1000">
                <a:solidFill>
                  <a:srgbClr val="000000"/>
                </a:solidFill>
                <a:ea typeface="MS PGothic" pitchFamily="34" charset="-128"/>
              </a:rPr>
              <a:t>Operational Risk Platform</a:t>
            </a:r>
          </a:p>
          <a:p>
            <a:pPr marL="84138" indent="-84138" defTabSz="914400" eaLnBrk="0" hangingPunct="0">
              <a:lnSpc>
                <a:spcPct val="104000"/>
              </a:lnSpc>
              <a:buClr>
                <a:srgbClr val="00B95D"/>
              </a:buClr>
              <a:buFont typeface="Wingdings" pitchFamily="2" charset="2"/>
              <a:buChar char="§"/>
            </a:pPr>
            <a:r>
              <a:rPr lang="en-US" sz="1000">
                <a:solidFill>
                  <a:srgbClr val="000000"/>
                </a:solidFill>
                <a:ea typeface="MS PGothic" pitchFamily="34" charset="-128"/>
              </a:rPr>
              <a:t>Comprehensive Security Control, Enforcement, Management</a:t>
            </a:r>
          </a:p>
          <a:p>
            <a:pPr marL="84138" indent="-84138" defTabSz="914400" eaLnBrk="0" hangingPunct="0">
              <a:lnSpc>
                <a:spcPct val="104000"/>
              </a:lnSpc>
              <a:buClr>
                <a:srgbClr val="00B95D"/>
              </a:buClr>
              <a:buFont typeface="Wingdings" pitchFamily="2" charset="2"/>
              <a:buChar char="§"/>
            </a:pPr>
            <a:r>
              <a:rPr lang="en-US" sz="1000">
                <a:solidFill>
                  <a:srgbClr val="000000"/>
                </a:solidFill>
                <a:ea typeface="MS PGothic" pitchFamily="34" charset="-128"/>
              </a:rPr>
              <a:t>Trusted Identity Management</a:t>
            </a:r>
          </a:p>
          <a:p>
            <a:pPr marL="84138" indent="-84138" defTabSz="914400" eaLnBrk="0" hangingPunct="0">
              <a:lnSpc>
                <a:spcPct val="104000"/>
              </a:lnSpc>
              <a:buClr>
                <a:srgbClr val="00B95D"/>
              </a:buClr>
              <a:buFont typeface="Wingdings" pitchFamily="2" charset="2"/>
              <a:buChar char="§"/>
            </a:pPr>
            <a:r>
              <a:rPr lang="en-US" sz="1000">
                <a:solidFill>
                  <a:srgbClr val="000000"/>
                </a:solidFill>
                <a:ea typeface="MS PGothic" pitchFamily="34" charset="-128"/>
              </a:rPr>
              <a:t>Configuration/Incident/Problem/Change/Release Management</a:t>
            </a:r>
          </a:p>
          <a:p>
            <a:pPr marL="84138" indent="-84138" defTabSz="914400" eaLnBrk="0" hangingPunct="0">
              <a:lnSpc>
                <a:spcPct val="104000"/>
              </a:lnSpc>
              <a:buClr>
                <a:srgbClr val="00B95D"/>
              </a:buClr>
              <a:buFont typeface="Wingdings" pitchFamily="2" charset="2"/>
              <a:buChar char="§"/>
            </a:pPr>
            <a:r>
              <a:rPr lang="en-US" sz="1000">
                <a:solidFill>
                  <a:srgbClr val="000000"/>
                </a:solidFill>
                <a:ea typeface="MS PGothic" pitchFamily="34" charset="-128"/>
              </a:rPr>
              <a:t>Continuous, comprehensive fault monitoring</a:t>
            </a:r>
          </a:p>
          <a:p>
            <a:pPr marL="84138" indent="-84138" defTabSz="914400" eaLnBrk="0" hangingPunct="0">
              <a:lnSpc>
                <a:spcPct val="104000"/>
              </a:lnSpc>
              <a:buClr>
                <a:srgbClr val="00B95D"/>
              </a:buClr>
              <a:buFont typeface="Wingdings" pitchFamily="2" charset="2"/>
              <a:buChar char="§"/>
            </a:pPr>
            <a:r>
              <a:rPr lang="en-US" sz="1000">
                <a:solidFill>
                  <a:srgbClr val="000000"/>
                </a:solidFill>
                <a:ea typeface="MS PGothic" pitchFamily="34" charset="-128"/>
              </a:rPr>
              <a:t>Data Protection</a:t>
            </a:r>
          </a:p>
          <a:p>
            <a:pPr marL="84138" indent="-84138" defTabSz="914400" eaLnBrk="0" hangingPunct="0">
              <a:lnSpc>
                <a:spcPct val="104000"/>
              </a:lnSpc>
              <a:buClr>
                <a:srgbClr val="00B95D"/>
              </a:buClr>
              <a:buFont typeface="Wingdings" pitchFamily="2" charset="2"/>
              <a:buChar char="§"/>
            </a:pPr>
            <a:r>
              <a:rPr lang="en-US" sz="1000">
                <a:solidFill>
                  <a:srgbClr val="000000"/>
                </a:solidFill>
                <a:ea typeface="MS PGothic" pitchFamily="34" charset="-128"/>
              </a:rPr>
              <a:t>Application Integrity and Security</a:t>
            </a:r>
          </a:p>
        </p:txBody>
      </p:sp>
      <p:sp>
        <p:nvSpPr>
          <p:cNvPr id="88077" name="Rectangle 13"/>
          <p:cNvSpPr>
            <a:spLocks noChangeArrowheads="1"/>
          </p:cNvSpPr>
          <p:nvPr/>
        </p:nvSpPr>
        <p:spPr bwMode="auto">
          <a:xfrm>
            <a:off x="487363" y="2679700"/>
            <a:ext cx="4279900" cy="700088"/>
          </a:xfrm>
          <a:prstGeom prst="rect">
            <a:avLst/>
          </a:prstGeom>
          <a:noFill/>
          <a:ln w="9525" algn="ctr">
            <a:noFill/>
            <a:miter lim="800000"/>
            <a:headEnd/>
            <a:tailEnd/>
          </a:ln>
        </p:spPr>
        <p:txBody>
          <a:bodyPr/>
          <a:lstStyle/>
          <a:p>
            <a:pPr marL="84138" indent="-84138" defTabSz="914400" eaLnBrk="0" hangingPunct="0">
              <a:lnSpc>
                <a:spcPct val="104000"/>
              </a:lnSpc>
              <a:buClr>
                <a:srgbClr val="00B95D"/>
              </a:buClr>
              <a:buFont typeface="Wingdings" pitchFamily="2" charset="2"/>
              <a:buChar char="§"/>
            </a:pPr>
            <a:r>
              <a:rPr lang="en-US" sz="1000">
                <a:solidFill>
                  <a:srgbClr val="000000"/>
                </a:solidFill>
                <a:ea typeface="MS PGothic" pitchFamily="34" charset="-128"/>
              </a:rPr>
              <a:t>Customer Screening and watch-list filtering</a:t>
            </a:r>
          </a:p>
          <a:p>
            <a:pPr marL="84138" indent="-84138" defTabSz="914400" eaLnBrk="0" hangingPunct="0">
              <a:lnSpc>
                <a:spcPct val="104000"/>
              </a:lnSpc>
              <a:buClr>
                <a:srgbClr val="00B95D"/>
              </a:buClr>
              <a:buFont typeface="Wingdings" pitchFamily="2" charset="2"/>
              <a:buChar char="§"/>
            </a:pPr>
            <a:r>
              <a:rPr lang="en-US" sz="1000">
                <a:solidFill>
                  <a:srgbClr val="000000"/>
                </a:solidFill>
                <a:ea typeface="MS PGothic" pitchFamily="34" charset="-128"/>
              </a:rPr>
              <a:t>Transaction monitoring for Suspicious Activity </a:t>
            </a:r>
          </a:p>
          <a:p>
            <a:pPr marL="84138" indent="-84138" defTabSz="914400" eaLnBrk="0" hangingPunct="0">
              <a:lnSpc>
                <a:spcPct val="104000"/>
              </a:lnSpc>
              <a:buClr>
                <a:srgbClr val="00B95D"/>
              </a:buClr>
              <a:buFont typeface="Wingdings" pitchFamily="2" charset="2"/>
              <a:buChar char="§"/>
            </a:pPr>
            <a:r>
              <a:rPr lang="en-US" sz="1000">
                <a:solidFill>
                  <a:srgbClr val="000000"/>
                </a:solidFill>
                <a:ea typeface="MS PGothic" pitchFamily="34" charset="-128"/>
              </a:rPr>
              <a:t>Case Management, Transaction blocking &amp; Suspicious Activity Reporting</a:t>
            </a:r>
          </a:p>
          <a:p>
            <a:pPr marL="84138" indent="-84138" defTabSz="914400" eaLnBrk="0" hangingPunct="0">
              <a:lnSpc>
                <a:spcPct val="104000"/>
              </a:lnSpc>
              <a:buClr>
                <a:srgbClr val="00B95D"/>
              </a:buClr>
              <a:buFont typeface="Wingdings" pitchFamily="2" charset="2"/>
              <a:buChar char="§"/>
            </a:pPr>
            <a:endParaRPr lang="en-US" sz="1000">
              <a:solidFill>
                <a:srgbClr val="000000"/>
              </a:solidFill>
              <a:ea typeface="MS PGothic" pitchFamily="34" charset="-128"/>
            </a:endParaRPr>
          </a:p>
        </p:txBody>
      </p:sp>
      <p:sp>
        <p:nvSpPr>
          <p:cNvPr id="88078" name="Rectangle 16"/>
          <p:cNvSpPr>
            <a:spLocks noChangeArrowheads="1"/>
          </p:cNvSpPr>
          <p:nvPr/>
        </p:nvSpPr>
        <p:spPr bwMode="auto">
          <a:xfrm>
            <a:off x="506413" y="1697038"/>
            <a:ext cx="5478462" cy="1004887"/>
          </a:xfrm>
          <a:prstGeom prst="rect">
            <a:avLst/>
          </a:prstGeom>
          <a:noFill/>
          <a:ln w="9525" algn="ctr">
            <a:noFill/>
            <a:miter lim="800000"/>
            <a:headEnd/>
            <a:tailEnd/>
          </a:ln>
        </p:spPr>
        <p:txBody>
          <a:bodyPr/>
          <a:lstStyle/>
          <a:p>
            <a:pPr marL="84138" indent="-84138" defTabSz="914400" eaLnBrk="0" hangingPunct="0">
              <a:lnSpc>
                <a:spcPct val="104000"/>
              </a:lnSpc>
              <a:buClr>
                <a:srgbClr val="00B95D"/>
              </a:buClr>
              <a:buFont typeface="Wingdings" pitchFamily="2" charset="2"/>
              <a:buChar char="§"/>
            </a:pPr>
            <a:r>
              <a:rPr lang="en-US" sz="1000">
                <a:solidFill>
                  <a:srgbClr val="000000"/>
                </a:solidFill>
                <a:ea typeface="MS PGothic" pitchFamily="34" charset="-128"/>
              </a:rPr>
              <a:t>Get Your Risk Data in Order </a:t>
            </a:r>
          </a:p>
          <a:p>
            <a:pPr marL="84138" indent="-84138" defTabSz="914400" eaLnBrk="0" hangingPunct="0">
              <a:lnSpc>
                <a:spcPct val="104000"/>
              </a:lnSpc>
              <a:buClr>
                <a:srgbClr val="00B95D"/>
              </a:buClr>
              <a:buFont typeface="Wingdings" pitchFamily="2" charset="2"/>
              <a:buChar char="§"/>
            </a:pPr>
            <a:r>
              <a:rPr lang="en-US" sz="1000">
                <a:solidFill>
                  <a:srgbClr val="000000"/>
                </a:solidFill>
                <a:ea typeface="MS PGothic" pitchFamily="34" charset="-128"/>
              </a:rPr>
              <a:t>Risk Insight and Control </a:t>
            </a:r>
          </a:p>
          <a:p>
            <a:pPr marL="84138" indent="-84138" defTabSz="914400" eaLnBrk="0" hangingPunct="0">
              <a:lnSpc>
                <a:spcPct val="104000"/>
              </a:lnSpc>
              <a:buClr>
                <a:srgbClr val="00B95D"/>
              </a:buClr>
              <a:buFont typeface="Wingdings" pitchFamily="2" charset="2"/>
              <a:buChar char="§"/>
            </a:pPr>
            <a:r>
              <a:rPr lang="en-US" sz="1000">
                <a:solidFill>
                  <a:srgbClr val="000000"/>
                </a:solidFill>
                <a:ea typeface="MS PGothic" pitchFamily="34" charset="-128"/>
              </a:rPr>
              <a:t>Real Time Risk Insight and Control </a:t>
            </a:r>
          </a:p>
          <a:p>
            <a:pPr marL="84138" indent="-84138" defTabSz="914400" eaLnBrk="0" hangingPunct="0">
              <a:lnSpc>
                <a:spcPct val="104000"/>
              </a:lnSpc>
              <a:buClr>
                <a:srgbClr val="00B95D"/>
              </a:buClr>
              <a:buFont typeface="Wingdings" pitchFamily="2" charset="2"/>
              <a:buChar char="§"/>
            </a:pPr>
            <a:r>
              <a:rPr lang="en-US" sz="1000">
                <a:solidFill>
                  <a:srgbClr val="000000"/>
                </a:solidFill>
                <a:ea typeface="MS PGothic" pitchFamily="34" charset="-128"/>
              </a:rPr>
              <a:t>Risk Optimization</a:t>
            </a:r>
          </a:p>
          <a:p>
            <a:pPr marL="84138" indent="-84138" defTabSz="914400" eaLnBrk="0" hangingPunct="0">
              <a:lnSpc>
                <a:spcPct val="104000"/>
              </a:lnSpc>
              <a:buClr>
                <a:srgbClr val="00B95D"/>
              </a:buClr>
              <a:buFont typeface="Wingdings" pitchFamily="2" charset="2"/>
              <a:buChar char="§"/>
            </a:pPr>
            <a:r>
              <a:rPr lang="en-US" sz="1000">
                <a:solidFill>
                  <a:srgbClr val="000000"/>
                </a:solidFill>
                <a:ea typeface="MS PGothic" pitchFamily="34" charset="-128"/>
              </a:rPr>
              <a:t>Risk Modeling and Scenario Analysis</a:t>
            </a:r>
          </a:p>
        </p:txBody>
      </p:sp>
      <p:pic>
        <p:nvPicPr>
          <p:cNvPr id="88079" name="Picture 45" descr="framework_banking_0922_hm-06"/>
          <p:cNvPicPr>
            <a:picLocks noChangeAspect="1" noChangeArrowheads="1"/>
          </p:cNvPicPr>
          <p:nvPr/>
        </p:nvPicPr>
        <p:blipFill>
          <a:blip r:embed="rId4"/>
          <a:srcRect/>
          <a:stretch>
            <a:fillRect/>
          </a:stretch>
        </p:blipFill>
        <p:spPr bwMode="auto">
          <a:xfrm>
            <a:off x="7446963" y="1793875"/>
            <a:ext cx="4360862" cy="3276600"/>
          </a:xfrm>
          <a:prstGeom prst="rect">
            <a:avLst/>
          </a:prstGeom>
          <a:noFill/>
          <a:ln w="9525">
            <a:noFill/>
            <a:miter lim="800000"/>
            <a:headEnd/>
            <a:tailEnd/>
          </a:ln>
        </p:spPr>
      </p:pic>
      <p:sp>
        <p:nvSpPr>
          <p:cNvPr id="88080" name="TextBox 51"/>
          <p:cNvSpPr txBox="1">
            <a:spLocks noChangeArrowheads="1"/>
          </p:cNvSpPr>
          <p:nvPr/>
        </p:nvSpPr>
        <p:spPr bwMode="auto">
          <a:xfrm>
            <a:off x="9853613" y="3973513"/>
            <a:ext cx="1677987" cy="369887"/>
          </a:xfrm>
          <a:prstGeom prst="rect">
            <a:avLst/>
          </a:prstGeom>
          <a:noFill/>
          <a:ln w="9525">
            <a:noFill/>
            <a:miter lim="800000"/>
            <a:headEnd/>
            <a:tailEnd/>
          </a:ln>
        </p:spPr>
        <p:txBody>
          <a:bodyPr wrap="none">
            <a:spAutoFit/>
          </a:bodyPr>
          <a:lstStyle/>
          <a:p>
            <a:pPr algn="ctr" defTabSz="457200"/>
            <a:r>
              <a:rPr lang="en-US" sz="900">
                <a:solidFill>
                  <a:srgbClr val="990074"/>
                </a:solidFill>
                <a:ea typeface="MS PGothic" pitchFamily="34" charset="-128"/>
              </a:rPr>
              <a:t>Payments and </a:t>
            </a:r>
          </a:p>
          <a:p>
            <a:pPr algn="ctr" defTabSz="457200"/>
            <a:r>
              <a:rPr lang="en-US" sz="900">
                <a:solidFill>
                  <a:srgbClr val="990074"/>
                </a:solidFill>
                <a:ea typeface="MS PGothic" pitchFamily="34" charset="-128"/>
              </a:rPr>
              <a:t>Transaction Services</a:t>
            </a:r>
          </a:p>
        </p:txBody>
      </p:sp>
      <p:sp>
        <p:nvSpPr>
          <p:cNvPr id="88081" name="TextBox 48"/>
          <p:cNvSpPr txBox="1">
            <a:spLocks noChangeArrowheads="1"/>
          </p:cNvSpPr>
          <p:nvPr/>
        </p:nvSpPr>
        <p:spPr bwMode="auto">
          <a:xfrm>
            <a:off x="5165725" y="5024438"/>
            <a:ext cx="1116013" cy="501650"/>
          </a:xfrm>
          <a:prstGeom prst="rect">
            <a:avLst/>
          </a:prstGeom>
          <a:noFill/>
          <a:ln w="9525">
            <a:noFill/>
            <a:miter lim="800000"/>
            <a:headEnd/>
            <a:tailEnd/>
          </a:ln>
        </p:spPr>
        <p:txBody>
          <a:bodyPr wrap="none">
            <a:spAutoFit/>
          </a:bodyPr>
          <a:lstStyle/>
          <a:p>
            <a:pPr algn="ctr" defTabSz="457200"/>
            <a:r>
              <a:rPr lang="en-US" sz="900">
                <a:solidFill>
                  <a:srgbClr val="FFFFFF"/>
                </a:solidFill>
                <a:ea typeface="MS PGothic" pitchFamily="34" charset="-128"/>
              </a:rPr>
              <a:t>Governance </a:t>
            </a:r>
            <a:br>
              <a:rPr lang="en-US" sz="900">
                <a:solidFill>
                  <a:srgbClr val="FFFFFF"/>
                </a:solidFill>
                <a:ea typeface="MS PGothic" pitchFamily="34" charset="-128"/>
              </a:rPr>
            </a:br>
            <a:r>
              <a:rPr lang="en-US" sz="900">
                <a:solidFill>
                  <a:srgbClr val="FFFFFF"/>
                </a:solidFill>
                <a:ea typeface="MS PGothic" pitchFamily="34" charset="-128"/>
              </a:rPr>
              <a:t>and</a:t>
            </a:r>
          </a:p>
          <a:p>
            <a:pPr algn="ctr" defTabSz="457200"/>
            <a:r>
              <a:rPr lang="en-US" sz="900">
                <a:solidFill>
                  <a:srgbClr val="FFFFFF"/>
                </a:solidFill>
                <a:ea typeface="MS PGothic" pitchFamily="34" charset="-128"/>
              </a:rPr>
              <a:t> Compliance</a:t>
            </a:r>
          </a:p>
        </p:txBody>
      </p:sp>
      <p:sp>
        <p:nvSpPr>
          <p:cNvPr id="88082" name="TextBox 48"/>
          <p:cNvSpPr txBox="1">
            <a:spLocks noChangeArrowheads="1"/>
          </p:cNvSpPr>
          <p:nvPr/>
        </p:nvSpPr>
        <p:spPr bwMode="auto">
          <a:xfrm>
            <a:off x="5165725" y="4051300"/>
            <a:ext cx="1198563" cy="365125"/>
          </a:xfrm>
          <a:prstGeom prst="rect">
            <a:avLst/>
          </a:prstGeom>
          <a:noFill/>
          <a:ln w="9525">
            <a:noFill/>
            <a:miter lim="800000"/>
            <a:headEnd/>
            <a:tailEnd/>
          </a:ln>
        </p:spPr>
        <p:txBody>
          <a:bodyPr>
            <a:spAutoFit/>
          </a:bodyPr>
          <a:lstStyle/>
          <a:p>
            <a:pPr algn="ctr" defTabSz="457200"/>
            <a:r>
              <a:rPr lang="en-US" sz="900">
                <a:solidFill>
                  <a:srgbClr val="FFFFFF"/>
                </a:solidFill>
                <a:ea typeface="MS PGothic" pitchFamily="34" charset="-128"/>
              </a:rPr>
              <a:t>Operational and IT risk</a:t>
            </a:r>
          </a:p>
        </p:txBody>
      </p:sp>
      <p:sp>
        <p:nvSpPr>
          <p:cNvPr id="88083" name="TextBox 48"/>
          <p:cNvSpPr txBox="1">
            <a:spLocks noChangeArrowheads="1"/>
          </p:cNvSpPr>
          <p:nvPr/>
        </p:nvSpPr>
        <p:spPr bwMode="auto">
          <a:xfrm>
            <a:off x="5165725" y="1990725"/>
            <a:ext cx="1201738" cy="457200"/>
          </a:xfrm>
          <a:prstGeom prst="rect">
            <a:avLst/>
          </a:prstGeom>
          <a:noFill/>
          <a:ln w="9525">
            <a:noFill/>
            <a:miter lim="800000"/>
            <a:headEnd/>
            <a:tailEnd/>
          </a:ln>
        </p:spPr>
        <p:txBody>
          <a:bodyPr tIns="91440" bIns="91440">
            <a:spAutoFit/>
          </a:bodyPr>
          <a:lstStyle/>
          <a:p>
            <a:pPr algn="ctr" defTabSz="457200"/>
            <a:r>
              <a:rPr lang="en-US" sz="900">
                <a:solidFill>
                  <a:srgbClr val="FFFFFF"/>
                </a:solidFill>
                <a:ea typeface="MS PGothic" pitchFamily="34" charset="-128"/>
              </a:rPr>
              <a:t>Financial</a:t>
            </a:r>
          </a:p>
          <a:p>
            <a:pPr algn="ctr" defTabSz="457200"/>
            <a:r>
              <a:rPr lang="en-US" sz="900">
                <a:solidFill>
                  <a:srgbClr val="FFFFFF"/>
                </a:solidFill>
                <a:ea typeface="MS PGothic" pitchFamily="34" charset="-128"/>
              </a:rPr>
              <a:t>Risk</a:t>
            </a:r>
          </a:p>
        </p:txBody>
      </p:sp>
      <p:sp>
        <p:nvSpPr>
          <p:cNvPr id="88084" name="TextBox 48"/>
          <p:cNvSpPr txBox="1">
            <a:spLocks noChangeArrowheads="1"/>
          </p:cNvSpPr>
          <p:nvPr/>
        </p:nvSpPr>
        <p:spPr bwMode="auto">
          <a:xfrm>
            <a:off x="5165725" y="3070225"/>
            <a:ext cx="1217613" cy="365125"/>
          </a:xfrm>
          <a:prstGeom prst="rect">
            <a:avLst/>
          </a:prstGeom>
          <a:noFill/>
          <a:ln w="9525">
            <a:noFill/>
            <a:miter lim="800000"/>
            <a:headEnd/>
            <a:tailEnd/>
          </a:ln>
        </p:spPr>
        <p:txBody>
          <a:bodyPr>
            <a:spAutoFit/>
          </a:bodyPr>
          <a:lstStyle/>
          <a:p>
            <a:pPr algn="ctr" defTabSz="457200"/>
            <a:r>
              <a:rPr lang="en-US" sz="900">
                <a:solidFill>
                  <a:srgbClr val="FFFFFF"/>
                </a:solidFill>
                <a:ea typeface="MS PGothic" pitchFamily="34" charset="-128"/>
              </a:rPr>
              <a:t>Financial</a:t>
            </a:r>
          </a:p>
          <a:p>
            <a:pPr algn="ctr" defTabSz="457200"/>
            <a:r>
              <a:rPr lang="en-US" sz="900">
                <a:solidFill>
                  <a:srgbClr val="FFFFFF"/>
                </a:solidFill>
                <a:ea typeface="MS PGothic" pitchFamily="34" charset="-128"/>
              </a:rPr>
              <a:t>Crimes</a:t>
            </a:r>
          </a:p>
        </p:txBody>
      </p:sp>
      <p:sp>
        <p:nvSpPr>
          <p:cNvPr id="88085" name="TextBox 49"/>
          <p:cNvSpPr txBox="1">
            <a:spLocks noChangeArrowheads="1"/>
          </p:cNvSpPr>
          <p:nvPr/>
        </p:nvSpPr>
        <p:spPr bwMode="auto">
          <a:xfrm>
            <a:off x="9893300" y="2428875"/>
            <a:ext cx="1646238" cy="365125"/>
          </a:xfrm>
          <a:prstGeom prst="rect">
            <a:avLst/>
          </a:prstGeom>
          <a:noFill/>
          <a:ln w="9525">
            <a:noFill/>
            <a:miter lim="800000"/>
            <a:headEnd/>
            <a:tailEnd/>
          </a:ln>
        </p:spPr>
        <p:txBody>
          <a:bodyPr>
            <a:spAutoFit/>
          </a:bodyPr>
          <a:lstStyle/>
          <a:p>
            <a:pPr algn="ctr" defTabSz="457200"/>
            <a:r>
              <a:rPr lang="en-US" sz="900">
                <a:solidFill>
                  <a:srgbClr val="EB7C1F"/>
                </a:solidFill>
                <a:ea typeface="MS PGothic" pitchFamily="34" charset="-128"/>
              </a:rPr>
              <a:t>Core Banking </a:t>
            </a:r>
          </a:p>
          <a:p>
            <a:pPr algn="ctr" defTabSz="457200"/>
            <a:r>
              <a:rPr lang="en-US" sz="900">
                <a:solidFill>
                  <a:srgbClr val="EB7C1F"/>
                </a:solidFill>
                <a:ea typeface="MS PGothic" pitchFamily="34" charset="-128"/>
              </a:rPr>
              <a:t>Transformation</a:t>
            </a:r>
          </a:p>
        </p:txBody>
      </p:sp>
      <p:sp>
        <p:nvSpPr>
          <p:cNvPr id="88086" name="TextBox 38"/>
          <p:cNvSpPr txBox="1">
            <a:spLocks noChangeArrowheads="1"/>
          </p:cNvSpPr>
          <p:nvPr/>
        </p:nvSpPr>
        <p:spPr bwMode="auto">
          <a:xfrm>
            <a:off x="8080375" y="2378075"/>
            <a:ext cx="955675" cy="501650"/>
          </a:xfrm>
          <a:prstGeom prst="rect">
            <a:avLst/>
          </a:prstGeom>
          <a:noFill/>
          <a:ln w="9525">
            <a:noFill/>
            <a:miter lim="800000"/>
            <a:headEnd/>
            <a:tailEnd/>
          </a:ln>
        </p:spPr>
        <p:txBody>
          <a:bodyPr wrap="none">
            <a:spAutoFit/>
          </a:bodyPr>
          <a:lstStyle/>
          <a:p>
            <a:pPr algn="ctr" defTabSz="457200"/>
            <a:r>
              <a:rPr lang="en-US" sz="900">
                <a:solidFill>
                  <a:srgbClr val="00A1D1"/>
                </a:solidFill>
                <a:ea typeface="MS PGothic" pitchFamily="34" charset="-128"/>
              </a:rPr>
              <a:t>Customer</a:t>
            </a:r>
          </a:p>
          <a:p>
            <a:pPr algn="ctr" defTabSz="457200"/>
            <a:r>
              <a:rPr lang="en-US" sz="900">
                <a:solidFill>
                  <a:srgbClr val="00A1D1"/>
                </a:solidFill>
                <a:ea typeface="MS PGothic" pitchFamily="34" charset="-128"/>
              </a:rPr>
              <a:t>Care and</a:t>
            </a:r>
          </a:p>
          <a:p>
            <a:pPr algn="ctr" defTabSz="457200"/>
            <a:r>
              <a:rPr lang="en-US" sz="900">
                <a:solidFill>
                  <a:srgbClr val="00A1D1"/>
                </a:solidFill>
                <a:ea typeface="MS PGothic" pitchFamily="34" charset="-128"/>
              </a:rPr>
              <a:t>Insight</a:t>
            </a:r>
          </a:p>
        </p:txBody>
      </p:sp>
      <p:sp>
        <p:nvSpPr>
          <p:cNvPr id="88087" name="TextBox 48"/>
          <p:cNvSpPr txBox="1">
            <a:spLocks noChangeArrowheads="1"/>
          </p:cNvSpPr>
          <p:nvPr/>
        </p:nvSpPr>
        <p:spPr bwMode="auto">
          <a:xfrm>
            <a:off x="7816850" y="3951288"/>
            <a:ext cx="1538288" cy="365125"/>
          </a:xfrm>
          <a:prstGeom prst="rect">
            <a:avLst/>
          </a:prstGeom>
          <a:noFill/>
          <a:ln w="9525">
            <a:noFill/>
            <a:miter lim="800000"/>
            <a:headEnd/>
            <a:tailEnd/>
          </a:ln>
        </p:spPr>
        <p:txBody>
          <a:bodyPr wrap="none">
            <a:spAutoFit/>
          </a:bodyPr>
          <a:lstStyle/>
          <a:p>
            <a:pPr algn="ctr" defTabSz="457200"/>
            <a:r>
              <a:rPr lang="en-US" sz="900">
                <a:solidFill>
                  <a:srgbClr val="FFFFFF"/>
                </a:solidFill>
                <a:ea typeface="MS PGothic" pitchFamily="34" charset="-128"/>
              </a:rPr>
              <a:t>Integrated </a:t>
            </a:r>
          </a:p>
          <a:p>
            <a:pPr algn="ctr" defTabSz="457200"/>
            <a:r>
              <a:rPr lang="en-US" sz="900">
                <a:solidFill>
                  <a:srgbClr val="FFFFFF"/>
                </a:solidFill>
                <a:ea typeface="MS PGothic" pitchFamily="34" charset="-128"/>
              </a:rPr>
              <a:t>Risk Management</a:t>
            </a:r>
          </a:p>
        </p:txBody>
      </p:sp>
      <p:sp>
        <p:nvSpPr>
          <p:cNvPr id="88088" name="TextBox 46"/>
          <p:cNvSpPr txBox="1">
            <a:spLocks noChangeArrowheads="1"/>
          </p:cNvSpPr>
          <p:nvPr/>
        </p:nvSpPr>
        <p:spPr bwMode="auto">
          <a:xfrm>
            <a:off x="9013825" y="2976563"/>
            <a:ext cx="1225550" cy="911225"/>
          </a:xfrm>
          <a:prstGeom prst="rect">
            <a:avLst/>
          </a:prstGeom>
          <a:noFill/>
          <a:ln w="9525">
            <a:noFill/>
            <a:miter lim="800000"/>
            <a:headEnd/>
            <a:tailEnd/>
          </a:ln>
        </p:spPr>
        <p:txBody>
          <a:bodyPr wrap="none">
            <a:spAutoFit/>
          </a:bodyPr>
          <a:lstStyle/>
          <a:p>
            <a:pPr algn="ctr" defTabSz="457200"/>
            <a:r>
              <a:rPr lang="en-US" sz="900">
                <a:solidFill>
                  <a:srgbClr val="808285"/>
                </a:solidFill>
                <a:ea typeface="MS PGothic" pitchFamily="34" charset="-128"/>
              </a:rPr>
              <a:t>Integration</a:t>
            </a:r>
          </a:p>
          <a:p>
            <a:pPr algn="ctr" defTabSz="457200"/>
            <a:r>
              <a:rPr lang="en-US" sz="900">
                <a:solidFill>
                  <a:srgbClr val="808285"/>
                </a:solidFill>
                <a:ea typeface="MS PGothic" pitchFamily="34" charset="-128"/>
              </a:rPr>
              <a:t>Optimization</a:t>
            </a:r>
          </a:p>
          <a:p>
            <a:pPr algn="ctr" defTabSz="457200"/>
            <a:r>
              <a:rPr lang="en-US" sz="900">
                <a:solidFill>
                  <a:srgbClr val="808285"/>
                </a:solidFill>
                <a:ea typeface="MS PGothic" pitchFamily="34" charset="-128"/>
              </a:rPr>
              <a:t>Analytics</a:t>
            </a:r>
          </a:p>
          <a:p>
            <a:pPr algn="ctr" defTabSz="457200"/>
            <a:r>
              <a:rPr lang="en-US" sz="900">
                <a:solidFill>
                  <a:srgbClr val="808285"/>
                </a:solidFill>
                <a:ea typeface="MS PGothic" pitchFamily="34" charset="-128"/>
              </a:rPr>
              <a:t>Collaboration</a:t>
            </a:r>
          </a:p>
          <a:p>
            <a:pPr algn="ctr" defTabSz="457200"/>
            <a:r>
              <a:rPr lang="en-US" sz="900">
                <a:solidFill>
                  <a:srgbClr val="808285"/>
                </a:solidFill>
                <a:ea typeface="MS PGothic" pitchFamily="34" charset="-128"/>
              </a:rPr>
              <a:t>Security</a:t>
            </a:r>
          </a:p>
          <a:p>
            <a:pPr algn="ctr" defTabSz="457200"/>
            <a:r>
              <a:rPr lang="en-US" sz="900">
                <a:solidFill>
                  <a:srgbClr val="808285"/>
                </a:solidFill>
                <a:ea typeface="MS PGothic" pitchFamily="34" charset="-128"/>
              </a:rPr>
              <a:t>Resiliency</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idx="4294967295"/>
          </p:nvPr>
        </p:nvSpPr>
        <p:spPr>
          <a:xfrm>
            <a:off x="203200" y="144463"/>
            <a:ext cx="11668125" cy="623887"/>
          </a:xfrm>
        </p:spPr>
        <p:txBody>
          <a:bodyPr lIns="0" tIns="45720" rIns="0" bIns="45720" anchor="b"/>
          <a:lstStyle/>
          <a:p>
            <a:pPr eaLnBrk="1" hangingPunct="1"/>
            <a:r>
              <a:rPr lang="en-US" sz="3200" smtClean="0"/>
              <a:t>Start small and grow with an Integrated Risk Management project</a:t>
            </a:r>
          </a:p>
        </p:txBody>
      </p:sp>
      <p:sp>
        <p:nvSpPr>
          <p:cNvPr id="76802" name="Rectangle 3"/>
          <p:cNvSpPr>
            <a:spLocks noChangeArrowheads="1"/>
          </p:cNvSpPr>
          <p:nvPr/>
        </p:nvSpPr>
        <p:spPr bwMode="auto">
          <a:xfrm>
            <a:off x="9182100" y="1757363"/>
            <a:ext cx="2887663" cy="3068637"/>
          </a:xfrm>
          <a:prstGeom prst="rect">
            <a:avLst/>
          </a:prstGeom>
          <a:noFill/>
          <a:ln w="25400" algn="ctr">
            <a:solidFill>
              <a:srgbClr val="00B95D"/>
            </a:solidFill>
            <a:miter lim="800000"/>
            <a:headEnd/>
            <a:tailEnd/>
          </a:ln>
        </p:spPr>
        <p:txBody>
          <a:bodyPr anchor="ctr"/>
          <a:lstStyle/>
          <a:p>
            <a:pPr marL="225425" indent="-225425" defTabSz="914400">
              <a:spcBef>
                <a:spcPct val="35000"/>
              </a:spcBef>
              <a:spcAft>
                <a:spcPct val="15000"/>
              </a:spcAft>
              <a:buClr>
                <a:srgbClr val="000000"/>
              </a:buClr>
              <a:buFont typeface="Wingdings" pitchFamily="2" charset="2"/>
              <a:buNone/>
            </a:pPr>
            <a:endParaRPr lang="en-US" sz="1400" b="1">
              <a:solidFill>
                <a:srgbClr val="000000"/>
              </a:solidFill>
              <a:ea typeface="MS PGothic" pitchFamily="34" charset="-128"/>
            </a:endParaRPr>
          </a:p>
          <a:p>
            <a:pPr marL="225425" indent="-225425" defTabSz="914400">
              <a:spcBef>
                <a:spcPct val="35000"/>
              </a:spcBef>
              <a:spcAft>
                <a:spcPct val="15000"/>
              </a:spcAft>
              <a:buClr>
                <a:srgbClr val="000000"/>
              </a:buClr>
              <a:buFont typeface="Wingdings" pitchFamily="2" charset="2"/>
              <a:buNone/>
            </a:pPr>
            <a:endParaRPr lang="en-US" sz="1400" b="1">
              <a:solidFill>
                <a:srgbClr val="000000"/>
              </a:solidFill>
              <a:ea typeface="MS PGothic" pitchFamily="34" charset="-128"/>
            </a:endParaRPr>
          </a:p>
          <a:p>
            <a:pPr marL="225425" indent="-225425" defTabSz="914400">
              <a:spcBef>
                <a:spcPct val="35000"/>
              </a:spcBef>
              <a:spcAft>
                <a:spcPct val="15000"/>
              </a:spcAft>
              <a:buClr>
                <a:srgbClr val="000000"/>
              </a:buClr>
              <a:buFont typeface="Wingdings" pitchFamily="2" charset="2"/>
              <a:buNone/>
            </a:pPr>
            <a:endParaRPr lang="en-US" sz="1400" b="1">
              <a:solidFill>
                <a:srgbClr val="000000"/>
              </a:solidFill>
              <a:ea typeface="MS PGothic" pitchFamily="34" charset="-128"/>
            </a:endParaRPr>
          </a:p>
          <a:p>
            <a:pPr marL="225425" indent="-225425" defTabSz="914400">
              <a:spcBef>
                <a:spcPct val="35000"/>
              </a:spcBef>
              <a:spcAft>
                <a:spcPct val="15000"/>
              </a:spcAft>
              <a:buClr>
                <a:srgbClr val="000000"/>
              </a:buClr>
              <a:buFont typeface="Wingdings" pitchFamily="2" charset="2"/>
              <a:buNone/>
            </a:pPr>
            <a:endParaRPr lang="en-US" sz="1400" b="1">
              <a:solidFill>
                <a:srgbClr val="000000"/>
              </a:solidFill>
              <a:ea typeface="MS PGothic" pitchFamily="34" charset="-128"/>
            </a:endParaRPr>
          </a:p>
          <a:p>
            <a:pPr marL="225425" indent="-225425" defTabSz="914400">
              <a:spcBef>
                <a:spcPct val="35000"/>
              </a:spcBef>
              <a:spcAft>
                <a:spcPct val="15000"/>
              </a:spcAft>
              <a:buClr>
                <a:srgbClr val="000000"/>
              </a:buClr>
              <a:buFont typeface="Wingdings" pitchFamily="2" charset="2"/>
              <a:buNone/>
            </a:pPr>
            <a:endParaRPr lang="en-US" sz="1400" b="1">
              <a:solidFill>
                <a:srgbClr val="000000"/>
              </a:solidFill>
              <a:ea typeface="MS PGothic" pitchFamily="34" charset="-128"/>
            </a:endParaRPr>
          </a:p>
          <a:p>
            <a:pPr marL="225425" indent="-225425" defTabSz="914400">
              <a:spcBef>
                <a:spcPct val="35000"/>
              </a:spcBef>
              <a:spcAft>
                <a:spcPct val="15000"/>
              </a:spcAft>
              <a:buClr>
                <a:srgbClr val="000000"/>
              </a:buClr>
              <a:buFont typeface="Wingdings" pitchFamily="2" charset="2"/>
              <a:buNone/>
            </a:pPr>
            <a:endParaRPr lang="en-US" sz="1400" b="1">
              <a:solidFill>
                <a:srgbClr val="000000"/>
              </a:solidFill>
              <a:ea typeface="MS PGothic" pitchFamily="34" charset="-128"/>
            </a:endParaRPr>
          </a:p>
          <a:p>
            <a:pPr marL="225425" indent="-225425" defTabSz="914400">
              <a:spcBef>
                <a:spcPct val="35000"/>
              </a:spcBef>
              <a:spcAft>
                <a:spcPct val="15000"/>
              </a:spcAft>
              <a:buClr>
                <a:srgbClr val="000000"/>
              </a:buClr>
              <a:buFont typeface="Wingdings" pitchFamily="2" charset="2"/>
              <a:buNone/>
            </a:pPr>
            <a:endParaRPr lang="en-US" sz="1400" b="1">
              <a:solidFill>
                <a:srgbClr val="000000"/>
              </a:solidFill>
              <a:ea typeface="MS PGothic" pitchFamily="34" charset="-128"/>
            </a:endParaRPr>
          </a:p>
          <a:p>
            <a:pPr marL="225425" indent="-225425" defTabSz="914400">
              <a:spcBef>
                <a:spcPct val="35000"/>
              </a:spcBef>
              <a:spcAft>
                <a:spcPct val="15000"/>
              </a:spcAft>
              <a:buClr>
                <a:srgbClr val="000000"/>
              </a:buClr>
              <a:buFont typeface="Wingdings" pitchFamily="2" charset="2"/>
              <a:buNone/>
            </a:pPr>
            <a:endParaRPr lang="en-US" sz="1400">
              <a:solidFill>
                <a:srgbClr val="000000"/>
              </a:solidFill>
              <a:ea typeface="MS PGothic" pitchFamily="34" charset="-128"/>
            </a:endParaRPr>
          </a:p>
        </p:txBody>
      </p:sp>
      <p:sp>
        <p:nvSpPr>
          <p:cNvPr id="76803" name="Rectangle 9"/>
          <p:cNvSpPr>
            <a:spLocks noChangeArrowheads="1"/>
          </p:cNvSpPr>
          <p:nvPr/>
        </p:nvSpPr>
        <p:spPr bwMode="auto">
          <a:xfrm>
            <a:off x="1195388" y="2613025"/>
            <a:ext cx="1924050" cy="917575"/>
          </a:xfrm>
          <a:prstGeom prst="rect">
            <a:avLst/>
          </a:prstGeom>
          <a:solidFill>
            <a:srgbClr val="00B95D"/>
          </a:solidFill>
          <a:ln w="9525" algn="ctr">
            <a:solidFill>
              <a:srgbClr val="00B95D"/>
            </a:solidFill>
            <a:miter lim="800000"/>
            <a:headEnd/>
            <a:tailEnd/>
          </a:ln>
        </p:spPr>
        <p:txBody>
          <a:bodyPr anchor="ctr"/>
          <a:lstStyle/>
          <a:p>
            <a:pPr algn="ctr" defTabSz="457200">
              <a:spcBef>
                <a:spcPct val="35000"/>
              </a:spcBef>
              <a:spcAft>
                <a:spcPct val="15000"/>
              </a:spcAft>
              <a:buClr>
                <a:srgbClr val="FFFFFF"/>
              </a:buClr>
              <a:buFont typeface="Wingdings" pitchFamily="2" charset="2"/>
              <a:buNone/>
            </a:pPr>
            <a:r>
              <a:rPr lang="en-US" sz="1300" b="1">
                <a:solidFill>
                  <a:srgbClr val="FFFFFF"/>
                </a:solidFill>
                <a:ea typeface="MS PGothic" pitchFamily="34" charset="-128"/>
              </a:rPr>
              <a:t>Financial Crimes</a:t>
            </a:r>
          </a:p>
        </p:txBody>
      </p:sp>
      <p:sp>
        <p:nvSpPr>
          <p:cNvPr id="76804" name="Rectangle 10"/>
          <p:cNvSpPr>
            <a:spLocks noChangeArrowheads="1"/>
          </p:cNvSpPr>
          <p:nvPr/>
        </p:nvSpPr>
        <p:spPr bwMode="auto">
          <a:xfrm>
            <a:off x="1195388" y="3740150"/>
            <a:ext cx="1924050" cy="989013"/>
          </a:xfrm>
          <a:prstGeom prst="rect">
            <a:avLst/>
          </a:prstGeom>
          <a:solidFill>
            <a:srgbClr val="00B95D"/>
          </a:solidFill>
          <a:ln w="9525" algn="ctr">
            <a:solidFill>
              <a:srgbClr val="00B95D"/>
            </a:solidFill>
            <a:miter lim="800000"/>
            <a:headEnd/>
            <a:tailEnd/>
          </a:ln>
        </p:spPr>
        <p:txBody>
          <a:bodyPr anchor="ctr"/>
          <a:lstStyle/>
          <a:p>
            <a:pPr algn="ctr" defTabSz="457200">
              <a:spcBef>
                <a:spcPct val="35000"/>
              </a:spcBef>
              <a:spcAft>
                <a:spcPct val="15000"/>
              </a:spcAft>
              <a:buClr>
                <a:srgbClr val="FFFFFF"/>
              </a:buClr>
              <a:buFont typeface="Wingdings" pitchFamily="2" charset="2"/>
              <a:buNone/>
            </a:pPr>
            <a:r>
              <a:rPr lang="en-US" sz="1300" b="1">
                <a:solidFill>
                  <a:srgbClr val="FFFFFF"/>
                </a:solidFill>
                <a:ea typeface="MS PGothic" pitchFamily="34" charset="-128"/>
              </a:rPr>
              <a:t>Operational &amp; IT Risk</a:t>
            </a:r>
          </a:p>
        </p:txBody>
      </p:sp>
      <p:sp>
        <p:nvSpPr>
          <p:cNvPr id="76805" name="Rectangle 11"/>
          <p:cNvSpPr>
            <a:spLocks noChangeArrowheads="1"/>
          </p:cNvSpPr>
          <p:nvPr/>
        </p:nvSpPr>
        <p:spPr bwMode="auto">
          <a:xfrm>
            <a:off x="1195388" y="4914900"/>
            <a:ext cx="1924050" cy="979488"/>
          </a:xfrm>
          <a:prstGeom prst="rect">
            <a:avLst/>
          </a:prstGeom>
          <a:solidFill>
            <a:srgbClr val="00B95D"/>
          </a:solidFill>
          <a:ln w="9525" algn="ctr">
            <a:solidFill>
              <a:srgbClr val="00B95D"/>
            </a:solidFill>
            <a:miter lim="800000"/>
            <a:headEnd/>
            <a:tailEnd/>
          </a:ln>
        </p:spPr>
        <p:txBody>
          <a:bodyPr anchor="ctr"/>
          <a:lstStyle/>
          <a:p>
            <a:pPr algn="ctr" defTabSz="457200">
              <a:spcBef>
                <a:spcPct val="35000"/>
              </a:spcBef>
              <a:spcAft>
                <a:spcPct val="15000"/>
              </a:spcAft>
              <a:buClr>
                <a:srgbClr val="FFFFFF"/>
              </a:buClr>
              <a:buFont typeface="Wingdings" pitchFamily="2" charset="2"/>
              <a:buNone/>
            </a:pPr>
            <a:r>
              <a:rPr lang="en-US" sz="1300" b="1">
                <a:solidFill>
                  <a:srgbClr val="FFFFFF"/>
                </a:solidFill>
                <a:ea typeface="MS PGothic" pitchFamily="34" charset="-128"/>
              </a:rPr>
              <a:t>Governance &amp; Compliance</a:t>
            </a:r>
          </a:p>
        </p:txBody>
      </p:sp>
      <p:sp>
        <p:nvSpPr>
          <p:cNvPr id="76806" name="Rectangle 12"/>
          <p:cNvSpPr>
            <a:spLocks noChangeArrowheads="1"/>
          </p:cNvSpPr>
          <p:nvPr/>
        </p:nvSpPr>
        <p:spPr bwMode="auto">
          <a:xfrm>
            <a:off x="3381375" y="2511425"/>
            <a:ext cx="5738813" cy="1044575"/>
          </a:xfrm>
          <a:prstGeom prst="rect">
            <a:avLst/>
          </a:prstGeom>
          <a:noFill/>
          <a:ln w="9525" algn="ctr">
            <a:noFill/>
            <a:miter lim="800000"/>
            <a:headEnd/>
            <a:tailEnd/>
          </a:ln>
        </p:spPr>
        <p:txBody>
          <a:bodyPr anchor="ctr"/>
          <a:lstStyle/>
          <a:p>
            <a:pPr marL="225425" indent="-225425" defTabSz="914400">
              <a:spcBef>
                <a:spcPct val="10000"/>
              </a:spcBef>
              <a:spcAft>
                <a:spcPct val="15000"/>
              </a:spcAft>
              <a:buClr>
                <a:srgbClr val="71BFC5"/>
              </a:buClr>
              <a:buFont typeface="Wingdings" pitchFamily="2" charset="2"/>
              <a:buChar char="§"/>
            </a:pPr>
            <a:r>
              <a:rPr lang="en-US" sz="1200">
                <a:solidFill>
                  <a:srgbClr val="000000"/>
                </a:solidFill>
                <a:ea typeface="MS PGothic" pitchFamily="34" charset="-128"/>
              </a:rPr>
              <a:t>Integrate disparate fraud platforms to move towards real-time and proactive monitoring and improve investigations </a:t>
            </a:r>
          </a:p>
          <a:p>
            <a:pPr marL="225425" indent="-225425" defTabSz="914400">
              <a:spcBef>
                <a:spcPct val="10000"/>
              </a:spcBef>
              <a:spcAft>
                <a:spcPct val="15000"/>
              </a:spcAft>
              <a:buClr>
                <a:srgbClr val="71BFC5"/>
              </a:buClr>
              <a:buFont typeface="Wingdings" pitchFamily="2" charset="2"/>
              <a:buChar char="§"/>
            </a:pPr>
            <a:r>
              <a:rPr lang="en-US" sz="1200">
                <a:solidFill>
                  <a:srgbClr val="000000"/>
                </a:solidFill>
                <a:ea typeface="MS PGothic" pitchFamily="34" charset="-128"/>
              </a:rPr>
              <a:t>Leverage tools to identify fraudulent activity before it happens</a:t>
            </a:r>
          </a:p>
          <a:p>
            <a:pPr marL="225425" indent="-225425" defTabSz="914400">
              <a:spcBef>
                <a:spcPct val="10000"/>
              </a:spcBef>
              <a:spcAft>
                <a:spcPct val="15000"/>
              </a:spcAft>
              <a:buClr>
                <a:srgbClr val="71BFC5"/>
              </a:buClr>
              <a:buFont typeface="Wingdings" pitchFamily="2" charset="2"/>
              <a:buChar char="§"/>
            </a:pPr>
            <a:r>
              <a:rPr lang="en-US" sz="1200">
                <a:solidFill>
                  <a:srgbClr val="000000"/>
                </a:solidFill>
                <a:ea typeface="MS PGothic" pitchFamily="34" charset="-128"/>
              </a:rPr>
              <a:t>Automate fraud prevention to reduce costs</a:t>
            </a:r>
          </a:p>
        </p:txBody>
      </p:sp>
      <p:sp>
        <p:nvSpPr>
          <p:cNvPr id="76807" name="Rectangle 13"/>
          <p:cNvSpPr>
            <a:spLocks noChangeArrowheads="1"/>
          </p:cNvSpPr>
          <p:nvPr/>
        </p:nvSpPr>
        <p:spPr bwMode="auto">
          <a:xfrm>
            <a:off x="3381375" y="3651250"/>
            <a:ext cx="5738813" cy="989013"/>
          </a:xfrm>
          <a:prstGeom prst="rect">
            <a:avLst/>
          </a:prstGeom>
          <a:noFill/>
          <a:ln w="9525" algn="ctr">
            <a:noFill/>
            <a:miter lim="800000"/>
            <a:headEnd/>
            <a:tailEnd/>
          </a:ln>
        </p:spPr>
        <p:txBody>
          <a:bodyPr anchor="ctr"/>
          <a:lstStyle/>
          <a:p>
            <a:pPr marL="225425" indent="-225425" defTabSz="914400">
              <a:spcBef>
                <a:spcPct val="10000"/>
              </a:spcBef>
              <a:spcAft>
                <a:spcPct val="15000"/>
              </a:spcAft>
              <a:buClr>
                <a:srgbClr val="71BFC5"/>
              </a:buClr>
              <a:buFont typeface="Wingdings" pitchFamily="2" charset="2"/>
              <a:buChar char="§"/>
            </a:pPr>
            <a:r>
              <a:rPr lang="en-US" sz="1200">
                <a:solidFill>
                  <a:srgbClr val="000000"/>
                </a:solidFill>
                <a:ea typeface="MS PGothic" pitchFamily="34" charset="-128"/>
              </a:rPr>
              <a:t>Enable monitoring of internal processes, people and systems for improve operational risk management</a:t>
            </a:r>
          </a:p>
          <a:p>
            <a:pPr marL="225425" indent="-225425" defTabSz="914400">
              <a:spcBef>
                <a:spcPct val="10000"/>
              </a:spcBef>
              <a:spcAft>
                <a:spcPct val="15000"/>
              </a:spcAft>
              <a:buClr>
                <a:srgbClr val="71BFC5"/>
              </a:buClr>
              <a:buFont typeface="Wingdings" pitchFamily="2" charset="2"/>
              <a:buChar char="§"/>
            </a:pPr>
            <a:r>
              <a:rPr lang="en-US" sz="1200">
                <a:solidFill>
                  <a:srgbClr val="000000"/>
                </a:solidFill>
                <a:ea typeface="MS PGothic" pitchFamily="34" charset="-128"/>
              </a:rPr>
              <a:t>Implement early warning systems, IT and crises management processes and business recovery planning</a:t>
            </a:r>
          </a:p>
        </p:txBody>
      </p:sp>
      <p:sp>
        <p:nvSpPr>
          <p:cNvPr id="76808" name="Rectangle 14"/>
          <p:cNvSpPr>
            <a:spLocks noChangeArrowheads="1"/>
          </p:cNvSpPr>
          <p:nvPr/>
        </p:nvSpPr>
        <p:spPr bwMode="auto">
          <a:xfrm>
            <a:off x="3381375" y="4699000"/>
            <a:ext cx="5738813" cy="1233488"/>
          </a:xfrm>
          <a:prstGeom prst="rect">
            <a:avLst/>
          </a:prstGeom>
          <a:noFill/>
          <a:ln w="9525" algn="ctr">
            <a:noFill/>
            <a:miter lim="800000"/>
            <a:headEnd/>
            <a:tailEnd/>
          </a:ln>
        </p:spPr>
        <p:txBody>
          <a:bodyPr anchor="ctr"/>
          <a:lstStyle/>
          <a:p>
            <a:pPr marL="225425" indent="-225425" defTabSz="914400">
              <a:spcBef>
                <a:spcPct val="10000"/>
              </a:spcBef>
              <a:spcAft>
                <a:spcPct val="15000"/>
              </a:spcAft>
              <a:buClr>
                <a:srgbClr val="71BFC5"/>
              </a:buClr>
              <a:buFont typeface="Wingdings" pitchFamily="2" charset="2"/>
              <a:buChar char="§"/>
            </a:pPr>
            <a:r>
              <a:rPr lang="en-US" sz="1200">
                <a:solidFill>
                  <a:srgbClr val="000000"/>
                </a:solidFill>
                <a:ea typeface="MS PGothic" pitchFamily="34" charset="-128"/>
              </a:rPr>
              <a:t>Improve your ability to respond to regulatory scrutiny</a:t>
            </a:r>
          </a:p>
          <a:p>
            <a:pPr marL="225425" indent="-225425" defTabSz="914400">
              <a:spcBef>
                <a:spcPct val="10000"/>
              </a:spcBef>
              <a:spcAft>
                <a:spcPct val="15000"/>
              </a:spcAft>
              <a:buClr>
                <a:srgbClr val="71BFC5"/>
              </a:buClr>
              <a:buFont typeface="Wingdings" pitchFamily="2" charset="2"/>
              <a:buChar char="§"/>
            </a:pPr>
            <a:r>
              <a:rPr lang="en-US" sz="1200">
                <a:solidFill>
                  <a:srgbClr val="000000"/>
                </a:solidFill>
                <a:ea typeface="MS PGothic" pitchFamily="34" charset="-128"/>
              </a:rPr>
              <a:t>Accurately report risk exposure </a:t>
            </a:r>
          </a:p>
          <a:p>
            <a:pPr marL="225425" indent="-225425" defTabSz="914400">
              <a:spcBef>
                <a:spcPct val="10000"/>
              </a:spcBef>
              <a:spcAft>
                <a:spcPct val="15000"/>
              </a:spcAft>
              <a:buClr>
                <a:srgbClr val="71BFC5"/>
              </a:buClr>
              <a:buFont typeface="Wingdings" pitchFamily="2" charset="2"/>
              <a:buChar char="§"/>
            </a:pPr>
            <a:r>
              <a:rPr lang="en-US" sz="1200">
                <a:solidFill>
                  <a:srgbClr val="000000"/>
                </a:solidFill>
                <a:ea typeface="MS PGothic" pitchFamily="34" charset="-128"/>
              </a:rPr>
              <a:t>Standardize and automate compliance processes</a:t>
            </a:r>
          </a:p>
          <a:p>
            <a:pPr marL="225425" indent="-225425" defTabSz="914400">
              <a:spcBef>
                <a:spcPct val="10000"/>
              </a:spcBef>
              <a:spcAft>
                <a:spcPct val="15000"/>
              </a:spcAft>
              <a:buClr>
                <a:srgbClr val="71BFC5"/>
              </a:buClr>
              <a:buFont typeface="Wingdings" pitchFamily="2" charset="2"/>
              <a:buChar char="§"/>
            </a:pPr>
            <a:r>
              <a:rPr lang="en-US" sz="1200">
                <a:solidFill>
                  <a:srgbClr val="000000"/>
                </a:solidFill>
                <a:ea typeface="MS PGothic" pitchFamily="34" charset="-128"/>
              </a:rPr>
              <a:t>Get the flexibility to respond dynamically to changing regulatory requirements</a:t>
            </a:r>
          </a:p>
        </p:txBody>
      </p:sp>
      <p:sp>
        <p:nvSpPr>
          <p:cNvPr id="76809" name="Rectangle 15"/>
          <p:cNvSpPr>
            <a:spLocks noChangeArrowheads="1"/>
          </p:cNvSpPr>
          <p:nvPr/>
        </p:nvSpPr>
        <p:spPr bwMode="auto">
          <a:xfrm>
            <a:off x="1195388" y="1493838"/>
            <a:ext cx="1924050" cy="892175"/>
          </a:xfrm>
          <a:prstGeom prst="rect">
            <a:avLst/>
          </a:prstGeom>
          <a:solidFill>
            <a:srgbClr val="00B95D"/>
          </a:solidFill>
          <a:ln w="9525" algn="ctr">
            <a:solidFill>
              <a:srgbClr val="00B95D"/>
            </a:solidFill>
            <a:miter lim="800000"/>
            <a:headEnd/>
            <a:tailEnd/>
          </a:ln>
        </p:spPr>
        <p:txBody>
          <a:bodyPr anchor="ctr"/>
          <a:lstStyle/>
          <a:p>
            <a:pPr algn="ctr" defTabSz="457200">
              <a:spcBef>
                <a:spcPct val="35000"/>
              </a:spcBef>
              <a:spcAft>
                <a:spcPct val="15000"/>
              </a:spcAft>
              <a:buClr>
                <a:srgbClr val="FFFFFF"/>
              </a:buClr>
              <a:buFont typeface="Wingdings" pitchFamily="2" charset="2"/>
              <a:buNone/>
            </a:pPr>
            <a:r>
              <a:rPr lang="en-US" sz="1300" b="1">
                <a:solidFill>
                  <a:srgbClr val="FFFFFF"/>
                </a:solidFill>
                <a:ea typeface="MS PGothic" pitchFamily="34" charset="-128"/>
              </a:rPr>
              <a:t>Financial Risk</a:t>
            </a:r>
          </a:p>
        </p:txBody>
      </p:sp>
      <p:sp>
        <p:nvSpPr>
          <p:cNvPr id="76810" name="Rectangle 16"/>
          <p:cNvSpPr>
            <a:spLocks noChangeArrowheads="1"/>
          </p:cNvSpPr>
          <p:nvPr/>
        </p:nvSpPr>
        <p:spPr bwMode="auto">
          <a:xfrm>
            <a:off x="3381375" y="1392238"/>
            <a:ext cx="5738813" cy="1006475"/>
          </a:xfrm>
          <a:prstGeom prst="rect">
            <a:avLst/>
          </a:prstGeom>
          <a:noFill/>
          <a:ln w="9525" algn="ctr">
            <a:noFill/>
            <a:miter lim="800000"/>
            <a:headEnd/>
            <a:tailEnd/>
          </a:ln>
        </p:spPr>
        <p:txBody>
          <a:bodyPr anchor="ctr"/>
          <a:lstStyle/>
          <a:p>
            <a:pPr marL="225425" indent="-225425" defTabSz="914400">
              <a:spcBef>
                <a:spcPct val="10000"/>
              </a:spcBef>
              <a:spcAft>
                <a:spcPct val="15000"/>
              </a:spcAft>
              <a:buClr>
                <a:srgbClr val="71BFC5"/>
              </a:buClr>
              <a:buFont typeface="Wingdings" pitchFamily="2" charset="2"/>
              <a:buChar char="§"/>
            </a:pPr>
            <a:r>
              <a:rPr lang="en-US" sz="1200">
                <a:solidFill>
                  <a:srgbClr val="000000"/>
                </a:solidFill>
                <a:ea typeface="MS PGothic" pitchFamily="34" charset="-128"/>
              </a:rPr>
              <a:t>Connect market, credit counter-party and liquidity risk to  business and finance information systems</a:t>
            </a:r>
          </a:p>
          <a:p>
            <a:pPr marL="225425" indent="-225425" defTabSz="914400">
              <a:spcBef>
                <a:spcPct val="10000"/>
              </a:spcBef>
              <a:spcAft>
                <a:spcPct val="15000"/>
              </a:spcAft>
              <a:buClr>
                <a:srgbClr val="71BFC5"/>
              </a:buClr>
              <a:buFont typeface="Wingdings" pitchFamily="2" charset="2"/>
              <a:buChar char="§"/>
            </a:pPr>
            <a:r>
              <a:rPr lang="en-US" sz="1200">
                <a:solidFill>
                  <a:srgbClr val="000000"/>
                </a:solidFill>
                <a:ea typeface="MS PGothic" pitchFamily="34" charset="-128"/>
              </a:rPr>
              <a:t>Enable risk reporting across and at different levels of the enterprise to enable better risk decision-making</a:t>
            </a:r>
          </a:p>
        </p:txBody>
      </p:sp>
      <p:sp>
        <p:nvSpPr>
          <p:cNvPr id="76811" name="Text Box 17"/>
          <p:cNvSpPr txBox="1">
            <a:spLocks noChangeArrowheads="1"/>
          </p:cNvSpPr>
          <p:nvPr/>
        </p:nvSpPr>
        <p:spPr bwMode="auto">
          <a:xfrm>
            <a:off x="506413" y="850900"/>
            <a:ext cx="4552950" cy="366713"/>
          </a:xfrm>
          <a:prstGeom prst="rect">
            <a:avLst/>
          </a:prstGeom>
          <a:noFill/>
          <a:ln w="9525">
            <a:noFill/>
            <a:miter lim="800000"/>
            <a:headEnd/>
            <a:tailEnd/>
          </a:ln>
        </p:spPr>
        <p:txBody>
          <a:bodyPr wrap="none">
            <a:spAutoFit/>
          </a:bodyPr>
          <a:lstStyle/>
          <a:p>
            <a:pPr defTabSz="457200" eaLnBrk="0" hangingPunct="0"/>
            <a:r>
              <a:rPr lang="en-US" sz="1800" i="1">
                <a:solidFill>
                  <a:srgbClr val="71BFC5"/>
                </a:solidFill>
                <a:ea typeface="MS PGothic" pitchFamily="34" charset="-128"/>
              </a:rPr>
              <a:t>Integrated Risk Management Project Areas</a:t>
            </a:r>
          </a:p>
        </p:txBody>
      </p:sp>
      <p:pic>
        <p:nvPicPr>
          <p:cNvPr id="76812" name="Picture 18" descr="Regulation"/>
          <p:cNvPicPr>
            <a:picLocks noChangeAspect="1" noChangeArrowheads="1"/>
          </p:cNvPicPr>
          <p:nvPr/>
        </p:nvPicPr>
        <p:blipFill>
          <a:blip r:embed="rId3"/>
          <a:srcRect/>
          <a:stretch>
            <a:fillRect/>
          </a:stretch>
        </p:blipFill>
        <p:spPr bwMode="auto">
          <a:xfrm>
            <a:off x="242888" y="5418138"/>
            <a:ext cx="1147762" cy="862012"/>
          </a:xfrm>
          <a:prstGeom prst="rect">
            <a:avLst/>
          </a:prstGeom>
          <a:noFill/>
          <a:ln w="9525">
            <a:noFill/>
            <a:miter lim="800000"/>
            <a:headEnd/>
            <a:tailEnd/>
          </a:ln>
        </p:spPr>
      </p:pic>
      <p:pic>
        <p:nvPicPr>
          <p:cNvPr id="76813" name="Picture 19" descr="Maria_Analyst_Small"/>
          <p:cNvPicPr>
            <a:picLocks noChangeAspect="1" noChangeArrowheads="1"/>
          </p:cNvPicPr>
          <p:nvPr/>
        </p:nvPicPr>
        <p:blipFill>
          <a:blip r:embed="rId4"/>
          <a:srcRect/>
          <a:stretch>
            <a:fillRect/>
          </a:stretch>
        </p:blipFill>
        <p:spPr bwMode="auto">
          <a:xfrm>
            <a:off x="219075" y="4213225"/>
            <a:ext cx="1190625" cy="893763"/>
          </a:xfrm>
          <a:prstGeom prst="rect">
            <a:avLst/>
          </a:prstGeom>
          <a:noFill/>
          <a:ln w="9525">
            <a:noFill/>
            <a:miter lim="800000"/>
            <a:headEnd/>
            <a:tailEnd/>
          </a:ln>
        </p:spPr>
      </p:pic>
      <p:pic>
        <p:nvPicPr>
          <p:cNvPr id="76814" name="Picture 20" descr="Charts"/>
          <p:cNvPicPr>
            <a:picLocks noChangeAspect="1" noChangeArrowheads="1"/>
          </p:cNvPicPr>
          <p:nvPr/>
        </p:nvPicPr>
        <p:blipFill>
          <a:blip r:embed="rId5"/>
          <a:srcRect/>
          <a:stretch>
            <a:fillRect/>
          </a:stretch>
        </p:blipFill>
        <p:spPr bwMode="auto">
          <a:xfrm>
            <a:off x="304800" y="1985963"/>
            <a:ext cx="1041400" cy="782637"/>
          </a:xfrm>
          <a:prstGeom prst="rect">
            <a:avLst/>
          </a:prstGeom>
          <a:noFill/>
          <a:ln w="9525">
            <a:noFill/>
            <a:miter lim="800000"/>
            <a:headEnd/>
            <a:tailEnd/>
          </a:ln>
        </p:spPr>
      </p:pic>
      <p:pic>
        <p:nvPicPr>
          <p:cNvPr id="76815" name="Picture 21" descr="Med_Security"/>
          <p:cNvPicPr>
            <a:picLocks noChangeAspect="1" noChangeArrowheads="1"/>
          </p:cNvPicPr>
          <p:nvPr/>
        </p:nvPicPr>
        <p:blipFill>
          <a:blip r:embed="rId6"/>
          <a:srcRect/>
          <a:stretch>
            <a:fillRect/>
          </a:stretch>
        </p:blipFill>
        <p:spPr bwMode="auto">
          <a:xfrm>
            <a:off x="319088" y="3130550"/>
            <a:ext cx="1016000" cy="744538"/>
          </a:xfrm>
          <a:prstGeom prst="rect">
            <a:avLst/>
          </a:prstGeom>
          <a:noFill/>
          <a:ln w="9525">
            <a:noFill/>
            <a:miter lim="800000"/>
            <a:headEnd/>
            <a:tailEnd/>
          </a:ln>
        </p:spPr>
      </p:pic>
      <p:grpSp>
        <p:nvGrpSpPr>
          <p:cNvPr id="76816" name="Group 32"/>
          <p:cNvGrpSpPr>
            <a:grpSpLocks/>
          </p:cNvGrpSpPr>
          <p:nvPr/>
        </p:nvGrpSpPr>
        <p:grpSpPr bwMode="auto">
          <a:xfrm>
            <a:off x="11290300" y="1081088"/>
            <a:ext cx="508000" cy="368300"/>
            <a:chOff x="220" y="1226"/>
            <a:chExt cx="2064" cy="2064"/>
          </a:xfrm>
        </p:grpSpPr>
        <p:pic>
          <p:nvPicPr>
            <p:cNvPr id="76822" name="Picture 17" descr="framework_banking_0922_hm-06"/>
            <p:cNvPicPr>
              <a:picLocks noChangeAspect="1" noChangeArrowheads="1"/>
            </p:cNvPicPr>
            <p:nvPr/>
          </p:nvPicPr>
          <p:blipFill>
            <a:blip r:embed="rId7"/>
            <a:srcRect/>
            <a:stretch>
              <a:fillRect/>
            </a:stretch>
          </p:blipFill>
          <p:spPr bwMode="auto">
            <a:xfrm>
              <a:off x="220" y="1226"/>
              <a:ext cx="2064" cy="2064"/>
            </a:xfrm>
            <a:prstGeom prst="rect">
              <a:avLst/>
            </a:prstGeom>
            <a:noFill/>
            <a:ln w="9525">
              <a:noFill/>
              <a:miter lim="800000"/>
              <a:headEnd/>
              <a:tailEnd/>
            </a:ln>
          </p:spPr>
        </p:pic>
        <p:pic>
          <p:nvPicPr>
            <p:cNvPr id="76823" name="Picture 5" descr="framework_icons_0721_hm-27"/>
            <p:cNvPicPr>
              <a:picLocks noChangeAspect="1" noChangeArrowheads="1"/>
            </p:cNvPicPr>
            <p:nvPr/>
          </p:nvPicPr>
          <p:blipFill>
            <a:blip r:embed="rId8"/>
            <a:srcRect/>
            <a:stretch>
              <a:fillRect/>
            </a:stretch>
          </p:blipFill>
          <p:spPr bwMode="auto">
            <a:xfrm>
              <a:off x="886" y="1937"/>
              <a:ext cx="703" cy="703"/>
            </a:xfrm>
            <a:prstGeom prst="rect">
              <a:avLst/>
            </a:prstGeom>
            <a:noFill/>
            <a:ln w="9525">
              <a:noFill/>
              <a:miter lim="800000"/>
              <a:headEnd/>
              <a:tailEnd/>
            </a:ln>
          </p:spPr>
        </p:pic>
      </p:grpSp>
      <p:pic>
        <p:nvPicPr>
          <p:cNvPr id="76817" name="Picture 22"/>
          <p:cNvPicPr>
            <a:picLocks noChangeAspect="1" noChangeArrowheads="1"/>
          </p:cNvPicPr>
          <p:nvPr/>
        </p:nvPicPr>
        <p:blipFill>
          <a:blip r:embed="rId9"/>
          <a:srcRect/>
          <a:stretch>
            <a:fillRect/>
          </a:stretch>
        </p:blipFill>
        <p:spPr bwMode="auto">
          <a:xfrm>
            <a:off x="10050463" y="2832100"/>
            <a:ext cx="1074737" cy="533400"/>
          </a:xfrm>
          <a:prstGeom prst="rect">
            <a:avLst/>
          </a:prstGeom>
          <a:noFill/>
          <a:ln w="9525">
            <a:noFill/>
            <a:miter lim="800000"/>
            <a:headEnd/>
            <a:tailEnd/>
          </a:ln>
        </p:spPr>
      </p:pic>
      <p:pic>
        <p:nvPicPr>
          <p:cNvPr id="76818" name="Picture 27"/>
          <p:cNvPicPr>
            <a:picLocks noChangeAspect="1" noChangeArrowheads="1"/>
          </p:cNvPicPr>
          <p:nvPr/>
        </p:nvPicPr>
        <p:blipFill>
          <a:blip r:embed="rId10"/>
          <a:srcRect/>
          <a:stretch>
            <a:fillRect/>
          </a:stretch>
        </p:blipFill>
        <p:spPr bwMode="auto">
          <a:xfrm>
            <a:off x="9737725" y="3563938"/>
            <a:ext cx="1965325" cy="487362"/>
          </a:xfrm>
          <a:prstGeom prst="rect">
            <a:avLst/>
          </a:prstGeom>
          <a:noFill/>
          <a:ln w="9525">
            <a:noFill/>
            <a:miter lim="800000"/>
            <a:headEnd/>
            <a:tailEnd/>
          </a:ln>
        </p:spPr>
      </p:pic>
      <p:sp>
        <p:nvSpPr>
          <p:cNvPr id="76819" name="Text Box 34"/>
          <p:cNvSpPr txBox="1">
            <a:spLocks noChangeArrowheads="1"/>
          </p:cNvSpPr>
          <p:nvPr/>
        </p:nvSpPr>
        <p:spPr bwMode="auto">
          <a:xfrm>
            <a:off x="9191625" y="1762125"/>
            <a:ext cx="2162175" cy="244475"/>
          </a:xfrm>
          <a:prstGeom prst="rect">
            <a:avLst/>
          </a:prstGeom>
          <a:noFill/>
          <a:ln w="9525">
            <a:noFill/>
            <a:miter lim="800000"/>
            <a:headEnd/>
            <a:tailEnd/>
          </a:ln>
        </p:spPr>
        <p:txBody>
          <a:bodyPr wrap="none">
            <a:spAutoFit/>
          </a:bodyPr>
          <a:lstStyle/>
          <a:p>
            <a:pPr defTabSz="914400"/>
            <a:r>
              <a:rPr lang="en-US" sz="1000" b="1">
                <a:solidFill>
                  <a:srgbClr val="09A740"/>
                </a:solidFill>
                <a:ea typeface="MS PGothic" pitchFamily="34" charset="-128"/>
              </a:rPr>
              <a:t>Content Validated on Framework</a:t>
            </a:r>
          </a:p>
        </p:txBody>
      </p:sp>
      <p:sp>
        <p:nvSpPr>
          <p:cNvPr id="76820" name="Text Box 34"/>
          <p:cNvSpPr txBox="1">
            <a:spLocks noChangeArrowheads="1"/>
          </p:cNvSpPr>
          <p:nvPr/>
        </p:nvSpPr>
        <p:spPr bwMode="auto">
          <a:xfrm>
            <a:off x="9439275" y="1262063"/>
            <a:ext cx="1519238" cy="274637"/>
          </a:xfrm>
          <a:prstGeom prst="rect">
            <a:avLst/>
          </a:prstGeom>
          <a:noFill/>
          <a:ln w="9525">
            <a:noFill/>
            <a:miter lim="800000"/>
            <a:headEnd/>
            <a:tailEnd/>
          </a:ln>
        </p:spPr>
        <p:txBody>
          <a:bodyPr wrap="none">
            <a:spAutoFit/>
          </a:bodyPr>
          <a:lstStyle/>
          <a:p>
            <a:pPr defTabSz="914400"/>
            <a:r>
              <a:rPr lang="en-US" sz="1200" b="1">
                <a:solidFill>
                  <a:srgbClr val="71BFC5"/>
                </a:solidFill>
                <a:ea typeface="MS PGothic" pitchFamily="34" charset="-128"/>
              </a:rPr>
              <a:t>Business Partners</a:t>
            </a:r>
          </a:p>
        </p:txBody>
      </p:sp>
      <p:pic>
        <p:nvPicPr>
          <p:cNvPr id="76821" name="Picture 10" descr="E:\AurionPro\Mantha\JPG\logo.gif"/>
          <p:cNvPicPr>
            <a:picLocks noChangeAspect="1" noChangeArrowheads="1"/>
          </p:cNvPicPr>
          <p:nvPr/>
        </p:nvPicPr>
        <p:blipFill>
          <a:blip r:embed="rId11"/>
          <a:srcRect/>
          <a:stretch>
            <a:fillRect/>
          </a:stretch>
        </p:blipFill>
        <p:spPr bwMode="auto">
          <a:xfrm>
            <a:off x="9737725" y="2217738"/>
            <a:ext cx="1858963" cy="309562"/>
          </a:xfrm>
          <a:prstGeom prst="rect">
            <a:avLst/>
          </a:prstGeom>
          <a:noFill/>
          <a:ln w="9525">
            <a:noFill/>
            <a:miter lim="800000"/>
            <a:headEnd/>
            <a:tailEnd/>
          </a:ln>
        </p:spPr>
      </p:pic>
      <p:sp>
        <p:nvSpPr>
          <p:cNvPr id="76825" name="Text Box 25"/>
          <p:cNvSpPr txBox="1">
            <a:spLocks noChangeArrowheads="1"/>
          </p:cNvSpPr>
          <p:nvPr/>
        </p:nvSpPr>
        <p:spPr bwMode="auto">
          <a:xfrm>
            <a:off x="3559175" y="3740150"/>
            <a:ext cx="7408863" cy="466725"/>
          </a:xfrm>
          <a:prstGeom prst="rect">
            <a:avLst/>
          </a:prstGeom>
          <a:solidFill>
            <a:schemeClr val="accent1"/>
          </a:solidFill>
          <a:ln w="9525">
            <a:solidFill>
              <a:schemeClr val="bg1"/>
            </a:solidFill>
            <a:miter lim="800000"/>
            <a:headEnd/>
            <a:tailEnd/>
          </a:ln>
          <a:effectLst>
            <a:prstShdw prst="shdw17" dist="17961" dir="2700000">
              <a:schemeClr val="bg1">
                <a:gamma/>
                <a:shade val="60000"/>
                <a:invGamma/>
              </a:schemeClr>
            </a:prstShdw>
          </a:effectLst>
        </p:spPr>
        <p:txBody>
          <a:bodyPr wrap="none">
            <a:spAutoFit/>
          </a:bodyPr>
          <a:lstStyle/>
          <a:p>
            <a:pPr defTabSz="914400"/>
            <a:r>
              <a:rPr lang="en-GB">
                <a:solidFill>
                  <a:schemeClr val="bg1"/>
                </a:solidFill>
              </a:rPr>
              <a:t>Open Pages, Algorithmics, SPSS, Cognos, IFW, DB2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25"/>
                                        </p:tgtEl>
                                        <p:attrNameLst>
                                          <p:attrName>style.visibility</p:attrName>
                                        </p:attrNameLst>
                                      </p:cBhvr>
                                      <p:to>
                                        <p:strVal val="visible"/>
                                      </p:to>
                                    </p:set>
                                    <p:anim calcmode="lin" valueType="num">
                                      <p:cBhvr additive="base">
                                        <p:cTn id="7" dur="500" fill="hold"/>
                                        <p:tgtEl>
                                          <p:spTgt spid="76825"/>
                                        </p:tgtEl>
                                        <p:attrNameLst>
                                          <p:attrName>ppt_x</p:attrName>
                                        </p:attrNameLst>
                                      </p:cBhvr>
                                      <p:tavLst>
                                        <p:tav tm="0">
                                          <p:val>
                                            <p:strVal val="#ppt_x"/>
                                          </p:val>
                                        </p:tav>
                                        <p:tav tm="100000">
                                          <p:val>
                                            <p:strVal val="#ppt_x"/>
                                          </p:val>
                                        </p:tav>
                                      </p:tavLst>
                                    </p:anim>
                                    <p:anim calcmode="lin" valueType="num">
                                      <p:cBhvr additive="base">
                                        <p:cTn id="8" dur="500" fill="hold"/>
                                        <p:tgtEl>
                                          <p:spTgt spid="768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32" name="TextBox 45"/>
          <p:cNvSpPr txBox="1">
            <a:spLocks noChangeArrowheads="1"/>
          </p:cNvSpPr>
          <p:nvPr/>
        </p:nvSpPr>
        <p:spPr bwMode="auto">
          <a:xfrm>
            <a:off x="5081588" y="5543550"/>
            <a:ext cx="6743700" cy="755650"/>
          </a:xfrm>
          <a:prstGeom prst="rect">
            <a:avLst/>
          </a:prstGeom>
          <a:gradFill rotWithShape="1">
            <a:gsLst>
              <a:gs pos="0">
                <a:schemeClr val="accent1">
                  <a:gamma/>
                  <a:shade val="46275"/>
                  <a:invGamma/>
                  <a:alpha val="0"/>
                </a:schemeClr>
              </a:gs>
              <a:gs pos="100000">
                <a:schemeClr val="accent1">
                  <a:alpha val="50000"/>
                </a:schemeClr>
              </a:gs>
            </a:gsLst>
            <a:lin ang="5400000" scaled="1"/>
          </a:gradFill>
          <a:ln w="9525">
            <a:noFill/>
            <a:miter lim="800000"/>
            <a:headEnd/>
            <a:tailEnd/>
          </a:ln>
        </p:spPr>
        <p:txBody>
          <a:bodyPr>
            <a:spAutoFit/>
          </a:bodyPr>
          <a:lstStyle/>
          <a:p>
            <a:pPr defTabSz="914400">
              <a:spcBef>
                <a:spcPts val="200"/>
              </a:spcBef>
              <a:defRPr/>
            </a:pPr>
            <a:r>
              <a:rPr lang="en-US" sz="1400"/>
              <a:t/>
            </a:r>
            <a:br>
              <a:rPr lang="en-US" sz="1400"/>
            </a:br>
            <a:endParaRPr lang="en-US" sz="1400"/>
          </a:p>
          <a:p>
            <a:pPr defTabSz="914400">
              <a:spcBef>
                <a:spcPts val="200"/>
              </a:spcBef>
              <a:defRPr/>
            </a:pPr>
            <a:endParaRPr lang="en-US" sz="1400"/>
          </a:p>
        </p:txBody>
      </p:sp>
      <p:pic>
        <p:nvPicPr>
          <p:cNvPr id="90114" name="Picture 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465763" y="1455738"/>
            <a:ext cx="6200775" cy="4960937"/>
          </a:xfrm>
          <a:prstGeom prst="rect">
            <a:avLst/>
          </a:prstGeom>
          <a:noFill/>
          <a:ln w="9525">
            <a:noFill/>
            <a:miter lim="800000"/>
            <a:headEnd/>
            <a:tailEnd/>
          </a:ln>
        </p:spPr>
      </p:pic>
      <p:sp>
        <p:nvSpPr>
          <p:cNvPr id="90115" name="AutoShape 8"/>
          <p:cNvSpPr>
            <a:spLocks noChangeArrowheads="1"/>
          </p:cNvSpPr>
          <p:nvPr/>
        </p:nvSpPr>
        <p:spPr bwMode="auto">
          <a:xfrm>
            <a:off x="420688" y="5553075"/>
            <a:ext cx="4200525" cy="704850"/>
          </a:xfrm>
          <a:prstGeom prst="roundRect">
            <a:avLst>
              <a:gd name="adj" fmla="val 8972"/>
            </a:avLst>
          </a:prstGeom>
          <a:noFill/>
          <a:ln w="9525">
            <a:solidFill>
              <a:srgbClr val="3A3A3A"/>
            </a:solidFill>
            <a:round/>
            <a:headEnd/>
            <a:tailEnd/>
          </a:ln>
        </p:spPr>
        <p:txBody>
          <a:bodyPr anchor="ctr"/>
          <a:lstStyle/>
          <a:p>
            <a:pPr defTabSz="914400">
              <a:lnSpc>
                <a:spcPct val="80000"/>
              </a:lnSpc>
              <a:spcBef>
                <a:spcPts val="200"/>
              </a:spcBef>
              <a:spcAft>
                <a:spcPct val="20000"/>
              </a:spcAft>
            </a:pPr>
            <a:r>
              <a:rPr lang="en-US" sz="1200">
                <a:ea typeface="MS PGothic" pitchFamily="34" charset="-128"/>
              </a:rPr>
              <a:t>Flexible model leverages the strengths of leading technologies by adopting best of breed systems and processes</a:t>
            </a:r>
          </a:p>
        </p:txBody>
      </p:sp>
      <p:sp>
        <p:nvSpPr>
          <p:cNvPr id="90116" name="AutoShape 9"/>
          <p:cNvSpPr>
            <a:spLocks noChangeArrowheads="1"/>
          </p:cNvSpPr>
          <p:nvPr/>
        </p:nvSpPr>
        <p:spPr bwMode="auto">
          <a:xfrm>
            <a:off x="422275" y="4557713"/>
            <a:ext cx="4200525" cy="914400"/>
          </a:xfrm>
          <a:prstGeom prst="roundRect">
            <a:avLst>
              <a:gd name="adj" fmla="val 8972"/>
            </a:avLst>
          </a:prstGeom>
          <a:noFill/>
          <a:ln w="9525">
            <a:solidFill>
              <a:srgbClr val="3A3A3A"/>
            </a:solidFill>
            <a:round/>
            <a:headEnd/>
            <a:tailEnd/>
          </a:ln>
        </p:spPr>
        <p:txBody>
          <a:bodyPr anchor="ctr"/>
          <a:lstStyle/>
          <a:p>
            <a:pPr marL="233363" indent="-233363" defTabSz="914400">
              <a:lnSpc>
                <a:spcPct val="80000"/>
              </a:lnSpc>
              <a:spcBef>
                <a:spcPts val="200"/>
              </a:spcBef>
              <a:spcAft>
                <a:spcPct val="20000"/>
              </a:spcAft>
              <a:buFontTx/>
              <a:buAutoNum type="arabicPeriod"/>
            </a:pPr>
            <a:r>
              <a:rPr lang="en-US" sz="1200">
                <a:ea typeface="MS PGothic" pitchFamily="34" charset="-128"/>
              </a:rPr>
              <a:t>Consolidates alerts across channels</a:t>
            </a:r>
          </a:p>
          <a:p>
            <a:pPr marL="233363" indent="-233363" defTabSz="914400">
              <a:lnSpc>
                <a:spcPct val="80000"/>
              </a:lnSpc>
              <a:spcBef>
                <a:spcPts val="200"/>
              </a:spcBef>
              <a:spcAft>
                <a:spcPct val="20000"/>
              </a:spcAft>
              <a:buFontTx/>
              <a:buAutoNum type="arabicPeriod"/>
            </a:pPr>
            <a:r>
              <a:rPr lang="en-US" sz="1200">
                <a:ea typeface="MS PGothic" pitchFamily="34" charset="-128"/>
              </a:rPr>
              <a:t>Conducts cross-LOB analytics</a:t>
            </a:r>
          </a:p>
          <a:p>
            <a:pPr marL="233363" indent="-233363" defTabSz="914400">
              <a:lnSpc>
                <a:spcPct val="80000"/>
              </a:lnSpc>
              <a:spcBef>
                <a:spcPts val="200"/>
              </a:spcBef>
              <a:spcAft>
                <a:spcPct val="20000"/>
              </a:spcAft>
              <a:buFontTx/>
              <a:buAutoNum type="arabicPeriod"/>
            </a:pPr>
            <a:r>
              <a:rPr lang="en-US" sz="1200">
                <a:ea typeface="MS PGothic" pitchFamily="34" charset="-128"/>
              </a:rPr>
              <a:t>Automates, standardizes, and documents analysis and investigation</a:t>
            </a:r>
          </a:p>
        </p:txBody>
      </p:sp>
      <p:sp>
        <p:nvSpPr>
          <p:cNvPr id="90117" name="Line 10"/>
          <p:cNvSpPr>
            <a:spLocks noChangeShapeType="1"/>
          </p:cNvSpPr>
          <p:nvPr/>
        </p:nvSpPr>
        <p:spPr bwMode="auto">
          <a:xfrm>
            <a:off x="4621213" y="4930775"/>
            <a:ext cx="912812" cy="0"/>
          </a:xfrm>
          <a:prstGeom prst="line">
            <a:avLst/>
          </a:prstGeom>
          <a:noFill/>
          <a:ln w="19050">
            <a:solidFill>
              <a:schemeClr val="tx1"/>
            </a:solidFill>
            <a:round/>
            <a:headEnd type="oval" w="med" len="med"/>
            <a:tailEnd type="stealth" w="med" len="med"/>
          </a:ln>
        </p:spPr>
        <p:txBody>
          <a:bodyPr/>
          <a:lstStyle/>
          <a:p>
            <a:endParaRPr lang="da-DK"/>
          </a:p>
        </p:txBody>
      </p:sp>
      <p:sp>
        <p:nvSpPr>
          <p:cNvPr id="90118" name="Line 11"/>
          <p:cNvSpPr>
            <a:spLocks noChangeShapeType="1"/>
          </p:cNvSpPr>
          <p:nvPr/>
        </p:nvSpPr>
        <p:spPr bwMode="auto">
          <a:xfrm>
            <a:off x="4622800" y="5937250"/>
            <a:ext cx="912813" cy="0"/>
          </a:xfrm>
          <a:prstGeom prst="line">
            <a:avLst/>
          </a:prstGeom>
          <a:noFill/>
          <a:ln w="19050">
            <a:solidFill>
              <a:schemeClr val="tx1"/>
            </a:solidFill>
            <a:round/>
            <a:headEnd type="oval" w="med" len="med"/>
            <a:tailEnd type="stealth" w="med" len="med"/>
          </a:ln>
        </p:spPr>
        <p:txBody>
          <a:bodyPr/>
          <a:lstStyle/>
          <a:p>
            <a:endParaRPr lang="da-DK"/>
          </a:p>
        </p:txBody>
      </p:sp>
      <p:sp>
        <p:nvSpPr>
          <p:cNvPr id="90119" name="AutoShape 12"/>
          <p:cNvSpPr>
            <a:spLocks noChangeArrowheads="1"/>
          </p:cNvSpPr>
          <p:nvPr/>
        </p:nvSpPr>
        <p:spPr bwMode="auto">
          <a:xfrm>
            <a:off x="425450" y="3643313"/>
            <a:ext cx="4200525" cy="727075"/>
          </a:xfrm>
          <a:prstGeom prst="roundRect">
            <a:avLst>
              <a:gd name="adj" fmla="val 8972"/>
            </a:avLst>
          </a:prstGeom>
          <a:noFill/>
          <a:ln w="9525">
            <a:solidFill>
              <a:srgbClr val="3A3A3A"/>
            </a:solidFill>
            <a:round/>
            <a:headEnd/>
            <a:tailEnd/>
          </a:ln>
        </p:spPr>
        <p:txBody>
          <a:bodyPr anchor="ctr"/>
          <a:lstStyle/>
          <a:p>
            <a:pPr defTabSz="914400">
              <a:lnSpc>
                <a:spcPct val="80000"/>
              </a:lnSpc>
              <a:spcBef>
                <a:spcPts val="200"/>
              </a:spcBef>
              <a:spcAft>
                <a:spcPct val="20000"/>
              </a:spcAft>
            </a:pPr>
            <a:r>
              <a:rPr lang="en-US" sz="1200">
                <a:ea typeface="MS PGothic" pitchFamily="34" charset="-128"/>
              </a:rPr>
              <a:t>Consolidated and integrated operational organization (where feasible) addresses customer-based alerts and enhances efficiency</a:t>
            </a:r>
          </a:p>
        </p:txBody>
      </p:sp>
      <p:sp>
        <p:nvSpPr>
          <p:cNvPr id="90120" name="Line 13"/>
          <p:cNvSpPr>
            <a:spLocks noChangeShapeType="1"/>
          </p:cNvSpPr>
          <p:nvPr/>
        </p:nvSpPr>
        <p:spPr bwMode="auto">
          <a:xfrm>
            <a:off x="4622800" y="4283075"/>
            <a:ext cx="1676400" cy="0"/>
          </a:xfrm>
          <a:prstGeom prst="line">
            <a:avLst/>
          </a:prstGeom>
          <a:noFill/>
          <a:ln w="19050">
            <a:solidFill>
              <a:schemeClr val="tx1"/>
            </a:solidFill>
            <a:round/>
            <a:headEnd type="oval" w="med" len="med"/>
            <a:tailEnd type="stealth" w="med" len="med"/>
          </a:ln>
        </p:spPr>
        <p:txBody>
          <a:bodyPr/>
          <a:lstStyle/>
          <a:p>
            <a:endParaRPr lang="da-DK"/>
          </a:p>
        </p:txBody>
      </p:sp>
      <p:sp>
        <p:nvSpPr>
          <p:cNvPr id="90121" name="AutoShape 14"/>
          <p:cNvSpPr>
            <a:spLocks noChangeArrowheads="1"/>
          </p:cNvSpPr>
          <p:nvPr/>
        </p:nvSpPr>
        <p:spPr bwMode="auto">
          <a:xfrm>
            <a:off x="422275" y="2757488"/>
            <a:ext cx="4200525" cy="733425"/>
          </a:xfrm>
          <a:prstGeom prst="roundRect">
            <a:avLst>
              <a:gd name="adj" fmla="val 8972"/>
            </a:avLst>
          </a:prstGeom>
          <a:noFill/>
          <a:ln w="9525">
            <a:solidFill>
              <a:srgbClr val="3A3A3A"/>
            </a:solidFill>
            <a:round/>
            <a:headEnd/>
            <a:tailEnd/>
          </a:ln>
        </p:spPr>
        <p:txBody>
          <a:bodyPr anchor="ctr"/>
          <a:lstStyle/>
          <a:p>
            <a:pPr defTabSz="914400">
              <a:lnSpc>
                <a:spcPct val="80000"/>
              </a:lnSpc>
              <a:spcBef>
                <a:spcPts val="200"/>
              </a:spcBef>
              <a:spcAft>
                <a:spcPct val="20000"/>
              </a:spcAft>
            </a:pPr>
            <a:r>
              <a:rPr lang="en-US" sz="1200">
                <a:ea typeface="MS PGothic" pitchFamily="34" charset="-128"/>
              </a:rPr>
              <a:t>Generates improved business intelligence for executives, benefiting tactical functions and enables strategic thinking</a:t>
            </a:r>
          </a:p>
        </p:txBody>
      </p:sp>
      <p:sp>
        <p:nvSpPr>
          <p:cNvPr id="90122" name="Line 15"/>
          <p:cNvSpPr>
            <a:spLocks noChangeShapeType="1"/>
          </p:cNvSpPr>
          <p:nvPr/>
        </p:nvSpPr>
        <p:spPr bwMode="auto">
          <a:xfrm flipV="1">
            <a:off x="4625975" y="3130550"/>
            <a:ext cx="715963" cy="12700"/>
          </a:xfrm>
          <a:prstGeom prst="line">
            <a:avLst/>
          </a:prstGeom>
          <a:noFill/>
          <a:ln w="19050">
            <a:solidFill>
              <a:schemeClr val="tx1"/>
            </a:solidFill>
            <a:round/>
            <a:headEnd type="oval" w="med" len="med"/>
            <a:tailEnd type="stealth" w="med" len="med"/>
          </a:ln>
        </p:spPr>
        <p:txBody>
          <a:bodyPr/>
          <a:lstStyle/>
          <a:p>
            <a:endParaRPr lang="da-DK"/>
          </a:p>
        </p:txBody>
      </p:sp>
      <p:sp>
        <p:nvSpPr>
          <p:cNvPr id="90123" name="AutoShape 16"/>
          <p:cNvSpPr>
            <a:spLocks noChangeArrowheads="1"/>
          </p:cNvSpPr>
          <p:nvPr/>
        </p:nvSpPr>
        <p:spPr bwMode="auto">
          <a:xfrm>
            <a:off x="422275" y="1281113"/>
            <a:ext cx="4200525" cy="1371600"/>
          </a:xfrm>
          <a:prstGeom prst="roundRect">
            <a:avLst>
              <a:gd name="adj" fmla="val 8972"/>
            </a:avLst>
          </a:prstGeom>
          <a:noFill/>
          <a:ln w="9525">
            <a:solidFill>
              <a:srgbClr val="3A3A3A"/>
            </a:solidFill>
            <a:round/>
            <a:headEnd/>
            <a:tailEnd/>
          </a:ln>
        </p:spPr>
        <p:txBody>
          <a:bodyPr anchor="ctr"/>
          <a:lstStyle/>
          <a:p>
            <a:pPr marL="233363" indent="-233363" defTabSz="914400">
              <a:lnSpc>
                <a:spcPct val="80000"/>
              </a:lnSpc>
              <a:spcBef>
                <a:spcPts val="200"/>
              </a:spcBef>
              <a:spcAft>
                <a:spcPct val="20000"/>
              </a:spcAft>
              <a:buFontTx/>
              <a:buAutoNum type="arabicPeriod"/>
            </a:pPr>
            <a:r>
              <a:rPr lang="en-US" sz="1200">
                <a:ea typeface="MS PGothic" pitchFamily="34" charset="-128"/>
              </a:rPr>
              <a:t>Implements top down policy based on organization risk tolerance</a:t>
            </a:r>
          </a:p>
          <a:p>
            <a:pPr marL="233363" indent="-233363" defTabSz="914400">
              <a:lnSpc>
                <a:spcPct val="80000"/>
              </a:lnSpc>
              <a:spcBef>
                <a:spcPts val="200"/>
              </a:spcBef>
              <a:spcAft>
                <a:spcPct val="20000"/>
              </a:spcAft>
              <a:buFontTx/>
              <a:buAutoNum type="arabicPeriod"/>
            </a:pPr>
            <a:r>
              <a:rPr lang="en-US" sz="1200">
                <a:ea typeface="MS PGothic" pitchFamily="34" charset="-128"/>
              </a:rPr>
              <a:t>Consolidates accountability and direction of resources</a:t>
            </a:r>
          </a:p>
          <a:p>
            <a:pPr marL="233363" indent="-233363" defTabSz="914400">
              <a:lnSpc>
                <a:spcPct val="80000"/>
              </a:lnSpc>
              <a:spcBef>
                <a:spcPts val="200"/>
              </a:spcBef>
              <a:spcAft>
                <a:spcPct val="20000"/>
              </a:spcAft>
              <a:buFontTx/>
              <a:buAutoNum type="arabicPeriod"/>
            </a:pPr>
            <a:r>
              <a:rPr lang="en-US" sz="1200">
                <a:ea typeface="MS PGothic" pitchFamily="34" charset="-128"/>
              </a:rPr>
              <a:t>Prioritizes and manages initiatives</a:t>
            </a:r>
          </a:p>
          <a:p>
            <a:pPr marL="233363" indent="-233363" defTabSz="914400">
              <a:lnSpc>
                <a:spcPct val="80000"/>
              </a:lnSpc>
              <a:spcBef>
                <a:spcPts val="200"/>
              </a:spcBef>
              <a:spcAft>
                <a:spcPct val="20000"/>
              </a:spcAft>
              <a:buFontTx/>
              <a:buAutoNum type="arabicPeriod"/>
            </a:pPr>
            <a:r>
              <a:rPr lang="en-US" sz="1200">
                <a:ea typeface="MS PGothic" pitchFamily="34" charset="-128"/>
              </a:rPr>
              <a:t>Collaborates with other stakeholders to drive a safer business</a:t>
            </a:r>
          </a:p>
        </p:txBody>
      </p:sp>
      <p:sp>
        <p:nvSpPr>
          <p:cNvPr id="90124" name="Line 17"/>
          <p:cNvSpPr>
            <a:spLocks noChangeShapeType="1"/>
          </p:cNvSpPr>
          <p:nvPr/>
        </p:nvSpPr>
        <p:spPr bwMode="auto">
          <a:xfrm>
            <a:off x="4625975" y="1978025"/>
            <a:ext cx="2713038" cy="0"/>
          </a:xfrm>
          <a:prstGeom prst="line">
            <a:avLst/>
          </a:prstGeom>
          <a:noFill/>
          <a:ln w="19050">
            <a:solidFill>
              <a:schemeClr val="tx1"/>
            </a:solidFill>
            <a:round/>
            <a:headEnd type="oval" w="med" len="med"/>
            <a:tailEnd type="stealth" w="med" len="med"/>
          </a:ln>
        </p:spPr>
        <p:txBody>
          <a:bodyPr/>
          <a:lstStyle/>
          <a:p>
            <a:endParaRPr lang="da-DK"/>
          </a:p>
        </p:txBody>
      </p:sp>
      <p:sp>
        <p:nvSpPr>
          <p:cNvPr id="38931" name="TextBox 45"/>
          <p:cNvSpPr txBox="1">
            <a:spLocks noChangeArrowheads="1"/>
          </p:cNvSpPr>
          <p:nvPr/>
        </p:nvSpPr>
        <p:spPr bwMode="auto">
          <a:xfrm>
            <a:off x="5116513" y="1204913"/>
            <a:ext cx="6742112" cy="993775"/>
          </a:xfrm>
          <a:prstGeom prst="rect">
            <a:avLst/>
          </a:prstGeom>
          <a:gradFill rotWithShape="1">
            <a:gsLst>
              <a:gs pos="0">
                <a:schemeClr val="accent1">
                  <a:alpha val="50000"/>
                </a:schemeClr>
              </a:gs>
              <a:gs pos="100000">
                <a:schemeClr val="accent1">
                  <a:gamma/>
                  <a:shade val="46275"/>
                  <a:invGamma/>
                  <a:alpha val="0"/>
                </a:schemeClr>
              </a:gs>
            </a:gsLst>
            <a:lin ang="5400000" scaled="1"/>
          </a:gradFill>
          <a:ln w="9525">
            <a:noFill/>
            <a:miter lim="800000"/>
            <a:headEnd/>
            <a:tailEnd/>
          </a:ln>
        </p:spPr>
        <p:txBody>
          <a:bodyPr>
            <a:spAutoFit/>
          </a:bodyPr>
          <a:lstStyle/>
          <a:p>
            <a:pPr defTabSz="914400">
              <a:spcBef>
                <a:spcPts val="200"/>
              </a:spcBef>
              <a:defRPr/>
            </a:pPr>
            <a:r>
              <a:rPr lang="en-US" sz="1400" dirty="0"/>
              <a:t>Integrated Financial Crimes Center of Excellence</a:t>
            </a:r>
            <a:br>
              <a:rPr lang="en-US" sz="1400" dirty="0"/>
            </a:br>
            <a:endParaRPr lang="en-US" sz="1400" dirty="0"/>
          </a:p>
          <a:p>
            <a:pPr defTabSz="914400">
              <a:spcBef>
                <a:spcPts val="200"/>
              </a:spcBef>
              <a:defRPr/>
            </a:pPr>
            <a:endParaRPr lang="en-US" sz="1400" dirty="0"/>
          </a:p>
          <a:p>
            <a:pPr defTabSz="914400">
              <a:spcBef>
                <a:spcPts val="200"/>
              </a:spcBef>
              <a:defRPr/>
            </a:pPr>
            <a:endParaRPr lang="en-US" sz="1400" dirty="0"/>
          </a:p>
        </p:txBody>
      </p:sp>
      <p:sp>
        <p:nvSpPr>
          <p:cNvPr id="90126" name="Title 1"/>
          <p:cNvSpPr txBox="1">
            <a:spLocks/>
          </p:cNvSpPr>
          <p:nvPr/>
        </p:nvSpPr>
        <p:spPr bwMode="auto">
          <a:xfrm>
            <a:off x="161925" y="271463"/>
            <a:ext cx="10821988" cy="639762"/>
          </a:xfrm>
          <a:prstGeom prst="rect">
            <a:avLst/>
          </a:prstGeom>
          <a:noFill/>
          <a:ln w="9525">
            <a:noFill/>
            <a:miter lim="800000"/>
            <a:headEnd/>
            <a:tailEnd/>
          </a:ln>
        </p:spPr>
        <p:txBody>
          <a:bodyPr/>
          <a:lstStyle/>
          <a:p>
            <a:pPr defTabSz="914400" eaLnBrk="0" hangingPunct="0"/>
            <a:r>
              <a:rPr lang="en-ZA" b="1">
                <a:ea typeface="MS PGothic" pitchFamily="34" charset="-128"/>
              </a:rPr>
              <a:t>Putting IBM’s Proposed Architecture into the Context of Our Recommended Target Operating Model </a:t>
            </a:r>
          </a:p>
        </p:txBody>
      </p:sp>
      <p:sp>
        <p:nvSpPr>
          <p:cNvPr id="90127" name="Oval 7"/>
          <p:cNvSpPr>
            <a:spLocks noChangeArrowheads="1"/>
          </p:cNvSpPr>
          <p:nvPr/>
        </p:nvSpPr>
        <p:spPr bwMode="auto">
          <a:xfrm>
            <a:off x="10696575" y="592138"/>
            <a:ext cx="1398588" cy="1027112"/>
          </a:xfrm>
          <a:prstGeom prst="ellipse">
            <a:avLst/>
          </a:prstGeom>
          <a:gradFill rotWithShape="1">
            <a:gsLst>
              <a:gs pos="0">
                <a:srgbClr val="59D55F"/>
              </a:gs>
              <a:gs pos="100000">
                <a:srgbClr val="089222"/>
              </a:gs>
            </a:gsLst>
            <a:path path="rect">
              <a:fillToRect r="100000" b="100000"/>
            </a:path>
          </a:gradFill>
          <a:ln w="25400" algn="ctr">
            <a:solidFill>
              <a:srgbClr val="59D55F"/>
            </a:solidFill>
            <a:round/>
            <a:headEnd/>
            <a:tailEnd/>
          </a:ln>
        </p:spPr>
        <p:txBody>
          <a:bodyPr wrap="none" anchor="ctr" anchorCtr="1"/>
          <a:lstStyle/>
          <a:p>
            <a:pPr algn="ctr" defTabSz="914400"/>
            <a:r>
              <a:rPr lang="en-US" sz="1600" b="1">
                <a:solidFill>
                  <a:schemeClr val="bg1"/>
                </a:solidFill>
                <a:latin typeface="Calibri" pitchFamily="34" charset="0"/>
                <a:ea typeface="MS PGothic" pitchFamily="34" charset="-128"/>
              </a:rPr>
              <a:t>Financial</a:t>
            </a:r>
          </a:p>
          <a:p>
            <a:pPr algn="ctr" defTabSz="914400"/>
            <a:r>
              <a:rPr lang="en-US" sz="1600" b="1">
                <a:solidFill>
                  <a:schemeClr val="bg1"/>
                </a:solidFill>
                <a:latin typeface="Calibri" pitchFamily="34" charset="0"/>
                <a:ea typeface="MS PGothic" pitchFamily="34" charset="-128"/>
              </a:rPr>
              <a:t>Crimes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a:xfrm>
            <a:off x="0" y="573088"/>
            <a:ext cx="11353800" cy="457200"/>
          </a:xfrm>
        </p:spPr>
        <p:txBody>
          <a:bodyPr lIns="91440" tIns="45720" rIns="91440" bIns="45720" anchor="t"/>
          <a:lstStyle/>
          <a:p>
            <a:pPr algn="l" eaLnBrk="1" hangingPunct="1"/>
            <a:r>
              <a:rPr lang="en-US" b="1" smtClean="0"/>
              <a:t>                      Agenda</a:t>
            </a:r>
          </a:p>
        </p:txBody>
      </p:sp>
      <p:sp>
        <p:nvSpPr>
          <p:cNvPr id="5" name="Rectangle 4"/>
          <p:cNvSpPr>
            <a:spLocks noChangeArrowheads="1"/>
          </p:cNvSpPr>
          <p:nvPr/>
        </p:nvSpPr>
        <p:spPr bwMode="auto">
          <a:xfrm>
            <a:off x="1027113" y="1709738"/>
            <a:ext cx="8437562" cy="1138237"/>
          </a:xfrm>
          <a:prstGeom prst="rect">
            <a:avLst/>
          </a:prstGeom>
          <a:noFill/>
          <a:ln w="28575" algn="ctr">
            <a:solidFill>
              <a:srgbClr val="6666FF"/>
            </a:solidFill>
            <a:miter lim="800000"/>
            <a:headEnd/>
            <a:tailEnd/>
          </a:ln>
          <a:effectLst>
            <a:outerShdw dist="23000" dir="5400000" rotWithShape="0">
              <a:srgbClr val="000000">
                <a:alpha val="34999"/>
              </a:srgbClr>
            </a:outerShdw>
          </a:effectLst>
        </p:spPr>
        <p:txBody>
          <a:bodyPr anchor="ctr"/>
          <a:lstStyle/>
          <a:p>
            <a:pPr algn="ctr" defTabSz="914400">
              <a:defRPr/>
            </a:pPr>
            <a:endParaRPr lang="en-GB" sz="1800">
              <a:solidFill>
                <a:srgbClr val="6666FF"/>
              </a:solidFill>
              <a:ea typeface="MS PGothic" pitchFamily="34" charset="-128"/>
            </a:endParaRPr>
          </a:p>
        </p:txBody>
      </p:sp>
      <p:sp>
        <p:nvSpPr>
          <p:cNvPr id="17411" name="Rectangle 3"/>
          <p:cNvSpPr>
            <a:spLocks noChangeArrowheads="1"/>
          </p:cNvSpPr>
          <p:nvPr/>
        </p:nvSpPr>
        <p:spPr bwMode="auto">
          <a:xfrm>
            <a:off x="2165350" y="1757363"/>
            <a:ext cx="11041063" cy="3724275"/>
          </a:xfrm>
          <a:prstGeom prst="rect">
            <a:avLst/>
          </a:prstGeom>
          <a:noFill/>
          <a:ln w="9525">
            <a:noFill/>
            <a:miter lim="800000"/>
            <a:headEnd/>
            <a:tailEnd/>
          </a:ln>
        </p:spPr>
        <p:txBody>
          <a:bodyPr/>
          <a:lstStyle/>
          <a:p>
            <a:pPr marL="601663" lvl="1" indent="-266700" defTabSz="914400">
              <a:buFont typeface="Arial" charset="0"/>
              <a:buAutoNum type="arabicPeriod"/>
            </a:pPr>
            <a:r>
              <a:rPr lang="en-US" sz="2100">
                <a:latin typeface="Calibri" pitchFamily="34" charset="0"/>
              </a:rPr>
              <a:t>Introducing IBM Industry Framework for Banking</a:t>
            </a:r>
          </a:p>
          <a:p>
            <a:pPr marL="947738" lvl="2" indent="-266700" defTabSz="914400">
              <a:buFont typeface="Arial" charset="0"/>
              <a:buChar char="•"/>
            </a:pPr>
            <a:r>
              <a:rPr lang="en-US" sz="1800">
                <a:latin typeface="Calibri" pitchFamily="34" charset="0"/>
              </a:rPr>
              <a:t>The market demand for Banking Industry Frameworks </a:t>
            </a:r>
          </a:p>
          <a:p>
            <a:pPr marL="947738" lvl="2" indent="-266700" defTabSz="914400">
              <a:buFont typeface="Arial" charset="0"/>
              <a:buChar char="•"/>
            </a:pPr>
            <a:r>
              <a:rPr lang="en-US" sz="1800">
                <a:latin typeface="Calibri" pitchFamily="34" charset="0"/>
              </a:rPr>
              <a:t>Definitions and key benefits</a:t>
            </a:r>
          </a:p>
          <a:p>
            <a:pPr marL="947738" lvl="2" indent="-266700" defTabSz="914400">
              <a:buFont typeface="Arial" charset="0"/>
              <a:buChar char="•"/>
            </a:pPr>
            <a:endParaRPr lang="en-US" sz="1800">
              <a:latin typeface="Calibri" pitchFamily="34" charset="0"/>
            </a:endParaRPr>
          </a:p>
          <a:p>
            <a:pPr marL="601663" lvl="1" indent="-266700" defTabSz="914400">
              <a:buFont typeface="Arial" charset="0"/>
              <a:buAutoNum type="arabicPeriod"/>
            </a:pPr>
            <a:r>
              <a:rPr lang="en-US" sz="2100">
                <a:latin typeface="Calibri" pitchFamily="34" charset="0"/>
              </a:rPr>
              <a:t>Industry Framework and Industry Solutions for Banking </a:t>
            </a:r>
          </a:p>
          <a:p>
            <a:pPr marL="947738" lvl="2" indent="-266700" defTabSz="914400">
              <a:buFont typeface="Arial" charset="0"/>
              <a:buChar char="•"/>
            </a:pPr>
            <a:r>
              <a:rPr lang="en-US" sz="1800">
                <a:latin typeface="Calibri" pitchFamily="34" charset="0"/>
              </a:rPr>
              <a:t>Corebanking Modernisation</a:t>
            </a:r>
          </a:p>
          <a:p>
            <a:pPr marL="947738" lvl="2" indent="-266700" defTabSz="914400">
              <a:buFont typeface="Arial" charset="0"/>
              <a:buChar char="•"/>
            </a:pPr>
            <a:r>
              <a:rPr lang="en-US" sz="1800">
                <a:latin typeface="Calibri" pitchFamily="34" charset="0"/>
              </a:rPr>
              <a:t>Payments and Securities</a:t>
            </a:r>
          </a:p>
          <a:p>
            <a:pPr marL="947738" lvl="2" indent="-266700" defTabSz="914400">
              <a:buFont typeface="Arial" charset="0"/>
              <a:buChar char="•"/>
            </a:pPr>
            <a:r>
              <a:rPr lang="en-US" sz="1800">
                <a:latin typeface="Calibri" pitchFamily="34" charset="0"/>
              </a:rPr>
              <a:t>Customer care &amp; Insight</a:t>
            </a:r>
          </a:p>
          <a:p>
            <a:pPr marL="947738" lvl="2" indent="-266700" defTabSz="914400">
              <a:buFont typeface="Arial" charset="0"/>
              <a:buChar char="•"/>
            </a:pPr>
            <a:r>
              <a:rPr lang="en-US" sz="1800">
                <a:latin typeface="Calibri" pitchFamily="34" charset="0"/>
              </a:rPr>
              <a:t>Integrated Risk</a:t>
            </a:r>
          </a:p>
          <a:p>
            <a:pPr marL="947738" lvl="2" indent="-266700" defTabSz="914400">
              <a:buFont typeface="Arial" charset="0"/>
              <a:buChar char="•"/>
            </a:pPr>
            <a:r>
              <a:rPr lang="en-US" sz="1800">
                <a:latin typeface="Calibri" pitchFamily="34" charset="0"/>
              </a:rPr>
              <a:t>Financial Markets Framework</a:t>
            </a:r>
          </a:p>
          <a:p>
            <a:pPr marL="947738" lvl="2" indent="-266700" defTabSz="914400">
              <a:buFont typeface="Arial" charset="0"/>
              <a:buNone/>
            </a:pPr>
            <a:endParaRPr lang="en-US" sz="1800">
              <a:latin typeface="Calibri" pitchFamily="34" charset="0"/>
            </a:endParaRPr>
          </a:p>
          <a:p>
            <a:pPr marL="601663" lvl="1" indent="-266700" defTabSz="914400">
              <a:buFont typeface="Arial" charset="0"/>
              <a:buAutoNum type="arabicPeriod"/>
            </a:pPr>
            <a:r>
              <a:rPr lang="en-US" sz="2100">
                <a:latin typeface="Calibri" pitchFamily="34" charset="0"/>
              </a:rPr>
              <a:t>Closing remarks </a:t>
            </a:r>
          </a:p>
          <a:p>
            <a:pPr marL="947738" lvl="2" indent="-266700" defTabSz="914400">
              <a:buFont typeface="Arial" charset="0"/>
              <a:buChar char="•"/>
            </a:pPr>
            <a:r>
              <a:rPr lang="en-US" sz="1800">
                <a:latin typeface="Calibri" pitchFamily="34" charset="0"/>
              </a:rPr>
              <a:t>Where to get new collateral and information</a:t>
            </a:r>
          </a:p>
          <a:p>
            <a:pPr marL="947738" lvl="2" indent="-266700" defTabSz="914400">
              <a:buFont typeface="Arial" charset="0"/>
              <a:buChar char="•"/>
            </a:pPr>
            <a:r>
              <a:rPr lang="en-US" sz="1800">
                <a:latin typeface="Calibri" pitchFamily="34" charset="0"/>
              </a:rPr>
              <a:t>Who to contact</a:t>
            </a:r>
          </a:p>
          <a:p>
            <a:pPr marL="947738" lvl="2" indent="-266700" defTabSz="914400">
              <a:buFont typeface="Arial" charset="0"/>
              <a:buChar char="•"/>
            </a:pPr>
            <a:r>
              <a:rPr lang="en-US" sz="1800">
                <a:latin typeface="Calibri" pitchFamily="34" charset="0"/>
              </a:rPr>
              <a:t>Questions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idx="4294967295"/>
          </p:nvPr>
        </p:nvSpPr>
        <p:spPr/>
        <p:txBody>
          <a:bodyPr lIns="91440" tIns="45720" rIns="91440" bIns="45720" anchor="t"/>
          <a:lstStyle/>
          <a:p>
            <a:pPr defTabSz="9144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800" b="1" smtClean="0">
                <a:cs typeface="Arial" charset="0"/>
              </a:rPr>
              <a:t>Solution Overview</a:t>
            </a:r>
          </a:p>
        </p:txBody>
      </p:sp>
      <p:sp>
        <p:nvSpPr>
          <p:cNvPr id="94210" name="Oval 7"/>
          <p:cNvSpPr>
            <a:spLocks noChangeArrowheads="1"/>
          </p:cNvSpPr>
          <p:nvPr/>
        </p:nvSpPr>
        <p:spPr bwMode="auto">
          <a:xfrm>
            <a:off x="10696575" y="592138"/>
            <a:ext cx="1398588" cy="1027112"/>
          </a:xfrm>
          <a:prstGeom prst="ellipse">
            <a:avLst/>
          </a:prstGeom>
          <a:gradFill rotWithShape="1">
            <a:gsLst>
              <a:gs pos="0">
                <a:srgbClr val="59D55F"/>
              </a:gs>
              <a:gs pos="100000">
                <a:srgbClr val="089222"/>
              </a:gs>
            </a:gsLst>
            <a:path path="rect">
              <a:fillToRect r="100000" b="100000"/>
            </a:path>
          </a:gradFill>
          <a:ln w="25400" algn="ctr">
            <a:solidFill>
              <a:srgbClr val="59D55F"/>
            </a:solidFill>
            <a:round/>
            <a:headEnd/>
            <a:tailEnd/>
          </a:ln>
        </p:spPr>
        <p:txBody>
          <a:bodyPr wrap="none" anchor="ctr" anchorCtr="1"/>
          <a:lstStyle/>
          <a:p>
            <a:pPr algn="ctr" defTabSz="914400"/>
            <a:r>
              <a:rPr lang="en-US" sz="1600" b="1">
                <a:solidFill>
                  <a:schemeClr val="bg1"/>
                </a:solidFill>
                <a:latin typeface="Calibri" pitchFamily="34" charset="0"/>
                <a:ea typeface="MS PGothic" pitchFamily="34" charset="-128"/>
              </a:rPr>
              <a:t>Financial</a:t>
            </a:r>
          </a:p>
          <a:p>
            <a:pPr algn="ctr" defTabSz="914400"/>
            <a:r>
              <a:rPr lang="en-US" sz="1600" b="1">
                <a:solidFill>
                  <a:schemeClr val="bg1"/>
                </a:solidFill>
                <a:latin typeface="Calibri" pitchFamily="34" charset="0"/>
                <a:ea typeface="MS PGothic" pitchFamily="34" charset="-128"/>
              </a:rPr>
              <a:t>Crimes</a:t>
            </a:r>
          </a:p>
        </p:txBody>
      </p:sp>
      <p:sp>
        <p:nvSpPr>
          <p:cNvPr id="94211" name="Content Placeholder 2"/>
          <p:cNvSpPr txBox="1">
            <a:spLocks/>
          </p:cNvSpPr>
          <p:nvPr/>
        </p:nvSpPr>
        <p:spPr bwMode="auto">
          <a:xfrm>
            <a:off x="242888" y="1281113"/>
            <a:ext cx="11563350" cy="4479925"/>
          </a:xfrm>
          <a:prstGeom prst="rect">
            <a:avLst/>
          </a:prstGeom>
          <a:noFill/>
          <a:ln w="9525">
            <a:noFill/>
            <a:miter lim="800000"/>
            <a:headEnd/>
            <a:tailEnd/>
          </a:ln>
        </p:spPr>
        <p:txBody>
          <a:bodyPr/>
          <a:lstStyle/>
          <a:p>
            <a:pPr marL="342900" indent="-342900" defTabSz="914400">
              <a:spcBef>
                <a:spcPct val="20000"/>
              </a:spcBef>
              <a:buFont typeface="Wingdings" pitchFamily="2" charset="2"/>
              <a:buNone/>
            </a:pPr>
            <a:endParaRPr lang="en-US" sz="1800">
              <a:latin typeface="Calibri" pitchFamily="34" charset="0"/>
              <a:ea typeface="MS PGothic" pitchFamily="34" charset="-128"/>
            </a:endParaRPr>
          </a:p>
          <a:p>
            <a:pPr marL="342900" indent="-342900" defTabSz="914400">
              <a:spcBef>
                <a:spcPct val="20000"/>
              </a:spcBef>
              <a:buFont typeface="Arial" charset="0"/>
              <a:buChar char="•"/>
            </a:pPr>
            <a:r>
              <a:rPr lang="en-US" sz="1800" b="1">
                <a:latin typeface="Calibri" pitchFamily="34" charset="0"/>
                <a:ea typeface="MS PGothic" pitchFamily="34" charset="-128"/>
              </a:rPr>
              <a:t>Sanctions Screening and Transactions Filtering: </a:t>
            </a:r>
            <a:r>
              <a:rPr lang="en-US" sz="1800">
                <a:latin typeface="Calibri" pitchFamily="34" charset="0"/>
                <a:ea typeface="MS PGothic" pitchFamily="34" charset="-128"/>
              </a:rPr>
              <a:t>A regulatory requirement to stop activity in real time financial transactions (wire activity) or to block opening an account, the sanctions list details the blocked entities and is updated daily.</a:t>
            </a:r>
          </a:p>
          <a:p>
            <a:pPr marL="742950" lvl="1" indent="-285750" defTabSz="914400">
              <a:spcBef>
                <a:spcPct val="20000"/>
              </a:spcBef>
              <a:buFont typeface="Arial" charset="0"/>
              <a:buChar char="–"/>
            </a:pPr>
            <a:endParaRPr lang="en-US" sz="800">
              <a:latin typeface="Calibri" pitchFamily="34" charset="0"/>
              <a:ea typeface="MS PGothic" pitchFamily="34" charset="-128"/>
            </a:endParaRPr>
          </a:p>
          <a:p>
            <a:pPr marL="342900" indent="-342900" defTabSz="914400">
              <a:spcBef>
                <a:spcPct val="20000"/>
              </a:spcBef>
              <a:buFont typeface="Arial" charset="0"/>
              <a:buChar char="•"/>
            </a:pPr>
            <a:r>
              <a:rPr lang="en-US" sz="1800" b="1">
                <a:latin typeface="Calibri" pitchFamily="34" charset="0"/>
                <a:ea typeface="MS PGothic" pitchFamily="34" charset="-128"/>
              </a:rPr>
              <a:t>Know Your Customer: </a:t>
            </a:r>
            <a:r>
              <a:rPr lang="en-US" sz="1800">
                <a:latin typeface="Calibri" pitchFamily="34" charset="0"/>
                <a:ea typeface="MS PGothic" pitchFamily="34" charset="-128"/>
              </a:rPr>
              <a:t>A regulatory requirement for better customer identification and knowledge at the account opening phase. Helps preventing possible threats of AML / Fraud.</a:t>
            </a:r>
          </a:p>
          <a:p>
            <a:pPr marL="342900" indent="-342900" defTabSz="914400">
              <a:spcBef>
                <a:spcPct val="20000"/>
              </a:spcBef>
              <a:buFont typeface="Arial" charset="0"/>
              <a:buChar char="•"/>
            </a:pPr>
            <a:endParaRPr lang="en-US" sz="800">
              <a:latin typeface="Calibri" pitchFamily="34" charset="0"/>
              <a:ea typeface="MS PGothic" pitchFamily="34" charset="-128"/>
            </a:endParaRPr>
          </a:p>
          <a:p>
            <a:pPr marL="342900" indent="-342900" defTabSz="914400">
              <a:spcBef>
                <a:spcPct val="20000"/>
              </a:spcBef>
              <a:buFont typeface="Arial" charset="0"/>
              <a:buChar char="•"/>
            </a:pPr>
            <a:r>
              <a:rPr lang="en-US" sz="1800" b="1">
                <a:latin typeface="Calibri" pitchFamily="34" charset="0"/>
                <a:ea typeface="MS PGothic" pitchFamily="34" charset="-128"/>
              </a:rPr>
              <a:t>Enhanced Due Diligence for High-Risk Customers: </a:t>
            </a:r>
            <a:r>
              <a:rPr lang="en-US" sz="1800">
                <a:latin typeface="Calibri" pitchFamily="34" charset="0"/>
                <a:ea typeface="MS PGothic" pitchFamily="34" charset="-128"/>
              </a:rPr>
              <a:t>For customers deemed to pose a high-risk, the financial institute “should consider” obtaining, both at account opening and throughout the relationship. </a:t>
            </a:r>
          </a:p>
          <a:p>
            <a:pPr marL="342900" indent="-342900" defTabSz="914400">
              <a:spcBef>
                <a:spcPct val="20000"/>
              </a:spcBef>
              <a:buFont typeface="Arial" charset="0"/>
              <a:buChar char="•"/>
            </a:pPr>
            <a:endParaRPr lang="en-US" sz="800" b="1">
              <a:latin typeface="Calibri" pitchFamily="34" charset="0"/>
              <a:ea typeface="MS PGothic" pitchFamily="34" charset="-128"/>
            </a:endParaRPr>
          </a:p>
          <a:p>
            <a:pPr marL="342900" indent="-342900" defTabSz="914400">
              <a:spcBef>
                <a:spcPct val="20000"/>
              </a:spcBef>
              <a:buFont typeface="Arial" charset="0"/>
              <a:buChar char="•"/>
            </a:pPr>
            <a:r>
              <a:rPr lang="en-US" sz="1800" b="1">
                <a:latin typeface="Calibri" pitchFamily="34" charset="0"/>
                <a:ea typeface="MS PGothic" pitchFamily="34" charset="-128"/>
              </a:rPr>
              <a:t>Suspicious Behavior Monitoring (AML): </a:t>
            </a:r>
            <a:r>
              <a:rPr lang="en-US" sz="1800">
                <a:latin typeface="Calibri" pitchFamily="34" charset="0"/>
                <a:ea typeface="MS PGothic" pitchFamily="34" charset="-128"/>
              </a:rPr>
              <a:t>A regulatory requirement to detect suspicious AML transaction patterns and report it to the central bank.</a:t>
            </a:r>
          </a:p>
          <a:p>
            <a:pPr marL="742950" lvl="1" indent="-285750" defTabSz="914400">
              <a:spcBef>
                <a:spcPct val="20000"/>
              </a:spcBef>
              <a:buFont typeface="Arial" charset="0"/>
              <a:buChar char="–"/>
            </a:pPr>
            <a:endParaRPr lang="en-US" sz="800">
              <a:latin typeface="Calibri" pitchFamily="34" charset="0"/>
              <a:ea typeface="MS PGothic" pitchFamily="34" charset="-128"/>
            </a:endParaRPr>
          </a:p>
          <a:p>
            <a:pPr marL="342900" indent="-342900" defTabSz="914400">
              <a:spcBef>
                <a:spcPct val="20000"/>
              </a:spcBef>
              <a:buFont typeface="Arial" charset="0"/>
              <a:buChar char="•"/>
            </a:pPr>
            <a:r>
              <a:rPr lang="en-US" sz="1800" b="1">
                <a:latin typeface="Calibri" pitchFamily="34" charset="0"/>
                <a:ea typeface="MS PGothic" pitchFamily="34" charset="-128"/>
              </a:rPr>
              <a:t>Case Management: </a:t>
            </a:r>
            <a:r>
              <a:rPr lang="en-US" sz="1800">
                <a:latin typeface="Calibri" pitchFamily="34" charset="0"/>
                <a:ea typeface="MS PGothic" pitchFamily="34" charset="-128"/>
              </a:rPr>
              <a:t>Investigation tools and case management to support multiple levels of review, investigation, approvals, filing, reporting of above cases.</a:t>
            </a:r>
          </a:p>
          <a:p>
            <a:pPr marL="342900" indent="-342900" defTabSz="914400">
              <a:spcBef>
                <a:spcPct val="20000"/>
              </a:spcBef>
              <a:buFont typeface="Arial" charset="0"/>
              <a:buChar char="•"/>
            </a:pPr>
            <a:r>
              <a:rPr lang="en-US" sz="1600" b="1"/>
              <a:t>FACTA: </a:t>
            </a:r>
            <a:r>
              <a:rPr lang="en-US" sz="1400"/>
              <a:t>A US regulatory requirement</a:t>
            </a:r>
            <a:r>
              <a:rPr lang="en-US" b="1"/>
              <a:t> </a:t>
            </a:r>
            <a:endParaRPr lang="en-US" sz="1800">
              <a:latin typeface="Calibri" pitchFamily="34" charset="0"/>
              <a:ea typeface="MS PGothic" pitchFamily="34" charset="-128"/>
            </a:endParaRPr>
          </a:p>
          <a:p>
            <a:pPr marL="342900" indent="-342900" defTabSz="914400">
              <a:spcBef>
                <a:spcPct val="20000"/>
              </a:spcBef>
              <a:buFont typeface="Arial" charset="0"/>
              <a:buChar char="•"/>
            </a:pPr>
            <a:endParaRPr lang="en-US" sz="1800">
              <a:latin typeface="Calibri" pitchFamily="34" charset="0"/>
              <a:ea typeface="MS PGothic" pitchFamily="34" charset="-128"/>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Number Placeholder 3"/>
          <p:cNvSpPr txBox="1">
            <a:spLocks noGrp="1"/>
          </p:cNvSpPr>
          <p:nvPr/>
        </p:nvSpPr>
        <p:spPr bwMode="black">
          <a:xfrm>
            <a:off x="965200" y="6545263"/>
            <a:ext cx="1114425" cy="320675"/>
          </a:xfrm>
          <a:prstGeom prst="rect">
            <a:avLst/>
          </a:prstGeom>
          <a:noFill/>
          <a:ln w="9525">
            <a:noFill/>
            <a:miter lim="800000"/>
            <a:headEnd/>
            <a:tailEnd/>
          </a:ln>
        </p:spPr>
        <p:txBody>
          <a:bodyPr/>
          <a:lstStyle/>
          <a:p>
            <a:pPr defTabSz="914400">
              <a:spcBef>
                <a:spcPct val="50000"/>
              </a:spcBef>
            </a:pPr>
            <a:fld id="{DDAEF2D5-D6D0-47AB-B9FA-44404A0A4EC1}" type="slidenum">
              <a:rPr lang="en-US" sz="1000">
                <a:solidFill>
                  <a:schemeClr val="bg1"/>
                </a:solidFill>
                <a:ea typeface="MS PGothic" pitchFamily="34" charset="-128"/>
              </a:rPr>
              <a:pPr defTabSz="914400">
                <a:spcBef>
                  <a:spcPct val="50000"/>
                </a:spcBef>
              </a:pPr>
              <a:t>31</a:t>
            </a:fld>
            <a:endParaRPr lang="en-US" sz="1000">
              <a:solidFill>
                <a:schemeClr val="bg1"/>
              </a:solidFill>
              <a:ea typeface="MS PGothic" pitchFamily="34" charset="-128"/>
            </a:endParaRPr>
          </a:p>
        </p:txBody>
      </p:sp>
      <p:pic>
        <p:nvPicPr>
          <p:cNvPr id="96258" name="Picture 20" descr="blue_box"/>
          <p:cNvPicPr>
            <a:picLocks noChangeAspect="1" noChangeArrowheads="1"/>
          </p:cNvPicPr>
          <p:nvPr/>
        </p:nvPicPr>
        <p:blipFill>
          <a:blip r:embed="rId3"/>
          <a:srcRect/>
          <a:stretch>
            <a:fillRect/>
          </a:stretch>
        </p:blipFill>
        <p:spPr bwMode="auto">
          <a:xfrm>
            <a:off x="6057900" y="965200"/>
            <a:ext cx="6113463" cy="5370513"/>
          </a:xfrm>
          <a:prstGeom prst="rect">
            <a:avLst/>
          </a:prstGeom>
          <a:noFill/>
          <a:ln w="9525">
            <a:noFill/>
            <a:miter lim="800000"/>
            <a:headEnd/>
            <a:tailEnd/>
          </a:ln>
        </p:spPr>
      </p:pic>
      <p:pic>
        <p:nvPicPr>
          <p:cNvPr id="96259" name="Picture 21" descr="box1"/>
          <p:cNvPicPr>
            <a:picLocks noChangeAspect="1" noChangeArrowheads="1"/>
          </p:cNvPicPr>
          <p:nvPr/>
        </p:nvPicPr>
        <p:blipFill>
          <a:blip r:embed="rId4"/>
          <a:srcRect/>
          <a:stretch>
            <a:fillRect/>
          </a:stretch>
        </p:blipFill>
        <p:spPr bwMode="auto">
          <a:xfrm>
            <a:off x="0" y="958850"/>
            <a:ext cx="6197600" cy="5376863"/>
          </a:xfrm>
          <a:prstGeom prst="rect">
            <a:avLst/>
          </a:prstGeom>
          <a:noFill/>
          <a:ln w="9525">
            <a:noFill/>
            <a:miter lim="800000"/>
            <a:headEnd/>
            <a:tailEnd/>
          </a:ln>
        </p:spPr>
      </p:pic>
      <p:sp>
        <p:nvSpPr>
          <p:cNvPr id="96260" name="Rectangle 2"/>
          <p:cNvSpPr>
            <a:spLocks noGrp="1" noChangeArrowheads="1"/>
          </p:cNvSpPr>
          <p:nvPr>
            <p:ph type="title" idx="4294967295"/>
          </p:nvPr>
        </p:nvSpPr>
        <p:spPr>
          <a:xfrm>
            <a:off x="720725" y="300038"/>
            <a:ext cx="10680700" cy="763587"/>
          </a:xfrm>
        </p:spPr>
        <p:txBody>
          <a:bodyPr lIns="91440" tIns="45720" rIns="91440" bIns="45720" anchor="b"/>
          <a:lstStyle/>
          <a:p>
            <a:pPr eaLnBrk="1" hangingPunct="1"/>
            <a:r>
              <a:rPr lang="en-US" sz="3200" i="1" smtClean="0"/>
              <a:t>Major North American Bank</a:t>
            </a:r>
            <a:br>
              <a:rPr lang="en-US" sz="3200" i="1" smtClean="0"/>
            </a:br>
            <a:r>
              <a:rPr lang="en-US" sz="2800" smtClean="0"/>
              <a:t>Financial Services</a:t>
            </a:r>
          </a:p>
        </p:txBody>
      </p:sp>
      <p:sp>
        <p:nvSpPr>
          <p:cNvPr id="96261" name="Rectangle 3"/>
          <p:cNvSpPr>
            <a:spLocks noGrp="1" noChangeArrowheads="1"/>
          </p:cNvSpPr>
          <p:nvPr>
            <p:ph type="body" idx="4294967295"/>
          </p:nvPr>
        </p:nvSpPr>
        <p:spPr>
          <a:xfrm>
            <a:off x="658813" y="1666875"/>
            <a:ext cx="5341937" cy="2657475"/>
          </a:xfrm>
        </p:spPr>
        <p:txBody>
          <a:bodyPr lIns="91440" tIns="45720" rIns="91440" bIns="45720"/>
          <a:lstStyle/>
          <a:p>
            <a:pPr marL="160338" indent="-160338" defTabSz="914400" eaLnBrk="1" hangingPunct="1">
              <a:lnSpc>
                <a:spcPct val="90000"/>
              </a:lnSpc>
              <a:spcBef>
                <a:spcPct val="0"/>
              </a:spcBef>
              <a:buClr>
                <a:srgbClr val="375185"/>
              </a:buClr>
            </a:pPr>
            <a:r>
              <a:rPr lang="en-US" sz="1600" b="1" i="1" smtClean="0"/>
              <a:t>Create robust, streamlined and scaleable infrastructure that provides an enterprise client view, impacts the quality of the enterprise data and enables the assessment of operational and credit risk </a:t>
            </a:r>
          </a:p>
          <a:p>
            <a:pPr marL="160338" indent="-160338" defTabSz="914400" eaLnBrk="1" hangingPunct="1">
              <a:lnSpc>
                <a:spcPct val="90000"/>
              </a:lnSpc>
              <a:spcBef>
                <a:spcPct val="0"/>
              </a:spcBef>
              <a:buClr>
                <a:srgbClr val="375185"/>
              </a:buClr>
            </a:pPr>
            <a:r>
              <a:rPr lang="en-US" sz="1600" b="1" i="1" smtClean="0"/>
              <a:t>Reduce IT costs</a:t>
            </a:r>
          </a:p>
          <a:p>
            <a:pPr marL="160338" indent="-160338" defTabSz="914400" eaLnBrk="1" hangingPunct="1">
              <a:lnSpc>
                <a:spcPct val="90000"/>
              </a:lnSpc>
              <a:spcBef>
                <a:spcPct val="0"/>
              </a:spcBef>
              <a:buClr>
                <a:srgbClr val="375185"/>
              </a:buClr>
            </a:pPr>
            <a:r>
              <a:rPr lang="en-US" sz="1600" b="1" i="1" smtClean="0"/>
              <a:t>Build a consolidated reporting infrastructure supported by a 360-degree view of customer</a:t>
            </a:r>
          </a:p>
        </p:txBody>
      </p:sp>
      <p:sp>
        <p:nvSpPr>
          <p:cNvPr id="96262" name="Rectangle 5"/>
          <p:cNvSpPr>
            <a:spLocks noChangeArrowheads="1"/>
          </p:cNvSpPr>
          <p:nvPr/>
        </p:nvSpPr>
        <p:spPr bwMode="auto">
          <a:xfrm>
            <a:off x="153988" y="1331913"/>
            <a:ext cx="5773737" cy="365125"/>
          </a:xfrm>
          <a:prstGeom prst="rect">
            <a:avLst/>
          </a:prstGeom>
          <a:solidFill>
            <a:srgbClr val="375185"/>
          </a:solidFill>
          <a:ln w="9525">
            <a:noFill/>
            <a:miter lim="800000"/>
            <a:headEnd/>
            <a:tailEnd/>
          </a:ln>
        </p:spPr>
        <p:txBody>
          <a:bodyPr anchor="ctr">
            <a:spAutoFit/>
          </a:bodyPr>
          <a:lstStyle/>
          <a:p>
            <a:pPr defTabSz="914400"/>
            <a:r>
              <a:rPr lang="en-US" sz="1800" b="1">
                <a:solidFill>
                  <a:schemeClr val="bg1"/>
                </a:solidFill>
                <a:ea typeface="MS PGothic" pitchFamily="34" charset="-128"/>
              </a:rPr>
              <a:t> Challenge</a:t>
            </a:r>
          </a:p>
        </p:txBody>
      </p:sp>
      <p:sp>
        <p:nvSpPr>
          <p:cNvPr id="96263" name="Rectangle 6"/>
          <p:cNvSpPr>
            <a:spLocks noChangeArrowheads="1"/>
          </p:cNvSpPr>
          <p:nvPr/>
        </p:nvSpPr>
        <p:spPr bwMode="auto">
          <a:xfrm>
            <a:off x="261938" y="4429125"/>
            <a:ext cx="5418137" cy="1538288"/>
          </a:xfrm>
          <a:prstGeom prst="rect">
            <a:avLst/>
          </a:prstGeom>
          <a:noFill/>
          <a:ln w="9525">
            <a:noFill/>
            <a:miter lim="800000"/>
            <a:headEnd/>
            <a:tailEnd/>
          </a:ln>
        </p:spPr>
        <p:txBody>
          <a:bodyPr lIns="91435" tIns="45718" rIns="91435" bIns="45718"/>
          <a:lstStyle/>
          <a:p>
            <a:pPr marL="160338" indent="-160338" defTabSz="914400">
              <a:spcBef>
                <a:spcPct val="35000"/>
              </a:spcBef>
              <a:spcAft>
                <a:spcPct val="15000"/>
              </a:spcAft>
              <a:buClr>
                <a:schemeClr val="tx1"/>
              </a:buClr>
              <a:buFont typeface="Wingdings" pitchFamily="2" charset="2"/>
              <a:buChar char="§"/>
            </a:pPr>
            <a:endParaRPr lang="en-GB" sz="1500" i="1">
              <a:ea typeface="MS PGothic" pitchFamily="34" charset="-128"/>
            </a:endParaRPr>
          </a:p>
        </p:txBody>
      </p:sp>
      <p:sp>
        <p:nvSpPr>
          <p:cNvPr id="96264" name="Text Box 10"/>
          <p:cNvSpPr txBox="1">
            <a:spLocks noChangeArrowheads="1"/>
          </p:cNvSpPr>
          <p:nvPr/>
        </p:nvSpPr>
        <p:spPr bwMode="auto">
          <a:xfrm>
            <a:off x="6380163" y="1595438"/>
            <a:ext cx="4214812" cy="366712"/>
          </a:xfrm>
          <a:prstGeom prst="rect">
            <a:avLst/>
          </a:prstGeom>
          <a:noFill/>
          <a:ln w="9525">
            <a:noFill/>
            <a:miter lim="800000"/>
            <a:headEnd/>
            <a:tailEnd/>
          </a:ln>
        </p:spPr>
        <p:txBody>
          <a:bodyPr lIns="91419" tIns="45712" rIns="91419" bIns="45712">
            <a:spAutoFit/>
          </a:bodyPr>
          <a:lstStyle/>
          <a:p>
            <a:pPr defTabSz="914400"/>
            <a:r>
              <a:rPr lang="en-US" sz="1800" b="1">
                <a:solidFill>
                  <a:schemeClr val="bg1"/>
                </a:solidFill>
                <a:ea typeface="MS PGothic" pitchFamily="34" charset="-128"/>
              </a:rPr>
              <a:t>Benefits</a:t>
            </a:r>
            <a:endParaRPr lang="en-US" sz="1800">
              <a:solidFill>
                <a:schemeClr val="bg1"/>
              </a:solidFill>
              <a:ea typeface="MS PGothic" pitchFamily="34" charset="-128"/>
            </a:endParaRPr>
          </a:p>
        </p:txBody>
      </p:sp>
      <p:sp>
        <p:nvSpPr>
          <p:cNvPr id="96265" name="Rectangle 11"/>
          <p:cNvSpPr>
            <a:spLocks noChangeArrowheads="1"/>
          </p:cNvSpPr>
          <p:nvPr/>
        </p:nvSpPr>
        <p:spPr bwMode="auto">
          <a:xfrm>
            <a:off x="6373813" y="2071688"/>
            <a:ext cx="5316537" cy="3595687"/>
          </a:xfrm>
          <a:prstGeom prst="rect">
            <a:avLst/>
          </a:prstGeom>
          <a:noFill/>
          <a:ln w="9525">
            <a:noFill/>
            <a:miter lim="800000"/>
            <a:headEnd/>
            <a:tailEnd/>
          </a:ln>
        </p:spPr>
        <p:txBody>
          <a:bodyPr lIns="91435" tIns="45718" rIns="91435" bIns="45718"/>
          <a:lstStyle/>
          <a:p>
            <a:pPr marL="160338" indent="-160338" defTabSz="914400">
              <a:lnSpc>
                <a:spcPct val="90000"/>
              </a:lnSpc>
              <a:spcAft>
                <a:spcPct val="15000"/>
              </a:spcAft>
              <a:buClr>
                <a:srgbClr val="FF9900"/>
              </a:buClr>
              <a:buFont typeface="Wingdings" pitchFamily="2" charset="2"/>
              <a:buChar char="§"/>
            </a:pPr>
            <a:r>
              <a:rPr lang="en-US" altLang="ko-KR" sz="1400">
                <a:solidFill>
                  <a:schemeClr val="bg1"/>
                </a:solidFill>
                <a:ea typeface="Gulim" pitchFamily="34" charset="-127"/>
              </a:rPr>
              <a:t>BASEL II and management reporting requirements satisfied within tight management timelines, while improving data quality using an enterprise data infrastructure</a:t>
            </a:r>
            <a:endParaRPr lang="en-US" sz="1400">
              <a:solidFill>
                <a:schemeClr val="bg1"/>
              </a:solidFill>
              <a:ea typeface="Gulim" pitchFamily="34" charset="-127"/>
            </a:endParaRPr>
          </a:p>
          <a:p>
            <a:pPr marL="160338" indent="-160338" defTabSz="914400">
              <a:spcBef>
                <a:spcPct val="35000"/>
              </a:spcBef>
              <a:spcAft>
                <a:spcPct val="15000"/>
              </a:spcAft>
              <a:buClr>
                <a:srgbClr val="FF9900"/>
              </a:buClr>
              <a:buFont typeface="Wingdings" pitchFamily="2" charset="2"/>
              <a:buChar char="§"/>
            </a:pPr>
            <a:endParaRPr lang="en-US" sz="1400">
              <a:solidFill>
                <a:schemeClr val="bg1"/>
              </a:solidFill>
              <a:ea typeface="Gulim" pitchFamily="34" charset="-127"/>
            </a:endParaRPr>
          </a:p>
        </p:txBody>
      </p:sp>
      <p:sp>
        <p:nvSpPr>
          <p:cNvPr id="96266" name="Rectangle 13"/>
          <p:cNvSpPr>
            <a:spLocks noChangeArrowheads="1"/>
          </p:cNvSpPr>
          <p:nvPr/>
        </p:nvSpPr>
        <p:spPr bwMode="auto">
          <a:xfrm>
            <a:off x="255588" y="3754438"/>
            <a:ext cx="5883275" cy="2644775"/>
          </a:xfrm>
          <a:prstGeom prst="rect">
            <a:avLst/>
          </a:prstGeom>
          <a:noFill/>
          <a:ln w="57150">
            <a:noFill/>
            <a:miter lim="800000"/>
            <a:headEnd/>
            <a:tailEnd/>
          </a:ln>
        </p:spPr>
        <p:txBody>
          <a:bodyPr>
            <a:spAutoFit/>
          </a:bodyPr>
          <a:lstStyle/>
          <a:p>
            <a:pPr defTabSz="914400">
              <a:buClr>
                <a:srgbClr val="375185"/>
              </a:buClr>
              <a:buFont typeface="Wingdings" pitchFamily="2" charset="2"/>
              <a:buChar char="§"/>
              <a:tabLst>
                <a:tab pos="228600" algn="l"/>
              </a:tabLst>
            </a:pPr>
            <a:r>
              <a:rPr lang="en-US" sz="1400">
                <a:ea typeface="MS PGothic" pitchFamily="34" charset="-128"/>
              </a:rPr>
              <a:t> </a:t>
            </a:r>
            <a:r>
              <a:rPr lang="en-US" sz="1400" i="1">
                <a:ea typeface="MS PGothic" pitchFamily="34" charset="-128"/>
              </a:rPr>
              <a:t>Used</a:t>
            </a:r>
            <a:r>
              <a:rPr lang="en-US" sz="1400" b="1" i="1">
                <a:solidFill>
                  <a:schemeClr val="tx2"/>
                </a:solidFill>
                <a:ea typeface="MS PGothic" pitchFamily="34" charset="-128"/>
              </a:rPr>
              <a:t> </a:t>
            </a:r>
            <a:r>
              <a:rPr lang="en-US" sz="1400" i="1">
                <a:solidFill>
                  <a:schemeClr val="tx2"/>
                </a:solidFill>
                <a:ea typeface="MS PGothic" pitchFamily="34" charset="-128"/>
              </a:rPr>
              <a:t>IBM Information FrameWork (IFW)</a:t>
            </a:r>
            <a:r>
              <a:rPr lang="en-US" sz="1400" i="1">
                <a:ea typeface="MS PGothic" pitchFamily="34" charset="-128"/>
              </a:rPr>
              <a:t>, </a:t>
            </a:r>
            <a:r>
              <a:rPr lang="en-US" sz="1400" i="1">
                <a:solidFill>
                  <a:schemeClr val="tx2"/>
                </a:solidFill>
                <a:ea typeface="MS PGothic" pitchFamily="34" charset="-128"/>
              </a:rPr>
              <a:t>Banking</a:t>
            </a:r>
            <a:br>
              <a:rPr lang="en-US" sz="1400" i="1">
                <a:solidFill>
                  <a:schemeClr val="tx2"/>
                </a:solidFill>
                <a:ea typeface="MS PGothic" pitchFamily="34" charset="-128"/>
              </a:rPr>
            </a:br>
            <a:r>
              <a:rPr lang="en-US" sz="1400" i="1">
                <a:solidFill>
                  <a:schemeClr val="tx2"/>
                </a:solidFill>
                <a:ea typeface="MS PGothic" pitchFamily="34" charset="-128"/>
              </a:rPr>
              <a:t>   Data Warehouse (BDW) </a:t>
            </a:r>
            <a:r>
              <a:rPr lang="en-US" sz="1400" i="1">
                <a:ea typeface="MS PGothic" pitchFamily="34" charset="-128"/>
              </a:rPr>
              <a:t>and </a:t>
            </a:r>
            <a:r>
              <a:rPr lang="en-US" sz="1400" i="1">
                <a:solidFill>
                  <a:schemeClr val="tx2"/>
                </a:solidFill>
                <a:ea typeface="MS PGothic" pitchFamily="34" charset="-128"/>
              </a:rPr>
              <a:t>InfoSphere</a:t>
            </a:r>
            <a:r>
              <a:rPr lang="en-US" sz="1400" b="1" i="1">
                <a:solidFill>
                  <a:schemeClr val="tx2"/>
                </a:solidFill>
                <a:ea typeface="MS PGothic" pitchFamily="34" charset="-128"/>
              </a:rPr>
              <a:t>™</a:t>
            </a:r>
            <a:r>
              <a:rPr lang="en-US" sz="1400" i="1">
                <a:solidFill>
                  <a:schemeClr val="tx2"/>
                </a:solidFill>
                <a:ea typeface="MS PGothic" pitchFamily="34" charset="-128"/>
              </a:rPr>
              <a:t> MDM</a:t>
            </a:r>
            <a:br>
              <a:rPr lang="en-US" sz="1400" i="1">
                <a:solidFill>
                  <a:schemeClr val="tx2"/>
                </a:solidFill>
                <a:ea typeface="MS PGothic" pitchFamily="34" charset="-128"/>
              </a:rPr>
            </a:br>
            <a:r>
              <a:rPr lang="en-US" sz="1400" i="1">
                <a:solidFill>
                  <a:schemeClr val="tx2"/>
                </a:solidFill>
                <a:ea typeface="MS PGothic" pitchFamily="34" charset="-128"/>
              </a:rPr>
              <a:t>   Server</a:t>
            </a:r>
            <a:r>
              <a:rPr lang="en-US" sz="1400" i="1">
                <a:ea typeface="MS PGothic" pitchFamily="34" charset="-128"/>
              </a:rPr>
              <a:t> as focal points for </a:t>
            </a:r>
            <a:r>
              <a:rPr lang="en-US" altLang="ko-KR" sz="1400" i="1">
                <a:ea typeface="Gulim" pitchFamily="34" charset="-127"/>
              </a:rPr>
              <a:t>information consolidation</a:t>
            </a:r>
            <a:br>
              <a:rPr lang="en-US" altLang="ko-KR" sz="1400" i="1">
                <a:ea typeface="Gulim" pitchFamily="34" charset="-127"/>
              </a:rPr>
            </a:br>
            <a:r>
              <a:rPr lang="en-US" altLang="ko-KR" sz="1400" i="1">
                <a:ea typeface="Gulim" pitchFamily="34" charset="-127"/>
              </a:rPr>
              <a:t>   </a:t>
            </a:r>
            <a:r>
              <a:rPr lang="en-US" sz="1400" i="1">
                <a:ea typeface="MS PGothic" pitchFamily="34" charset="-128"/>
              </a:rPr>
              <a:t>and governance of data across thirty systems. </a:t>
            </a:r>
          </a:p>
          <a:p>
            <a:pPr defTabSz="914400">
              <a:buClr>
                <a:srgbClr val="375185"/>
              </a:buClr>
              <a:buFont typeface="Wingdings" pitchFamily="2" charset="2"/>
              <a:buChar char="§"/>
              <a:tabLst>
                <a:tab pos="228600" algn="l"/>
              </a:tabLst>
            </a:pPr>
            <a:r>
              <a:rPr lang="en-US" sz="1400" i="1">
                <a:ea typeface="MS PGothic" pitchFamily="34" charset="-128"/>
              </a:rPr>
              <a:t> The data models enabled development standard-</a:t>
            </a:r>
            <a:br>
              <a:rPr lang="en-US" sz="1400" i="1">
                <a:ea typeface="MS PGothic" pitchFamily="34" charset="-128"/>
              </a:rPr>
            </a:br>
            <a:r>
              <a:rPr lang="en-US" sz="1400" i="1">
                <a:ea typeface="MS PGothic" pitchFamily="34" charset="-128"/>
              </a:rPr>
              <a:t>   ization and identified project reuse opportunities. </a:t>
            </a:r>
          </a:p>
          <a:p>
            <a:pPr defTabSz="914400">
              <a:buClr>
                <a:srgbClr val="375185"/>
              </a:buClr>
              <a:buFont typeface="Wingdings" pitchFamily="2" charset="2"/>
              <a:buChar char="§"/>
              <a:tabLst>
                <a:tab pos="228600" algn="l"/>
              </a:tabLst>
            </a:pPr>
            <a:r>
              <a:rPr lang="en-US" sz="1400" i="1">
                <a:ea typeface="MS PGothic" pitchFamily="34" charset="-128"/>
              </a:rPr>
              <a:t> Used </a:t>
            </a:r>
            <a:r>
              <a:rPr lang="en-US" sz="1400" i="1">
                <a:solidFill>
                  <a:schemeClr val="tx2"/>
                </a:solidFill>
                <a:ea typeface="MS PGothic" pitchFamily="34" charset="-128"/>
              </a:rPr>
              <a:t>InfoSphere DataStage</a:t>
            </a:r>
            <a:r>
              <a:rPr lang="en-US" sz="1400" i="1">
                <a:ea typeface="MS PGothic" pitchFamily="34" charset="-128"/>
              </a:rPr>
              <a:t> to form a common</a:t>
            </a:r>
          </a:p>
          <a:p>
            <a:pPr defTabSz="914400">
              <a:buClr>
                <a:srgbClr val="375185"/>
              </a:buClr>
              <a:buFont typeface="Wingdings" pitchFamily="2" charset="2"/>
              <a:buNone/>
              <a:tabLst>
                <a:tab pos="228600" algn="l"/>
              </a:tabLst>
            </a:pPr>
            <a:r>
              <a:rPr lang="en-US" sz="1400" i="1">
                <a:ea typeface="MS PGothic" pitchFamily="34" charset="-128"/>
              </a:rPr>
              <a:t>   ETL hub for MDM Server and BDW to create a</a:t>
            </a:r>
          </a:p>
          <a:p>
            <a:pPr defTabSz="914400">
              <a:buClr>
                <a:srgbClr val="375185"/>
              </a:buClr>
              <a:buFont typeface="Wingdings" pitchFamily="2" charset="2"/>
              <a:buNone/>
              <a:tabLst>
                <a:tab pos="228600" algn="l"/>
              </a:tabLst>
            </a:pPr>
            <a:r>
              <a:rPr lang="en-US" sz="1400" i="1">
                <a:ea typeface="MS PGothic" pitchFamily="34" charset="-128"/>
              </a:rPr>
              <a:t>   single view of customers across the enterprise</a:t>
            </a:r>
          </a:p>
          <a:p>
            <a:pPr defTabSz="914400">
              <a:buClr>
                <a:srgbClr val="375185"/>
              </a:buClr>
              <a:buFont typeface="Wingdings" pitchFamily="2" charset="2"/>
              <a:buNone/>
              <a:tabLst>
                <a:tab pos="228600" algn="l"/>
              </a:tabLst>
            </a:pPr>
            <a:r>
              <a:rPr lang="en-US" sz="1400" i="1">
                <a:ea typeface="MS PGothic" pitchFamily="34" charset="-128"/>
              </a:rPr>
              <a:t>   and accurate data for satisfying Basel II, and</a:t>
            </a:r>
          </a:p>
          <a:p>
            <a:pPr defTabSz="914400">
              <a:buClr>
                <a:srgbClr val="375185"/>
              </a:buClr>
              <a:buFont typeface="Wingdings" pitchFamily="2" charset="2"/>
              <a:buNone/>
              <a:tabLst>
                <a:tab pos="228600" algn="l"/>
              </a:tabLst>
            </a:pPr>
            <a:r>
              <a:rPr lang="en-US" sz="1400" i="1">
                <a:ea typeface="MS PGothic" pitchFamily="34" charset="-128"/>
              </a:rPr>
              <a:t>   management reporting requirements.</a:t>
            </a:r>
          </a:p>
          <a:p>
            <a:pPr defTabSz="914400">
              <a:buClr>
                <a:srgbClr val="375185"/>
              </a:buClr>
              <a:tabLst>
                <a:tab pos="228600" algn="l"/>
              </a:tabLst>
            </a:pPr>
            <a:endParaRPr lang="en-US" sz="1400" i="1">
              <a:ea typeface="MS PGothic" pitchFamily="34" charset="-128"/>
            </a:endParaRPr>
          </a:p>
        </p:txBody>
      </p:sp>
      <p:grpSp>
        <p:nvGrpSpPr>
          <p:cNvPr id="96267" name="Group 17"/>
          <p:cNvGrpSpPr>
            <a:grpSpLocks/>
          </p:cNvGrpSpPr>
          <p:nvPr/>
        </p:nvGrpSpPr>
        <p:grpSpPr bwMode="auto">
          <a:xfrm>
            <a:off x="325438" y="3435350"/>
            <a:ext cx="5772150" cy="366713"/>
            <a:chOff x="199" y="917"/>
            <a:chExt cx="2681" cy="231"/>
          </a:xfrm>
        </p:grpSpPr>
        <p:sp>
          <p:nvSpPr>
            <p:cNvPr id="96268" name="Rectangle 18"/>
            <p:cNvSpPr>
              <a:spLocks noChangeArrowheads="1"/>
            </p:cNvSpPr>
            <p:nvPr/>
          </p:nvSpPr>
          <p:spPr bwMode="auto">
            <a:xfrm>
              <a:off x="199" y="917"/>
              <a:ext cx="2681" cy="230"/>
            </a:xfrm>
            <a:prstGeom prst="rect">
              <a:avLst/>
            </a:prstGeom>
            <a:solidFill>
              <a:srgbClr val="375185"/>
            </a:solidFill>
            <a:ln w="9525">
              <a:noFill/>
              <a:miter lim="800000"/>
              <a:headEnd/>
              <a:tailEnd/>
            </a:ln>
          </p:spPr>
          <p:txBody>
            <a:bodyPr anchor="ctr">
              <a:spAutoFit/>
            </a:bodyPr>
            <a:lstStyle/>
            <a:p>
              <a:pPr defTabSz="914400"/>
              <a:endParaRPr lang="en-GB" sz="1800">
                <a:solidFill>
                  <a:schemeClr val="bg1"/>
                </a:solidFill>
                <a:ea typeface="MS PGothic" pitchFamily="34" charset="-128"/>
              </a:endParaRPr>
            </a:p>
          </p:txBody>
        </p:sp>
        <p:sp>
          <p:nvSpPr>
            <p:cNvPr id="96269" name="Text Box 19"/>
            <p:cNvSpPr txBox="1">
              <a:spLocks noChangeArrowheads="1"/>
            </p:cNvSpPr>
            <p:nvPr/>
          </p:nvSpPr>
          <p:spPr bwMode="auto">
            <a:xfrm>
              <a:off x="246" y="917"/>
              <a:ext cx="1992" cy="231"/>
            </a:xfrm>
            <a:prstGeom prst="rect">
              <a:avLst/>
            </a:prstGeom>
            <a:solidFill>
              <a:srgbClr val="375185"/>
            </a:solidFill>
            <a:ln w="9525">
              <a:noFill/>
              <a:miter lim="800000"/>
              <a:headEnd/>
              <a:tailEnd/>
            </a:ln>
          </p:spPr>
          <p:txBody>
            <a:bodyPr lIns="91419" tIns="45712" rIns="91419" bIns="45712">
              <a:spAutoFit/>
            </a:bodyPr>
            <a:lstStyle/>
            <a:p>
              <a:pPr defTabSz="914400"/>
              <a:r>
                <a:rPr lang="en-US" sz="1800" b="1">
                  <a:solidFill>
                    <a:schemeClr val="bg1"/>
                  </a:solidFill>
                  <a:ea typeface="MS PGothic" pitchFamily="34" charset="-128"/>
                </a:rPr>
                <a:t>Solution</a:t>
              </a:r>
              <a:endParaRPr lang="en-US" sz="1800">
                <a:solidFill>
                  <a:schemeClr val="bg1"/>
                </a:solidFill>
                <a:ea typeface="MS PGothic" pitchFamily="34" charset="-128"/>
              </a:endParaRPr>
            </a:p>
          </p:txBody>
        </p:sp>
      </p:gr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3"/>
          <p:cNvSpPr>
            <a:spLocks noChangeArrowheads="1"/>
          </p:cNvSpPr>
          <p:nvPr/>
        </p:nvSpPr>
        <p:spPr bwMode="auto">
          <a:xfrm>
            <a:off x="7620000" y="4876800"/>
            <a:ext cx="3924300" cy="1169988"/>
          </a:xfrm>
          <a:prstGeom prst="rect">
            <a:avLst/>
          </a:prstGeom>
          <a:noFill/>
          <a:ln w="9525">
            <a:noFill/>
            <a:miter lim="800000"/>
            <a:headEnd/>
            <a:tailEnd/>
          </a:ln>
        </p:spPr>
        <p:txBody>
          <a:bodyPr>
            <a:spAutoFit/>
          </a:bodyPr>
          <a:lstStyle/>
          <a:p>
            <a:pPr marL="115888" indent="-115888" defTabSz="914400">
              <a:buClr>
                <a:srgbClr val="990074"/>
              </a:buClr>
              <a:buFont typeface="Wingdings" pitchFamily="2" charset="2"/>
              <a:buChar char="§"/>
            </a:pPr>
            <a:endParaRPr lang="en-US" sz="1000">
              <a:solidFill>
                <a:srgbClr val="000000"/>
              </a:solidFill>
              <a:ea typeface="MS PGothic" pitchFamily="34" charset="-128"/>
            </a:endParaRPr>
          </a:p>
          <a:p>
            <a:pPr marL="115888" indent="-115888" defTabSz="914400">
              <a:buClr>
                <a:srgbClr val="990074"/>
              </a:buClr>
              <a:buFont typeface="Wingdings" pitchFamily="2" charset="2"/>
              <a:buChar char="§"/>
            </a:pPr>
            <a:r>
              <a:rPr lang="en-US" sz="1000">
                <a:solidFill>
                  <a:srgbClr val="000000"/>
                </a:solidFill>
                <a:ea typeface="MS PGothic" pitchFamily="34" charset="-128"/>
              </a:rPr>
              <a:t>Channel Integration </a:t>
            </a:r>
          </a:p>
          <a:p>
            <a:pPr marL="115888" indent="-115888" defTabSz="914400">
              <a:buClr>
                <a:srgbClr val="990074"/>
              </a:buClr>
              <a:buFont typeface="Wingdings" pitchFamily="2" charset="2"/>
              <a:buChar char="§"/>
            </a:pPr>
            <a:r>
              <a:rPr lang="en-US" sz="1000">
                <a:solidFill>
                  <a:srgbClr val="000000"/>
                </a:solidFill>
                <a:ea typeface="MS PGothic" pitchFamily="34" charset="-128"/>
              </a:rPr>
              <a:t>Banking data Warehouse</a:t>
            </a:r>
          </a:p>
          <a:p>
            <a:pPr marL="115888" indent="-115888" defTabSz="914400">
              <a:buClr>
                <a:srgbClr val="990074"/>
              </a:buClr>
              <a:buFont typeface="Wingdings" pitchFamily="2" charset="2"/>
              <a:buChar char="§"/>
            </a:pPr>
            <a:r>
              <a:rPr lang="en-US" sz="1000">
                <a:solidFill>
                  <a:srgbClr val="000000"/>
                </a:solidFill>
                <a:ea typeface="MS PGothic" pitchFamily="34" charset="-128"/>
              </a:rPr>
              <a:t>Financial Network Gateways</a:t>
            </a:r>
          </a:p>
          <a:p>
            <a:pPr marL="115888" indent="-115888" defTabSz="914400">
              <a:buClr>
                <a:srgbClr val="990074"/>
              </a:buClr>
              <a:buFont typeface="Wingdings" pitchFamily="2" charset="2"/>
              <a:buChar char="§"/>
            </a:pPr>
            <a:r>
              <a:rPr lang="en-US" sz="1000">
                <a:solidFill>
                  <a:srgbClr val="000000"/>
                </a:solidFill>
                <a:ea typeface="MS PGothic" pitchFamily="34" charset="-128"/>
              </a:rPr>
              <a:t>Managed File Transfers</a:t>
            </a:r>
          </a:p>
          <a:p>
            <a:pPr marL="115888" indent="-115888" defTabSz="914400">
              <a:buClr>
                <a:srgbClr val="990074"/>
              </a:buClr>
              <a:buFont typeface="Wingdings" pitchFamily="2" charset="2"/>
              <a:buChar char="§"/>
            </a:pPr>
            <a:r>
              <a:rPr lang="en-US" sz="1000">
                <a:solidFill>
                  <a:srgbClr val="000000"/>
                </a:solidFill>
                <a:ea typeface="MS PGothic" pitchFamily="34" charset="-128"/>
              </a:rPr>
              <a:t>Bulk de-bulk,  Transformation and Entry / Repair</a:t>
            </a:r>
          </a:p>
        </p:txBody>
      </p:sp>
      <p:grpSp>
        <p:nvGrpSpPr>
          <p:cNvPr id="98306" name="Group 13"/>
          <p:cNvGrpSpPr>
            <a:grpSpLocks/>
          </p:cNvGrpSpPr>
          <p:nvPr/>
        </p:nvGrpSpPr>
        <p:grpSpPr bwMode="auto">
          <a:xfrm flipH="1">
            <a:off x="7589838" y="1636713"/>
            <a:ext cx="3548062" cy="812800"/>
            <a:chOff x="203" y="1252"/>
            <a:chExt cx="1541" cy="592"/>
          </a:xfrm>
        </p:grpSpPr>
        <p:sp>
          <p:nvSpPr>
            <p:cNvPr id="141355" name="Line 14"/>
            <p:cNvSpPr>
              <a:spLocks noChangeShapeType="1"/>
            </p:cNvSpPr>
            <p:nvPr/>
          </p:nvSpPr>
          <p:spPr bwMode="auto">
            <a:xfrm>
              <a:off x="203" y="1252"/>
              <a:ext cx="1541" cy="0"/>
            </a:xfrm>
            <a:prstGeom prst="line">
              <a:avLst/>
            </a:prstGeom>
            <a:noFill/>
            <a:ln w="12700">
              <a:solidFill>
                <a:srgbClr val="EE3E96"/>
              </a:solidFill>
              <a:round/>
              <a:headEnd/>
              <a:tailEnd/>
            </a:ln>
          </p:spPr>
          <p:txBody>
            <a:bodyPr/>
            <a:lstStyle/>
            <a:p>
              <a:pPr defTabSz="914400">
                <a:defRPr/>
              </a:pPr>
              <a:endParaRPr lang="en-US" sz="1800" b="1">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ea typeface="MS PGothic" pitchFamily="34" charset="-128"/>
              </a:endParaRPr>
            </a:p>
          </p:txBody>
        </p:sp>
        <p:grpSp>
          <p:nvGrpSpPr>
            <p:cNvPr id="98348" name="Group 15"/>
            <p:cNvGrpSpPr>
              <a:grpSpLocks/>
            </p:cNvGrpSpPr>
            <p:nvPr/>
          </p:nvGrpSpPr>
          <p:grpSpPr bwMode="auto">
            <a:xfrm>
              <a:off x="203" y="1252"/>
              <a:ext cx="1541" cy="592"/>
              <a:chOff x="203" y="1253"/>
              <a:chExt cx="1541" cy="592"/>
            </a:xfrm>
          </p:grpSpPr>
          <p:sp>
            <p:nvSpPr>
              <p:cNvPr id="141357" name="Line 16"/>
              <p:cNvSpPr>
                <a:spLocks noChangeShapeType="1"/>
              </p:cNvSpPr>
              <p:nvPr/>
            </p:nvSpPr>
            <p:spPr bwMode="auto">
              <a:xfrm>
                <a:off x="1744" y="1253"/>
                <a:ext cx="0" cy="592"/>
              </a:xfrm>
              <a:prstGeom prst="line">
                <a:avLst/>
              </a:prstGeom>
              <a:noFill/>
              <a:ln w="12700">
                <a:solidFill>
                  <a:srgbClr val="EE3E96"/>
                </a:solidFill>
                <a:round/>
                <a:headEnd/>
                <a:tailEnd/>
              </a:ln>
            </p:spPr>
            <p:txBody>
              <a:bodyPr/>
              <a:lstStyle/>
              <a:p>
                <a:pPr defTabSz="914400">
                  <a:defRPr/>
                </a:pPr>
                <a:endParaRPr lang="en-US" sz="1800" b="1">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ea typeface="MS PGothic" pitchFamily="34" charset="-128"/>
                </a:endParaRPr>
              </a:p>
            </p:txBody>
          </p:sp>
          <p:sp>
            <p:nvSpPr>
              <p:cNvPr id="141358" name="Line 17"/>
              <p:cNvSpPr>
                <a:spLocks noChangeShapeType="1"/>
              </p:cNvSpPr>
              <p:nvPr/>
            </p:nvSpPr>
            <p:spPr bwMode="auto">
              <a:xfrm>
                <a:off x="203" y="1845"/>
                <a:ext cx="1541" cy="0"/>
              </a:xfrm>
              <a:prstGeom prst="line">
                <a:avLst/>
              </a:prstGeom>
              <a:noFill/>
              <a:ln w="12700">
                <a:solidFill>
                  <a:srgbClr val="EE3E96"/>
                </a:solidFill>
                <a:round/>
                <a:headEnd/>
                <a:tailEnd/>
              </a:ln>
            </p:spPr>
            <p:txBody>
              <a:bodyPr/>
              <a:lstStyle/>
              <a:p>
                <a:pPr defTabSz="914400">
                  <a:defRPr/>
                </a:pPr>
                <a:endParaRPr lang="en-US" sz="1800" b="1">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ea typeface="MS PGothic" pitchFamily="34" charset="-128"/>
                </a:endParaRPr>
              </a:p>
            </p:txBody>
          </p:sp>
        </p:grpSp>
      </p:grpSp>
      <p:sp>
        <p:nvSpPr>
          <p:cNvPr id="98307" name="Oval 8"/>
          <p:cNvSpPr>
            <a:spLocks noChangeArrowheads="1"/>
          </p:cNvSpPr>
          <p:nvPr/>
        </p:nvSpPr>
        <p:spPr bwMode="auto">
          <a:xfrm>
            <a:off x="5548313" y="1477963"/>
            <a:ext cx="1319212" cy="914400"/>
          </a:xfrm>
          <a:prstGeom prst="ellipse">
            <a:avLst/>
          </a:prstGeom>
          <a:solidFill>
            <a:srgbClr val="990074"/>
          </a:solidFill>
          <a:ln w="3175">
            <a:solidFill>
              <a:srgbClr val="00A1D1"/>
            </a:solidFill>
            <a:round/>
            <a:headEnd/>
            <a:tailEnd/>
          </a:ln>
        </p:spPr>
        <p:txBody>
          <a:bodyPr wrap="none" anchor="ctr"/>
          <a:lstStyle/>
          <a:p>
            <a:pPr defTabSz="914400"/>
            <a:endParaRPr lang="en-GB" sz="2000">
              <a:solidFill>
                <a:srgbClr val="009999"/>
              </a:solidFill>
              <a:ea typeface="MS PGothic" pitchFamily="34" charset="-128"/>
            </a:endParaRPr>
          </a:p>
        </p:txBody>
      </p:sp>
      <p:sp>
        <p:nvSpPr>
          <p:cNvPr id="141316" name="Line 2"/>
          <p:cNvSpPr>
            <a:spLocks noChangeShapeType="1"/>
          </p:cNvSpPr>
          <p:nvPr/>
        </p:nvSpPr>
        <p:spPr bwMode="auto">
          <a:xfrm>
            <a:off x="6805613" y="1858963"/>
            <a:ext cx="771525" cy="0"/>
          </a:xfrm>
          <a:prstGeom prst="line">
            <a:avLst/>
          </a:prstGeom>
          <a:noFill/>
          <a:ln w="12700">
            <a:solidFill>
              <a:srgbClr val="EE32A2"/>
            </a:solidFill>
            <a:round/>
            <a:headEnd/>
            <a:tailEnd/>
          </a:ln>
        </p:spPr>
        <p:txBody>
          <a:bodyPr/>
          <a:lstStyle/>
          <a:p>
            <a:pPr defTabSz="914400">
              <a:defRPr/>
            </a:pPr>
            <a:endParaRPr lang="en-US" sz="1800" b="1">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ea typeface="MS PGothic" pitchFamily="34" charset="-128"/>
            </a:endParaRPr>
          </a:p>
        </p:txBody>
      </p:sp>
      <p:sp>
        <p:nvSpPr>
          <p:cNvPr id="98309" name="Rectangle 49"/>
          <p:cNvSpPr>
            <a:spLocks noChangeArrowheads="1"/>
          </p:cNvSpPr>
          <p:nvPr/>
        </p:nvSpPr>
        <p:spPr bwMode="auto">
          <a:xfrm>
            <a:off x="5576888" y="1722438"/>
            <a:ext cx="1290637" cy="365125"/>
          </a:xfrm>
          <a:prstGeom prst="rect">
            <a:avLst/>
          </a:prstGeom>
          <a:noFill/>
          <a:ln w="9525">
            <a:noFill/>
            <a:miter lim="800000"/>
            <a:headEnd/>
            <a:tailEnd/>
          </a:ln>
        </p:spPr>
        <p:txBody>
          <a:bodyPr>
            <a:spAutoFit/>
          </a:bodyPr>
          <a:lstStyle/>
          <a:p>
            <a:pPr defTabSz="457200"/>
            <a:r>
              <a:rPr lang="en-US" sz="900">
                <a:solidFill>
                  <a:srgbClr val="FFFFFF"/>
                </a:solidFill>
                <a:ea typeface="MS PGothic" pitchFamily="34" charset="-128"/>
              </a:rPr>
              <a:t>Consumer Payments</a:t>
            </a:r>
          </a:p>
        </p:txBody>
      </p:sp>
      <p:sp>
        <p:nvSpPr>
          <p:cNvPr id="98310" name="Rectangle 4"/>
          <p:cNvSpPr>
            <a:spLocks noChangeArrowheads="1"/>
          </p:cNvSpPr>
          <p:nvPr/>
        </p:nvSpPr>
        <p:spPr bwMode="auto">
          <a:xfrm>
            <a:off x="7542213" y="1677988"/>
            <a:ext cx="3922712" cy="708025"/>
          </a:xfrm>
          <a:prstGeom prst="rect">
            <a:avLst/>
          </a:prstGeom>
          <a:noFill/>
          <a:ln w="9525">
            <a:noFill/>
            <a:miter lim="800000"/>
            <a:headEnd/>
            <a:tailEnd/>
          </a:ln>
        </p:spPr>
        <p:txBody>
          <a:bodyPr>
            <a:spAutoFit/>
          </a:bodyPr>
          <a:lstStyle/>
          <a:p>
            <a:pPr marL="115888" indent="-115888" defTabSz="914400">
              <a:buClr>
                <a:srgbClr val="990074"/>
              </a:buClr>
              <a:buFont typeface="Wingdings" pitchFamily="2" charset="2"/>
              <a:buChar char="§"/>
            </a:pPr>
            <a:r>
              <a:rPr lang="en-US" sz="1000">
                <a:solidFill>
                  <a:srgbClr val="000000"/>
                </a:solidFill>
                <a:ea typeface="MS PGothic" pitchFamily="34" charset="-128"/>
              </a:rPr>
              <a:t>Check Processing</a:t>
            </a:r>
          </a:p>
          <a:p>
            <a:pPr marL="115888" indent="-115888" defTabSz="914400">
              <a:buClr>
                <a:srgbClr val="990074"/>
              </a:buClr>
              <a:buFont typeface="Wingdings" pitchFamily="2" charset="2"/>
              <a:buChar char="§"/>
            </a:pPr>
            <a:r>
              <a:rPr lang="en-US" sz="1000">
                <a:solidFill>
                  <a:srgbClr val="000000"/>
                </a:solidFill>
                <a:ea typeface="MS PGothic" pitchFamily="34" charset="-128"/>
              </a:rPr>
              <a:t>Payments online  </a:t>
            </a:r>
          </a:p>
          <a:p>
            <a:pPr marL="115888" indent="-115888" defTabSz="914400">
              <a:buClr>
                <a:srgbClr val="990074"/>
              </a:buClr>
              <a:buFont typeface="Wingdings" pitchFamily="2" charset="2"/>
              <a:buChar char="§"/>
            </a:pPr>
            <a:r>
              <a:rPr lang="en-US" sz="1000">
                <a:solidFill>
                  <a:srgbClr val="000000"/>
                </a:solidFill>
                <a:ea typeface="MS PGothic" pitchFamily="34" charset="-128"/>
              </a:rPr>
              <a:t>Mobile Payments  </a:t>
            </a:r>
          </a:p>
          <a:p>
            <a:pPr marL="115888" indent="-115888" defTabSz="914400">
              <a:buClr>
                <a:srgbClr val="990074"/>
              </a:buClr>
              <a:buFont typeface="Wingdings" pitchFamily="2" charset="2"/>
              <a:buChar char="§"/>
            </a:pPr>
            <a:r>
              <a:rPr lang="en-US" sz="1000">
                <a:solidFill>
                  <a:srgbClr val="000000"/>
                </a:solidFill>
                <a:ea typeface="MS PGothic" pitchFamily="34" charset="-128"/>
              </a:rPr>
              <a:t>Low Value high volume (i.e., cards)</a:t>
            </a:r>
          </a:p>
        </p:txBody>
      </p:sp>
      <p:pic>
        <p:nvPicPr>
          <p:cNvPr id="98311" name="Picture 61" descr="framework_banking_0922_hm-04"/>
          <p:cNvPicPr>
            <a:picLocks noChangeAspect="1" noChangeArrowheads="1"/>
          </p:cNvPicPr>
          <p:nvPr/>
        </p:nvPicPr>
        <p:blipFill>
          <a:blip r:embed="rId2"/>
          <a:srcRect/>
          <a:stretch>
            <a:fillRect/>
          </a:stretch>
        </p:blipFill>
        <p:spPr bwMode="auto">
          <a:xfrm>
            <a:off x="339725" y="1790700"/>
            <a:ext cx="4362450" cy="3276600"/>
          </a:xfrm>
          <a:prstGeom prst="rect">
            <a:avLst/>
          </a:prstGeom>
          <a:noFill/>
          <a:ln w="9525">
            <a:noFill/>
            <a:miter lim="800000"/>
            <a:headEnd/>
            <a:tailEnd/>
          </a:ln>
        </p:spPr>
      </p:pic>
      <p:sp>
        <p:nvSpPr>
          <p:cNvPr id="98312" name="TextBox 38"/>
          <p:cNvSpPr txBox="1">
            <a:spLocks noChangeArrowheads="1"/>
          </p:cNvSpPr>
          <p:nvPr/>
        </p:nvSpPr>
        <p:spPr bwMode="auto">
          <a:xfrm>
            <a:off x="971550" y="2393950"/>
            <a:ext cx="955675" cy="501650"/>
          </a:xfrm>
          <a:prstGeom prst="rect">
            <a:avLst/>
          </a:prstGeom>
          <a:noFill/>
          <a:ln w="9525">
            <a:noFill/>
            <a:miter lim="800000"/>
            <a:headEnd/>
            <a:tailEnd/>
          </a:ln>
        </p:spPr>
        <p:txBody>
          <a:bodyPr wrap="none">
            <a:spAutoFit/>
          </a:bodyPr>
          <a:lstStyle/>
          <a:p>
            <a:pPr defTabSz="457200"/>
            <a:r>
              <a:rPr lang="en-US" sz="900">
                <a:solidFill>
                  <a:srgbClr val="00A1D1"/>
                </a:solidFill>
                <a:ea typeface="MS PGothic" pitchFamily="34" charset="-128"/>
              </a:rPr>
              <a:t>Customer</a:t>
            </a:r>
          </a:p>
          <a:p>
            <a:pPr defTabSz="457200"/>
            <a:r>
              <a:rPr lang="en-US" sz="900">
                <a:solidFill>
                  <a:srgbClr val="00A1D1"/>
                </a:solidFill>
                <a:ea typeface="MS PGothic" pitchFamily="34" charset="-128"/>
              </a:rPr>
              <a:t>Care and</a:t>
            </a:r>
          </a:p>
          <a:p>
            <a:pPr defTabSz="457200"/>
            <a:r>
              <a:rPr lang="en-US" sz="900">
                <a:solidFill>
                  <a:srgbClr val="00A1D1"/>
                </a:solidFill>
                <a:ea typeface="MS PGothic" pitchFamily="34" charset="-128"/>
              </a:rPr>
              <a:t>Insight</a:t>
            </a:r>
          </a:p>
        </p:txBody>
      </p:sp>
      <p:sp>
        <p:nvSpPr>
          <p:cNvPr id="98313" name="TextBox 49"/>
          <p:cNvSpPr txBox="1">
            <a:spLocks noChangeArrowheads="1"/>
          </p:cNvSpPr>
          <p:nvPr/>
        </p:nvSpPr>
        <p:spPr bwMode="auto">
          <a:xfrm>
            <a:off x="2784475" y="2444750"/>
            <a:ext cx="1646238" cy="365125"/>
          </a:xfrm>
          <a:prstGeom prst="rect">
            <a:avLst/>
          </a:prstGeom>
          <a:noFill/>
          <a:ln w="9525">
            <a:noFill/>
            <a:miter lim="800000"/>
            <a:headEnd/>
            <a:tailEnd/>
          </a:ln>
        </p:spPr>
        <p:txBody>
          <a:bodyPr>
            <a:spAutoFit/>
          </a:bodyPr>
          <a:lstStyle/>
          <a:p>
            <a:pPr defTabSz="457200"/>
            <a:r>
              <a:rPr lang="en-US" sz="900">
                <a:solidFill>
                  <a:srgbClr val="EB7C1F"/>
                </a:solidFill>
                <a:ea typeface="MS PGothic" pitchFamily="34" charset="-128"/>
              </a:rPr>
              <a:t>Core Banking </a:t>
            </a:r>
          </a:p>
          <a:p>
            <a:pPr defTabSz="457200"/>
            <a:r>
              <a:rPr lang="en-US" sz="900">
                <a:solidFill>
                  <a:srgbClr val="EB7C1F"/>
                </a:solidFill>
                <a:ea typeface="MS PGothic" pitchFamily="34" charset="-128"/>
              </a:rPr>
              <a:t>Transformation</a:t>
            </a:r>
          </a:p>
        </p:txBody>
      </p:sp>
      <p:sp>
        <p:nvSpPr>
          <p:cNvPr id="98314" name="TextBox 48"/>
          <p:cNvSpPr txBox="1">
            <a:spLocks noChangeArrowheads="1"/>
          </p:cNvSpPr>
          <p:nvPr/>
        </p:nvSpPr>
        <p:spPr bwMode="auto">
          <a:xfrm>
            <a:off x="708025" y="3967163"/>
            <a:ext cx="1538288" cy="365125"/>
          </a:xfrm>
          <a:prstGeom prst="rect">
            <a:avLst/>
          </a:prstGeom>
          <a:noFill/>
          <a:ln w="9525">
            <a:noFill/>
            <a:miter lim="800000"/>
            <a:headEnd/>
            <a:tailEnd/>
          </a:ln>
        </p:spPr>
        <p:txBody>
          <a:bodyPr wrap="none">
            <a:spAutoFit/>
          </a:bodyPr>
          <a:lstStyle/>
          <a:p>
            <a:pPr defTabSz="457200"/>
            <a:r>
              <a:rPr lang="en-US" sz="900">
                <a:solidFill>
                  <a:srgbClr val="1DA43B"/>
                </a:solidFill>
                <a:ea typeface="MS PGothic" pitchFamily="34" charset="-128"/>
              </a:rPr>
              <a:t>Integrated </a:t>
            </a:r>
          </a:p>
          <a:p>
            <a:pPr defTabSz="457200"/>
            <a:r>
              <a:rPr lang="en-US" sz="900">
                <a:solidFill>
                  <a:srgbClr val="1DA43B"/>
                </a:solidFill>
                <a:ea typeface="MS PGothic" pitchFamily="34" charset="-128"/>
              </a:rPr>
              <a:t>Risk Management</a:t>
            </a:r>
          </a:p>
        </p:txBody>
      </p:sp>
      <p:sp>
        <p:nvSpPr>
          <p:cNvPr id="98315" name="TextBox 51"/>
          <p:cNvSpPr txBox="1">
            <a:spLocks noChangeArrowheads="1"/>
          </p:cNvSpPr>
          <p:nvPr/>
        </p:nvSpPr>
        <p:spPr bwMode="auto">
          <a:xfrm>
            <a:off x="3043238" y="3898900"/>
            <a:ext cx="1081087" cy="638175"/>
          </a:xfrm>
          <a:prstGeom prst="rect">
            <a:avLst/>
          </a:prstGeom>
          <a:noFill/>
          <a:ln w="9525">
            <a:noFill/>
            <a:miter lim="800000"/>
            <a:headEnd/>
            <a:tailEnd/>
          </a:ln>
        </p:spPr>
        <p:txBody>
          <a:bodyPr wrap="none">
            <a:spAutoFit/>
          </a:bodyPr>
          <a:lstStyle/>
          <a:p>
            <a:pPr defTabSz="457200"/>
            <a:r>
              <a:rPr lang="en-US" sz="900">
                <a:solidFill>
                  <a:srgbClr val="FFFFFF"/>
                </a:solidFill>
                <a:ea typeface="MS PGothic" pitchFamily="34" charset="-128"/>
              </a:rPr>
              <a:t>Payments &amp;</a:t>
            </a:r>
          </a:p>
          <a:p>
            <a:pPr defTabSz="457200"/>
            <a:r>
              <a:rPr lang="en-US" sz="900">
                <a:solidFill>
                  <a:srgbClr val="FFFFFF"/>
                </a:solidFill>
                <a:ea typeface="MS PGothic" pitchFamily="34" charset="-128"/>
              </a:rPr>
              <a:t>Transaction </a:t>
            </a:r>
          </a:p>
          <a:p>
            <a:pPr defTabSz="457200"/>
            <a:r>
              <a:rPr lang="en-US" sz="900">
                <a:solidFill>
                  <a:srgbClr val="FFFFFF"/>
                </a:solidFill>
                <a:ea typeface="MS PGothic" pitchFamily="34" charset="-128"/>
              </a:rPr>
              <a:t>Services</a:t>
            </a:r>
          </a:p>
          <a:p>
            <a:pPr defTabSz="457200"/>
            <a:endParaRPr lang="en-US" sz="900">
              <a:solidFill>
                <a:srgbClr val="FFFFFF"/>
              </a:solidFill>
              <a:ea typeface="MS PGothic" pitchFamily="34" charset="-128"/>
            </a:endParaRPr>
          </a:p>
        </p:txBody>
      </p:sp>
      <p:sp>
        <p:nvSpPr>
          <p:cNvPr id="98316" name="Rectangle 18"/>
          <p:cNvSpPr>
            <a:spLocks noGrp="1" noChangeArrowheads="1"/>
          </p:cNvSpPr>
          <p:nvPr>
            <p:ph type="title" idx="4294967295"/>
          </p:nvPr>
        </p:nvSpPr>
        <p:spPr>
          <a:xfrm>
            <a:off x="608013" y="274638"/>
            <a:ext cx="10955337" cy="442912"/>
          </a:xfrm>
        </p:spPr>
        <p:txBody>
          <a:bodyPr lIns="91440" tIns="45720" rIns="91440" bIns="45720" anchor="t"/>
          <a:lstStyle/>
          <a:p>
            <a:pPr algn="l" eaLnBrk="1" hangingPunct="1"/>
            <a:r>
              <a:rPr lang="en-US" sz="2800" smtClean="0"/>
              <a:t>Banking Framework for Payments and Transaction Services Projects</a:t>
            </a:r>
            <a:r>
              <a:rPr lang="en-US" sz="2800" noProof="1" smtClean="0"/>
              <a:t/>
            </a:r>
            <a:br>
              <a:rPr lang="en-US" sz="2800" noProof="1" smtClean="0"/>
            </a:br>
            <a:endParaRPr lang="en-US" sz="2800" smtClean="0"/>
          </a:p>
        </p:txBody>
      </p:sp>
      <p:sp>
        <p:nvSpPr>
          <p:cNvPr id="141325" name="Line 2"/>
          <p:cNvSpPr>
            <a:spLocks noChangeShapeType="1"/>
          </p:cNvSpPr>
          <p:nvPr/>
        </p:nvSpPr>
        <p:spPr bwMode="auto">
          <a:xfrm flipV="1">
            <a:off x="4629150" y="2219325"/>
            <a:ext cx="1074738" cy="1325563"/>
          </a:xfrm>
          <a:prstGeom prst="line">
            <a:avLst/>
          </a:prstGeom>
          <a:noFill/>
          <a:ln w="19050">
            <a:solidFill>
              <a:srgbClr val="990074"/>
            </a:solidFill>
            <a:round/>
            <a:headEnd/>
            <a:tailEnd/>
          </a:ln>
        </p:spPr>
        <p:txBody>
          <a:bodyPr/>
          <a:lstStyle/>
          <a:p>
            <a:pPr defTabSz="914400">
              <a:defRPr/>
            </a:pPr>
            <a:endParaRPr lang="en-US" sz="1800" b="1">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ea typeface="MS PGothic" pitchFamily="34" charset="-128"/>
            </a:endParaRPr>
          </a:p>
        </p:txBody>
      </p:sp>
      <p:sp>
        <p:nvSpPr>
          <p:cNvPr id="141326" name="Line 2"/>
          <p:cNvSpPr>
            <a:spLocks noChangeShapeType="1"/>
          </p:cNvSpPr>
          <p:nvPr/>
        </p:nvSpPr>
        <p:spPr bwMode="auto">
          <a:xfrm flipV="1">
            <a:off x="4629150" y="3198813"/>
            <a:ext cx="919163" cy="460375"/>
          </a:xfrm>
          <a:prstGeom prst="line">
            <a:avLst/>
          </a:prstGeom>
          <a:noFill/>
          <a:ln w="19050">
            <a:solidFill>
              <a:srgbClr val="990074"/>
            </a:solidFill>
            <a:round/>
            <a:headEnd/>
            <a:tailEnd/>
          </a:ln>
        </p:spPr>
        <p:txBody>
          <a:bodyPr/>
          <a:lstStyle/>
          <a:p>
            <a:pPr defTabSz="914400">
              <a:defRPr/>
            </a:pPr>
            <a:endParaRPr lang="en-US" sz="1800" b="1">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ea typeface="MS PGothic" pitchFamily="34" charset="-128"/>
            </a:endParaRPr>
          </a:p>
        </p:txBody>
      </p:sp>
      <p:sp>
        <p:nvSpPr>
          <p:cNvPr id="141327" name="Line 2"/>
          <p:cNvSpPr>
            <a:spLocks noChangeShapeType="1"/>
          </p:cNvSpPr>
          <p:nvPr/>
        </p:nvSpPr>
        <p:spPr bwMode="auto">
          <a:xfrm>
            <a:off x="4589463" y="4005263"/>
            <a:ext cx="962025" cy="230187"/>
          </a:xfrm>
          <a:prstGeom prst="line">
            <a:avLst/>
          </a:prstGeom>
          <a:noFill/>
          <a:ln w="19050">
            <a:solidFill>
              <a:srgbClr val="990074"/>
            </a:solidFill>
            <a:round/>
            <a:headEnd/>
            <a:tailEnd/>
          </a:ln>
        </p:spPr>
        <p:txBody>
          <a:bodyPr/>
          <a:lstStyle/>
          <a:p>
            <a:pPr defTabSz="914400">
              <a:defRPr/>
            </a:pPr>
            <a:endParaRPr lang="en-US" sz="1800" b="1">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ea typeface="MS PGothic" pitchFamily="34" charset="-128"/>
            </a:endParaRPr>
          </a:p>
        </p:txBody>
      </p:sp>
      <p:sp>
        <p:nvSpPr>
          <p:cNvPr id="141328" name="Line 2"/>
          <p:cNvSpPr>
            <a:spLocks noChangeShapeType="1"/>
          </p:cNvSpPr>
          <p:nvPr/>
        </p:nvSpPr>
        <p:spPr bwMode="auto">
          <a:xfrm>
            <a:off x="4130675" y="4522788"/>
            <a:ext cx="1531938" cy="865187"/>
          </a:xfrm>
          <a:prstGeom prst="line">
            <a:avLst/>
          </a:prstGeom>
          <a:noFill/>
          <a:ln w="19050">
            <a:solidFill>
              <a:srgbClr val="990074"/>
            </a:solidFill>
            <a:round/>
            <a:headEnd/>
            <a:tailEnd/>
          </a:ln>
        </p:spPr>
        <p:txBody>
          <a:bodyPr/>
          <a:lstStyle/>
          <a:p>
            <a:pPr defTabSz="914400">
              <a:defRPr/>
            </a:pPr>
            <a:endParaRPr lang="en-US" sz="1800" b="1">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ea typeface="MS PGothic" pitchFamily="34" charset="-128"/>
            </a:endParaRPr>
          </a:p>
        </p:txBody>
      </p:sp>
      <p:sp>
        <p:nvSpPr>
          <p:cNvPr id="98321" name="Oval 26"/>
          <p:cNvSpPr>
            <a:spLocks noChangeArrowheads="1"/>
          </p:cNvSpPr>
          <p:nvPr/>
        </p:nvSpPr>
        <p:spPr bwMode="auto">
          <a:xfrm>
            <a:off x="5578475" y="2679700"/>
            <a:ext cx="1319213" cy="914400"/>
          </a:xfrm>
          <a:prstGeom prst="ellipse">
            <a:avLst/>
          </a:prstGeom>
          <a:solidFill>
            <a:srgbClr val="990074"/>
          </a:solidFill>
          <a:ln w="3175">
            <a:solidFill>
              <a:srgbClr val="00A1D1"/>
            </a:solidFill>
            <a:round/>
            <a:headEnd/>
            <a:tailEnd/>
          </a:ln>
        </p:spPr>
        <p:txBody>
          <a:bodyPr wrap="none" anchor="ctr"/>
          <a:lstStyle/>
          <a:p>
            <a:pPr defTabSz="914400"/>
            <a:endParaRPr lang="en-GB" sz="2000">
              <a:solidFill>
                <a:srgbClr val="009999"/>
              </a:solidFill>
              <a:ea typeface="MS PGothic" pitchFamily="34" charset="-128"/>
            </a:endParaRPr>
          </a:p>
        </p:txBody>
      </p:sp>
      <p:grpSp>
        <p:nvGrpSpPr>
          <p:cNvPr id="98322" name="Group 13"/>
          <p:cNvGrpSpPr>
            <a:grpSpLocks/>
          </p:cNvGrpSpPr>
          <p:nvPr/>
        </p:nvGrpSpPr>
        <p:grpSpPr bwMode="auto">
          <a:xfrm flipH="1">
            <a:off x="7573963" y="2695575"/>
            <a:ext cx="3533775" cy="828675"/>
            <a:chOff x="203" y="1252"/>
            <a:chExt cx="1541" cy="592"/>
          </a:xfrm>
        </p:grpSpPr>
        <p:sp>
          <p:nvSpPr>
            <p:cNvPr id="141351" name="Line 14"/>
            <p:cNvSpPr>
              <a:spLocks noChangeShapeType="1"/>
            </p:cNvSpPr>
            <p:nvPr/>
          </p:nvSpPr>
          <p:spPr bwMode="auto">
            <a:xfrm>
              <a:off x="203" y="1252"/>
              <a:ext cx="1541" cy="0"/>
            </a:xfrm>
            <a:prstGeom prst="line">
              <a:avLst/>
            </a:prstGeom>
            <a:noFill/>
            <a:ln w="12700">
              <a:solidFill>
                <a:srgbClr val="EE3E96"/>
              </a:solidFill>
              <a:round/>
              <a:headEnd/>
              <a:tailEnd/>
            </a:ln>
          </p:spPr>
          <p:txBody>
            <a:bodyPr/>
            <a:lstStyle/>
            <a:p>
              <a:pPr defTabSz="914400">
                <a:defRPr/>
              </a:pPr>
              <a:endParaRPr lang="en-US" sz="1800" b="1">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ea typeface="MS PGothic" pitchFamily="34" charset="-128"/>
              </a:endParaRPr>
            </a:p>
          </p:txBody>
        </p:sp>
        <p:grpSp>
          <p:nvGrpSpPr>
            <p:cNvPr id="98344" name="Group 15"/>
            <p:cNvGrpSpPr>
              <a:grpSpLocks/>
            </p:cNvGrpSpPr>
            <p:nvPr/>
          </p:nvGrpSpPr>
          <p:grpSpPr bwMode="auto">
            <a:xfrm>
              <a:off x="203" y="1252"/>
              <a:ext cx="1541" cy="592"/>
              <a:chOff x="203" y="1253"/>
              <a:chExt cx="1541" cy="592"/>
            </a:xfrm>
          </p:grpSpPr>
          <p:sp>
            <p:nvSpPr>
              <p:cNvPr id="141353" name="Line 16"/>
              <p:cNvSpPr>
                <a:spLocks noChangeShapeType="1"/>
              </p:cNvSpPr>
              <p:nvPr/>
            </p:nvSpPr>
            <p:spPr bwMode="auto">
              <a:xfrm>
                <a:off x="1744" y="1253"/>
                <a:ext cx="0" cy="592"/>
              </a:xfrm>
              <a:prstGeom prst="line">
                <a:avLst/>
              </a:prstGeom>
              <a:noFill/>
              <a:ln w="12700">
                <a:solidFill>
                  <a:srgbClr val="EE3E96"/>
                </a:solidFill>
                <a:round/>
                <a:headEnd/>
                <a:tailEnd/>
              </a:ln>
            </p:spPr>
            <p:txBody>
              <a:bodyPr/>
              <a:lstStyle/>
              <a:p>
                <a:pPr defTabSz="914400">
                  <a:defRPr/>
                </a:pPr>
                <a:endParaRPr lang="en-US" sz="1800" b="1">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ea typeface="MS PGothic" pitchFamily="34" charset="-128"/>
                </a:endParaRPr>
              </a:p>
            </p:txBody>
          </p:sp>
          <p:sp>
            <p:nvSpPr>
              <p:cNvPr id="141354" name="Line 17"/>
              <p:cNvSpPr>
                <a:spLocks noChangeShapeType="1"/>
              </p:cNvSpPr>
              <p:nvPr/>
            </p:nvSpPr>
            <p:spPr bwMode="auto">
              <a:xfrm>
                <a:off x="203" y="1845"/>
                <a:ext cx="1541" cy="0"/>
              </a:xfrm>
              <a:prstGeom prst="line">
                <a:avLst/>
              </a:prstGeom>
              <a:noFill/>
              <a:ln w="12700">
                <a:solidFill>
                  <a:srgbClr val="EE3E96"/>
                </a:solidFill>
                <a:round/>
                <a:headEnd/>
                <a:tailEnd/>
              </a:ln>
            </p:spPr>
            <p:txBody>
              <a:bodyPr/>
              <a:lstStyle/>
              <a:p>
                <a:pPr defTabSz="914400">
                  <a:defRPr/>
                </a:pPr>
                <a:endParaRPr lang="en-US" sz="1800" b="1">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ea typeface="MS PGothic" pitchFamily="34" charset="-128"/>
                </a:endParaRPr>
              </a:p>
            </p:txBody>
          </p:sp>
        </p:grpSp>
      </p:grpSp>
      <p:sp>
        <p:nvSpPr>
          <p:cNvPr id="141331" name="Line 2"/>
          <p:cNvSpPr>
            <a:spLocks noChangeShapeType="1"/>
          </p:cNvSpPr>
          <p:nvPr/>
        </p:nvSpPr>
        <p:spPr bwMode="auto">
          <a:xfrm>
            <a:off x="6929438" y="3082925"/>
            <a:ext cx="690562" cy="0"/>
          </a:xfrm>
          <a:prstGeom prst="line">
            <a:avLst/>
          </a:prstGeom>
          <a:noFill/>
          <a:ln w="12700">
            <a:solidFill>
              <a:srgbClr val="EE32A2"/>
            </a:solidFill>
            <a:round/>
            <a:headEnd/>
            <a:tailEnd/>
          </a:ln>
        </p:spPr>
        <p:txBody>
          <a:bodyPr/>
          <a:lstStyle/>
          <a:p>
            <a:pPr defTabSz="914400">
              <a:defRPr/>
            </a:pPr>
            <a:endParaRPr lang="en-US" sz="1800" b="1">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ea typeface="MS PGothic" pitchFamily="34" charset="-128"/>
            </a:endParaRPr>
          </a:p>
        </p:txBody>
      </p:sp>
      <p:sp>
        <p:nvSpPr>
          <p:cNvPr id="98324" name="Rectangle 49"/>
          <p:cNvSpPr>
            <a:spLocks noChangeArrowheads="1"/>
          </p:cNvSpPr>
          <p:nvPr/>
        </p:nvSpPr>
        <p:spPr bwMode="auto">
          <a:xfrm>
            <a:off x="5578475" y="2908300"/>
            <a:ext cx="1290638" cy="365125"/>
          </a:xfrm>
          <a:prstGeom prst="rect">
            <a:avLst/>
          </a:prstGeom>
          <a:noFill/>
          <a:ln w="9525">
            <a:noFill/>
            <a:miter lim="800000"/>
            <a:headEnd/>
            <a:tailEnd/>
          </a:ln>
        </p:spPr>
        <p:txBody>
          <a:bodyPr>
            <a:spAutoFit/>
          </a:bodyPr>
          <a:lstStyle/>
          <a:p>
            <a:pPr defTabSz="457200"/>
            <a:r>
              <a:rPr lang="en-US" sz="900">
                <a:solidFill>
                  <a:srgbClr val="FFFFFF"/>
                </a:solidFill>
                <a:ea typeface="MS PGothic" pitchFamily="34" charset="-128"/>
              </a:rPr>
              <a:t>Commercial Payments</a:t>
            </a:r>
          </a:p>
        </p:txBody>
      </p:sp>
      <p:sp>
        <p:nvSpPr>
          <p:cNvPr id="98325" name="Rectangle 4"/>
          <p:cNvSpPr>
            <a:spLocks noChangeArrowheads="1"/>
          </p:cNvSpPr>
          <p:nvPr/>
        </p:nvSpPr>
        <p:spPr bwMode="auto">
          <a:xfrm>
            <a:off x="7618413" y="2795588"/>
            <a:ext cx="3989387" cy="701675"/>
          </a:xfrm>
          <a:prstGeom prst="rect">
            <a:avLst/>
          </a:prstGeom>
          <a:noFill/>
          <a:ln w="9525">
            <a:noFill/>
            <a:miter lim="800000"/>
            <a:headEnd/>
            <a:tailEnd/>
          </a:ln>
        </p:spPr>
        <p:txBody>
          <a:bodyPr>
            <a:spAutoFit/>
          </a:bodyPr>
          <a:lstStyle/>
          <a:p>
            <a:pPr marL="115888" indent="-115888" defTabSz="914400">
              <a:buClr>
                <a:srgbClr val="990074"/>
              </a:buClr>
              <a:buFont typeface="Wingdings" pitchFamily="2" charset="2"/>
              <a:buChar char="§"/>
            </a:pPr>
            <a:r>
              <a:rPr lang="en-US" sz="1000">
                <a:solidFill>
                  <a:srgbClr val="000000"/>
                </a:solidFill>
                <a:ea typeface="MS PGothic" pitchFamily="34" charset="-128"/>
              </a:rPr>
              <a:t>High Value low volume</a:t>
            </a:r>
          </a:p>
          <a:p>
            <a:pPr marL="115888" indent="-115888" defTabSz="914400">
              <a:buClr>
                <a:srgbClr val="990074"/>
              </a:buClr>
              <a:buFont typeface="Wingdings" pitchFamily="2" charset="2"/>
              <a:buChar char="§"/>
            </a:pPr>
            <a:r>
              <a:rPr lang="en-US" sz="1000">
                <a:solidFill>
                  <a:srgbClr val="000000"/>
                </a:solidFill>
                <a:ea typeface="MS PGothic" pitchFamily="34" charset="-128"/>
              </a:rPr>
              <a:t>Cross border</a:t>
            </a:r>
          </a:p>
          <a:p>
            <a:pPr marL="115888" indent="-115888" defTabSz="914400">
              <a:buClr>
                <a:srgbClr val="990074"/>
              </a:buClr>
              <a:buFont typeface="Wingdings" pitchFamily="2" charset="2"/>
              <a:buChar char="§"/>
            </a:pPr>
            <a:r>
              <a:rPr lang="en-US" sz="1000">
                <a:solidFill>
                  <a:srgbClr val="000000"/>
                </a:solidFill>
                <a:ea typeface="MS PGothic" pitchFamily="34" charset="-128"/>
              </a:rPr>
              <a:t>Corporate services / Payment factory / Cash Management</a:t>
            </a:r>
          </a:p>
        </p:txBody>
      </p:sp>
      <p:sp>
        <p:nvSpPr>
          <p:cNvPr id="98326" name="Oval 37"/>
          <p:cNvSpPr>
            <a:spLocks noChangeArrowheads="1"/>
          </p:cNvSpPr>
          <p:nvPr/>
        </p:nvSpPr>
        <p:spPr bwMode="auto">
          <a:xfrm>
            <a:off x="5548313" y="5222875"/>
            <a:ext cx="1319212" cy="914400"/>
          </a:xfrm>
          <a:prstGeom prst="ellipse">
            <a:avLst/>
          </a:prstGeom>
          <a:solidFill>
            <a:srgbClr val="990074"/>
          </a:solidFill>
          <a:ln w="3175">
            <a:solidFill>
              <a:srgbClr val="00A1D1"/>
            </a:solidFill>
            <a:round/>
            <a:headEnd/>
            <a:tailEnd/>
          </a:ln>
        </p:spPr>
        <p:txBody>
          <a:bodyPr wrap="none" anchor="ctr"/>
          <a:lstStyle/>
          <a:p>
            <a:pPr defTabSz="914400"/>
            <a:endParaRPr lang="en-GB" sz="2000">
              <a:solidFill>
                <a:srgbClr val="009999"/>
              </a:solidFill>
              <a:ea typeface="MS PGothic" pitchFamily="34" charset="-128"/>
            </a:endParaRPr>
          </a:p>
        </p:txBody>
      </p:sp>
      <p:sp>
        <p:nvSpPr>
          <p:cNvPr id="98327" name="Rectangle 49"/>
          <p:cNvSpPr>
            <a:spLocks noChangeArrowheads="1"/>
          </p:cNvSpPr>
          <p:nvPr/>
        </p:nvSpPr>
        <p:spPr bwMode="auto">
          <a:xfrm>
            <a:off x="5548313" y="5467350"/>
            <a:ext cx="1292225" cy="501650"/>
          </a:xfrm>
          <a:prstGeom prst="rect">
            <a:avLst/>
          </a:prstGeom>
          <a:noFill/>
          <a:ln w="9525">
            <a:noFill/>
            <a:miter lim="800000"/>
            <a:headEnd/>
            <a:tailEnd/>
          </a:ln>
        </p:spPr>
        <p:txBody>
          <a:bodyPr>
            <a:spAutoFit/>
          </a:bodyPr>
          <a:lstStyle/>
          <a:p>
            <a:pPr defTabSz="457200"/>
            <a:r>
              <a:rPr lang="en-US" sz="900">
                <a:solidFill>
                  <a:srgbClr val="FFFFFF"/>
                </a:solidFill>
                <a:ea typeface="MS PGothic" pitchFamily="34" charset="-128"/>
              </a:rPr>
              <a:t>Payments transaction Platform</a:t>
            </a:r>
          </a:p>
        </p:txBody>
      </p:sp>
      <p:sp>
        <p:nvSpPr>
          <p:cNvPr id="98328" name="Oval 41"/>
          <p:cNvSpPr>
            <a:spLocks noChangeArrowheads="1"/>
          </p:cNvSpPr>
          <p:nvPr/>
        </p:nvSpPr>
        <p:spPr bwMode="auto">
          <a:xfrm>
            <a:off x="5548313" y="3897313"/>
            <a:ext cx="1319212" cy="914400"/>
          </a:xfrm>
          <a:prstGeom prst="ellipse">
            <a:avLst/>
          </a:prstGeom>
          <a:solidFill>
            <a:srgbClr val="990074"/>
          </a:solidFill>
          <a:ln w="3175">
            <a:solidFill>
              <a:srgbClr val="00A1D1"/>
            </a:solidFill>
            <a:round/>
            <a:headEnd/>
            <a:tailEnd/>
          </a:ln>
        </p:spPr>
        <p:txBody>
          <a:bodyPr wrap="none" anchor="ctr"/>
          <a:lstStyle/>
          <a:p>
            <a:pPr defTabSz="914400"/>
            <a:endParaRPr lang="en-GB" sz="2000">
              <a:solidFill>
                <a:srgbClr val="009999"/>
              </a:solidFill>
              <a:ea typeface="MS PGothic" pitchFamily="34" charset="-128"/>
            </a:endParaRPr>
          </a:p>
        </p:txBody>
      </p:sp>
      <p:grpSp>
        <p:nvGrpSpPr>
          <p:cNvPr id="98329" name="Group 13"/>
          <p:cNvGrpSpPr>
            <a:grpSpLocks/>
          </p:cNvGrpSpPr>
          <p:nvPr/>
        </p:nvGrpSpPr>
        <p:grpSpPr bwMode="auto">
          <a:xfrm flipH="1">
            <a:off x="7542213" y="3789363"/>
            <a:ext cx="3582987" cy="890587"/>
            <a:chOff x="203" y="1252"/>
            <a:chExt cx="1541" cy="592"/>
          </a:xfrm>
        </p:grpSpPr>
        <p:sp>
          <p:nvSpPr>
            <p:cNvPr id="141347" name="Line 14"/>
            <p:cNvSpPr>
              <a:spLocks noChangeShapeType="1"/>
            </p:cNvSpPr>
            <p:nvPr/>
          </p:nvSpPr>
          <p:spPr bwMode="auto">
            <a:xfrm>
              <a:off x="203" y="1252"/>
              <a:ext cx="1541" cy="0"/>
            </a:xfrm>
            <a:prstGeom prst="line">
              <a:avLst/>
            </a:prstGeom>
            <a:noFill/>
            <a:ln w="12700">
              <a:solidFill>
                <a:srgbClr val="EE3E96"/>
              </a:solidFill>
              <a:round/>
              <a:headEnd/>
              <a:tailEnd/>
            </a:ln>
          </p:spPr>
          <p:txBody>
            <a:bodyPr/>
            <a:lstStyle/>
            <a:p>
              <a:pPr defTabSz="914400">
                <a:defRPr/>
              </a:pPr>
              <a:endParaRPr lang="en-US" sz="1800" b="1">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ea typeface="MS PGothic" pitchFamily="34" charset="-128"/>
              </a:endParaRPr>
            </a:p>
          </p:txBody>
        </p:sp>
        <p:grpSp>
          <p:nvGrpSpPr>
            <p:cNvPr id="98340" name="Group 15"/>
            <p:cNvGrpSpPr>
              <a:grpSpLocks/>
            </p:cNvGrpSpPr>
            <p:nvPr/>
          </p:nvGrpSpPr>
          <p:grpSpPr bwMode="auto">
            <a:xfrm>
              <a:off x="203" y="1252"/>
              <a:ext cx="1541" cy="592"/>
              <a:chOff x="203" y="1253"/>
              <a:chExt cx="1541" cy="592"/>
            </a:xfrm>
          </p:grpSpPr>
          <p:sp>
            <p:nvSpPr>
              <p:cNvPr id="141349" name="Line 16"/>
              <p:cNvSpPr>
                <a:spLocks noChangeShapeType="1"/>
              </p:cNvSpPr>
              <p:nvPr/>
            </p:nvSpPr>
            <p:spPr bwMode="auto">
              <a:xfrm>
                <a:off x="1744" y="1253"/>
                <a:ext cx="0" cy="592"/>
              </a:xfrm>
              <a:prstGeom prst="line">
                <a:avLst/>
              </a:prstGeom>
              <a:noFill/>
              <a:ln w="12700">
                <a:solidFill>
                  <a:srgbClr val="EE3E96"/>
                </a:solidFill>
                <a:round/>
                <a:headEnd/>
                <a:tailEnd/>
              </a:ln>
            </p:spPr>
            <p:txBody>
              <a:bodyPr/>
              <a:lstStyle/>
              <a:p>
                <a:pPr defTabSz="914400">
                  <a:defRPr/>
                </a:pPr>
                <a:endParaRPr lang="en-US" sz="1800" b="1">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ea typeface="MS PGothic" pitchFamily="34" charset="-128"/>
                </a:endParaRPr>
              </a:p>
            </p:txBody>
          </p:sp>
          <p:sp>
            <p:nvSpPr>
              <p:cNvPr id="141350" name="Line 17"/>
              <p:cNvSpPr>
                <a:spLocks noChangeShapeType="1"/>
              </p:cNvSpPr>
              <p:nvPr/>
            </p:nvSpPr>
            <p:spPr bwMode="auto">
              <a:xfrm>
                <a:off x="203" y="1845"/>
                <a:ext cx="1541" cy="0"/>
              </a:xfrm>
              <a:prstGeom prst="line">
                <a:avLst/>
              </a:prstGeom>
              <a:noFill/>
              <a:ln w="12700">
                <a:solidFill>
                  <a:srgbClr val="EE3E96"/>
                </a:solidFill>
                <a:round/>
                <a:headEnd/>
                <a:tailEnd/>
              </a:ln>
            </p:spPr>
            <p:txBody>
              <a:bodyPr/>
              <a:lstStyle/>
              <a:p>
                <a:pPr defTabSz="914400">
                  <a:defRPr/>
                </a:pPr>
                <a:endParaRPr lang="en-US" sz="1800" b="1">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ea typeface="MS PGothic" pitchFamily="34" charset="-128"/>
                </a:endParaRPr>
              </a:p>
            </p:txBody>
          </p:sp>
        </p:grpSp>
      </p:grpSp>
      <p:sp>
        <p:nvSpPr>
          <p:cNvPr id="141338" name="Line 2"/>
          <p:cNvSpPr>
            <a:spLocks noChangeShapeType="1"/>
          </p:cNvSpPr>
          <p:nvPr/>
        </p:nvSpPr>
        <p:spPr bwMode="auto">
          <a:xfrm>
            <a:off x="6805613" y="4238625"/>
            <a:ext cx="771525" cy="0"/>
          </a:xfrm>
          <a:prstGeom prst="line">
            <a:avLst/>
          </a:prstGeom>
          <a:noFill/>
          <a:ln w="12700">
            <a:solidFill>
              <a:srgbClr val="EE32A2"/>
            </a:solidFill>
            <a:round/>
            <a:headEnd/>
            <a:tailEnd/>
          </a:ln>
        </p:spPr>
        <p:txBody>
          <a:bodyPr/>
          <a:lstStyle/>
          <a:p>
            <a:pPr defTabSz="914400">
              <a:defRPr/>
            </a:pPr>
            <a:endParaRPr lang="en-US" sz="1800" b="1">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ea typeface="MS PGothic" pitchFamily="34" charset="-128"/>
            </a:endParaRPr>
          </a:p>
        </p:txBody>
      </p:sp>
      <p:sp>
        <p:nvSpPr>
          <p:cNvPr id="98331" name="Rectangle 3"/>
          <p:cNvSpPr>
            <a:spLocks noChangeArrowheads="1"/>
          </p:cNvSpPr>
          <p:nvPr/>
        </p:nvSpPr>
        <p:spPr bwMode="auto">
          <a:xfrm>
            <a:off x="7678738" y="3775075"/>
            <a:ext cx="3924300" cy="854075"/>
          </a:xfrm>
          <a:prstGeom prst="rect">
            <a:avLst/>
          </a:prstGeom>
          <a:noFill/>
          <a:ln w="9525">
            <a:noFill/>
            <a:miter lim="800000"/>
            <a:headEnd/>
            <a:tailEnd/>
          </a:ln>
        </p:spPr>
        <p:txBody>
          <a:bodyPr>
            <a:spAutoFit/>
          </a:bodyPr>
          <a:lstStyle/>
          <a:p>
            <a:pPr marL="115888" indent="-115888" defTabSz="914400">
              <a:buClr>
                <a:srgbClr val="990074"/>
              </a:buClr>
              <a:buFont typeface="Wingdings" pitchFamily="2" charset="2"/>
              <a:buChar char="§"/>
            </a:pPr>
            <a:r>
              <a:rPr lang="en-US" sz="1000">
                <a:solidFill>
                  <a:srgbClr val="000000"/>
                </a:solidFill>
                <a:ea typeface="MS PGothic" pitchFamily="34" charset="-128"/>
              </a:rPr>
              <a:t>CARD / Durbin / Regulation E (US based), Basel III, PSD, SEPA</a:t>
            </a:r>
          </a:p>
          <a:p>
            <a:pPr marL="115888" indent="-115888" defTabSz="914400">
              <a:buClr>
                <a:srgbClr val="990074"/>
              </a:buClr>
              <a:buFont typeface="Wingdings" pitchFamily="2" charset="2"/>
              <a:buChar char="§"/>
            </a:pPr>
            <a:r>
              <a:rPr lang="en-US" sz="1000">
                <a:solidFill>
                  <a:srgbClr val="000000"/>
                </a:solidFill>
                <a:ea typeface="MS PGothic" pitchFamily="34" charset="-128"/>
              </a:rPr>
              <a:t>Payment Transparency, Liquidity,, AML, CTF, Embargo Check,</a:t>
            </a:r>
          </a:p>
          <a:p>
            <a:pPr marL="115888" indent="-115888" defTabSz="914400">
              <a:buClr>
                <a:srgbClr val="990074"/>
              </a:buClr>
              <a:buFont typeface="Wingdings" pitchFamily="2" charset="2"/>
              <a:buChar char="§"/>
            </a:pPr>
            <a:r>
              <a:rPr lang="en-US" sz="1000">
                <a:solidFill>
                  <a:srgbClr val="000000"/>
                </a:solidFill>
                <a:ea typeface="MS PGothic" pitchFamily="34" charset="-128"/>
              </a:rPr>
              <a:t>Adaptive Risk / Regulation capable</a:t>
            </a:r>
          </a:p>
        </p:txBody>
      </p:sp>
      <p:sp>
        <p:nvSpPr>
          <p:cNvPr id="98332" name="Rectangle 49"/>
          <p:cNvSpPr>
            <a:spLocks noChangeArrowheads="1"/>
          </p:cNvSpPr>
          <p:nvPr/>
        </p:nvSpPr>
        <p:spPr bwMode="auto">
          <a:xfrm>
            <a:off x="5548313" y="4141788"/>
            <a:ext cx="1292225" cy="365125"/>
          </a:xfrm>
          <a:prstGeom prst="rect">
            <a:avLst/>
          </a:prstGeom>
          <a:noFill/>
          <a:ln w="9525">
            <a:noFill/>
            <a:miter lim="800000"/>
            <a:headEnd/>
            <a:tailEnd/>
          </a:ln>
        </p:spPr>
        <p:txBody>
          <a:bodyPr>
            <a:spAutoFit/>
          </a:bodyPr>
          <a:lstStyle/>
          <a:p>
            <a:pPr defTabSz="457200"/>
            <a:r>
              <a:rPr lang="en-US" sz="900">
                <a:solidFill>
                  <a:srgbClr val="FFFFFF"/>
                </a:solidFill>
                <a:ea typeface="MS PGothic" pitchFamily="34" charset="-128"/>
              </a:rPr>
              <a:t>Compliance and Risk</a:t>
            </a:r>
          </a:p>
        </p:txBody>
      </p:sp>
      <p:grpSp>
        <p:nvGrpSpPr>
          <p:cNvPr id="98333" name="Group 13"/>
          <p:cNvGrpSpPr>
            <a:grpSpLocks/>
          </p:cNvGrpSpPr>
          <p:nvPr/>
        </p:nvGrpSpPr>
        <p:grpSpPr bwMode="auto">
          <a:xfrm flipH="1">
            <a:off x="7605713" y="4954588"/>
            <a:ext cx="3562350" cy="1135062"/>
            <a:chOff x="203" y="1252"/>
            <a:chExt cx="1541" cy="592"/>
          </a:xfrm>
        </p:grpSpPr>
        <p:sp>
          <p:nvSpPr>
            <p:cNvPr id="141343" name="Line 14"/>
            <p:cNvSpPr>
              <a:spLocks noChangeShapeType="1"/>
            </p:cNvSpPr>
            <p:nvPr/>
          </p:nvSpPr>
          <p:spPr bwMode="auto">
            <a:xfrm>
              <a:off x="203" y="1252"/>
              <a:ext cx="1541" cy="0"/>
            </a:xfrm>
            <a:prstGeom prst="line">
              <a:avLst/>
            </a:prstGeom>
            <a:noFill/>
            <a:ln w="12700">
              <a:solidFill>
                <a:srgbClr val="EE3E96"/>
              </a:solidFill>
              <a:round/>
              <a:headEnd/>
              <a:tailEnd/>
            </a:ln>
          </p:spPr>
          <p:txBody>
            <a:bodyPr/>
            <a:lstStyle/>
            <a:p>
              <a:pPr defTabSz="914400">
                <a:defRPr/>
              </a:pPr>
              <a:endParaRPr lang="en-US" sz="1800" b="1">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ea typeface="MS PGothic" pitchFamily="34" charset="-128"/>
              </a:endParaRPr>
            </a:p>
          </p:txBody>
        </p:sp>
        <p:grpSp>
          <p:nvGrpSpPr>
            <p:cNvPr id="98336" name="Group 15"/>
            <p:cNvGrpSpPr>
              <a:grpSpLocks/>
            </p:cNvGrpSpPr>
            <p:nvPr/>
          </p:nvGrpSpPr>
          <p:grpSpPr bwMode="auto">
            <a:xfrm>
              <a:off x="203" y="1252"/>
              <a:ext cx="1541" cy="592"/>
              <a:chOff x="203" y="1253"/>
              <a:chExt cx="1541" cy="592"/>
            </a:xfrm>
          </p:grpSpPr>
          <p:sp>
            <p:nvSpPr>
              <p:cNvPr id="141345" name="Line 16"/>
              <p:cNvSpPr>
                <a:spLocks noChangeShapeType="1"/>
              </p:cNvSpPr>
              <p:nvPr/>
            </p:nvSpPr>
            <p:spPr bwMode="auto">
              <a:xfrm>
                <a:off x="1744" y="1253"/>
                <a:ext cx="0" cy="592"/>
              </a:xfrm>
              <a:prstGeom prst="line">
                <a:avLst/>
              </a:prstGeom>
              <a:noFill/>
              <a:ln w="12700">
                <a:solidFill>
                  <a:srgbClr val="EE3E96"/>
                </a:solidFill>
                <a:round/>
                <a:headEnd/>
                <a:tailEnd/>
              </a:ln>
            </p:spPr>
            <p:txBody>
              <a:bodyPr/>
              <a:lstStyle/>
              <a:p>
                <a:pPr defTabSz="914400">
                  <a:defRPr/>
                </a:pPr>
                <a:endParaRPr lang="en-US" sz="1800" b="1">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ea typeface="MS PGothic" pitchFamily="34" charset="-128"/>
                </a:endParaRPr>
              </a:p>
            </p:txBody>
          </p:sp>
          <p:sp>
            <p:nvSpPr>
              <p:cNvPr id="141346" name="Line 17"/>
              <p:cNvSpPr>
                <a:spLocks noChangeShapeType="1"/>
              </p:cNvSpPr>
              <p:nvPr/>
            </p:nvSpPr>
            <p:spPr bwMode="auto">
              <a:xfrm>
                <a:off x="203" y="1845"/>
                <a:ext cx="1541" cy="0"/>
              </a:xfrm>
              <a:prstGeom prst="line">
                <a:avLst/>
              </a:prstGeom>
              <a:noFill/>
              <a:ln w="12700">
                <a:solidFill>
                  <a:srgbClr val="EE3E96"/>
                </a:solidFill>
                <a:round/>
                <a:headEnd/>
                <a:tailEnd/>
              </a:ln>
            </p:spPr>
            <p:txBody>
              <a:bodyPr/>
              <a:lstStyle/>
              <a:p>
                <a:pPr defTabSz="914400">
                  <a:defRPr/>
                </a:pPr>
                <a:endParaRPr lang="en-US" sz="1800" b="1">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ea typeface="MS PGothic" pitchFamily="34" charset="-128"/>
                </a:endParaRPr>
              </a:p>
            </p:txBody>
          </p:sp>
        </p:grpSp>
      </p:grpSp>
      <p:sp>
        <p:nvSpPr>
          <p:cNvPr id="141342" name="Line 2"/>
          <p:cNvSpPr>
            <a:spLocks noChangeShapeType="1"/>
          </p:cNvSpPr>
          <p:nvPr/>
        </p:nvSpPr>
        <p:spPr bwMode="auto">
          <a:xfrm flipV="1">
            <a:off x="6853238" y="5675313"/>
            <a:ext cx="766762" cy="1587"/>
          </a:xfrm>
          <a:prstGeom prst="line">
            <a:avLst/>
          </a:prstGeom>
          <a:noFill/>
          <a:ln w="12700">
            <a:solidFill>
              <a:srgbClr val="EE32A2"/>
            </a:solidFill>
            <a:round/>
            <a:headEnd/>
            <a:tailEnd/>
          </a:ln>
        </p:spPr>
        <p:txBody>
          <a:bodyPr/>
          <a:lstStyle/>
          <a:p>
            <a:pPr defTabSz="914400">
              <a:defRPr/>
            </a:pPr>
            <a:endParaRPr lang="en-US" sz="1800" b="1">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ea typeface="MS PGothic" pitchFamily="34"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3"/>
          <p:cNvSpPr>
            <a:spLocks noChangeArrowheads="1"/>
          </p:cNvSpPr>
          <p:nvPr/>
        </p:nvSpPr>
        <p:spPr bwMode="auto">
          <a:xfrm>
            <a:off x="3368675" y="2019300"/>
            <a:ext cx="4719638" cy="825500"/>
          </a:xfrm>
          <a:prstGeom prst="rect">
            <a:avLst/>
          </a:prstGeom>
          <a:noFill/>
          <a:ln w="9525" algn="ctr">
            <a:noFill/>
            <a:miter lim="800000"/>
            <a:headEnd/>
            <a:tailEnd/>
          </a:ln>
        </p:spPr>
        <p:txBody>
          <a:bodyPr anchor="ctr"/>
          <a:lstStyle/>
          <a:p>
            <a:pPr defTabSz="914400">
              <a:spcBef>
                <a:spcPct val="10000"/>
              </a:spcBef>
              <a:spcAft>
                <a:spcPct val="15000"/>
              </a:spcAft>
            </a:pPr>
            <a:r>
              <a:rPr lang="en-US" sz="1100">
                <a:ea typeface="MS PGothic" pitchFamily="34" charset="-128"/>
              </a:rPr>
              <a:t>Process, manage, measure and monitor high volume low value payments from individual consumers including check / check images, online payments, mobile or smart phone payments; digital signatures for online applications, and payments from credit / debit cards, ATMs, etc.</a:t>
            </a:r>
          </a:p>
        </p:txBody>
      </p:sp>
      <p:sp>
        <p:nvSpPr>
          <p:cNvPr id="99330" name="Rectangle 4"/>
          <p:cNvSpPr>
            <a:spLocks noChangeArrowheads="1"/>
          </p:cNvSpPr>
          <p:nvPr/>
        </p:nvSpPr>
        <p:spPr bwMode="auto">
          <a:xfrm>
            <a:off x="977900" y="5635625"/>
            <a:ext cx="2193925" cy="577850"/>
          </a:xfrm>
          <a:prstGeom prst="rect">
            <a:avLst/>
          </a:prstGeom>
          <a:solidFill>
            <a:srgbClr val="990074"/>
          </a:solidFill>
          <a:ln w="9525" algn="ctr">
            <a:noFill/>
            <a:miter lim="800000"/>
            <a:headEnd/>
            <a:tailEnd/>
          </a:ln>
        </p:spPr>
        <p:txBody>
          <a:bodyPr anchor="ctr"/>
          <a:lstStyle/>
          <a:p>
            <a:pPr defTabSz="457200">
              <a:spcBef>
                <a:spcPct val="35000"/>
              </a:spcBef>
              <a:spcAft>
                <a:spcPct val="15000"/>
              </a:spcAft>
              <a:buClr>
                <a:schemeClr val="bg1"/>
              </a:buClr>
            </a:pPr>
            <a:r>
              <a:rPr lang="en-US" sz="1200">
                <a:solidFill>
                  <a:schemeClr val="bg1"/>
                </a:solidFill>
                <a:ea typeface="MS PGothic" pitchFamily="34" charset="-128"/>
              </a:rPr>
              <a:t>Payments Transaction Platform</a:t>
            </a:r>
          </a:p>
        </p:txBody>
      </p:sp>
      <p:sp>
        <p:nvSpPr>
          <p:cNvPr id="99331" name="Rectangle 5"/>
          <p:cNvSpPr>
            <a:spLocks noChangeArrowheads="1"/>
          </p:cNvSpPr>
          <p:nvPr/>
        </p:nvSpPr>
        <p:spPr bwMode="auto">
          <a:xfrm>
            <a:off x="3368675" y="4343400"/>
            <a:ext cx="4545013" cy="701675"/>
          </a:xfrm>
          <a:prstGeom prst="rect">
            <a:avLst/>
          </a:prstGeom>
          <a:noFill/>
          <a:ln w="9525" algn="ctr">
            <a:noFill/>
            <a:miter lim="800000"/>
            <a:headEnd/>
            <a:tailEnd/>
          </a:ln>
        </p:spPr>
        <p:txBody>
          <a:bodyPr anchor="ctr"/>
          <a:lstStyle/>
          <a:p>
            <a:pPr defTabSz="914400">
              <a:spcBef>
                <a:spcPct val="10000"/>
              </a:spcBef>
              <a:spcAft>
                <a:spcPct val="15000"/>
              </a:spcAft>
            </a:pPr>
            <a:r>
              <a:rPr lang="en-US" sz="1100">
                <a:ea typeface="MS PGothic" pitchFamily="34" charset="-128"/>
              </a:rPr>
              <a:t>Restructure payments operations to comply with regulations and schemes:  e.g. SEPA Direct Debit, SEPA Credit Transfer, card regulations, payments reporting and transparency, liquidity, AML, CTF,  and embargo check.  Adapts to address new risks and regulations</a:t>
            </a:r>
          </a:p>
        </p:txBody>
      </p:sp>
      <p:sp>
        <p:nvSpPr>
          <p:cNvPr id="99332" name="Rectangle 6"/>
          <p:cNvSpPr>
            <a:spLocks noChangeArrowheads="1"/>
          </p:cNvSpPr>
          <p:nvPr/>
        </p:nvSpPr>
        <p:spPr bwMode="auto">
          <a:xfrm>
            <a:off x="977900" y="2070100"/>
            <a:ext cx="2193925" cy="561975"/>
          </a:xfrm>
          <a:prstGeom prst="rect">
            <a:avLst/>
          </a:prstGeom>
          <a:solidFill>
            <a:srgbClr val="990074"/>
          </a:solidFill>
          <a:ln w="9525" algn="ctr">
            <a:noFill/>
            <a:miter lim="800000"/>
            <a:headEnd/>
            <a:tailEnd/>
          </a:ln>
        </p:spPr>
        <p:txBody>
          <a:bodyPr anchor="ctr"/>
          <a:lstStyle/>
          <a:p>
            <a:pPr defTabSz="457200">
              <a:spcBef>
                <a:spcPct val="35000"/>
              </a:spcBef>
              <a:spcAft>
                <a:spcPct val="15000"/>
              </a:spcAft>
              <a:buClr>
                <a:schemeClr val="bg1"/>
              </a:buClr>
            </a:pPr>
            <a:r>
              <a:rPr lang="en-US" sz="1200">
                <a:solidFill>
                  <a:schemeClr val="bg1"/>
                </a:solidFill>
                <a:ea typeface="MS PGothic" pitchFamily="34" charset="-128"/>
              </a:rPr>
              <a:t>Consumer Payments</a:t>
            </a:r>
          </a:p>
        </p:txBody>
      </p:sp>
      <p:sp>
        <p:nvSpPr>
          <p:cNvPr id="99333" name="Rectangle 13"/>
          <p:cNvSpPr>
            <a:spLocks noChangeArrowheads="1"/>
          </p:cNvSpPr>
          <p:nvPr/>
        </p:nvSpPr>
        <p:spPr bwMode="auto">
          <a:xfrm>
            <a:off x="3403600" y="5464175"/>
            <a:ext cx="4546600" cy="1069975"/>
          </a:xfrm>
          <a:prstGeom prst="rect">
            <a:avLst/>
          </a:prstGeom>
          <a:noFill/>
          <a:ln w="9525" algn="ctr">
            <a:noFill/>
            <a:miter lim="800000"/>
            <a:headEnd/>
            <a:tailEnd/>
          </a:ln>
        </p:spPr>
        <p:txBody>
          <a:bodyPr anchor="ctr"/>
          <a:lstStyle/>
          <a:p>
            <a:pPr defTabSz="914400">
              <a:spcBef>
                <a:spcPct val="10000"/>
              </a:spcBef>
              <a:spcAft>
                <a:spcPct val="15000"/>
              </a:spcAft>
            </a:pPr>
            <a:r>
              <a:rPr lang="en-US" sz="1100">
                <a:ea typeface="MS PGothic" pitchFamily="34" charset="-128"/>
              </a:rPr>
              <a:t>Integrated, horizontal, and reusable payments and treasury capabilities relevant across all payment products within a bank.   Core payment processing functions and integrated toolset.  Transaction warehouse and analytics for all LOBs</a:t>
            </a:r>
          </a:p>
        </p:txBody>
      </p:sp>
      <p:sp>
        <p:nvSpPr>
          <p:cNvPr id="99334" name="Rectangle 14"/>
          <p:cNvSpPr>
            <a:spLocks noChangeArrowheads="1"/>
          </p:cNvSpPr>
          <p:nvPr/>
        </p:nvSpPr>
        <p:spPr bwMode="auto">
          <a:xfrm>
            <a:off x="977900" y="3227388"/>
            <a:ext cx="2193925" cy="557212"/>
          </a:xfrm>
          <a:prstGeom prst="rect">
            <a:avLst/>
          </a:prstGeom>
          <a:solidFill>
            <a:srgbClr val="990074"/>
          </a:solidFill>
          <a:ln w="9525" algn="ctr">
            <a:noFill/>
            <a:miter lim="800000"/>
            <a:headEnd/>
            <a:tailEnd/>
          </a:ln>
        </p:spPr>
        <p:txBody>
          <a:bodyPr anchor="ctr"/>
          <a:lstStyle/>
          <a:p>
            <a:pPr defTabSz="457200">
              <a:spcBef>
                <a:spcPct val="35000"/>
              </a:spcBef>
              <a:spcAft>
                <a:spcPct val="15000"/>
              </a:spcAft>
              <a:buClr>
                <a:schemeClr val="bg1"/>
              </a:buClr>
            </a:pPr>
            <a:r>
              <a:rPr lang="en-US" sz="1200">
                <a:solidFill>
                  <a:schemeClr val="bg1"/>
                </a:solidFill>
                <a:ea typeface="MS PGothic" pitchFamily="34" charset="-128"/>
              </a:rPr>
              <a:t>Commercial Payments</a:t>
            </a:r>
          </a:p>
        </p:txBody>
      </p:sp>
      <p:sp>
        <p:nvSpPr>
          <p:cNvPr id="99335" name="Text Box 15"/>
          <p:cNvSpPr txBox="1">
            <a:spLocks noChangeArrowheads="1"/>
          </p:cNvSpPr>
          <p:nvPr/>
        </p:nvSpPr>
        <p:spPr bwMode="auto">
          <a:xfrm>
            <a:off x="898525" y="1495425"/>
            <a:ext cx="2019300" cy="369888"/>
          </a:xfrm>
          <a:prstGeom prst="rect">
            <a:avLst/>
          </a:prstGeom>
          <a:noFill/>
          <a:ln w="9525">
            <a:noFill/>
            <a:miter lim="800000"/>
            <a:headEnd/>
            <a:tailEnd/>
          </a:ln>
        </p:spPr>
        <p:txBody>
          <a:bodyPr wrap="none">
            <a:spAutoFit/>
          </a:bodyPr>
          <a:lstStyle/>
          <a:p>
            <a:pPr defTabSz="457200" eaLnBrk="0" hangingPunct="0"/>
            <a:r>
              <a:rPr lang="en-US" sz="1800" i="1">
                <a:ea typeface="MS PGothic" pitchFamily="34" charset="-128"/>
              </a:rPr>
              <a:t>project areas</a:t>
            </a:r>
          </a:p>
        </p:txBody>
      </p:sp>
      <p:sp>
        <p:nvSpPr>
          <p:cNvPr id="99336" name="Rectangle 16"/>
          <p:cNvSpPr>
            <a:spLocks noChangeArrowheads="1"/>
          </p:cNvSpPr>
          <p:nvPr/>
        </p:nvSpPr>
        <p:spPr bwMode="auto">
          <a:xfrm>
            <a:off x="3368675" y="3190875"/>
            <a:ext cx="4665663" cy="658813"/>
          </a:xfrm>
          <a:prstGeom prst="rect">
            <a:avLst/>
          </a:prstGeom>
          <a:noFill/>
          <a:ln w="9525" algn="ctr">
            <a:noFill/>
            <a:miter lim="800000"/>
            <a:headEnd/>
            <a:tailEnd/>
          </a:ln>
        </p:spPr>
        <p:txBody>
          <a:bodyPr anchor="ctr"/>
          <a:lstStyle/>
          <a:p>
            <a:pPr defTabSz="914400">
              <a:spcBef>
                <a:spcPct val="10000"/>
              </a:spcBef>
              <a:spcAft>
                <a:spcPct val="15000"/>
              </a:spcAft>
            </a:pPr>
            <a:r>
              <a:rPr lang="en-US" sz="1100">
                <a:ea typeface="MS PGothic" pitchFamily="34" charset="-128"/>
              </a:rPr>
              <a:t>Process payments, serve corporate customers and manage internal treasury services; manage payments bank to bank, bank to clearing house or central bank, or country to country</a:t>
            </a:r>
          </a:p>
        </p:txBody>
      </p:sp>
      <p:sp>
        <p:nvSpPr>
          <p:cNvPr id="99337" name="Rectangle 17"/>
          <p:cNvSpPr>
            <a:spLocks noChangeArrowheads="1"/>
          </p:cNvSpPr>
          <p:nvPr/>
        </p:nvSpPr>
        <p:spPr bwMode="auto">
          <a:xfrm>
            <a:off x="977900" y="4406900"/>
            <a:ext cx="2193925" cy="557213"/>
          </a:xfrm>
          <a:prstGeom prst="rect">
            <a:avLst/>
          </a:prstGeom>
          <a:solidFill>
            <a:srgbClr val="990074"/>
          </a:solidFill>
          <a:ln w="9525" algn="ctr">
            <a:noFill/>
            <a:miter lim="800000"/>
            <a:headEnd/>
            <a:tailEnd/>
          </a:ln>
        </p:spPr>
        <p:txBody>
          <a:bodyPr anchor="ctr"/>
          <a:lstStyle/>
          <a:p>
            <a:pPr defTabSz="457200">
              <a:spcBef>
                <a:spcPct val="35000"/>
              </a:spcBef>
              <a:spcAft>
                <a:spcPct val="15000"/>
              </a:spcAft>
              <a:buClr>
                <a:schemeClr val="bg1"/>
              </a:buClr>
            </a:pPr>
            <a:r>
              <a:rPr lang="en-US" sz="1200">
                <a:solidFill>
                  <a:schemeClr val="bg1"/>
                </a:solidFill>
                <a:ea typeface="MS PGothic" pitchFamily="34" charset="-128"/>
              </a:rPr>
              <a:t>Compliance and Risk</a:t>
            </a:r>
          </a:p>
        </p:txBody>
      </p:sp>
      <p:pic>
        <p:nvPicPr>
          <p:cNvPr id="99338" name="Picture 18" descr="Icons_coIns copy"/>
          <p:cNvPicPr>
            <a:picLocks noChangeAspect="1" noChangeArrowheads="1"/>
          </p:cNvPicPr>
          <p:nvPr/>
        </p:nvPicPr>
        <p:blipFill>
          <a:blip r:embed="rId3"/>
          <a:srcRect r="51883" b="47939"/>
          <a:stretch>
            <a:fillRect/>
          </a:stretch>
        </p:blipFill>
        <p:spPr bwMode="auto">
          <a:xfrm>
            <a:off x="160338" y="1951038"/>
            <a:ext cx="1033462" cy="809625"/>
          </a:xfrm>
          <a:prstGeom prst="rect">
            <a:avLst/>
          </a:prstGeom>
          <a:noFill/>
          <a:ln w="9525">
            <a:noFill/>
            <a:miter lim="800000"/>
            <a:headEnd/>
            <a:tailEnd/>
          </a:ln>
        </p:spPr>
      </p:pic>
      <p:pic>
        <p:nvPicPr>
          <p:cNvPr id="99339" name="Picture 19" descr="Icons_coIns copy"/>
          <p:cNvPicPr>
            <a:picLocks noChangeAspect="1" noChangeArrowheads="1"/>
          </p:cNvPicPr>
          <p:nvPr/>
        </p:nvPicPr>
        <p:blipFill>
          <a:blip r:embed="rId3"/>
          <a:srcRect t="50488" r="50650"/>
          <a:stretch>
            <a:fillRect/>
          </a:stretch>
        </p:blipFill>
        <p:spPr bwMode="auto">
          <a:xfrm>
            <a:off x="161925" y="5541963"/>
            <a:ext cx="1058863" cy="744537"/>
          </a:xfrm>
          <a:prstGeom prst="rect">
            <a:avLst/>
          </a:prstGeom>
          <a:noFill/>
          <a:ln w="9525">
            <a:noFill/>
            <a:miter lim="800000"/>
            <a:headEnd/>
            <a:tailEnd/>
          </a:ln>
        </p:spPr>
      </p:pic>
      <p:pic>
        <p:nvPicPr>
          <p:cNvPr id="99340" name="Picture 20" descr="Icons_coIns copy"/>
          <p:cNvPicPr>
            <a:picLocks noChangeAspect="1" noChangeArrowheads="1"/>
          </p:cNvPicPr>
          <p:nvPr/>
        </p:nvPicPr>
        <p:blipFill>
          <a:blip r:embed="rId3"/>
          <a:srcRect l="47295" t="48959" r="-92"/>
          <a:stretch>
            <a:fillRect/>
          </a:stretch>
        </p:blipFill>
        <p:spPr bwMode="auto">
          <a:xfrm>
            <a:off x="115888" y="4260850"/>
            <a:ext cx="1133475" cy="793750"/>
          </a:xfrm>
          <a:prstGeom prst="rect">
            <a:avLst/>
          </a:prstGeom>
          <a:noFill/>
          <a:ln w="9525">
            <a:noFill/>
            <a:miter lim="800000"/>
            <a:headEnd/>
            <a:tailEnd/>
          </a:ln>
        </p:spPr>
      </p:pic>
      <p:pic>
        <p:nvPicPr>
          <p:cNvPr id="99341" name="Picture 23" descr="Icons_coIns copy"/>
          <p:cNvPicPr>
            <a:picLocks noChangeAspect="1" noChangeArrowheads="1"/>
          </p:cNvPicPr>
          <p:nvPr/>
        </p:nvPicPr>
        <p:blipFill>
          <a:blip r:embed="rId4"/>
          <a:srcRect r="-49" b="-73"/>
          <a:stretch>
            <a:fillRect/>
          </a:stretch>
        </p:blipFill>
        <p:spPr bwMode="auto">
          <a:xfrm>
            <a:off x="131763" y="3143250"/>
            <a:ext cx="1098550" cy="771525"/>
          </a:xfrm>
          <a:prstGeom prst="rect">
            <a:avLst/>
          </a:prstGeom>
          <a:noFill/>
          <a:ln w="9525">
            <a:noFill/>
            <a:miter lim="800000"/>
            <a:headEnd/>
            <a:tailEnd/>
          </a:ln>
        </p:spPr>
      </p:pic>
      <p:sp>
        <p:nvSpPr>
          <p:cNvPr id="99342" name="Text Box 34"/>
          <p:cNvSpPr txBox="1">
            <a:spLocks noChangeArrowheads="1"/>
          </p:cNvSpPr>
          <p:nvPr/>
        </p:nvSpPr>
        <p:spPr bwMode="auto">
          <a:xfrm>
            <a:off x="9055100" y="1600200"/>
            <a:ext cx="2022475" cy="274638"/>
          </a:xfrm>
          <a:prstGeom prst="rect">
            <a:avLst/>
          </a:prstGeom>
          <a:noFill/>
          <a:ln w="9525">
            <a:noFill/>
            <a:miter lim="800000"/>
            <a:headEnd/>
            <a:tailEnd/>
          </a:ln>
        </p:spPr>
        <p:txBody>
          <a:bodyPr wrap="none">
            <a:spAutoFit/>
          </a:bodyPr>
          <a:lstStyle/>
          <a:p>
            <a:pPr defTabSz="914400"/>
            <a:r>
              <a:rPr lang="en-US" sz="1200">
                <a:solidFill>
                  <a:schemeClr val="accent1"/>
                </a:solidFill>
                <a:ea typeface="MS PGothic" pitchFamily="34" charset="-128"/>
              </a:rPr>
              <a:t>Business Partners</a:t>
            </a:r>
          </a:p>
        </p:txBody>
      </p:sp>
      <p:sp>
        <p:nvSpPr>
          <p:cNvPr id="99343" name="Rectangle 55"/>
          <p:cNvSpPr>
            <a:spLocks noChangeArrowheads="1"/>
          </p:cNvSpPr>
          <p:nvPr/>
        </p:nvSpPr>
        <p:spPr bwMode="auto">
          <a:xfrm>
            <a:off x="8154988" y="1987550"/>
            <a:ext cx="3733800" cy="4230688"/>
          </a:xfrm>
          <a:prstGeom prst="rect">
            <a:avLst/>
          </a:prstGeom>
          <a:noFill/>
          <a:ln w="28575" algn="ctr">
            <a:solidFill>
              <a:srgbClr val="990074"/>
            </a:solidFill>
            <a:miter lim="800000"/>
            <a:headEnd/>
            <a:tailEnd/>
          </a:ln>
        </p:spPr>
        <p:txBody>
          <a:bodyPr anchor="ctr"/>
          <a:lstStyle/>
          <a:p>
            <a:pPr defTabSz="914400">
              <a:spcBef>
                <a:spcPct val="35000"/>
              </a:spcBef>
              <a:spcAft>
                <a:spcPct val="15000"/>
              </a:spcAft>
              <a:buClr>
                <a:schemeClr val="tx2"/>
              </a:buClr>
            </a:pPr>
            <a:endParaRPr lang="da-DK" sz="1200" noProof="1">
              <a:solidFill>
                <a:srgbClr val="292929"/>
              </a:solidFill>
              <a:ea typeface="MS PGothic" pitchFamily="34" charset="-128"/>
            </a:endParaRPr>
          </a:p>
        </p:txBody>
      </p:sp>
      <p:pic>
        <p:nvPicPr>
          <p:cNvPr id="99344" name="Picture 31"/>
          <p:cNvPicPr>
            <a:picLocks noChangeAspect="1" noChangeArrowheads="1"/>
          </p:cNvPicPr>
          <p:nvPr/>
        </p:nvPicPr>
        <p:blipFill>
          <a:blip r:embed="rId5"/>
          <a:srcRect/>
          <a:stretch>
            <a:fillRect/>
          </a:stretch>
        </p:blipFill>
        <p:spPr bwMode="auto">
          <a:xfrm>
            <a:off x="8723313" y="3017838"/>
            <a:ext cx="2230437" cy="258762"/>
          </a:xfrm>
          <a:prstGeom prst="rect">
            <a:avLst/>
          </a:prstGeom>
          <a:noFill/>
          <a:ln w="9525">
            <a:noFill/>
            <a:miter lim="800000"/>
            <a:headEnd/>
            <a:tailEnd/>
          </a:ln>
        </p:spPr>
      </p:pic>
      <p:pic>
        <p:nvPicPr>
          <p:cNvPr id="99345" name="Picture 57"/>
          <p:cNvPicPr>
            <a:picLocks noChangeAspect="1" noChangeArrowheads="1"/>
          </p:cNvPicPr>
          <p:nvPr/>
        </p:nvPicPr>
        <p:blipFill>
          <a:blip r:embed="rId6"/>
          <a:srcRect/>
          <a:stretch>
            <a:fillRect/>
          </a:stretch>
        </p:blipFill>
        <p:spPr bwMode="auto">
          <a:xfrm>
            <a:off x="9331325" y="2484438"/>
            <a:ext cx="1016000" cy="503237"/>
          </a:xfrm>
          <a:prstGeom prst="rect">
            <a:avLst/>
          </a:prstGeom>
          <a:noFill/>
          <a:ln w="9525">
            <a:noFill/>
            <a:miter lim="800000"/>
            <a:headEnd/>
            <a:tailEnd/>
          </a:ln>
        </p:spPr>
      </p:pic>
      <p:pic>
        <p:nvPicPr>
          <p:cNvPr id="99346" name="Picture 59"/>
          <p:cNvPicPr>
            <a:picLocks noChangeAspect="1" noChangeArrowheads="1"/>
          </p:cNvPicPr>
          <p:nvPr/>
        </p:nvPicPr>
        <p:blipFill>
          <a:blip r:embed="rId7"/>
          <a:srcRect/>
          <a:stretch>
            <a:fillRect/>
          </a:stretch>
        </p:blipFill>
        <p:spPr bwMode="auto">
          <a:xfrm>
            <a:off x="9026525" y="3398838"/>
            <a:ext cx="1755775" cy="307975"/>
          </a:xfrm>
          <a:prstGeom prst="rect">
            <a:avLst/>
          </a:prstGeom>
          <a:noFill/>
          <a:ln w="9525">
            <a:noFill/>
            <a:miter lim="800000"/>
            <a:headEnd/>
            <a:tailEnd/>
          </a:ln>
        </p:spPr>
      </p:pic>
      <p:pic>
        <p:nvPicPr>
          <p:cNvPr id="99347" name="Picture 62"/>
          <p:cNvPicPr>
            <a:picLocks noChangeAspect="1" noChangeArrowheads="1"/>
          </p:cNvPicPr>
          <p:nvPr/>
        </p:nvPicPr>
        <p:blipFill>
          <a:blip r:embed="rId8"/>
          <a:srcRect/>
          <a:stretch>
            <a:fillRect/>
          </a:stretch>
        </p:blipFill>
        <p:spPr bwMode="auto">
          <a:xfrm>
            <a:off x="9534525" y="4708525"/>
            <a:ext cx="608013" cy="444500"/>
          </a:xfrm>
          <a:prstGeom prst="rect">
            <a:avLst/>
          </a:prstGeom>
          <a:noFill/>
          <a:ln w="9525">
            <a:noFill/>
            <a:miter lim="800000"/>
            <a:headEnd/>
            <a:tailEnd/>
          </a:ln>
        </p:spPr>
      </p:pic>
      <p:sp>
        <p:nvSpPr>
          <p:cNvPr id="99348" name="Text Box 19"/>
          <p:cNvSpPr txBox="1">
            <a:spLocks noChangeArrowheads="1"/>
          </p:cNvSpPr>
          <p:nvPr/>
        </p:nvSpPr>
        <p:spPr bwMode="auto">
          <a:xfrm>
            <a:off x="8277225" y="2176463"/>
            <a:ext cx="3414713" cy="274637"/>
          </a:xfrm>
          <a:prstGeom prst="rect">
            <a:avLst/>
          </a:prstGeom>
          <a:noFill/>
          <a:ln w="9525">
            <a:noFill/>
            <a:miter lim="800000"/>
            <a:headEnd/>
            <a:tailEnd/>
          </a:ln>
        </p:spPr>
        <p:txBody>
          <a:bodyPr wrap="none">
            <a:spAutoFit/>
          </a:bodyPr>
          <a:lstStyle/>
          <a:p>
            <a:pPr defTabSz="914400"/>
            <a:r>
              <a:rPr lang="en-US" sz="1200">
                <a:solidFill>
                  <a:srgbClr val="990074"/>
                </a:solidFill>
                <a:ea typeface="Adobe Ming Std L"/>
                <a:cs typeface="Adobe Ming Std L"/>
              </a:rPr>
              <a:t>Content Validated on Framework</a:t>
            </a:r>
            <a:endParaRPr lang="en-US" sz="1200" noProof="1">
              <a:solidFill>
                <a:srgbClr val="990074"/>
              </a:solidFill>
              <a:ea typeface="Adobe Ming Std L"/>
              <a:cs typeface="Adobe Ming Std L"/>
            </a:endParaRPr>
          </a:p>
        </p:txBody>
      </p:sp>
      <p:pic>
        <p:nvPicPr>
          <p:cNvPr id="99349" name="Picture 50"/>
          <p:cNvPicPr>
            <a:picLocks noChangeAspect="1" noChangeArrowheads="1"/>
          </p:cNvPicPr>
          <p:nvPr/>
        </p:nvPicPr>
        <p:blipFill>
          <a:blip r:embed="rId9"/>
          <a:srcRect/>
          <a:stretch>
            <a:fillRect/>
          </a:stretch>
        </p:blipFill>
        <p:spPr bwMode="auto">
          <a:xfrm>
            <a:off x="9331325" y="4219575"/>
            <a:ext cx="1019175" cy="398463"/>
          </a:xfrm>
          <a:prstGeom prst="rect">
            <a:avLst/>
          </a:prstGeom>
          <a:noFill/>
          <a:ln w="9525">
            <a:noFill/>
            <a:miter lim="800000"/>
            <a:headEnd/>
            <a:tailEnd/>
          </a:ln>
        </p:spPr>
      </p:pic>
      <p:pic>
        <p:nvPicPr>
          <p:cNvPr id="99350" name="Picture 132"/>
          <p:cNvPicPr>
            <a:picLocks noChangeAspect="1" noChangeArrowheads="1"/>
          </p:cNvPicPr>
          <p:nvPr/>
        </p:nvPicPr>
        <p:blipFill>
          <a:blip r:embed="rId10"/>
          <a:srcRect/>
          <a:stretch>
            <a:fillRect/>
          </a:stretch>
        </p:blipFill>
        <p:spPr bwMode="auto">
          <a:xfrm>
            <a:off x="8924925" y="3856038"/>
            <a:ext cx="1927225" cy="307975"/>
          </a:xfrm>
          <a:prstGeom prst="rect">
            <a:avLst/>
          </a:prstGeom>
          <a:noFill/>
          <a:ln w="12700" algn="ctr">
            <a:noFill/>
            <a:miter lim="800000"/>
            <a:headEnd/>
            <a:tailEnd/>
          </a:ln>
        </p:spPr>
      </p:pic>
      <p:sp>
        <p:nvSpPr>
          <p:cNvPr id="99351" name="Rectangle 31"/>
          <p:cNvSpPr>
            <a:spLocks noGrp="1" noChangeArrowheads="1"/>
          </p:cNvSpPr>
          <p:nvPr>
            <p:ph type="title" idx="4294967295"/>
          </p:nvPr>
        </p:nvSpPr>
        <p:spPr/>
        <p:txBody>
          <a:bodyPr lIns="91440" tIns="45720" rIns="91440" bIns="45720" anchor="t"/>
          <a:lstStyle/>
          <a:p>
            <a:pPr algn="l" eaLnBrk="1" hangingPunct="1"/>
            <a:r>
              <a:rPr lang="en-US" sz="3200" smtClean="0"/>
              <a:t>Payments and transaction services projects – </a:t>
            </a:r>
            <a:br>
              <a:rPr lang="en-US" sz="3200" smtClean="0"/>
            </a:br>
            <a:r>
              <a:rPr lang="en-US" sz="3200" smtClean="0"/>
              <a:t>address business needs across the enterprise</a:t>
            </a:r>
          </a:p>
        </p:txBody>
      </p:sp>
      <p:pic>
        <p:nvPicPr>
          <p:cNvPr id="99352" name="Picture 28"/>
          <p:cNvPicPr>
            <a:picLocks noChangeAspect="1" noChangeArrowheads="1"/>
          </p:cNvPicPr>
          <p:nvPr/>
        </p:nvPicPr>
        <p:blipFill>
          <a:blip r:embed="rId11"/>
          <a:srcRect/>
          <a:stretch>
            <a:fillRect/>
          </a:stretch>
        </p:blipFill>
        <p:spPr bwMode="auto">
          <a:xfrm>
            <a:off x="9128125" y="5200650"/>
            <a:ext cx="1389063" cy="331788"/>
          </a:xfrm>
          <a:prstGeom prst="rect">
            <a:avLst/>
          </a:prstGeom>
          <a:noFill/>
          <a:ln w="12700" algn="ctr">
            <a:noFill/>
            <a:miter lim="800000"/>
            <a:headEnd/>
            <a:tailEnd/>
          </a:ln>
        </p:spPr>
      </p:pic>
      <p:pic>
        <p:nvPicPr>
          <p:cNvPr id="99353" name="图片 27" descr="showimage.jpg"/>
          <p:cNvPicPr>
            <a:picLocks noChangeAspect="1"/>
          </p:cNvPicPr>
          <p:nvPr/>
        </p:nvPicPr>
        <p:blipFill>
          <a:blip r:embed="rId12"/>
          <a:srcRect/>
          <a:stretch>
            <a:fillRect/>
          </a:stretch>
        </p:blipFill>
        <p:spPr bwMode="auto">
          <a:xfrm>
            <a:off x="9128125" y="5622925"/>
            <a:ext cx="1550988" cy="560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3"/>
          <p:cNvSpPr>
            <a:spLocks noGrp="1" noChangeArrowheads="1"/>
          </p:cNvSpPr>
          <p:nvPr>
            <p:ph type="title" idx="4294967295"/>
          </p:nvPr>
        </p:nvSpPr>
        <p:spPr/>
        <p:txBody>
          <a:bodyPr lIns="90000" tIns="46800" rIns="90000" bIns="46800" anchor="t"/>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smtClean="0"/>
              <a:t>Financial Transaction Manager in Payments Transaction Platform</a:t>
            </a:r>
          </a:p>
        </p:txBody>
      </p:sp>
      <p:pic>
        <p:nvPicPr>
          <p:cNvPr id="101378" name="Picture 7" descr="http://1.bp.blogspot.com/-eW3tueVyglY/TbynDq1QfcI/AAAAAAAAAIE/8vA0sS_5Utw/s320/efficiency.jpg"/>
          <p:cNvPicPr>
            <a:picLocks noChangeAspect="1" noChangeArrowheads="1"/>
          </p:cNvPicPr>
          <p:nvPr/>
        </p:nvPicPr>
        <p:blipFill>
          <a:blip r:embed="rId3"/>
          <a:srcRect/>
          <a:stretch>
            <a:fillRect/>
          </a:stretch>
        </p:blipFill>
        <p:spPr bwMode="auto">
          <a:xfrm>
            <a:off x="485775" y="2149475"/>
            <a:ext cx="3635375" cy="2011363"/>
          </a:xfrm>
          <a:prstGeom prst="rect">
            <a:avLst/>
          </a:prstGeom>
          <a:noFill/>
          <a:ln w="9525">
            <a:noFill/>
            <a:miter lim="800000"/>
            <a:headEnd/>
            <a:tailEnd/>
          </a:ln>
        </p:spPr>
      </p:pic>
      <p:sp>
        <p:nvSpPr>
          <p:cNvPr id="101379" name="Rectangle 4"/>
          <p:cNvSpPr>
            <a:spLocks noChangeArrowheads="1"/>
          </p:cNvSpPr>
          <p:nvPr/>
        </p:nvSpPr>
        <p:spPr bwMode="auto">
          <a:xfrm>
            <a:off x="4868863" y="1600200"/>
            <a:ext cx="6713537" cy="4495800"/>
          </a:xfrm>
          <a:prstGeom prst="rect">
            <a:avLst/>
          </a:prstGeom>
          <a:noFill/>
          <a:ln w="9525">
            <a:noFill/>
            <a:miter lim="800000"/>
            <a:headEnd/>
            <a:tailEnd/>
          </a:ln>
        </p:spPr>
        <p:txBody>
          <a:bodyPr lIns="90000" tIns="46800" rIns="90000" bIns="46800"/>
          <a:lstStyle/>
          <a:p>
            <a:pPr marL="171450" indent="-166688" defTabSz="449263">
              <a:spcBef>
                <a:spcPct val="50000"/>
              </a:spcBef>
              <a:tabLst>
                <a:tab pos="450850" algn="l"/>
                <a:tab pos="900113" algn="l"/>
                <a:tab pos="1349375" algn="l"/>
                <a:tab pos="1798638" algn="l"/>
                <a:tab pos="2247900" algn="l"/>
                <a:tab pos="2697163" algn="l"/>
                <a:tab pos="3146425" algn="l"/>
                <a:tab pos="3595688" algn="l"/>
                <a:tab pos="4044950" algn="l"/>
                <a:tab pos="4494213" algn="l"/>
                <a:tab pos="4943475" algn="l"/>
                <a:tab pos="5392738" algn="l"/>
                <a:tab pos="5842000" algn="l"/>
                <a:tab pos="6291263" algn="l"/>
                <a:tab pos="6740525" algn="l"/>
                <a:tab pos="7189788" algn="l"/>
                <a:tab pos="7639050" algn="l"/>
                <a:tab pos="8088313" algn="l"/>
                <a:tab pos="8537575" algn="l"/>
                <a:tab pos="8986838" algn="l"/>
              </a:tabLst>
            </a:pPr>
            <a:r>
              <a:rPr lang="en-US" sz="1600">
                <a:ea typeface="MS PGothic" pitchFamily="34" charset="-128"/>
              </a:rPr>
              <a:t>IBM FTM in payments transaction platform projects:</a:t>
            </a:r>
          </a:p>
          <a:p>
            <a:pPr marL="171450" indent="-166688" defTabSz="449263">
              <a:spcBef>
                <a:spcPct val="50000"/>
              </a:spcBef>
              <a:buClr>
                <a:schemeClr val="tx1"/>
              </a:buClr>
              <a:buFont typeface="Wingdings" pitchFamily="2" charset="2"/>
              <a:buChar char="§"/>
              <a:tabLst>
                <a:tab pos="450850" algn="l"/>
                <a:tab pos="900113" algn="l"/>
                <a:tab pos="1349375" algn="l"/>
                <a:tab pos="1798638" algn="l"/>
                <a:tab pos="2247900" algn="l"/>
                <a:tab pos="2697163" algn="l"/>
                <a:tab pos="3146425" algn="l"/>
                <a:tab pos="3595688" algn="l"/>
                <a:tab pos="4044950" algn="l"/>
                <a:tab pos="4494213" algn="l"/>
                <a:tab pos="4943475" algn="l"/>
                <a:tab pos="5392738" algn="l"/>
                <a:tab pos="5842000" algn="l"/>
                <a:tab pos="6291263" algn="l"/>
                <a:tab pos="6740525" algn="l"/>
                <a:tab pos="7189788" algn="l"/>
                <a:tab pos="7639050" algn="l"/>
                <a:tab pos="8088313" algn="l"/>
                <a:tab pos="8537575" algn="l"/>
                <a:tab pos="8986838" algn="l"/>
              </a:tabLst>
            </a:pPr>
            <a:r>
              <a:rPr lang="en-US" sz="1600">
                <a:ea typeface="MS PGothic" pitchFamily="34" charset="-128"/>
              </a:rPr>
              <a:t>Provides the common integration capabilities to be reused for managing financial transactions</a:t>
            </a:r>
          </a:p>
          <a:p>
            <a:pPr marL="171450" indent="-166688" defTabSz="449263">
              <a:spcBef>
                <a:spcPct val="50000"/>
              </a:spcBef>
              <a:buClr>
                <a:schemeClr val="tx1"/>
              </a:buClr>
              <a:buFont typeface="Wingdings" pitchFamily="2" charset="2"/>
              <a:buChar char="§"/>
              <a:tabLst>
                <a:tab pos="450850" algn="l"/>
                <a:tab pos="900113" algn="l"/>
                <a:tab pos="1349375" algn="l"/>
                <a:tab pos="1798638" algn="l"/>
                <a:tab pos="2247900" algn="l"/>
                <a:tab pos="2697163" algn="l"/>
                <a:tab pos="3146425" algn="l"/>
                <a:tab pos="3595688" algn="l"/>
                <a:tab pos="4044950" algn="l"/>
                <a:tab pos="4494213" algn="l"/>
                <a:tab pos="4943475" algn="l"/>
                <a:tab pos="5392738" algn="l"/>
                <a:tab pos="5842000" algn="l"/>
                <a:tab pos="6291263" algn="l"/>
                <a:tab pos="6740525" algn="l"/>
                <a:tab pos="7189788" algn="l"/>
                <a:tab pos="7639050" algn="l"/>
                <a:tab pos="8088313" algn="l"/>
                <a:tab pos="8537575" algn="l"/>
                <a:tab pos="8986838" algn="l"/>
              </a:tabLst>
            </a:pPr>
            <a:r>
              <a:rPr lang="en-US" sz="1600">
                <a:ea typeface="MS PGothic" pitchFamily="34" charset="-128"/>
              </a:rPr>
              <a:t>Built on the industry standard of ISO 20022 that aids the integration with new and existing back-office processing</a:t>
            </a:r>
            <a:endParaRPr lang="en-US" sz="1400">
              <a:ea typeface="MS PGothic" pitchFamily="34" charset="-128"/>
            </a:endParaRPr>
          </a:p>
          <a:p>
            <a:pPr marL="171450" indent="-166688" defTabSz="449263">
              <a:spcBef>
                <a:spcPct val="50000"/>
              </a:spcBef>
              <a:buClr>
                <a:schemeClr val="tx1"/>
              </a:buClr>
              <a:buFont typeface="Wingdings" pitchFamily="2" charset="2"/>
              <a:buChar char="§"/>
              <a:tabLst>
                <a:tab pos="450850" algn="l"/>
                <a:tab pos="900113" algn="l"/>
                <a:tab pos="1349375" algn="l"/>
                <a:tab pos="1798638" algn="l"/>
                <a:tab pos="2247900" algn="l"/>
                <a:tab pos="2697163" algn="l"/>
                <a:tab pos="3146425" algn="l"/>
                <a:tab pos="3595688" algn="l"/>
                <a:tab pos="4044950" algn="l"/>
                <a:tab pos="4494213" algn="l"/>
                <a:tab pos="4943475" algn="l"/>
                <a:tab pos="5392738" algn="l"/>
                <a:tab pos="5842000" algn="l"/>
                <a:tab pos="6291263" algn="l"/>
                <a:tab pos="6740525" algn="l"/>
                <a:tab pos="7189788" algn="l"/>
                <a:tab pos="7639050" algn="l"/>
                <a:tab pos="8088313" algn="l"/>
                <a:tab pos="8537575" algn="l"/>
                <a:tab pos="8986838" algn="l"/>
              </a:tabLst>
            </a:pPr>
            <a:r>
              <a:rPr lang="en-US" sz="1600">
                <a:ea typeface="MS PGothic" pitchFamily="34" charset="-128"/>
              </a:rPr>
              <a:t>Creates a commonly defined runtime environment which standardized integration to regulatory, checking, AML, reporting, and other needs</a:t>
            </a:r>
          </a:p>
          <a:p>
            <a:pPr marL="171450" indent="-166688" defTabSz="449263">
              <a:spcBef>
                <a:spcPct val="50000"/>
              </a:spcBef>
              <a:buClr>
                <a:schemeClr val="tx1"/>
              </a:buClr>
              <a:buFont typeface="Wingdings" pitchFamily="2" charset="2"/>
              <a:buChar char="§"/>
              <a:tabLst>
                <a:tab pos="450850" algn="l"/>
                <a:tab pos="900113" algn="l"/>
                <a:tab pos="1349375" algn="l"/>
                <a:tab pos="1798638" algn="l"/>
                <a:tab pos="2247900" algn="l"/>
                <a:tab pos="2697163" algn="l"/>
                <a:tab pos="3146425" algn="l"/>
                <a:tab pos="3595688" algn="l"/>
                <a:tab pos="4044950" algn="l"/>
                <a:tab pos="4494213" algn="l"/>
                <a:tab pos="4943475" algn="l"/>
                <a:tab pos="5392738" algn="l"/>
                <a:tab pos="5842000" algn="l"/>
                <a:tab pos="6291263" algn="l"/>
                <a:tab pos="6740525" algn="l"/>
                <a:tab pos="7189788" algn="l"/>
                <a:tab pos="7639050" algn="l"/>
                <a:tab pos="8088313" algn="l"/>
                <a:tab pos="8537575" algn="l"/>
                <a:tab pos="8986838" algn="l"/>
              </a:tabLst>
            </a:pPr>
            <a:r>
              <a:rPr lang="en-US" sz="1600">
                <a:ea typeface="MS PGothic" pitchFamily="34" charset="-128"/>
              </a:rPr>
              <a:t>Operational database holds status and integrates with enterprise data management solutions for archival</a:t>
            </a:r>
          </a:p>
          <a:p>
            <a:pPr marL="171450" indent="-166688" defTabSz="449263">
              <a:spcBef>
                <a:spcPct val="50000"/>
              </a:spcBef>
              <a:buClr>
                <a:schemeClr val="tx1"/>
              </a:buClr>
              <a:buFont typeface="Wingdings" pitchFamily="2" charset="2"/>
              <a:buChar char="§"/>
              <a:tabLst>
                <a:tab pos="450850" algn="l"/>
                <a:tab pos="900113" algn="l"/>
                <a:tab pos="1349375" algn="l"/>
                <a:tab pos="1798638" algn="l"/>
                <a:tab pos="2247900" algn="l"/>
                <a:tab pos="2697163" algn="l"/>
                <a:tab pos="3146425" algn="l"/>
                <a:tab pos="3595688" algn="l"/>
                <a:tab pos="4044950" algn="l"/>
                <a:tab pos="4494213" algn="l"/>
                <a:tab pos="4943475" algn="l"/>
                <a:tab pos="5392738" algn="l"/>
                <a:tab pos="5842000" algn="l"/>
                <a:tab pos="6291263" algn="l"/>
                <a:tab pos="6740525" algn="l"/>
                <a:tab pos="7189788" algn="l"/>
                <a:tab pos="7639050" algn="l"/>
                <a:tab pos="8088313" algn="l"/>
                <a:tab pos="8537575" algn="l"/>
                <a:tab pos="8986838" algn="l"/>
              </a:tabLst>
            </a:pPr>
            <a:r>
              <a:rPr lang="en-US" sz="1600">
                <a:ea typeface="MS PGothic" pitchFamily="34" charset="-128"/>
              </a:rPr>
              <a:t>Sample processes on which to build include SWIFTNet Funds, corporate payments and others – allowing a standard definition for orchestration</a:t>
            </a:r>
          </a:p>
        </p:txBody>
      </p:sp>
      <p:sp>
        <p:nvSpPr>
          <p:cNvPr id="101380" name="Rectangle 4"/>
          <p:cNvSpPr>
            <a:spLocks noChangeArrowheads="1"/>
          </p:cNvSpPr>
          <p:nvPr/>
        </p:nvSpPr>
        <p:spPr bwMode="auto">
          <a:xfrm>
            <a:off x="365125" y="4613275"/>
            <a:ext cx="4260850" cy="1555750"/>
          </a:xfrm>
          <a:prstGeom prst="rect">
            <a:avLst/>
          </a:prstGeom>
          <a:noFill/>
          <a:ln w="9525">
            <a:solidFill>
              <a:schemeClr val="tx1"/>
            </a:solidFill>
            <a:miter lim="800000"/>
            <a:headEnd/>
            <a:tailEnd/>
          </a:ln>
        </p:spPr>
        <p:txBody>
          <a:bodyPr lIns="90000" tIns="46800" rIns="90000" bIns="46800"/>
          <a:lstStyle/>
          <a:p>
            <a:pPr indent="4763" defTabSz="449263">
              <a:spcBef>
                <a:spcPct val="50000"/>
              </a:spcBef>
              <a:tabLst>
                <a:tab pos="450850" algn="l"/>
                <a:tab pos="900113" algn="l"/>
                <a:tab pos="1349375" algn="l"/>
                <a:tab pos="1798638" algn="l"/>
                <a:tab pos="2247900" algn="l"/>
                <a:tab pos="2697163" algn="l"/>
                <a:tab pos="3146425" algn="l"/>
                <a:tab pos="3595688" algn="l"/>
                <a:tab pos="4044950" algn="l"/>
                <a:tab pos="4494213" algn="l"/>
                <a:tab pos="4943475" algn="l"/>
                <a:tab pos="5392738" algn="l"/>
                <a:tab pos="5842000" algn="l"/>
                <a:tab pos="6291263" algn="l"/>
                <a:tab pos="6740525" algn="l"/>
                <a:tab pos="7189788" algn="l"/>
                <a:tab pos="7639050" algn="l"/>
                <a:tab pos="8088313" algn="l"/>
                <a:tab pos="8537575" algn="l"/>
                <a:tab pos="8986838" algn="l"/>
              </a:tabLst>
            </a:pPr>
            <a:r>
              <a:rPr lang="en-US" sz="1600" i="1">
                <a:ea typeface="MS PGothic" pitchFamily="34" charset="-128"/>
              </a:rPr>
              <a:t>"</a:t>
            </a:r>
            <a:r>
              <a:rPr lang="en-US" sz="1400" i="1">
                <a:ea typeface="MS PGothic" pitchFamily="34" charset="-128"/>
              </a:rPr>
              <a:t>We've chosen ... the adoption of SOA into the core of our business. It’s given us a clear advantage in the kinds of attributes ... to excel –speed, flexibility and efficiency.“</a:t>
            </a:r>
          </a:p>
          <a:p>
            <a:pPr indent="4763" defTabSz="449263">
              <a:spcBef>
                <a:spcPct val="50000"/>
              </a:spcBef>
              <a:tabLst>
                <a:tab pos="450850" algn="l"/>
                <a:tab pos="900113" algn="l"/>
                <a:tab pos="1349375" algn="l"/>
                <a:tab pos="1798638" algn="l"/>
                <a:tab pos="2247900" algn="l"/>
                <a:tab pos="2697163" algn="l"/>
                <a:tab pos="3146425" algn="l"/>
                <a:tab pos="3595688" algn="l"/>
                <a:tab pos="4044950" algn="l"/>
                <a:tab pos="4494213" algn="l"/>
                <a:tab pos="4943475" algn="l"/>
                <a:tab pos="5392738" algn="l"/>
                <a:tab pos="5842000" algn="l"/>
                <a:tab pos="6291263" algn="l"/>
                <a:tab pos="6740525" algn="l"/>
                <a:tab pos="7189788" algn="l"/>
                <a:tab pos="7639050" algn="l"/>
                <a:tab pos="8088313" algn="l"/>
                <a:tab pos="8537575" algn="l"/>
                <a:tab pos="8986838" algn="l"/>
              </a:tabLst>
            </a:pPr>
            <a:r>
              <a:rPr lang="en-US" sz="1400" i="1">
                <a:ea typeface="MS PGothic" pitchFamily="34" charset="-128"/>
              </a:rPr>
              <a:t>-- Wells Fargo</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425" name="Group 2"/>
          <p:cNvGrpSpPr>
            <a:grpSpLocks/>
          </p:cNvGrpSpPr>
          <p:nvPr/>
        </p:nvGrpSpPr>
        <p:grpSpPr bwMode="auto">
          <a:xfrm>
            <a:off x="203200" y="5149850"/>
            <a:ext cx="1125538" cy="1016000"/>
            <a:chOff x="96" y="3244"/>
            <a:chExt cx="533" cy="533"/>
          </a:xfrm>
        </p:grpSpPr>
        <p:grpSp>
          <p:nvGrpSpPr>
            <p:cNvPr id="103575" name="Group 3"/>
            <p:cNvGrpSpPr>
              <a:grpSpLocks/>
            </p:cNvGrpSpPr>
            <p:nvPr/>
          </p:nvGrpSpPr>
          <p:grpSpPr bwMode="auto">
            <a:xfrm>
              <a:off x="99" y="3351"/>
              <a:ext cx="530" cy="211"/>
              <a:chOff x="99" y="3351"/>
              <a:chExt cx="530" cy="211"/>
            </a:xfrm>
          </p:grpSpPr>
          <p:pic>
            <p:nvPicPr>
              <p:cNvPr id="103580" name="Picture 4"/>
              <p:cNvPicPr>
                <a:picLocks noChangeAspect="1" noChangeArrowheads="1"/>
              </p:cNvPicPr>
              <p:nvPr/>
            </p:nvPicPr>
            <p:blipFill>
              <a:blip r:embed="rId3"/>
              <a:srcRect/>
              <a:stretch>
                <a:fillRect/>
              </a:stretch>
            </p:blipFill>
            <p:spPr bwMode="auto">
              <a:xfrm>
                <a:off x="99" y="3351"/>
                <a:ext cx="531" cy="212"/>
              </a:xfrm>
              <a:prstGeom prst="rect">
                <a:avLst/>
              </a:prstGeom>
              <a:noFill/>
              <a:ln w="21600">
                <a:noFill/>
                <a:round/>
                <a:headEnd/>
                <a:tailEnd/>
              </a:ln>
            </p:spPr>
          </p:pic>
          <p:sp>
            <p:nvSpPr>
              <p:cNvPr id="673797" name="Text Box 5"/>
              <p:cNvSpPr txBox="1">
                <a:spLocks noChangeArrowheads="1"/>
              </p:cNvSpPr>
              <p:nvPr/>
            </p:nvSpPr>
            <p:spPr bwMode="auto">
              <a:xfrm>
                <a:off x="142" y="3378"/>
                <a:ext cx="449" cy="134"/>
              </a:xfrm>
              <a:prstGeom prst="rect">
                <a:avLst/>
              </a:prstGeom>
              <a:noFill/>
              <a:ln w="21600">
                <a:noFill/>
                <a:round/>
                <a:headEnd/>
                <a:tailEnd/>
              </a:ln>
              <a:effectLst/>
            </p:spPr>
            <p:txBody>
              <a:bodyPr lIns="90000" tIns="46800" rIns="90000" bIns="46800" anchor="ctr" anchorCtr="1"/>
              <a:lstStyle/>
              <a:p>
                <a:pPr algn="ctr" defTabSz="449263" eaLnBrk="0" hangingPunct="0">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IE" sz="900">
                    <a:solidFill>
                      <a:srgbClr val="FFFFFF"/>
                    </a:solidFill>
                    <a:effectLst>
                      <a:outerShdw blurRad="38100" dist="38100" dir="2700000" algn="tl">
                        <a:srgbClr val="C0C0C0"/>
                      </a:outerShdw>
                    </a:effectLst>
                    <a:ea typeface="MS Gothic" pitchFamily="49" charset="-128"/>
                  </a:rPr>
                  <a:t>IBM</a:t>
                </a:r>
              </a:p>
            </p:txBody>
          </p:sp>
        </p:grpSp>
        <p:grpSp>
          <p:nvGrpSpPr>
            <p:cNvPr id="103576" name="Group 6"/>
            <p:cNvGrpSpPr>
              <a:grpSpLocks/>
            </p:cNvGrpSpPr>
            <p:nvPr/>
          </p:nvGrpSpPr>
          <p:grpSpPr bwMode="auto">
            <a:xfrm>
              <a:off x="96" y="3520"/>
              <a:ext cx="533" cy="257"/>
              <a:chOff x="96" y="3520"/>
              <a:chExt cx="533" cy="257"/>
            </a:xfrm>
          </p:grpSpPr>
          <p:pic>
            <p:nvPicPr>
              <p:cNvPr id="103578" name="Picture 7"/>
              <p:cNvPicPr>
                <a:picLocks noChangeAspect="1" noChangeArrowheads="1"/>
              </p:cNvPicPr>
              <p:nvPr/>
            </p:nvPicPr>
            <p:blipFill>
              <a:blip r:embed="rId4"/>
              <a:srcRect/>
              <a:stretch>
                <a:fillRect/>
              </a:stretch>
            </p:blipFill>
            <p:spPr bwMode="auto">
              <a:xfrm>
                <a:off x="96" y="3520"/>
                <a:ext cx="534" cy="258"/>
              </a:xfrm>
              <a:prstGeom prst="rect">
                <a:avLst/>
              </a:prstGeom>
              <a:noFill/>
              <a:ln w="21600">
                <a:noFill/>
                <a:round/>
                <a:headEnd/>
                <a:tailEnd/>
              </a:ln>
            </p:spPr>
          </p:pic>
          <p:sp>
            <p:nvSpPr>
              <p:cNvPr id="673800" name="Text Box 8"/>
              <p:cNvSpPr txBox="1">
                <a:spLocks noChangeArrowheads="1"/>
              </p:cNvSpPr>
              <p:nvPr/>
            </p:nvSpPr>
            <p:spPr bwMode="auto">
              <a:xfrm>
                <a:off x="139" y="3550"/>
                <a:ext cx="450" cy="174"/>
              </a:xfrm>
              <a:prstGeom prst="rect">
                <a:avLst/>
              </a:prstGeom>
              <a:noFill/>
              <a:ln w="21600">
                <a:noFill/>
                <a:round/>
                <a:headEnd/>
                <a:tailEnd/>
              </a:ln>
              <a:effectLst/>
            </p:spPr>
            <p:txBody>
              <a:bodyPr lIns="90000" tIns="46800" rIns="90000" bIns="46800"/>
              <a:lstStyle/>
              <a:p>
                <a:pPr algn="ctr" defTabSz="449263" eaLnBrk="0" hangingPunct="0">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IE" sz="1000">
                    <a:solidFill>
                      <a:srgbClr val="FFFFFF"/>
                    </a:solidFill>
                    <a:effectLst>
                      <a:outerShdw blurRad="38100" dist="38100" dir="2700000" algn="tl">
                        <a:srgbClr val="C0C0C0"/>
                      </a:outerShdw>
                    </a:effectLst>
                    <a:ea typeface="MS Gothic" pitchFamily="49" charset="-128"/>
                  </a:rPr>
                  <a:t>3rd Party</a:t>
                </a:r>
              </a:p>
            </p:txBody>
          </p:sp>
        </p:grpSp>
        <p:sp>
          <p:nvSpPr>
            <p:cNvPr id="103577" name="Text Box 9"/>
            <p:cNvSpPr txBox="1">
              <a:spLocks noChangeArrowheads="1"/>
            </p:cNvSpPr>
            <p:nvPr/>
          </p:nvSpPr>
          <p:spPr bwMode="auto">
            <a:xfrm>
              <a:off x="113" y="3244"/>
              <a:ext cx="486" cy="137"/>
            </a:xfrm>
            <a:prstGeom prst="rect">
              <a:avLst/>
            </a:prstGeom>
            <a:noFill/>
            <a:ln w="21600">
              <a:noFill/>
              <a:round/>
              <a:headEnd/>
              <a:tailEnd/>
            </a:ln>
          </p:spPr>
          <p:txBody>
            <a:bodyPr lIns="90000" tIns="46800" rIns="90000" bIns="46800">
              <a:spAutoFit/>
            </a:bodyPr>
            <a:lstStyle/>
            <a:p>
              <a:pP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E" sz="1100" b="1" u="sng">
                  <a:solidFill>
                    <a:srgbClr val="000000"/>
                  </a:solidFill>
                  <a:latin typeface="Microsoft Sans Serif" pitchFamily="34" charset="0"/>
                  <a:ea typeface="MS Gothic" pitchFamily="49" charset="-128"/>
                </a:rPr>
                <a:t>Legend</a:t>
              </a:r>
            </a:p>
          </p:txBody>
        </p:sp>
      </p:grpSp>
      <p:grpSp>
        <p:nvGrpSpPr>
          <p:cNvPr id="103426" name="Group 10"/>
          <p:cNvGrpSpPr>
            <a:grpSpLocks/>
          </p:cNvGrpSpPr>
          <p:nvPr/>
        </p:nvGrpSpPr>
        <p:grpSpPr bwMode="auto">
          <a:xfrm>
            <a:off x="3927475" y="1335088"/>
            <a:ext cx="1587500" cy="2576512"/>
            <a:chOff x="1859" y="841"/>
            <a:chExt cx="751" cy="1623"/>
          </a:xfrm>
        </p:grpSpPr>
        <p:pic>
          <p:nvPicPr>
            <p:cNvPr id="103573" name="Picture 11"/>
            <p:cNvPicPr>
              <a:picLocks noChangeAspect="1" noChangeArrowheads="1"/>
            </p:cNvPicPr>
            <p:nvPr/>
          </p:nvPicPr>
          <p:blipFill>
            <a:blip r:embed="rId5"/>
            <a:srcRect/>
            <a:stretch>
              <a:fillRect/>
            </a:stretch>
          </p:blipFill>
          <p:spPr bwMode="auto">
            <a:xfrm>
              <a:off x="1859" y="841"/>
              <a:ext cx="752" cy="1624"/>
            </a:xfrm>
            <a:prstGeom prst="rect">
              <a:avLst/>
            </a:prstGeom>
            <a:noFill/>
            <a:ln w="21600">
              <a:noFill/>
              <a:round/>
              <a:headEnd/>
              <a:tailEnd/>
            </a:ln>
          </p:spPr>
        </p:pic>
        <p:sp>
          <p:nvSpPr>
            <p:cNvPr id="673804" name="Text Box 12"/>
            <p:cNvSpPr txBox="1">
              <a:spLocks noChangeArrowheads="1"/>
            </p:cNvSpPr>
            <p:nvPr/>
          </p:nvSpPr>
          <p:spPr bwMode="auto">
            <a:xfrm>
              <a:off x="1929" y="897"/>
              <a:ext cx="614" cy="1491"/>
            </a:xfrm>
            <a:prstGeom prst="rect">
              <a:avLst/>
            </a:prstGeom>
            <a:noFill/>
            <a:ln w="21600">
              <a:noFill/>
              <a:round/>
              <a:headEnd/>
              <a:tailEnd/>
            </a:ln>
            <a:effectLst/>
          </p:spPr>
          <p:txBody>
            <a:bodyPr lIns="90000" tIns="46800" rIns="90000" bIns="46800"/>
            <a:lstStyle/>
            <a:p>
              <a:pPr algn="ctr" defTabSz="449263" eaLnBrk="0" hangingPunct="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IE" sz="1200">
                  <a:solidFill>
                    <a:srgbClr val="FFFFFF"/>
                  </a:solidFill>
                  <a:effectLst>
                    <a:outerShdw blurRad="38100" dist="38100" dir="2700000" algn="tl">
                      <a:srgbClr val="C0C0C0"/>
                    </a:outerShdw>
                  </a:effectLst>
                  <a:ea typeface="MS Gothic" pitchFamily="49" charset="-128"/>
                </a:rPr>
                <a:t>Risk &amp; </a:t>
              </a:r>
            </a:p>
            <a:p>
              <a:pPr algn="ctr" defTabSz="449263" eaLnBrk="0" hangingPunct="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IE" sz="1200">
                  <a:solidFill>
                    <a:srgbClr val="FFFFFF"/>
                  </a:solidFill>
                  <a:effectLst>
                    <a:outerShdw blurRad="38100" dist="38100" dir="2700000" algn="tl">
                      <a:srgbClr val="C0C0C0"/>
                    </a:outerShdw>
                  </a:effectLst>
                  <a:ea typeface="MS Gothic" pitchFamily="49" charset="-128"/>
                </a:rPr>
                <a:t>Regulation</a:t>
              </a:r>
            </a:p>
          </p:txBody>
        </p:sp>
      </p:grpSp>
      <p:grpSp>
        <p:nvGrpSpPr>
          <p:cNvPr id="103427" name="Group 13"/>
          <p:cNvGrpSpPr>
            <a:grpSpLocks/>
          </p:cNvGrpSpPr>
          <p:nvPr/>
        </p:nvGrpSpPr>
        <p:grpSpPr bwMode="auto">
          <a:xfrm>
            <a:off x="5397500" y="1335088"/>
            <a:ext cx="3971925" cy="2576512"/>
            <a:chOff x="2554" y="841"/>
            <a:chExt cx="1880" cy="1623"/>
          </a:xfrm>
        </p:grpSpPr>
        <p:pic>
          <p:nvPicPr>
            <p:cNvPr id="103571" name="Picture 14"/>
            <p:cNvPicPr>
              <a:picLocks noChangeAspect="1" noChangeArrowheads="1"/>
            </p:cNvPicPr>
            <p:nvPr/>
          </p:nvPicPr>
          <p:blipFill>
            <a:blip r:embed="rId6"/>
            <a:srcRect/>
            <a:stretch>
              <a:fillRect/>
            </a:stretch>
          </p:blipFill>
          <p:spPr bwMode="auto">
            <a:xfrm>
              <a:off x="2554" y="841"/>
              <a:ext cx="1881" cy="1624"/>
            </a:xfrm>
            <a:prstGeom prst="rect">
              <a:avLst/>
            </a:prstGeom>
            <a:noFill/>
            <a:ln w="21600">
              <a:noFill/>
              <a:round/>
              <a:headEnd/>
              <a:tailEnd/>
            </a:ln>
          </p:spPr>
        </p:pic>
        <p:sp>
          <p:nvSpPr>
            <p:cNvPr id="673807" name="Text Box 15"/>
            <p:cNvSpPr txBox="1">
              <a:spLocks noChangeArrowheads="1"/>
            </p:cNvSpPr>
            <p:nvPr/>
          </p:nvSpPr>
          <p:spPr bwMode="auto">
            <a:xfrm>
              <a:off x="2668" y="940"/>
              <a:ext cx="1656" cy="1405"/>
            </a:xfrm>
            <a:prstGeom prst="rect">
              <a:avLst/>
            </a:prstGeom>
            <a:noFill/>
            <a:ln w="21600">
              <a:noFill/>
              <a:round/>
              <a:headEnd/>
              <a:tailEnd/>
            </a:ln>
            <a:effectLst/>
          </p:spPr>
          <p:txBody>
            <a:bodyPr lIns="90000" tIns="46800" rIns="90000" bIns="46800"/>
            <a:lstStyle/>
            <a:p>
              <a:pPr algn="ctr" defTabSz="449263" eaLnBrk="0" hangingPunct="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IE" sz="1200">
                  <a:solidFill>
                    <a:srgbClr val="FFFFFF"/>
                  </a:solidFill>
                  <a:effectLst>
                    <a:outerShdw blurRad="38100" dist="38100" dir="2700000" algn="tl">
                      <a:srgbClr val="C0C0C0"/>
                    </a:outerShdw>
                  </a:effectLst>
                  <a:ea typeface="MS Gothic" pitchFamily="49" charset="-128"/>
                </a:rPr>
                <a:t>Payment</a:t>
              </a:r>
            </a:p>
            <a:p>
              <a:pPr algn="ctr" defTabSz="449263" eaLnBrk="0" hangingPunct="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IE" sz="1200">
                  <a:solidFill>
                    <a:srgbClr val="FFFFFF"/>
                  </a:solidFill>
                  <a:effectLst>
                    <a:outerShdw blurRad="38100" dist="38100" dir="2700000" algn="tl">
                      <a:srgbClr val="C0C0C0"/>
                    </a:outerShdw>
                  </a:effectLst>
                  <a:ea typeface="MS Gothic" pitchFamily="49" charset="-128"/>
                </a:rPr>
                <a:t>Schemes &amp;Types</a:t>
              </a:r>
            </a:p>
          </p:txBody>
        </p:sp>
      </p:grpSp>
      <p:grpSp>
        <p:nvGrpSpPr>
          <p:cNvPr id="103428" name="Group 16"/>
          <p:cNvGrpSpPr>
            <a:grpSpLocks/>
          </p:cNvGrpSpPr>
          <p:nvPr/>
        </p:nvGrpSpPr>
        <p:grpSpPr bwMode="auto">
          <a:xfrm>
            <a:off x="9282113" y="3438525"/>
            <a:ext cx="2449512" cy="412750"/>
            <a:chOff x="4393" y="2166"/>
            <a:chExt cx="1159" cy="260"/>
          </a:xfrm>
        </p:grpSpPr>
        <p:pic>
          <p:nvPicPr>
            <p:cNvPr id="103569" name="Picture 17"/>
            <p:cNvPicPr>
              <a:picLocks noChangeAspect="1" noChangeArrowheads="1"/>
            </p:cNvPicPr>
            <p:nvPr/>
          </p:nvPicPr>
          <p:blipFill>
            <a:blip r:embed="rId7"/>
            <a:srcRect/>
            <a:stretch>
              <a:fillRect/>
            </a:stretch>
          </p:blipFill>
          <p:spPr bwMode="auto">
            <a:xfrm>
              <a:off x="4393" y="2166"/>
              <a:ext cx="1160" cy="261"/>
            </a:xfrm>
            <a:prstGeom prst="rect">
              <a:avLst/>
            </a:prstGeom>
            <a:noFill/>
            <a:ln w="21600">
              <a:noFill/>
              <a:round/>
              <a:headEnd/>
              <a:tailEnd/>
            </a:ln>
          </p:spPr>
        </p:pic>
        <p:sp>
          <p:nvSpPr>
            <p:cNvPr id="673810" name="Text Box 18"/>
            <p:cNvSpPr txBox="1">
              <a:spLocks noChangeArrowheads="1"/>
            </p:cNvSpPr>
            <p:nvPr/>
          </p:nvSpPr>
          <p:spPr bwMode="auto">
            <a:xfrm>
              <a:off x="4441" y="2199"/>
              <a:ext cx="1069" cy="173"/>
            </a:xfrm>
            <a:prstGeom prst="rect">
              <a:avLst/>
            </a:prstGeom>
            <a:noFill/>
            <a:ln w="21600">
              <a:noFill/>
              <a:round/>
              <a:headEnd/>
              <a:tailEnd/>
            </a:ln>
            <a:effectLst/>
          </p:spPr>
          <p:txBody>
            <a:bodyPr lIns="90000" tIns="46800" rIns="90000" bIns="46800"/>
            <a:lstStyle/>
            <a:p>
              <a:pPr algn="ctr" defTabSz="449263" eaLnBrk="0" hangingPunct="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IE" sz="1200">
                  <a:solidFill>
                    <a:srgbClr val="FFFFFF"/>
                  </a:solidFill>
                  <a:effectLst>
                    <a:outerShdw blurRad="38100" dist="38100" dir="2700000" algn="tl">
                      <a:srgbClr val="C0C0C0"/>
                    </a:outerShdw>
                  </a:effectLst>
                  <a:ea typeface="MS Gothic" pitchFamily="49" charset="-128"/>
                </a:rPr>
                <a:t>Gateway Adapters</a:t>
              </a:r>
            </a:p>
          </p:txBody>
        </p:sp>
      </p:grpSp>
      <p:grpSp>
        <p:nvGrpSpPr>
          <p:cNvPr id="103429" name="Group 19"/>
          <p:cNvGrpSpPr>
            <a:grpSpLocks/>
          </p:cNvGrpSpPr>
          <p:nvPr/>
        </p:nvGrpSpPr>
        <p:grpSpPr bwMode="auto">
          <a:xfrm>
            <a:off x="9282113" y="1500188"/>
            <a:ext cx="2489200" cy="1936750"/>
            <a:chOff x="4393" y="945"/>
            <a:chExt cx="1178" cy="1220"/>
          </a:xfrm>
        </p:grpSpPr>
        <p:pic>
          <p:nvPicPr>
            <p:cNvPr id="103567" name="Picture 20"/>
            <p:cNvPicPr>
              <a:picLocks noChangeAspect="1" noChangeArrowheads="1"/>
            </p:cNvPicPr>
            <p:nvPr/>
          </p:nvPicPr>
          <p:blipFill>
            <a:blip r:embed="rId8"/>
            <a:srcRect/>
            <a:stretch>
              <a:fillRect/>
            </a:stretch>
          </p:blipFill>
          <p:spPr bwMode="auto">
            <a:xfrm>
              <a:off x="4393" y="945"/>
              <a:ext cx="1179" cy="1221"/>
            </a:xfrm>
            <a:prstGeom prst="rect">
              <a:avLst/>
            </a:prstGeom>
            <a:noFill/>
            <a:ln w="21600">
              <a:noFill/>
              <a:round/>
              <a:headEnd/>
              <a:tailEnd/>
            </a:ln>
          </p:spPr>
        </p:pic>
        <p:sp>
          <p:nvSpPr>
            <p:cNvPr id="673813" name="Text Box 21"/>
            <p:cNvSpPr txBox="1">
              <a:spLocks noChangeArrowheads="1"/>
            </p:cNvSpPr>
            <p:nvPr/>
          </p:nvSpPr>
          <p:spPr bwMode="auto">
            <a:xfrm>
              <a:off x="4486" y="1022"/>
              <a:ext cx="996" cy="1044"/>
            </a:xfrm>
            <a:prstGeom prst="rect">
              <a:avLst/>
            </a:prstGeom>
            <a:noFill/>
            <a:ln w="21600">
              <a:noFill/>
              <a:round/>
              <a:headEnd/>
              <a:tailEnd/>
            </a:ln>
            <a:effectLst/>
          </p:spPr>
          <p:txBody>
            <a:bodyPr lIns="90000" tIns="46800" rIns="90000" bIns="46800"/>
            <a:lstStyle/>
            <a:p>
              <a:pPr algn="ctr" defTabSz="449263" eaLnBrk="0" hangingPunct="0">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IE" sz="1400">
                  <a:solidFill>
                    <a:srgbClr val="FFFFFF"/>
                  </a:solidFill>
                  <a:effectLst>
                    <a:outerShdw blurRad="38100" dist="38100" dir="2700000" algn="tl">
                      <a:srgbClr val="C0C0C0"/>
                    </a:outerShdw>
                  </a:effectLst>
                  <a:ea typeface="MS Gothic" pitchFamily="49" charset="-128"/>
                </a:rPr>
                <a:t>Origination Systems</a:t>
              </a:r>
            </a:p>
          </p:txBody>
        </p:sp>
      </p:grpSp>
      <p:grpSp>
        <p:nvGrpSpPr>
          <p:cNvPr id="103430" name="Group 22"/>
          <p:cNvGrpSpPr>
            <a:grpSpLocks/>
          </p:cNvGrpSpPr>
          <p:nvPr/>
        </p:nvGrpSpPr>
        <p:grpSpPr bwMode="auto">
          <a:xfrm>
            <a:off x="528638" y="1335088"/>
            <a:ext cx="3478212" cy="2559050"/>
            <a:chOff x="250" y="841"/>
            <a:chExt cx="1646" cy="1612"/>
          </a:xfrm>
        </p:grpSpPr>
        <p:pic>
          <p:nvPicPr>
            <p:cNvPr id="103565" name="Picture 23"/>
            <p:cNvPicPr>
              <a:picLocks noChangeAspect="1" noChangeArrowheads="1"/>
            </p:cNvPicPr>
            <p:nvPr/>
          </p:nvPicPr>
          <p:blipFill>
            <a:blip r:embed="rId9"/>
            <a:srcRect/>
            <a:stretch>
              <a:fillRect/>
            </a:stretch>
          </p:blipFill>
          <p:spPr bwMode="auto">
            <a:xfrm>
              <a:off x="250" y="841"/>
              <a:ext cx="1647" cy="1613"/>
            </a:xfrm>
            <a:prstGeom prst="rect">
              <a:avLst/>
            </a:prstGeom>
            <a:noFill/>
            <a:ln w="21600">
              <a:noFill/>
              <a:round/>
              <a:headEnd/>
              <a:tailEnd/>
            </a:ln>
          </p:spPr>
        </p:pic>
        <p:sp>
          <p:nvSpPr>
            <p:cNvPr id="673816" name="Text Box 24"/>
            <p:cNvSpPr txBox="1">
              <a:spLocks noChangeArrowheads="1"/>
            </p:cNvSpPr>
            <p:nvPr/>
          </p:nvSpPr>
          <p:spPr bwMode="auto">
            <a:xfrm>
              <a:off x="364" y="939"/>
              <a:ext cx="1425" cy="1394"/>
            </a:xfrm>
            <a:prstGeom prst="rect">
              <a:avLst/>
            </a:prstGeom>
            <a:noFill/>
            <a:ln w="21600">
              <a:noFill/>
              <a:round/>
              <a:headEnd/>
              <a:tailEnd/>
            </a:ln>
            <a:effectLst/>
          </p:spPr>
          <p:txBody>
            <a:bodyPr lIns="90000" tIns="46800" rIns="90000" bIns="46800"/>
            <a:lstStyle/>
            <a:p>
              <a:pPr algn="ctr" defTabSz="449263" eaLnBrk="0" hangingPunct="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IE" sz="1200">
                  <a:solidFill>
                    <a:srgbClr val="FFFFFF"/>
                  </a:solidFill>
                  <a:effectLst>
                    <a:outerShdw blurRad="38100" dist="38100" dir="2700000" algn="tl">
                      <a:srgbClr val="C0C0C0"/>
                    </a:outerShdw>
                  </a:effectLst>
                  <a:ea typeface="MS Gothic" pitchFamily="49" charset="-128"/>
                </a:rPr>
                <a:t>Financial Business </a:t>
              </a:r>
            </a:p>
            <a:p>
              <a:pPr algn="ctr" defTabSz="449263" eaLnBrk="0" hangingPunct="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IE" sz="1200">
                  <a:solidFill>
                    <a:srgbClr val="FFFFFF"/>
                  </a:solidFill>
                  <a:effectLst>
                    <a:outerShdw blurRad="38100" dist="38100" dir="2700000" algn="tl">
                      <a:srgbClr val="C0C0C0"/>
                    </a:outerShdw>
                  </a:effectLst>
                  <a:ea typeface="MS Gothic" pitchFamily="49" charset="-128"/>
                </a:rPr>
                <a:t>Solutions</a:t>
              </a:r>
            </a:p>
          </p:txBody>
        </p:sp>
      </p:grpSp>
      <p:grpSp>
        <p:nvGrpSpPr>
          <p:cNvPr id="103431" name="Group 25"/>
          <p:cNvGrpSpPr>
            <a:grpSpLocks/>
          </p:cNvGrpSpPr>
          <p:nvPr/>
        </p:nvGrpSpPr>
        <p:grpSpPr bwMode="auto">
          <a:xfrm>
            <a:off x="9956800" y="3752850"/>
            <a:ext cx="630238" cy="609600"/>
            <a:chOff x="4712" y="2364"/>
            <a:chExt cx="298" cy="384"/>
          </a:xfrm>
        </p:grpSpPr>
        <p:pic>
          <p:nvPicPr>
            <p:cNvPr id="103563" name="Picture 26"/>
            <p:cNvPicPr>
              <a:picLocks noChangeAspect="1" noChangeArrowheads="1"/>
            </p:cNvPicPr>
            <p:nvPr/>
          </p:nvPicPr>
          <p:blipFill>
            <a:blip r:embed="rId10"/>
            <a:srcRect/>
            <a:stretch>
              <a:fillRect/>
            </a:stretch>
          </p:blipFill>
          <p:spPr bwMode="auto">
            <a:xfrm>
              <a:off x="4712" y="2364"/>
              <a:ext cx="299" cy="385"/>
            </a:xfrm>
            <a:prstGeom prst="rect">
              <a:avLst/>
            </a:prstGeom>
            <a:noFill/>
            <a:ln w="21600">
              <a:noFill/>
              <a:round/>
              <a:headEnd/>
              <a:tailEnd/>
            </a:ln>
          </p:spPr>
        </p:pic>
        <p:sp>
          <p:nvSpPr>
            <p:cNvPr id="103564" name="Text Box 27"/>
            <p:cNvSpPr txBox="1">
              <a:spLocks noChangeArrowheads="1"/>
            </p:cNvSpPr>
            <p:nvPr/>
          </p:nvSpPr>
          <p:spPr bwMode="auto">
            <a:xfrm>
              <a:off x="4807" y="2440"/>
              <a:ext cx="114" cy="211"/>
            </a:xfrm>
            <a:prstGeom prst="rect">
              <a:avLst/>
            </a:prstGeom>
            <a:noFill/>
            <a:ln w="21600">
              <a:noFill/>
              <a:round/>
              <a:headEnd/>
              <a:tailEnd/>
            </a:ln>
          </p:spPr>
          <p:txBody>
            <a:bodyPr wrap="none" anchor="ctr"/>
            <a:lstStyle/>
            <a:p>
              <a:pPr defTabSz="914400"/>
              <a:endParaRPr lang="da-DK" sz="1800">
                <a:ea typeface="MS PGothic" pitchFamily="34" charset="-128"/>
              </a:endParaRPr>
            </a:p>
          </p:txBody>
        </p:sp>
      </p:grpSp>
      <p:grpSp>
        <p:nvGrpSpPr>
          <p:cNvPr id="103432" name="Group 28"/>
          <p:cNvGrpSpPr>
            <a:grpSpLocks/>
          </p:cNvGrpSpPr>
          <p:nvPr/>
        </p:nvGrpSpPr>
        <p:grpSpPr bwMode="auto">
          <a:xfrm>
            <a:off x="2020888" y="3767138"/>
            <a:ext cx="631825" cy="584200"/>
            <a:chOff x="956" y="2373"/>
            <a:chExt cx="299" cy="368"/>
          </a:xfrm>
        </p:grpSpPr>
        <p:pic>
          <p:nvPicPr>
            <p:cNvPr id="103561" name="Picture 29"/>
            <p:cNvPicPr>
              <a:picLocks noChangeAspect="1" noChangeArrowheads="1"/>
            </p:cNvPicPr>
            <p:nvPr/>
          </p:nvPicPr>
          <p:blipFill>
            <a:blip r:embed="rId11"/>
            <a:srcRect/>
            <a:stretch>
              <a:fillRect/>
            </a:stretch>
          </p:blipFill>
          <p:spPr bwMode="auto">
            <a:xfrm>
              <a:off x="956" y="2373"/>
              <a:ext cx="300" cy="369"/>
            </a:xfrm>
            <a:prstGeom prst="rect">
              <a:avLst/>
            </a:prstGeom>
            <a:noFill/>
            <a:ln w="21600">
              <a:noFill/>
              <a:round/>
              <a:headEnd/>
              <a:tailEnd/>
            </a:ln>
          </p:spPr>
        </p:pic>
        <p:sp>
          <p:nvSpPr>
            <p:cNvPr id="103562" name="Text Box 30"/>
            <p:cNvSpPr txBox="1">
              <a:spLocks noChangeArrowheads="1"/>
            </p:cNvSpPr>
            <p:nvPr/>
          </p:nvSpPr>
          <p:spPr bwMode="auto">
            <a:xfrm>
              <a:off x="1051" y="2454"/>
              <a:ext cx="114" cy="186"/>
            </a:xfrm>
            <a:prstGeom prst="rect">
              <a:avLst/>
            </a:prstGeom>
            <a:noFill/>
            <a:ln w="21600">
              <a:noFill/>
              <a:round/>
              <a:headEnd/>
              <a:tailEnd/>
            </a:ln>
          </p:spPr>
          <p:txBody>
            <a:bodyPr wrap="none" anchor="ctr"/>
            <a:lstStyle/>
            <a:p>
              <a:pPr defTabSz="914400"/>
              <a:endParaRPr lang="da-DK" sz="1800">
                <a:ea typeface="MS PGothic" pitchFamily="34" charset="-128"/>
              </a:endParaRPr>
            </a:p>
          </p:txBody>
        </p:sp>
      </p:grpSp>
      <p:grpSp>
        <p:nvGrpSpPr>
          <p:cNvPr id="103433" name="Group 31"/>
          <p:cNvGrpSpPr>
            <a:grpSpLocks/>
          </p:cNvGrpSpPr>
          <p:nvPr/>
        </p:nvGrpSpPr>
        <p:grpSpPr bwMode="auto">
          <a:xfrm>
            <a:off x="7156450" y="3779838"/>
            <a:ext cx="638175" cy="582612"/>
            <a:chOff x="3387" y="2381"/>
            <a:chExt cx="302" cy="367"/>
          </a:xfrm>
        </p:grpSpPr>
        <p:pic>
          <p:nvPicPr>
            <p:cNvPr id="103559" name="Picture 32"/>
            <p:cNvPicPr>
              <a:picLocks noChangeAspect="1" noChangeArrowheads="1"/>
            </p:cNvPicPr>
            <p:nvPr/>
          </p:nvPicPr>
          <p:blipFill>
            <a:blip r:embed="rId12"/>
            <a:srcRect/>
            <a:stretch>
              <a:fillRect/>
            </a:stretch>
          </p:blipFill>
          <p:spPr bwMode="auto">
            <a:xfrm>
              <a:off x="3387" y="2381"/>
              <a:ext cx="303" cy="368"/>
            </a:xfrm>
            <a:prstGeom prst="rect">
              <a:avLst/>
            </a:prstGeom>
            <a:noFill/>
            <a:ln w="21600">
              <a:noFill/>
              <a:round/>
              <a:headEnd/>
              <a:tailEnd/>
            </a:ln>
          </p:spPr>
        </p:pic>
        <p:sp>
          <p:nvSpPr>
            <p:cNvPr id="103560" name="Text Box 33"/>
            <p:cNvSpPr txBox="1">
              <a:spLocks noChangeArrowheads="1"/>
            </p:cNvSpPr>
            <p:nvPr/>
          </p:nvSpPr>
          <p:spPr bwMode="auto">
            <a:xfrm>
              <a:off x="3483" y="2462"/>
              <a:ext cx="114" cy="186"/>
            </a:xfrm>
            <a:prstGeom prst="rect">
              <a:avLst/>
            </a:prstGeom>
            <a:noFill/>
            <a:ln w="21600">
              <a:noFill/>
              <a:round/>
              <a:headEnd/>
              <a:tailEnd/>
            </a:ln>
          </p:spPr>
          <p:txBody>
            <a:bodyPr wrap="none" anchor="ctr"/>
            <a:lstStyle/>
            <a:p>
              <a:pPr defTabSz="914400"/>
              <a:endParaRPr lang="da-DK" sz="1800">
                <a:ea typeface="MS PGothic" pitchFamily="34" charset="-128"/>
              </a:endParaRPr>
            </a:p>
          </p:txBody>
        </p:sp>
      </p:grpSp>
      <p:grpSp>
        <p:nvGrpSpPr>
          <p:cNvPr id="103434" name="Group 34"/>
          <p:cNvGrpSpPr>
            <a:grpSpLocks/>
          </p:cNvGrpSpPr>
          <p:nvPr/>
        </p:nvGrpSpPr>
        <p:grpSpPr bwMode="auto">
          <a:xfrm>
            <a:off x="2774950" y="1884363"/>
            <a:ext cx="500063" cy="1936750"/>
            <a:chOff x="1313" y="1187"/>
            <a:chExt cx="237" cy="1220"/>
          </a:xfrm>
        </p:grpSpPr>
        <p:pic>
          <p:nvPicPr>
            <p:cNvPr id="103557" name="Picture 35"/>
            <p:cNvPicPr>
              <a:picLocks noChangeAspect="1" noChangeArrowheads="1"/>
            </p:cNvPicPr>
            <p:nvPr/>
          </p:nvPicPr>
          <p:blipFill>
            <a:blip r:embed="rId13"/>
            <a:srcRect/>
            <a:stretch>
              <a:fillRect/>
            </a:stretch>
          </p:blipFill>
          <p:spPr bwMode="auto">
            <a:xfrm>
              <a:off x="1313" y="1187"/>
              <a:ext cx="238" cy="1221"/>
            </a:xfrm>
            <a:prstGeom prst="rect">
              <a:avLst/>
            </a:prstGeom>
            <a:noFill/>
            <a:ln w="21600">
              <a:noFill/>
              <a:round/>
              <a:headEnd/>
              <a:tailEnd/>
            </a:ln>
          </p:spPr>
        </p:pic>
        <p:sp>
          <p:nvSpPr>
            <p:cNvPr id="103558" name="Text Box 36"/>
            <p:cNvSpPr txBox="1">
              <a:spLocks noChangeArrowheads="1"/>
            </p:cNvSpPr>
            <p:nvPr/>
          </p:nvSpPr>
          <p:spPr bwMode="auto">
            <a:xfrm rot="-5400000">
              <a:off x="877" y="1720"/>
              <a:ext cx="1137" cy="130"/>
            </a:xfrm>
            <a:prstGeom prst="rect">
              <a:avLst/>
            </a:prstGeom>
            <a:noFill/>
            <a:ln w="21600">
              <a:noFill/>
              <a:round/>
              <a:headEnd/>
              <a:tailEnd/>
            </a:ln>
          </p:spPr>
          <p:txBody>
            <a:bodyPr lIns="90000" tIns="46800" rIns="90000" bIns="46800" anchor="ctr" anchorCtr="1"/>
            <a:lstStyle/>
            <a:p>
              <a:pPr marL="227013" indent="-225425" algn="ctr" defTabSz="449263">
                <a:lnSpc>
                  <a:spcPct val="90000"/>
                </a:lnSpc>
                <a:buSzPct val="100000"/>
                <a:tabLst>
                  <a:tab pos="227013" algn="l"/>
                  <a:tab pos="1141413" algn="l"/>
                  <a:tab pos="2055813" algn="l"/>
                  <a:tab pos="2970213" algn="l"/>
                  <a:tab pos="3884613" algn="l"/>
                  <a:tab pos="4799013" algn="l"/>
                  <a:tab pos="5713413" algn="l"/>
                  <a:tab pos="6627813" algn="l"/>
                  <a:tab pos="7542213" algn="l"/>
                  <a:tab pos="8456613" algn="l"/>
                  <a:tab pos="9371013" algn="l"/>
                  <a:tab pos="10285413" algn="l"/>
                </a:tabLst>
              </a:pPr>
              <a:r>
                <a:rPr lang="en-GB" sz="1200">
                  <a:solidFill>
                    <a:srgbClr val="000000"/>
                  </a:solidFill>
                  <a:ea typeface="MS Gothic" pitchFamily="49" charset="-128"/>
                </a:rPr>
                <a:t>Invoice Presentment</a:t>
              </a:r>
            </a:p>
          </p:txBody>
        </p:sp>
      </p:grpSp>
      <p:grpSp>
        <p:nvGrpSpPr>
          <p:cNvPr id="103435" name="Group 37"/>
          <p:cNvGrpSpPr>
            <a:grpSpLocks/>
          </p:cNvGrpSpPr>
          <p:nvPr/>
        </p:nvGrpSpPr>
        <p:grpSpPr bwMode="auto">
          <a:xfrm>
            <a:off x="4462463" y="1884363"/>
            <a:ext cx="501650" cy="1936750"/>
            <a:chOff x="2112" y="1187"/>
            <a:chExt cx="237" cy="1220"/>
          </a:xfrm>
        </p:grpSpPr>
        <p:pic>
          <p:nvPicPr>
            <p:cNvPr id="103555" name="Picture 38"/>
            <p:cNvPicPr>
              <a:picLocks noChangeAspect="1" noChangeArrowheads="1"/>
            </p:cNvPicPr>
            <p:nvPr/>
          </p:nvPicPr>
          <p:blipFill>
            <a:blip r:embed="rId14"/>
            <a:srcRect/>
            <a:stretch>
              <a:fillRect/>
            </a:stretch>
          </p:blipFill>
          <p:spPr bwMode="auto">
            <a:xfrm>
              <a:off x="2112" y="1187"/>
              <a:ext cx="238" cy="1221"/>
            </a:xfrm>
            <a:prstGeom prst="rect">
              <a:avLst/>
            </a:prstGeom>
            <a:noFill/>
            <a:ln w="21600">
              <a:noFill/>
              <a:round/>
              <a:headEnd/>
              <a:tailEnd/>
            </a:ln>
          </p:spPr>
        </p:pic>
        <p:sp>
          <p:nvSpPr>
            <p:cNvPr id="673831" name="Text Box 39"/>
            <p:cNvSpPr txBox="1">
              <a:spLocks noChangeArrowheads="1"/>
            </p:cNvSpPr>
            <p:nvPr/>
          </p:nvSpPr>
          <p:spPr bwMode="auto">
            <a:xfrm rot="16200000">
              <a:off x="1676" y="1719"/>
              <a:ext cx="1138" cy="130"/>
            </a:xfrm>
            <a:prstGeom prst="rect">
              <a:avLst/>
            </a:prstGeom>
            <a:noFill/>
            <a:ln w="21600">
              <a:noFill/>
              <a:round/>
              <a:headEnd/>
              <a:tailEnd/>
            </a:ln>
            <a:effectLst/>
          </p:spPr>
          <p:txBody>
            <a:bodyPr lIns="90000" tIns="46800" rIns="90000" bIns="46800" anchor="ctr" anchorCtr="1"/>
            <a:lstStyle/>
            <a:p>
              <a:pPr marL="227013" indent="-225425" algn="ctr" defTabSz="449263">
                <a:lnSpc>
                  <a:spcPct val="90000"/>
                </a:lnSpc>
                <a:buSzPct val="100000"/>
                <a:tabLst>
                  <a:tab pos="227013" algn="l"/>
                  <a:tab pos="1141413" algn="l"/>
                  <a:tab pos="2055813" algn="l"/>
                  <a:tab pos="2970213" algn="l"/>
                  <a:tab pos="3884613" algn="l"/>
                  <a:tab pos="4799013" algn="l"/>
                  <a:tab pos="5713413" algn="l"/>
                  <a:tab pos="6627813" algn="l"/>
                  <a:tab pos="7542213" algn="l"/>
                  <a:tab pos="8456613" algn="l"/>
                  <a:tab pos="9371013" algn="l"/>
                  <a:tab pos="10285413" algn="l"/>
                </a:tabLst>
                <a:defRPr/>
              </a:pPr>
              <a:r>
                <a:rPr lang="en-GB" sz="1200">
                  <a:solidFill>
                    <a:srgbClr val="000000"/>
                  </a:solidFill>
                  <a:effectLst>
                    <a:outerShdw blurRad="38100" dist="38100" dir="2700000" algn="tl">
                      <a:srgbClr val="C0C0C0"/>
                    </a:outerShdw>
                  </a:effectLst>
                  <a:ea typeface="MS Gothic" pitchFamily="49" charset="-128"/>
                </a:rPr>
                <a:t>OFAC</a:t>
              </a:r>
            </a:p>
          </p:txBody>
        </p:sp>
      </p:grpSp>
      <p:grpSp>
        <p:nvGrpSpPr>
          <p:cNvPr id="103436" name="Group 40"/>
          <p:cNvGrpSpPr>
            <a:grpSpLocks/>
          </p:cNvGrpSpPr>
          <p:nvPr/>
        </p:nvGrpSpPr>
        <p:grpSpPr bwMode="auto">
          <a:xfrm>
            <a:off x="4122738" y="1884363"/>
            <a:ext cx="509587" cy="1936750"/>
            <a:chOff x="1951" y="1187"/>
            <a:chExt cx="241" cy="1220"/>
          </a:xfrm>
        </p:grpSpPr>
        <p:pic>
          <p:nvPicPr>
            <p:cNvPr id="103553" name="Picture 41"/>
            <p:cNvPicPr>
              <a:picLocks noChangeAspect="1" noChangeArrowheads="1"/>
            </p:cNvPicPr>
            <p:nvPr/>
          </p:nvPicPr>
          <p:blipFill>
            <a:blip r:embed="rId15"/>
            <a:srcRect/>
            <a:stretch>
              <a:fillRect/>
            </a:stretch>
          </p:blipFill>
          <p:spPr bwMode="auto">
            <a:xfrm>
              <a:off x="1951" y="1187"/>
              <a:ext cx="242" cy="1221"/>
            </a:xfrm>
            <a:prstGeom prst="rect">
              <a:avLst/>
            </a:prstGeom>
            <a:noFill/>
            <a:ln w="21600">
              <a:noFill/>
              <a:round/>
              <a:headEnd/>
              <a:tailEnd/>
            </a:ln>
          </p:spPr>
        </p:pic>
        <p:sp>
          <p:nvSpPr>
            <p:cNvPr id="673834" name="Text Box 42"/>
            <p:cNvSpPr txBox="1">
              <a:spLocks noChangeArrowheads="1"/>
            </p:cNvSpPr>
            <p:nvPr/>
          </p:nvSpPr>
          <p:spPr bwMode="auto">
            <a:xfrm rot="16200000">
              <a:off x="1515" y="1719"/>
              <a:ext cx="1138" cy="130"/>
            </a:xfrm>
            <a:prstGeom prst="rect">
              <a:avLst/>
            </a:prstGeom>
            <a:noFill/>
            <a:ln w="21600">
              <a:noFill/>
              <a:round/>
              <a:headEnd/>
              <a:tailEnd/>
            </a:ln>
            <a:effectLst/>
          </p:spPr>
          <p:txBody>
            <a:bodyPr lIns="90000" tIns="46800" rIns="90000" bIns="46800" anchor="ctr" anchorCtr="1"/>
            <a:lstStyle/>
            <a:p>
              <a:pPr marL="227013" indent="-225425" algn="ctr" defTabSz="449263">
                <a:lnSpc>
                  <a:spcPct val="90000"/>
                </a:lnSpc>
                <a:buSzPct val="100000"/>
                <a:tabLst>
                  <a:tab pos="227013" algn="l"/>
                  <a:tab pos="1141413" algn="l"/>
                  <a:tab pos="2055813" algn="l"/>
                  <a:tab pos="2970213" algn="l"/>
                  <a:tab pos="3884613" algn="l"/>
                  <a:tab pos="4799013" algn="l"/>
                  <a:tab pos="5713413" algn="l"/>
                  <a:tab pos="6627813" algn="l"/>
                  <a:tab pos="7542213" algn="l"/>
                  <a:tab pos="8456613" algn="l"/>
                  <a:tab pos="9371013" algn="l"/>
                  <a:tab pos="10285413" algn="l"/>
                </a:tabLst>
                <a:defRPr/>
              </a:pPr>
              <a:r>
                <a:rPr lang="en-GB" sz="1200">
                  <a:solidFill>
                    <a:srgbClr val="000000"/>
                  </a:solidFill>
                  <a:effectLst>
                    <a:outerShdw blurRad="38100" dist="38100" dir="2700000" algn="tl">
                      <a:srgbClr val="C0C0C0"/>
                    </a:outerShdw>
                  </a:effectLst>
                  <a:ea typeface="MS Gothic" pitchFamily="49" charset="-128"/>
                </a:rPr>
                <a:t>Anti-Money Laundering</a:t>
              </a:r>
            </a:p>
          </p:txBody>
        </p:sp>
      </p:grpSp>
      <p:grpSp>
        <p:nvGrpSpPr>
          <p:cNvPr id="103437" name="Group 43"/>
          <p:cNvGrpSpPr>
            <a:grpSpLocks/>
          </p:cNvGrpSpPr>
          <p:nvPr/>
        </p:nvGrpSpPr>
        <p:grpSpPr bwMode="auto">
          <a:xfrm>
            <a:off x="7108825" y="1865313"/>
            <a:ext cx="509588" cy="1943100"/>
            <a:chOff x="3364" y="1175"/>
            <a:chExt cx="241" cy="1224"/>
          </a:xfrm>
        </p:grpSpPr>
        <p:pic>
          <p:nvPicPr>
            <p:cNvPr id="103551" name="Picture 44"/>
            <p:cNvPicPr>
              <a:picLocks noChangeAspect="1" noChangeArrowheads="1"/>
            </p:cNvPicPr>
            <p:nvPr/>
          </p:nvPicPr>
          <p:blipFill>
            <a:blip r:embed="rId16"/>
            <a:srcRect/>
            <a:stretch>
              <a:fillRect/>
            </a:stretch>
          </p:blipFill>
          <p:spPr bwMode="auto">
            <a:xfrm>
              <a:off x="3364" y="1175"/>
              <a:ext cx="242" cy="1225"/>
            </a:xfrm>
            <a:prstGeom prst="rect">
              <a:avLst/>
            </a:prstGeom>
            <a:noFill/>
            <a:ln w="21600">
              <a:noFill/>
              <a:round/>
              <a:headEnd/>
              <a:tailEnd/>
            </a:ln>
          </p:spPr>
        </p:pic>
        <p:sp>
          <p:nvSpPr>
            <p:cNvPr id="673837" name="Text Box 45"/>
            <p:cNvSpPr txBox="1">
              <a:spLocks noChangeArrowheads="1"/>
            </p:cNvSpPr>
            <p:nvPr/>
          </p:nvSpPr>
          <p:spPr bwMode="auto">
            <a:xfrm rot="16200000">
              <a:off x="2930" y="1711"/>
              <a:ext cx="1138" cy="130"/>
            </a:xfrm>
            <a:prstGeom prst="rect">
              <a:avLst/>
            </a:prstGeom>
            <a:noFill/>
            <a:ln w="21600">
              <a:noFill/>
              <a:round/>
              <a:headEnd/>
              <a:tailEnd/>
            </a:ln>
            <a:effectLst/>
          </p:spPr>
          <p:txBody>
            <a:bodyPr lIns="90000" tIns="46800" rIns="90000" bIns="46800" anchor="ctr" anchorCtr="1"/>
            <a:lstStyle/>
            <a:p>
              <a:pPr marL="227013" indent="-225425" algn="ctr" defTabSz="449263">
                <a:lnSpc>
                  <a:spcPct val="90000"/>
                </a:lnSpc>
                <a:buSzPct val="100000"/>
                <a:tabLst>
                  <a:tab pos="227013" algn="l"/>
                  <a:tab pos="1141413" algn="l"/>
                  <a:tab pos="2055813" algn="l"/>
                  <a:tab pos="2970213" algn="l"/>
                  <a:tab pos="3884613" algn="l"/>
                  <a:tab pos="4799013" algn="l"/>
                  <a:tab pos="5713413" algn="l"/>
                  <a:tab pos="6627813" algn="l"/>
                  <a:tab pos="7542213" algn="l"/>
                  <a:tab pos="8456613" algn="l"/>
                  <a:tab pos="9371013" algn="l"/>
                  <a:tab pos="10285413" algn="l"/>
                </a:tabLst>
                <a:defRPr/>
              </a:pPr>
              <a:r>
                <a:rPr lang="en-GB" sz="1200">
                  <a:solidFill>
                    <a:srgbClr val="000000"/>
                  </a:solidFill>
                  <a:effectLst>
                    <a:outerShdw blurRad="38100" dist="38100" dir="2700000" algn="tl">
                      <a:srgbClr val="C0C0C0"/>
                    </a:outerShdw>
                  </a:effectLst>
                  <a:ea typeface="MS Gothic" pitchFamily="49" charset="-128"/>
                </a:rPr>
                <a:t> ACH: NACHA</a:t>
              </a:r>
            </a:p>
          </p:txBody>
        </p:sp>
      </p:grpSp>
      <p:grpSp>
        <p:nvGrpSpPr>
          <p:cNvPr id="103438" name="Group 46"/>
          <p:cNvGrpSpPr>
            <a:grpSpLocks/>
          </p:cNvGrpSpPr>
          <p:nvPr/>
        </p:nvGrpSpPr>
        <p:grpSpPr bwMode="auto">
          <a:xfrm>
            <a:off x="7431088" y="1865313"/>
            <a:ext cx="509587" cy="1943100"/>
            <a:chOff x="3517" y="1175"/>
            <a:chExt cx="241" cy="1224"/>
          </a:xfrm>
        </p:grpSpPr>
        <p:pic>
          <p:nvPicPr>
            <p:cNvPr id="103549" name="Picture 47"/>
            <p:cNvPicPr>
              <a:picLocks noChangeAspect="1" noChangeArrowheads="1"/>
            </p:cNvPicPr>
            <p:nvPr/>
          </p:nvPicPr>
          <p:blipFill>
            <a:blip r:embed="rId17"/>
            <a:srcRect/>
            <a:stretch>
              <a:fillRect/>
            </a:stretch>
          </p:blipFill>
          <p:spPr bwMode="auto">
            <a:xfrm>
              <a:off x="3517" y="1175"/>
              <a:ext cx="242" cy="1225"/>
            </a:xfrm>
            <a:prstGeom prst="rect">
              <a:avLst/>
            </a:prstGeom>
            <a:noFill/>
            <a:ln w="21600">
              <a:noFill/>
              <a:round/>
              <a:headEnd/>
              <a:tailEnd/>
            </a:ln>
          </p:spPr>
        </p:pic>
        <p:sp>
          <p:nvSpPr>
            <p:cNvPr id="673840" name="Text Box 48"/>
            <p:cNvSpPr txBox="1">
              <a:spLocks noChangeArrowheads="1"/>
            </p:cNvSpPr>
            <p:nvPr/>
          </p:nvSpPr>
          <p:spPr bwMode="auto">
            <a:xfrm rot="16200000">
              <a:off x="3082" y="1711"/>
              <a:ext cx="1138" cy="130"/>
            </a:xfrm>
            <a:prstGeom prst="rect">
              <a:avLst/>
            </a:prstGeom>
            <a:noFill/>
            <a:ln w="21600">
              <a:noFill/>
              <a:round/>
              <a:headEnd/>
              <a:tailEnd/>
            </a:ln>
            <a:effectLst/>
          </p:spPr>
          <p:txBody>
            <a:bodyPr lIns="90000" tIns="46800" rIns="90000" bIns="46800" anchor="ctr" anchorCtr="1"/>
            <a:lstStyle/>
            <a:p>
              <a:pPr marL="227013" indent="-225425" algn="ctr" defTabSz="449263">
                <a:lnSpc>
                  <a:spcPct val="90000"/>
                </a:lnSpc>
                <a:buSzPct val="100000"/>
                <a:tabLst>
                  <a:tab pos="227013" algn="l"/>
                  <a:tab pos="1141413" algn="l"/>
                  <a:tab pos="2055813" algn="l"/>
                  <a:tab pos="2970213" algn="l"/>
                  <a:tab pos="3884613" algn="l"/>
                  <a:tab pos="4799013" algn="l"/>
                  <a:tab pos="5713413" algn="l"/>
                  <a:tab pos="6627813" algn="l"/>
                  <a:tab pos="7542213" algn="l"/>
                  <a:tab pos="8456613" algn="l"/>
                  <a:tab pos="9371013" algn="l"/>
                  <a:tab pos="10285413" algn="l"/>
                </a:tabLst>
                <a:defRPr/>
              </a:pPr>
              <a:r>
                <a:rPr lang="en-GB" sz="1200">
                  <a:solidFill>
                    <a:srgbClr val="000000"/>
                  </a:solidFill>
                  <a:effectLst>
                    <a:outerShdw blurRad="38100" dist="38100" dir="2700000" algn="tl">
                      <a:srgbClr val="C0C0C0"/>
                    </a:outerShdw>
                  </a:effectLst>
                  <a:ea typeface="MS Gothic" pitchFamily="49" charset="-128"/>
                </a:rPr>
                <a:t>Checks</a:t>
              </a:r>
            </a:p>
          </p:txBody>
        </p:sp>
      </p:grpSp>
      <p:grpSp>
        <p:nvGrpSpPr>
          <p:cNvPr id="103439" name="Group 49"/>
          <p:cNvGrpSpPr>
            <a:grpSpLocks/>
          </p:cNvGrpSpPr>
          <p:nvPr/>
        </p:nvGrpSpPr>
        <p:grpSpPr bwMode="auto">
          <a:xfrm>
            <a:off x="7756525" y="1865313"/>
            <a:ext cx="509588" cy="1943100"/>
            <a:chOff x="3671" y="1175"/>
            <a:chExt cx="241" cy="1224"/>
          </a:xfrm>
        </p:grpSpPr>
        <p:pic>
          <p:nvPicPr>
            <p:cNvPr id="103547" name="Picture 50"/>
            <p:cNvPicPr>
              <a:picLocks noChangeAspect="1" noChangeArrowheads="1"/>
            </p:cNvPicPr>
            <p:nvPr/>
          </p:nvPicPr>
          <p:blipFill>
            <a:blip r:embed="rId18"/>
            <a:srcRect/>
            <a:stretch>
              <a:fillRect/>
            </a:stretch>
          </p:blipFill>
          <p:spPr bwMode="auto">
            <a:xfrm>
              <a:off x="3671" y="1175"/>
              <a:ext cx="242" cy="1225"/>
            </a:xfrm>
            <a:prstGeom prst="rect">
              <a:avLst/>
            </a:prstGeom>
            <a:noFill/>
            <a:ln w="21600">
              <a:noFill/>
              <a:round/>
              <a:headEnd/>
              <a:tailEnd/>
            </a:ln>
          </p:spPr>
        </p:pic>
        <p:sp>
          <p:nvSpPr>
            <p:cNvPr id="673843" name="Text Box 51"/>
            <p:cNvSpPr txBox="1">
              <a:spLocks noChangeArrowheads="1"/>
            </p:cNvSpPr>
            <p:nvPr/>
          </p:nvSpPr>
          <p:spPr bwMode="auto">
            <a:xfrm rot="16200000">
              <a:off x="3236" y="1711"/>
              <a:ext cx="1138" cy="130"/>
            </a:xfrm>
            <a:prstGeom prst="rect">
              <a:avLst/>
            </a:prstGeom>
            <a:noFill/>
            <a:ln w="21600">
              <a:noFill/>
              <a:round/>
              <a:headEnd/>
              <a:tailEnd/>
            </a:ln>
            <a:effectLst/>
          </p:spPr>
          <p:txBody>
            <a:bodyPr lIns="90000" tIns="46800" rIns="90000" bIns="46800" anchor="ctr" anchorCtr="1"/>
            <a:lstStyle/>
            <a:p>
              <a:pPr marL="227013" indent="-225425" algn="ctr" defTabSz="449263">
                <a:lnSpc>
                  <a:spcPct val="90000"/>
                </a:lnSpc>
                <a:buSzPct val="100000"/>
                <a:tabLst>
                  <a:tab pos="227013" algn="l"/>
                  <a:tab pos="1141413" algn="l"/>
                  <a:tab pos="2055813" algn="l"/>
                  <a:tab pos="2970213" algn="l"/>
                  <a:tab pos="3884613" algn="l"/>
                  <a:tab pos="4799013" algn="l"/>
                  <a:tab pos="5713413" algn="l"/>
                  <a:tab pos="6627813" algn="l"/>
                  <a:tab pos="7542213" algn="l"/>
                  <a:tab pos="8456613" algn="l"/>
                  <a:tab pos="9371013" algn="l"/>
                  <a:tab pos="10285413" algn="l"/>
                </a:tabLst>
                <a:defRPr/>
              </a:pPr>
              <a:r>
                <a:rPr lang="en-GB" sz="1200">
                  <a:solidFill>
                    <a:srgbClr val="000000"/>
                  </a:solidFill>
                  <a:effectLst>
                    <a:outerShdw blurRad="38100" dist="38100" dir="2700000" algn="tl">
                      <a:srgbClr val="C0C0C0"/>
                    </a:outerShdw>
                  </a:effectLst>
                  <a:ea typeface="MS Gothic" pitchFamily="49" charset="-128"/>
                </a:rPr>
                <a:t>Credit &amp; Debit Cards</a:t>
              </a:r>
            </a:p>
          </p:txBody>
        </p:sp>
      </p:grpSp>
      <p:grpSp>
        <p:nvGrpSpPr>
          <p:cNvPr id="103440" name="Group 52"/>
          <p:cNvGrpSpPr>
            <a:grpSpLocks/>
          </p:cNvGrpSpPr>
          <p:nvPr/>
        </p:nvGrpSpPr>
        <p:grpSpPr bwMode="auto">
          <a:xfrm>
            <a:off x="8081963" y="1871663"/>
            <a:ext cx="509587" cy="1930400"/>
            <a:chOff x="3825" y="1179"/>
            <a:chExt cx="241" cy="1216"/>
          </a:xfrm>
        </p:grpSpPr>
        <p:pic>
          <p:nvPicPr>
            <p:cNvPr id="103545" name="Picture 53"/>
            <p:cNvPicPr>
              <a:picLocks noChangeAspect="1" noChangeArrowheads="1"/>
            </p:cNvPicPr>
            <p:nvPr/>
          </p:nvPicPr>
          <p:blipFill>
            <a:blip r:embed="rId19"/>
            <a:srcRect/>
            <a:stretch>
              <a:fillRect/>
            </a:stretch>
          </p:blipFill>
          <p:spPr bwMode="auto">
            <a:xfrm>
              <a:off x="3825" y="1179"/>
              <a:ext cx="242" cy="1217"/>
            </a:xfrm>
            <a:prstGeom prst="rect">
              <a:avLst/>
            </a:prstGeom>
            <a:noFill/>
            <a:ln w="21600">
              <a:noFill/>
              <a:round/>
              <a:headEnd/>
              <a:tailEnd/>
            </a:ln>
          </p:spPr>
        </p:pic>
        <p:sp>
          <p:nvSpPr>
            <p:cNvPr id="673846" name="Text Box 54"/>
            <p:cNvSpPr txBox="1">
              <a:spLocks noChangeArrowheads="1"/>
            </p:cNvSpPr>
            <p:nvPr/>
          </p:nvSpPr>
          <p:spPr bwMode="auto">
            <a:xfrm rot="16200000">
              <a:off x="3389" y="1711"/>
              <a:ext cx="1138" cy="130"/>
            </a:xfrm>
            <a:prstGeom prst="rect">
              <a:avLst/>
            </a:prstGeom>
            <a:noFill/>
            <a:ln w="21600">
              <a:noFill/>
              <a:round/>
              <a:headEnd/>
              <a:tailEnd/>
            </a:ln>
            <a:effectLst/>
          </p:spPr>
          <p:txBody>
            <a:bodyPr lIns="90000" tIns="46800" rIns="90000" bIns="46800" anchor="ctr" anchorCtr="1"/>
            <a:lstStyle/>
            <a:p>
              <a:pPr marL="227013" indent="-225425" algn="ctr" defTabSz="449263">
                <a:lnSpc>
                  <a:spcPct val="90000"/>
                </a:lnSpc>
                <a:buSzPct val="100000"/>
                <a:tabLst>
                  <a:tab pos="227013" algn="l"/>
                  <a:tab pos="1141413" algn="l"/>
                  <a:tab pos="2055813" algn="l"/>
                  <a:tab pos="2970213" algn="l"/>
                  <a:tab pos="3884613" algn="l"/>
                  <a:tab pos="4799013" algn="l"/>
                  <a:tab pos="5713413" algn="l"/>
                  <a:tab pos="6627813" algn="l"/>
                  <a:tab pos="7542213" algn="l"/>
                  <a:tab pos="8456613" algn="l"/>
                  <a:tab pos="9371013" algn="l"/>
                  <a:tab pos="10285413" algn="l"/>
                </a:tabLst>
                <a:defRPr/>
              </a:pPr>
              <a:r>
                <a:rPr lang="en-GB" sz="1200">
                  <a:solidFill>
                    <a:srgbClr val="000000"/>
                  </a:solidFill>
                  <a:effectLst>
                    <a:outerShdw blurRad="38100" dist="38100" dir="2700000" algn="tl">
                      <a:srgbClr val="C0C0C0"/>
                    </a:outerShdw>
                  </a:effectLst>
                  <a:ea typeface="MS Gothic" pitchFamily="49" charset="-128"/>
                </a:rPr>
                <a:t>Contactless</a:t>
              </a:r>
            </a:p>
          </p:txBody>
        </p:sp>
      </p:grpSp>
      <p:grpSp>
        <p:nvGrpSpPr>
          <p:cNvPr id="103441" name="Group 55"/>
          <p:cNvGrpSpPr>
            <a:grpSpLocks/>
          </p:cNvGrpSpPr>
          <p:nvPr/>
        </p:nvGrpSpPr>
        <p:grpSpPr bwMode="auto">
          <a:xfrm>
            <a:off x="4383088" y="3773488"/>
            <a:ext cx="628650" cy="584200"/>
            <a:chOff x="2074" y="2377"/>
            <a:chExt cx="298" cy="368"/>
          </a:xfrm>
        </p:grpSpPr>
        <p:pic>
          <p:nvPicPr>
            <p:cNvPr id="103543" name="Picture 56"/>
            <p:cNvPicPr>
              <a:picLocks noChangeAspect="1" noChangeArrowheads="1"/>
            </p:cNvPicPr>
            <p:nvPr/>
          </p:nvPicPr>
          <p:blipFill>
            <a:blip r:embed="rId20"/>
            <a:srcRect/>
            <a:stretch>
              <a:fillRect/>
            </a:stretch>
          </p:blipFill>
          <p:spPr bwMode="auto">
            <a:xfrm>
              <a:off x="2074" y="2377"/>
              <a:ext cx="299" cy="369"/>
            </a:xfrm>
            <a:prstGeom prst="rect">
              <a:avLst/>
            </a:prstGeom>
            <a:noFill/>
            <a:ln w="21600">
              <a:noFill/>
              <a:round/>
              <a:headEnd/>
              <a:tailEnd/>
            </a:ln>
          </p:spPr>
        </p:pic>
        <p:sp>
          <p:nvSpPr>
            <p:cNvPr id="103544" name="Text Box 57"/>
            <p:cNvSpPr txBox="1">
              <a:spLocks noChangeArrowheads="1"/>
            </p:cNvSpPr>
            <p:nvPr/>
          </p:nvSpPr>
          <p:spPr bwMode="auto">
            <a:xfrm>
              <a:off x="2169" y="2457"/>
              <a:ext cx="114" cy="186"/>
            </a:xfrm>
            <a:prstGeom prst="rect">
              <a:avLst/>
            </a:prstGeom>
            <a:noFill/>
            <a:ln w="21600">
              <a:noFill/>
              <a:round/>
              <a:headEnd/>
              <a:tailEnd/>
            </a:ln>
          </p:spPr>
          <p:txBody>
            <a:bodyPr wrap="none" anchor="ctr"/>
            <a:lstStyle/>
            <a:p>
              <a:pPr defTabSz="914400"/>
              <a:endParaRPr lang="da-DK" sz="1800">
                <a:ea typeface="MS PGothic" pitchFamily="34" charset="-128"/>
              </a:endParaRPr>
            </a:p>
          </p:txBody>
        </p:sp>
      </p:grpSp>
      <p:pic>
        <p:nvPicPr>
          <p:cNvPr id="103442" name="Picture 58"/>
          <p:cNvPicPr>
            <a:picLocks noChangeAspect="1" noChangeArrowheads="1"/>
          </p:cNvPicPr>
          <p:nvPr/>
        </p:nvPicPr>
        <p:blipFill>
          <a:blip r:embed="rId21"/>
          <a:srcRect/>
          <a:stretch>
            <a:fillRect/>
          </a:stretch>
        </p:blipFill>
        <p:spPr bwMode="auto">
          <a:xfrm>
            <a:off x="1543050" y="4241800"/>
            <a:ext cx="9685338" cy="2239963"/>
          </a:xfrm>
          <a:prstGeom prst="rect">
            <a:avLst/>
          </a:prstGeom>
          <a:noFill/>
          <a:ln w="21600">
            <a:noFill/>
            <a:round/>
            <a:headEnd/>
            <a:tailEnd/>
          </a:ln>
        </p:spPr>
      </p:pic>
      <p:sp>
        <p:nvSpPr>
          <p:cNvPr id="673851" name="Text Box 59"/>
          <p:cNvSpPr txBox="1">
            <a:spLocks noChangeArrowheads="1"/>
          </p:cNvSpPr>
          <p:nvPr/>
        </p:nvSpPr>
        <p:spPr bwMode="auto">
          <a:xfrm>
            <a:off x="1751013" y="4387850"/>
            <a:ext cx="9277350" cy="1912938"/>
          </a:xfrm>
          <a:prstGeom prst="rect">
            <a:avLst/>
          </a:prstGeom>
          <a:noFill/>
          <a:ln w="21600">
            <a:noFill/>
            <a:round/>
            <a:headEnd/>
            <a:tailEnd/>
          </a:ln>
          <a:effectLst/>
        </p:spPr>
        <p:txBody>
          <a:bodyPr lIns="90000" tIns="46800" rIns="90000" bIns="46800" anchor="b" anchorCtr="1"/>
          <a:lstStyle/>
          <a:p>
            <a:pPr algn="ctr" defTabSz="449263" eaLnBrk="0" hangingPunct="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IE" sz="1200">
                <a:solidFill>
                  <a:srgbClr val="FFFFFF"/>
                </a:solidFill>
                <a:effectLst>
                  <a:outerShdw blurRad="38100" dist="38100" dir="2700000" algn="tl">
                    <a:srgbClr val="C0C0C0"/>
                  </a:outerShdw>
                </a:effectLst>
                <a:ea typeface="MS Gothic" pitchFamily="49" charset="-128"/>
              </a:rPr>
              <a:t>Financial Transaction Manager</a:t>
            </a:r>
          </a:p>
        </p:txBody>
      </p:sp>
      <p:sp>
        <p:nvSpPr>
          <p:cNvPr id="673852" name="AutoShape 60"/>
          <p:cNvSpPr>
            <a:spLocks noChangeArrowheads="1"/>
          </p:cNvSpPr>
          <p:nvPr/>
        </p:nvSpPr>
        <p:spPr bwMode="auto">
          <a:xfrm>
            <a:off x="9126538" y="4371975"/>
            <a:ext cx="1849437" cy="1703388"/>
          </a:xfrm>
          <a:prstGeom prst="roundRect">
            <a:avLst>
              <a:gd name="adj" fmla="val 16667"/>
            </a:avLst>
          </a:prstGeom>
          <a:solidFill>
            <a:srgbClr val="EAEAEA"/>
          </a:solidFill>
          <a:ln w="9360">
            <a:solidFill>
              <a:srgbClr val="FFFFFF"/>
            </a:solidFill>
            <a:miter lim="800000"/>
            <a:headEnd/>
            <a:tailEnd/>
          </a:ln>
          <a:effectLst>
            <a:outerShdw dist="53966" dir="2700000" algn="ctr" rotWithShape="0">
              <a:srgbClr val="808080">
                <a:alpha val="15047"/>
              </a:srgbClr>
            </a:outerShdw>
          </a:effectLst>
        </p:spPr>
        <p:txBody>
          <a:bodyPr wrap="none" lIns="101520" tIns="50760" rIns="101520" bIns="50760"/>
          <a:lstStyle/>
          <a:p>
            <a:pPr algn="ctr" defTabSz="449263">
              <a:lnSpc>
                <a:spcPct val="90000"/>
              </a:lnSpc>
              <a:spcBef>
                <a:spcPts val="450"/>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a:solidFill>
                  <a:srgbClr val="000000"/>
                </a:solidFill>
                <a:latin typeface="Microsoft Sans Serif" pitchFamily="34" charset="0"/>
                <a:ea typeface="MS Gothic" pitchFamily="49" charset="-128"/>
              </a:rPr>
              <a:t>Gateway Services</a:t>
            </a:r>
          </a:p>
        </p:txBody>
      </p:sp>
      <p:pic>
        <p:nvPicPr>
          <p:cNvPr id="103445" name="Picture 61"/>
          <p:cNvPicPr>
            <a:picLocks noChangeAspect="1" noChangeArrowheads="1"/>
          </p:cNvPicPr>
          <p:nvPr/>
        </p:nvPicPr>
        <p:blipFill>
          <a:blip r:embed="rId22"/>
          <a:srcRect/>
          <a:stretch>
            <a:fillRect/>
          </a:stretch>
        </p:blipFill>
        <p:spPr bwMode="auto">
          <a:xfrm>
            <a:off x="9299575" y="4916488"/>
            <a:ext cx="1614488" cy="469900"/>
          </a:xfrm>
          <a:prstGeom prst="rect">
            <a:avLst/>
          </a:prstGeom>
          <a:noFill/>
          <a:ln w="21600">
            <a:noFill/>
            <a:round/>
            <a:headEnd/>
            <a:tailEnd/>
          </a:ln>
        </p:spPr>
      </p:pic>
      <p:sp>
        <p:nvSpPr>
          <p:cNvPr id="673854" name="Text Box 62"/>
          <p:cNvSpPr txBox="1">
            <a:spLocks noChangeArrowheads="1"/>
          </p:cNvSpPr>
          <p:nvPr/>
        </p:nvSpPr>
        <p:spPr bwMode="auto">
          <a:xfrm>
            <a:off x="9405938" y="4973638"/>
            <a:ext cx="1414462" cy="323850"/>
          </a:xfrm>
          <a:prstGeom prst="rect">
            <a:avLst/>
          </a:prstGeom>
          <a:noFill/>
          <a:ln w="21600">
            <a:noFill/>
            <a:round/>
            <a:headEnd/>
            <a:tailEnd/>
          </a:ln>
          <a:effectLst/>
        </p:spPr>
        <p:txBody>
          <a:bodyPr lIns="90000" tIns="46800" rIns="90000" bIns="46800" anchor="ctr" anchorCtr="1"/>
          <a:lstStyle/>
          <a:p>
            <a:pPr algn="ctr" defTabSz="449263" eaLnBrk="0" hangingPunct="0">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800">
                <a:solidFill>
                  <a:srgbClr val="FFFFFF"/>
                </a:solidFill>
                <a:effectLst>
                  <a:outerShdw blurRad="38100" dist="38100" dir="2700000" algn="tl">
                    <a:srgbClr val="C0C0C0"/>
                  </a:outerShdw>
                </a:effectLst>
                <a:ea typeface="MS Gothic" pitchFamily="49" charset="-128"/>
              </a:rPr>
              <a:t>Network Adapters</a:t>
            </a:r>
          </a:p>
        </p:txBody>
      </p:sp>
      <p:pic>
        <p:nvPicPr>
          <p:cNvPr id="103447" name="Picture 63"/>
          <p:cNvPicPr>
            <a:picLocks noChangeAspect="1" noChangeArrowheads="1"/>
          </p:cNvPicPr>
          <p:nvPr/>
        </p:nvPicPr>
        <p:blipFill>
          <a:blip r:embed="rId23"/>
          <a:srcRect/>
          <a:stretch>
            <a:fillRect/>
          </a:stretch>
        </p:blipFill>
        <p:spPr bwMode="auto">
          <a:xfrm>
            <a:off x="9299575" y="5367338"/>
            <a:ext cx="1614488" cy="469900"/>
          </a:xfrm>
          <a:prstGeom prst="rect">
            <a:avLst/>
          </a:prstGeom>
          <a:noFill/>
          <a:ln w="21600">
            <a:noFill/>
            <a:round/>
            <a:headEnd/>
            <a:tailEnd/>
          </a:ln>
        </p:spPr>
      </p:pic>
      <p:sp>
        <p:nvSpPr>
          <p:cNvPr id="673856" name="Text Box 64"/>
          <p:cNvSpPr txBox="1">
            <a:spLocks noChangeArrowheads="1"/>
          </p:cNvSpPr>
          <p:nvPr/>
        </p:nvSpPr>
        <p:spPr bwMode="auto">
          <a:xfrm>
            <a:off x="9401175" y="5424488"/>
            <a:ext cx="1416050" cy="323850"/>
          </a:xfrm>
          <a:prstGeom prst="rect">
            <a:avLst/>
          </a:prstGeom>
          <a:noFill/>
          <a:ln w="21600">
            <a:noFill/>
            <a:round/>
            <a:headEnd/>
            <a:tailEnd/>
          </a:ln>
          <a:effectLst/>
        </p:spPr>
        <p:txBody>
          <a:bodyPr lIns="90000" tIns="46800" rIns="90000" bIns="46800" anchor="ctr" anchorCtr="1"/>
          <a:lstStyle/>
          <a:p>
            <a:pPr algn="ctr" defTabSz="449263" eaLnBrk="0" hangingPunct="0">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800">
                <a:solidFill>
                  <a:srgbClr val="FFFFFF"/>
                </a:solidFill>
                <a:effectLst>
                  <a:outerShdw blurRad="38100" dist="38100" dir="2700000" algn="tl">
                    <a:srgbClr val="C0C0C0"/>
                  </a:outerShdw>
                </a:effectLst>
                <a:ea typeface="MS Gothic" pitchFamily="49" charset="-128"/>
              </a:rPr>
              <a:t>System Adapters</a:t>
            </a:r>
          </a:p>
        </p:txBody>
      </p:sp>
      <p:sp>
        <p:nvSpPr>
          <p:cNvPr id="673857" name="AutoShape 65"/>
          <p:cNvSpPr>
            <a:spLocks noChangeArrowheads="1"/>
          </p:cNvSpPr>
          <p:nvPr/>
        </p:nvSpPr>
        <p:spPr bwMode="auto">
          <a:xfrm>
            <a:off x="1728788" y="4383088"/>
            <a:ext cx="7297737" cy="688975"/>
          </a:xfrm>
          <a:prstGeom prst="roundRect">
            <a:avLst>
              <a:gd name="adj" fmla="val 16667"/>
            </a:avLst>
          </a:prstGeom>
          <a:solidFill>
            <a:srgbClr val="EAEAEA"/>
          </a:solidFill>
          <a:ln w="9360">
            <a:solidFill>
              <a:srgbClr val="FFFFFF"/>
            </a:solidFill>
            <a:miter lim="800000"/>
            <a:headEnd/>
            <a:tailEnd/>
          </a:ln>
          <a:effectLst>
            <a:outerShdw dist="53966" dir="2700000" algn="ctr" rotWithShape="0">
              <a:srgbClr val="808080">
                <a:alpha val="15047"/>
              </a:srgbClr>
            </a:outerShdw>
          </a:effectLst>
        </p:spPr>
        <p:txBody>
          <a:bodyPr wrap="none" lIns="101520" tIns="50760" rIns="101520" bIns="50760"/>
          <a:lstStyle/>
          <a:p>
            <a:pPr marL="227013" indent="-225425" algn="ctr" defTabSz="449263">
              <a:lnSpc>
                <a:spcPct val="90000"/>
              </a:lnSpc>
              <a:spcBef>
                <a:spcPts val="450"/>
              </a:spcBef>
              <a:buSzPct val="100000"/>
              <a:tabLst>
                <a:tab pos="227013" algn="l"/>
                <a:tab pos="1141413" algn="l"/>
                <a:tab pos="2055813" algn="l"/>
                <a:tab pos="2970213" algn="l"/>
                <a:tab pos="3884613" algn="l"/>
                <a:tab pos="4799013" algn="l"/>
                <a:tab pos="5713413" algn="l"/>
                <a:tab pos="6627813" algn="l"/>
                <a:tab pos="7542213" algn="l"/>
                <a:tab pos="8456613" algn="l"/>
                <a:tab pos="9371013" algn="l"/>
                <a:tab pos="10285413" algn="l"/>
              </a:tabLst>
              <a:defRPr/>
            </a:pPr>
            <a:r>
              <a:rPr lang="en-GB" sz="1200">
                <a:solidFill>
                  <a:srgbClr val="000000"/>
                </a:solidFill>
                <a:latin typeface="Microsoft Sans Serif" pitchFamily="34" charset="0"/>
                <a:ea typeface="MS Gothic" pitchFamily="49" charset="-128"/>
              </a:rPr>
              <a:t>Financial Transactions Integration</a:t>
            </a:r>
          </a:p>
        </p:txBody>
      </p:sp>
      <p:pic>
        <p:nvPicPr>
          <p:cNvPr id="103450" name="Picture 66"/>
          <p:cNvPicPr>
            <a:picLocks noChangeAspect="1" noChangeArrowheads="1"/>
          </p:cNvPicPr>
          <p:nvPr/>
        </p:nvPicPr>
        <p:blipFill>
          <a:blip r:embed="rId24"/>
          <a:srcRect/>
          <a:stretch>
            <a:fillRect/>
          </a:stretch>
        </p:blipFill>
        <p:spPr bwMode="auto">
          <a:xfrm>
            <a:off x="5278438" y="4619625"/>
            <a:ext cx="1168400" cy="492125"/>
          </a:xfrm>
          <a:prstGeom prst="rect">
            <a:avLst/>
          </a:prstGeom>
          <a:noFill/>
          <a:ln w="21600">
            <a:noFill/>
            <a:round/>
            <a:headEnd/>
            <a:tailEnd/>
          </a:ln>
        </p:spPr>
      </p:pic>
      <p:sp>
        <p:nvSpPr>
          <p:cNvPr id="673859" name="Text Box 67"/>
          <p:cNvSpPr txBox="1">
            <a:spLocks noChangeArrowheads="1"/>
          </p:cNvSpPr>
          <p:nvPr/>
        </p:nvSpPr>
        <p:spPr bwMode="auto">
          <a:xfrm>
            <a:off x="5348288" y="4676775"/>
            <a:ext cx="1003300" cy="342900"/>
          </a:xfrm>
          <a:prstGeom prst="rect">
            <a:avLst/>
          </a:prstGeom>
          <a:noFill/>
          <a:ln w="21600">
            <a:noFill/>
            <a:round/>
            <a:headEnd/>
            <a:tailEnd/>
          </a:ln>
          <a:effectLst/>
        </p:spPr>
        <p:txBody>
          <a:bodyPr lIns="90000" tIns="46800" rIns="90000" bIns="46800" anchor="ctr" anchorCtr="1"/>
          <a:lstStyle/>
          <a:p>
            <a:pPr algn="ctr" defTabSz="449263" eaLnBrk="0" hangingPunct="0">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800">
                <a:solidFill>
                  <a:srgbClr val="FFFFFF"/>
                </a:solidFill>
                <a:effectLst>
                  <a:outerShdw blurRad="38100" dist="38100" dir="2700000" algn="tl">
                    <a:srgbClr val="C0C0C0"/>
                  </a:outerShdw>
                </a:effectLst>
                <a:ea typeface="MS Gothic" pitchFamily="49" charset="-128"/>
              </a:rPr>
              <a:t>Message mapping &amp; Validation</a:t>
            </a:r>
          </a:p>
        </p:txBody>
      </p:sp>
      <p:pic>
        <p:nvPicPr>
          <p:cNvPr id="103452" name="Picture 68"/>
          <p:cNvPicPr>
            <a:picLocks noChangeAspect="1" noChangeArrowheads="1"/>
          </p:cNvPicPr>
          <p:nvPr/>
        </p:nvPicPr>
        <p:blipFill>
          <a:blip r:embed="rId25"/>
          <a:srcRect/>
          <a:stretch>
            <a:fillRect/>
          </a:stretch>
        </p:blipFill>
        <p:spPr bwMode="auto">
          <a:xfrm>
            <a:off x="1973263" y="4594225"/>
            <a:ext cx="1168400" cy="512763"/>
          </a:xfrm>
          <a:prstGeom prst="rect">
            <a:avLst/>
          </a:prstGeom>
          <a:noFill/>
          <a:ln w="21600">
            <a:noFill/>
            <a:round/>
            <a:headEnd/>
            <a:tailEnd/>
          </a:ln>
        </p:spPr>
      </p:pic>
      <p:sp>
        <p:nvSpPr>
          <p:cNvPr id="673861" name="Text Box 69"/>
          <p:cNvSpPr txBox="1">
            <a:spLocks noChangeArrowheads="1"/>
          </p:cNvSpPr>
          <p:nvPr/>
        </p:nvSpPr>
        <p:spPr bwMode="auto">
          <a:xfrm>
            <a:off x="1916113" y="4670425"/>
            <a:ext cx="1130300" cy="344488"/>
          </a:xfrm>
          <a:prstGeom prst="rect">
            <a:avLst/>
          </a:prstGeom>
          <a:noFill/>
          <a:ln w="21600">
            <a:noFill/>
            <a:round/>
            <a:headEnd/>
            <a:tailEnd/>
          </a:ln>
          <a:effectLst/>
        </p:spPr>
        <p:txBody>
          <a:bodyPr lIns="90000" tIns="46800" rIns="90000" bIns="46800" anchor="ctr" anchorCtr="1"/>
          <a:lstStyle/>
          <a:p>
            <a:pPr algn="ctr" defTabSz="449263" eaLnBrk="0" hangingPunct="0">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800">
                <a:solidFill>
                  <a:srgbClr val="FFFFFF"/>
                </a:solidFill>
                <a:effectLst>
                  <a:outerShdw blurRad="38100" dist="38100" dir="2700000" algn="tl">
                    <a:srgbClr val="C0C0C0"/>
                  </a:outerShdw>
                </a:effectLst>
                <a:ea typeface="MS Gothic" pitchFamily="49" charset="-128"/>
              </a:rPr>
              <a:t>Channel</a:t>
            </a:r>
          </a:p>
          <a:p>
            <a:pPr algn="ctr" defTabSz="449263" eaLnBrk="0" hangingPunct="0">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800">
                <a:solidFill>
                  <a:srgbClr val="FFFFFF"/>
                </a:solidFill>
                <a:effectLst>
                  <a:outerShdw blurRad="38100" dist="38100" dir="2700000" algn="tl">
                    <a:srgbClr val="C0C0C0"/>
                  </a:outerShdw>
                </a:effectLst>
                <a:ea typeface="MS Gothic" pitchFamily="49" charset="-128"/>
              </a:rPr>
              <a:t>Management</a:t>
            </a:r>
          </a:p>
        </p:txBody>
      </p:sp>
      <p:pic>
        <p:nvPicPr>
          <p:cNvPr id="103454" name="Picture 70"/>
          <p:cNvPicPr>
            <a:picLocks noChangeAspect="1" noChangeArrowheads="1"/>
          </p:cNvPicPr>
          <p:nvPr/>
        </p:nvPicPr>
        <p:blipFill>
          <a:blip r:embed="rId26"/>
          <a:srcRect/>
          <a:stretch>
            <a:fillRect/>
          </a:stretch>
        </p:blipFill>
        <p:spPr bwMode="auto">
          <a:xfrm>
            <a:off x="3046413" y="4594225"/>
            <a:ext cx="1168400" cy="512763"/>
          </a:xfrm>
          <a:prstGeom prst="rect">
            <a:avLst/>
          </a:prstGeom>
          <a:noFill/>
          <a:ln w="21600">
            <a:noFill/>
            <a:round/>
            <a:headEnd/>
            <a:tailEnd/>
          </a:ln>
        </p:spPr>
      </p:pic>
      <p:sp>
        <p:nvSpPr>
          <p:cNvPr id="673863" name="Text Box 71"/>
          <p:cNvSpPr txBox="1">
            <a:spLocks noChangeArrowheads="1"/>
          </p:cNvSpPr>
          <p:nvPr/>
        </p:nvSpPr>
        <p:spPr bwMode="auto">
          <a:xfrm>
            <a:off x="3151188" y="4670425"/>
            <a:ext cx="965200" cy="344488"/>
          </a:xfrm>
          <a:prstGeom prst="rect">
            <a:avLst/>
          </a:prstGeom>
          <a:noFill/>
          <a:ln w="21600">
            <a:noFill/>
            <a:round/>
            <a:headEnd/>
            <a:tailEnd/>
          </a:ln>
          <a:effectLst/>
        </p:spPr>
        <p:txBody>
          <a:bodyPr lIns="90000" tIns="46800" rIns="90000" bIns="46800" anchor="ctr" anchorCtr="1"/>
          <a:lstStyle/>
          <a:p>
            <a:pPr algn="ctr" defTabSz="449263" eaLnBrk="0" hangingPunct="0">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800">
                <a:solidFill>
                  <a:srgbClr val="FFFFFF"/>
                </a:solidFill>
                <a:effectLst>
                  <a:outerShdw blurRad="38100" dist="38100" dir="2700000" algn="tl">
                    <a:srgbClr val="C0C0C0"/>
                  </a:outerShdw>
                </a:effectLst>
                <a:ea typeface="MS Gothic" pitchFamily="49" charset="-128"/>
              </a:rPr>
              <a:t>Monitoring &amp; Logging</a:t>
            </a:r>
          </a:p>
        </p:txBody>
      </p:sp>
      <p:pic>
        <p:nvPicPr>
          <p:cNvPr id="103456" name="Picture 72"/>
          <p:cNvPicPr>
            <a:picLocks noChangeAspect="1" noChangeArrowheads="1"/>
          </p:cNvPicPr>
          <p:nvPr/>
        </p:nvPicPr>
        <p:blipFill>
          <a:blip r:embed="rId27"/>
          <a:srcRect/>
          <a:stretch>
            <a:fillRect/>
          </a:stretch>
        </p:blipFill>
        <p:spPr bwMode="auto">
          <a:xfrm>
            <a:off x="6350000" y="4619625"/>
            <a:ext cx="1168400" cy="492125"/>
          </a:xfrm>
          <a:prstGeom prst="rect">
            <a:avLst/>
          </a:prstGeom>
          <a:noFill/>
          <a:ln w="21600">
            <a:noFill/>
            <a:round/>
            <a:headEnd/>
            <a:tailEnd/>
          </a:ln>
        </p:spPr>
      </p:pic>
      <p:sp>
        <p:nvSpPr>
          <p:cNvPr id="673865" name="Text Box 73"/>
          <p:cNvSpPr txBox="1">
            <a:spLocks noChangeArrowheads="1"/>
          </p:cNvSpPr>
          <p:nvPr/>
        </p:nvSpPr>
        <p:spPr bwMode="auto">
          <a:xfrm>
            <a:off x="6453188" y="4676775"/>
            <a:ext cx="965200" cy="342900"/>
          </a:xfrm>
          <a:prstGeom prst="rect">
            <a:avLst/>
          </a:prstGeom>
          <a:noFill/>
          <a:ln w="21600">
            <a:noFill/>
            <a:round/>
            <a:headEnd/>
            <a:tailEnd/>
          </a:ln>
          <a:effectLst/>
        </p:spPr>
        <p:txBody>
          <a:bodyPr lIns="90000" tIns="46800" rIns="90000" bIns="46800" anchor="ctr" anchorCtr="1"/>
          <a:lstStyle/>
          <a:p>
            <a:pPr algn="ctr" defTabSz="449263" eaLnBrk="0" hangingPunct="0">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800">
                <a:solidFill>
                  <a:srgbClr val="FFFFFF"/>
                </a:solidFill>
                <a:effectLst>
                  <a:outerShdw blurRad="38100" dist="38100" dir="2700000" algn="tl">
                    <a:srgbClr val="C0C0C0"/>
                  </a:outerShdw>
                </a:effectLst>
                <a:ea typeface="MS Gothic" pitchFamily="49" charset="-128"/>
              </a:rPr>
              <a:t>Transaction Warehouse</a:t>
            </a:r>
          </a:p>
        </p:txBody>
      </p:sp>
      <p:pic>
        <p:nvPicPr>
          <p:cNvPr id="103458" name="Picture 74"/>
          <p:cNvPicPr>
            <a:picLocks noChangeAspect="1" noChangeArrowheads="1"/>
          </p:cNvPicPr>
          <p:nvPr/>
        </p:nvPicPr>
        <p:blipFill>
          <a:blip r:embed="rId28"/>
          <a:srcRect/>
          <a:stretch>
            <a:fillRect/>
          </a:stretch>
        </p:blipFill>
        <p:spPr bwMode="auto">
          <a:xfrm>
            <a:off x="7421563" y="4619625"/>
            <a:ext cx="1257300" cy="492125"/>
          </a:xfrm>
          <a:prstGeom prst="rect">
            <a:avLst/>
          </a:prstGeom>
          <a:noFill/>
          <a:ln w="21600">
            <a:noFill/>
            <a:round/>
            <a:headEnd/>
            <a:tailEnd/>
          </a:ln>
        </p:spPr>
      </p:pic>
      <p:sp>
        <p:nvSpPr>
          <p:cNvPr id="673867" name="Text Box 75"/>
          <p:cNvSpPr txBox="1">
            <a:spLocks noChangeArrowheads="1"/>
          </p:cNvSpPr>
          <p:nvPr/>
        </p:nvSpPr>
        <p:spPr bwMode="auto">
          <a:xfrm>
            <a:off x="7526338" y="4676775"/>
            <a:ext cx="1057275" cy="342900"/>
          </a:xfrm>
          <a:prstGeom prst="rect">
            <a:avLst/>
          </a:prstGeom>
          <a:noFill/>
          <a:ln w="21600">
            <a:noFill/>
            <a:round/>
            <a:headEnd/>
            <a:tailEnd/>
          </a:ln>
          <a:effectLst/>
        </p:spPr>
        <p:txBody>
          <a:bodyPr lIns="90000" tIns="46800" rIns="90000" bIns="46800" anchor="ctr" anchorCtr="1"/>
          <a:lstStyle/>
          <a:p>
            <a:pPr algn="ctr" defTabSz="449263" eaLnBrk="0" hangingPunct="0">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800">
                <a:solidFill>
                  <a:srgbClr val="FFFFFF"/>
                </a:solidFill>
                <a:effectLst>
                  <a:outerShdw blurRad="38100" dist="38100" dir="2700000" algn="tl">
                    <a:srgbClr val="C0C0C0"/>
                  </a:outerShdw>
                </a:effectLst>
                <a:ea typeface="MS Gothic" pitchFamily="49" charset="-128"/>
              </a:rPr>
              <a:t>Reporting &amp; </a:t>
            </a:r>
            <a:br>
              <a:rPr lang="en-GB" sz="800">
                <a:solidFill>
                  <a:srgbClr val="FFFFFF"/>
                </a:solidFill>
                <a:effectLst>
                  <a:outerShdw blurRad="38100" dist="38100" dir="2700000" algn="tl">
                    <a:srgbClr val="C0C0C0"/>
                  </a:outerShdw>
                </a:effectLst>
                <a:ea typeface="MS Gothic" pitchFamily="49" charset="-128"/>
              </a:rPr>
            </a:br>
            <a:r>
              <a:rPr lang="en-GB" sz="800">
                <a:solidFill>
                  <a:srgbClr val="FFFFFF"/>
                </a:solidFill>
                <a:effectLst>
                  <a:outerShdw blurRad="38100" dist="38100" dir="2700000" algn="tl">
                    <a:srgbClr val="C0C0C0"/>
                  </a:outerShdw>
                </a:effectLst>
                <a:ea typeface="MS Gothic" pitchFamily="49" charset="-128"/>
              </a:rPr>
              <a:t>Dashboards</a:t>
            </a:r>
          </a:p>
        </p:txBody>
      </p:sp>
      <p:pic>
        <p:nvPicPr>
          <p:cNvPr id="103460" name="Picture 76"/>
          <p:cNvPicPr>
            <a:picLocks noChangeAspect="1" noChangeArrowheads="1"/>
          </p:cNvPicPr>
          <p:nvPr/>
        </p:nvPicPr>
        <p:blipFill>
          <a:blip r:embed="rId29"/>
          <a:srcRect/>
          <a:stretch>
            <a:fillRect/>
          </a:stretch>
        </p:blipFill>
        <p:spPr bwMode="auto">
          <a:xfrm>
            <a:off x="4117975" y="4613275"/>
            <a:ext cx="1257300" cy="493713"/>
          </a:xfrm>
          <a:prstGeom prst="rect">
            <a:avLst/>
          </a:prstGeom>
          <a:noFill/>
          <a:ln w="21600">
            <a:noFill/>
            <a:round/>
            <a:headEnd/>
            <a:tailEnd/>
          </a:ln>
        </p:spPr>
      </p:pic>
      <p:sp>
        <p:nvSpPr>
          <p:cNvPr id="673869" name="Text Box 77"/>
          <p:cNvSpPr txBox="1">
            <a:spLocks noChangeArrowheads="1"/>
          </p:cNvSpPr>
          <p:nvPr/>
        </p:nvSpPr>
        <p:spPr bwMode="auto">
          <a:xfrm>
            <a:off x="4224338" y="4670425"/>
            <a:ext cx="1055687" cy="344488"/>
          </a:xfrm>
          <a:prstGeom prst="rect">
            <a:avLst/>
          </a:prstGeom>
          <a:noFill/>
          <a:ln w="21600">
            <a:noFill/>
            <a:round/>
            <a:headEnd/>
            <a:tailEnd/>
          </a:ln>
          <a:effectLst/>
        </p:spPr>
        <p:txBody>
          <a:bodyPr lIns="90000" tIns="46800" rIns="90000" bIns="46800" anchor="ctr" anchorCtr="1"/>
          <a:lstStyle/>
          <a:p>
            <a:pPr algn="ctr" defTabSz="449263" eaLnBrk="0" hangingPunct="0">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800">
                <a:solidFill>
                  <a:srgbClr val="FFFFFF"/>
                </a:solidFill>
                <a:effectLst>
                  <a:outerShdw blurRad="38100" dist="38100" dir="2700000" algn="tl">
                    <a:srgbClr val="C0C0C0"/>
                  </a:outerShdw>
                </a:effectLst>
                <a:ea typeface="MS Gothic" pitchFamily="49" charset="-128"/>
              </a:rPr>
              <a:t>Lifecycle</a:t>
            </a:r>
            <a:br>
              <a:rPr lang="en-GB" sz="800">
                <a:solidFill>
                  <a:srgbClr val="FFFFFF"/>
                </a:solidFill>
                <a:effectLst>
                  <a:outerShdw blurRad="38100" dist="38100" dir="2700000" algn="tl">
                    <a:srgbClr val="C0C0C0"/>
                  </a:outerShdw>
                </a:effectLst>
                <a:ea typeface="MS Gothic" pitchFamily="49" charset="-128"/>
              </a:rPr>
            </a:br>
            <a:r>
              <a:rPr lang="en-GB" sz="800">
                <a:solidFill>
                  <a:srgbClr val="FFFFFF"/>
                </a:solidFill>
                <a:effectLst>
                  <a:outerShdw blurRad="38100" dist="38100" dir="2700000" algn="tl">
                    <a:srgbClr val="C0C0C0"/>
                  </a:outerShdw>
                </a:effectLst>
                <a:ea typeface="MS Gothic" pitchFamily="49" charset="-128"/>
              </a:rPr>
              <a:t>Management</a:t>
            </a:r>
          </a:p>
        </p:txBody>
      </p:sp>
      <p:sp>
        <p:nvSpPr>
          <p:cNvPr id="673870" name="AutoShape 78"/>
          <p:cNvSpPr>
            <a:spLocks noChangeArrowheads="1"/>
          </p:cNvSpPr>
          <p:nvPr/>
        </p:nvSpPr>
        <p:spPr bwMode="auto">
          <a:xfrm>
            <a:off x="1724025" y="5140325"/>
            <a:ext cx="7302500" cy="942975"/>
          </a:xfrm>
          <a:prstGeom prst="roundRect">
            <a:avLst>
              <a:gd name="adj" fmla="val 16667"/>
            </a:avLst>
          </a:prstGeom>
          <a:solidFill>
            <a:srgbClr val="EAEAEA"/>
          </a:solidFill>
          <a:ln w="9360">
            <a:solidFill>
              <a:srgbClr val="FFFFFF"/>
            </a:solidFill>
            <a:miter lim="800000"/>
            <a:headEnd/>
            <a:tailEnd/>
          </a:ln>
          <a:effectLst>
            <a:outerShdw dist="53966" dir="2700000" algn="ctr" rotWithShape="0">
              <a:srgbClr val="808080">
                <a:alpha val="15047"/>
              </a:srgbClr>
            </a:outerShdw>
          </a:effectLst>
        </p:spPr>
        <p:txBody>
          <a:bodyPr wrap="none" lIns="101520" tIns="50760" rIns="101520" bIns="50760" anchorCtr="1"/>
          <a:lstStyle/>
          <a:p>
            <a:pPr marL="227013" indent="-225425" algn="ctr" defTabSz="449263">
              <a:lnSpc>
                <a:spcPct val="90000"/>
              </a:lnSpc>
              <a:spcBef>
                <a:spcPts val="450"/>
              </a:spcBef>
              <a:buSzPct val="100000"/>
              <a:tabLst>
                <a:tab pos="227013" algn="l"/>
                <a:tab pos="1141413" algn="l"/>
                <a:tab pos="2055813" algn="l"/>
                <a:tab pos="2970213" algn="l"/>
                <a:tab pos="3884613" algn="l"/>
                <a:tab pos="4799013" algn="l"/>
                <a:tab pos="5713413" algn="l"/>
                <a:tab pos="6627813" algn="l"/>
                <a:tab pos="7542213" algn="l"/>
                <a:tab pos="8456613" algn="l"/>
                <a:tab pos="9371013" algn="l"/>
                <a:tab pos="10285413" algn="l"/>
              </a:tabLst>
              <a:defRPr/>
            </a:pPr>
            <a:r>
              <a:rPr lang="en-GB" sz="1200">
                <a:solidFill>
                  <a:srgbClr val="000000"/>
                </a:solidFill>
                <a:latin typeface="Microsoft Sans Serif" pitchFamily="34" charset="0"/>
                <a:ea typeface="MS Gothic" pitchFamily="49" charset="-128"/>
              </a:rPr>
              <a:t>Core Services</a:t>
            </a:r>
          </a:p>
        </p:txBody>
      </p:sp>
      <p:grpSp>
        <p:nvGrpSpPr>
          <p:cNvPr id="103463" name="Group 79"/>
          <p:cNvGrpSpPr>
            <a:grpSpLocks/>
          </p:cNvGrpSpPr>
          <p:nvPr/>
        </p:nvGrpSpPr>
        <p:grpSpPr bwMode="auto">
          <a:xfrm>
            <a:off x="1825625" y="5399088"/>
            <a:ext cx="1271588" cy="388937"/>
            <a:chOff x="864" y="3401"/>
            <a:chExt cx="602" cy="245"/>
          </a:xfrm>
        </p:grpSpPr>
        <p:pic>
          <p:nvPicPr>
            <p:cNvPr id="103541" name="Picture 80"/>
            <p:cNvPicPr>
              <a:picLocks noChangeAspect="1" noChangeArrowheads="1"/>
            </p:cNvPicPr>
            <p:nvPr/>
          </p:nvPicPr>
          <p:blipFill>
            <a:blip r:embed="rId30"/>
            <a:srcRect/>
            <a:stretch>
              <a:fillRect/>
            </a:stretch>
          </p:blipFill>
          <p:spPr bwMode="auto">
            <a:xfrm>
              <a:off x="864" y="3401"/>
              <a:ext cx="603" cy="246"/>
            </a:xfrm>
            <a:prstGeom prst="rect">
              <a:avLst/>
            </a:prstGeom>
            <a:noFill/>
            <a:ln w="21600">
              <a:noFill/>
              <a:round/>
              <a:headEnd/>
              <a:tailEnd/>
            </a:ln>
          </p:spPr>
        </p:pic>
        <p:sp>
          <p:nvSpPr>
            <p:cNvPr id="673873" name="Text Box 81"/>
            <p:cNvSpPr txBox="1">
              <a:spLocks noChangeArrowheads="1"/>
            </p:cNvSpPr>
            <p:nvPr/>
          </p:nvSpPr>
          <p:spPr bwMode="auto">
            <a:xfrm>
              <a:off x="913" y="3434"/>
              <a:ext cx="511" cy="159"/>
            </a:xfrm>
            <a:prstGeom prst="rect">
              <a:avLst/>
            </a:prstGeom>
            <a:noFill/>
            <a:ln w="21600">
              <a:noFill/>
              <a:round/>
              <a:headEnd/>
              <a:tailEnd/>
            </a:ln>
            <a:effectLst/>
          </p:spPr>
          <p:txBody>
            <a:bodyPr lIns="90000" tIns="46800" rIns="90000" bIns="46800" anchor="ctr" anchorCtr="1"/>
            <a:lstStyle/>
            <a:p>
              <a:pPr algn="ctr" defTabSz="449263" eaLnBrk="0" hangingPunct="0">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800">
                  <a:solidFill>
                    <a:srgbClr val="FFFFFF"/>
                  </a:solidFill>
                  <a:effectLst>
                    <a:outerShdw blurRad="38100" dist="38100" dir="2700000" algn="tl">
                      <a:srgbClr val="C0C0C0"/>
                    </a:outerShdw>
                  </a:effectLst>
                  <a:ea typeface="MS Gothic" pitchFamily="49" charset="-128"/>
                </a:rPr>
                <a:t>Object Model Interface</a:t>
              </a:r>
            </a:p>
          </p:txBody>
        </p:sp>
      </p:grpSp>
      <p:grpSp>
        <p:nvGrpSpPr>
          <p:cNvPr id="103464" name="Group 82"/>
          <p:cNvGrpSpPr>
            <a:grpSpLocks/>
          </p:cNvGrpSpPr>
          <p:nvPr/>
        </p:nvGrpSpPr>
        <p:grpSpPr bwMode="auto">
          <a:xfrm>
            <a:off x="5291138" y="5394325"/>
            <a:ext cx="1271587" cy="400050"/>
            <a:chOff x="2504" y="3398"/>
            <a:chExt cx="602" cy="252"/>
          </a:xfrm>
        </p:grpSpPr>
        <p:pic>
          <p:nvPicPr>
            <p:cNvPr id="103539" name="Picture 83"/>
            <p:cNvPicPr>
              <a:picLocks noChangeAspect="1" noChangeArrowheads="1"/>
            </p:cNvPicPr>
            <p:nvPr/>
          </p:nvPicPr>
          <p:blipFill>
            <a:blip r:embed="rId31"/>
            <a:srcRect/>
            <a:stretch>
              <a:fillRect/>
            </a:stretch>
          </p:blipFill>
          <p:spPr bwMode="auto">
            <a:xfrm>
              <a:off x="2504" y="3398"/>
              <a:ext cx="603" cy="253"/>
            </a:xfrm>
            <a:prstGeom prst="rect">
              <a:avLst/>
            </a:prstGeom>
            <a:noFill/>
            <a:ln w="21600">
              <a:noFill/>
              <a:round/>
              <a:headEnd/>
              <a:tailEnd/>
            </a:ln>
          </p:spPr>
        </p:pic>
        <p:sp>
          <p:nvSpPr>
            <p:cNvPr id="673876" name="Text Box 84"/>
            <p:cNvSpPr txBox="1">
              <a:spLocks noChangeArrowheads="1"/>
            </p:cNvSpPr>
            <p:nvPr/>
          </p:nvSpPr>
          <p:spPr bwMode="auto">
            <a:xfrm>
              <a:off x="2553" y="3438"/>
              <a:ext cx="511" cy="158"/>
            </a:xfrm>
            <a:prstGeom prst="rect">
              <a:avLst/>
            </a:prstGeom>
            <a:noFill/>
            <a:ln w="21600">
              <a:noFill/>
              <a:round/>
              <a:headEnd/>
              <a:tailEnd/>
            </a:ln>
            <a:effectLst/>
          </p:spPr>
          <p:txBody>
            <a:bodyPr lIns="90000" tIns="46800" rIns="90000" bIns="46800" anchor="ctr" anchorCtr="1"/>
            <a:lstStyle/>
            <a:p>
              <a:pPr algn="ctr" defTabSz="449263" eaLnBrk="0" hangingPunct="0">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800">
                  <a:solidFill>
                    <a:srgbClr val="FFFFFF"/>
                  </a:solidFill>
                  <a:effectLst>
                    <a:outerShdw blurRad="38100" dist="38100" dir="2700000" algn="tl">
                      <a:srgbClr val="C0C0C0"/>
                    </a:outerShdw>
                  </a:effectLst>
                  <a:ea typeface="MS Gothic" pitchFamily="49" charset="-128"/>
                </a:rPr>
                <a:t>Data Model</a:t>
              </a:r>
            </a:p>
          </p:txBody>
        </p:sp>
      </p:grpSp>
      <p:grpSp>
        <p:nvGrpSpPr>
          <p:cNvPr id="103465" name="Group 85"/>
          <p:cNvGrpSpPr>
            <a:grpSpLocks/>
          </p:cNvGrpSpPr>
          <p:nvPr/>
        </p:nvGrpSpPr>
        <p:grpSpPr bwMode="auto">
          <a:xfrm>
            <a:off x="3019425" y="5392738"/>
            <a:ext cx="1263650" cy="401637"/>
            <a:chOff x="1429" y="3397"/>
            <a:chExt cx="598" cy="253"/>
          </a:xfrm>
        </p:grpSpPr>
        <p:pic>
          <p:nvPicPr>
            <p:cNvPr id="103537" name="Picture 86"/>
            <p:cNvPicPr>
              <a:picLocks noChangeAspect="1" noChangeArrowheads="1"/>
            </p:cNvPicPr>
            <p:nvPr/>
          </p:nvPicPr>
          <p:blipFill>
            <a:blip r:embed="rId32"/>
            <a:srcRect/>
            <a:stretch>
              <a:fillRect/>
            </a:stretch>
          </p:blipFill>
          <p:spPr bwMode="auto">
            <a:xfrm>
              <a:off x="1429" y="3397"/>
              <a:ext cx="599" cy="254"/>
            </a:xfrm>
            <a:prstGeom prst="rect">
              <a:avLst/>
            </a:prstGeom>
            <a:noFill/>
            <a:ln w="21600">
              <a:noFill/>
              <a:round/>
              <a:headEnd/>
              <a:tailEnd/>
            </a:ln>
          </p:spPr>
        </p:pic>
        <p:sp>
          <p:nvSpPr>
            <p:cNvPr id="673879" name="Text Box 87"/>
            <p:cNvSpPr txBox="1">
              <a:spLocks noChangeArrowheads="1"/>
            </p:cNvSpPr>
            <p:nvPr/>
          </p:nvSpPr>
          <p:spPr bwMode="auto">
            <a:xfrm>
              <a:off x="1445" y="3462"/>
              <a:ext cx="583" cy="134"/>
            </a:xfrm>
            <a:prstGeom prst="rect">
              <a:avLst/>
            </a:prstGeom>
            <a:noFill/>
            <a:ln w="21600">
              <a:noFill/>
              <a:round/>
              <a:headEnd/>
              <a:tailEnd/>
            </a:ln>
            <a:effectLst/>
          </p:spPr>
          <p:txBody>
            <a:bodyPr lIns="90000" tIns="46800" rIns="90000" bIns="46800" anchor="ctr" anchorCtr="1"/>
            <a:lstStyle/>
            <a:p>
              <a:pPr algn="ctr" defTabSz="449263" eaLnBrk="0" hangingPunct="0">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800">
                  <a:solidFill>
                    <a:srgbClr val="FFFFFF"/>
                  </a:solidFill>
                  <a:effectLst>
                    <a:outerShdw blurRad="38100" dist="38100" dir="2700000" algn="tl">
                      <a:srgbClr val="C0C0C0"/>
                    </a:outerShdw>
                  </a:effectLst>
                  <a:ea typeface="MS Gothic" pitchFamily="49" charset="-128"/>
                </a:rPr>
                <a:t>Flow Coordinator</a:t>
              </a:r>
            </a:p>
          </p:txBody>
        </p:sp>
      </p:grpSp>
      <p:grpSp>
        <p:nvGrpSpPr>
          <p:cNvPr id="103466" name="Group 88"/>
          <p:cNvGrpSpPr>
            <a:grpSpLocks/>
          </p:cNvGrpSpPr>
          <p:nvPr/>
        </p:nvGrpSpPr>
        <p:grpSpPr bwMode="auto">
          <a:xfrm>
            <a:off x="6484938" y="5394325"/>
            <a:ext cx="1263650" cy="400050"/>
            <a:chOff x="3069" y="3398"/>
            <a:chExt cx="598" cy="252"/>
          </a:xfrm>
        </p:grpSpPr>
        <p:pic>
          <p:nvPicPr>
            <p:cNvPr id="103535" name="Picture 89"/>
            <p:cNvPicPr>
              <a:picLocks noChangeAspect="1" noChangeArrowheads="1"/>
            </p:cNvPicPr>
            <p:nvPr/>
          </p:nvPicPr>
          <p:blipFill>
            <a:blip r:embed="rId33"/>
            <a:srcRect/>
            <a:stretch>
              <a:fillRect/>
            </a:stretch>
          </p:blipFill>
          <p:spPr bwMode="auto">
            <a:xfrm>
              <a:off x="3069" y="3398"/>
              <a:ext cx="599" cy="253"/>
            </a:xfrm>
            <a:prstGeom prst="rect">
              <a:avLst/>
            </a:prstGeom>
            <a:noFill/>
            <a:ln w="21600">
              <a:noFill/>
              <a:round/>
              <a:headEnd/>
              <a:tailEnd/>
            </a:ln>
          </p:spPr>
        </p:pic>
        <p:sp>
          <p:nvSpPr>
            <p:cNvPr id="673882" name="Text Box 90"/>
            <p:cNvSpPr txBox="1">
              <a:spLocks noChangeArrowheads="1"/>
            </p:cNvSpPr>
            <p:nvPr/>
          </p:nvSpPr>
          <p:spPr bwMode="auto">
            <a:xfrm>
              <a:off x="3116" y="3438"/>
              <a:ext cx="509" cy="158"/>
            </a:xfrm>
            <a:prstGeom prst="rect">
              <a:avLst/>
            </a:prstGeom>
            <a:noFill/>
            <a:ln w="21600">
              <a:noFill/>
              <a:round/>
              <a:headEnd/>
              <a:tailEnd/>
            </a:ln>
            <a:effectLst/>
          </p:spPr>
          <p:txBody>
            <a:bodyPr lIns="90000" tIns="46800" rIns="90000" bIns="46800" anchor="ctr" anchorCtr="1"/>
            <a:lstStyle/>
            <a:p>
              <a:pPr algn="ctr" defTabSz="449263" eaLnBrk="0" hangingPunct="0">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800">
                  <a:solidFill>
                    <a:srgbClr val="FFFFFF"/>
                  </a:solidFill>
                  <a:effectLst>
                    <a:outerShdw blurRad="38100" dist="38100" dir="2700000" algn="tl">
                      <a:srgbClr val="C0C0C0"/>
                    </a:outerShdw>
                  </a:effectLst>
                  <a:ea typeface="MS Gothic" pitchFamily="49" charset="-128"/>
                </a:rPr>
                <a:t>Printing &amp; Validation</a:t>
              </a:r>
            </a:p>
          </p:txBody>
        </p:sp>
      </p:grpSp>
      <p:pic>
        <p:nvPicPr>
          <p:cNvPr id="103467" name="Picture 91"/>
          <p:cNvPicPr>
            <a:picLocks noChangeAspect="1" noChangeArrowheads="1"/>
          </p:cNvPicPr>
          <p:nvPr/>
        </p:nvPicPr>
        <p:blipFill>
          <a:blip r:embed="rId34"/>
          <a:srcRect/>
          <a:stretch>
            <a:fillRect/>
          </a:stretch>
        </p:blipFill>
        <p:spPr bwMode="auto">
          <a:xfrm>
            <a:off x="1770063" y="5757863"/>
            <a:ext cx="7164387" cy="312737"/>
          </a:xfrm>
          <a:prstGeom prst="rect">
            <a:avLst/>
          </a:prstGeom>
          <a:noFill/>
          <a:ln w="21600">
            <a:noFill/>
            <a:round/>
            <a:headEnd/>
            <a:tailEnd/>
          </a:ln>
        </p:spPr>
      </p:pic>
      <p:sp>
        <p:nvSpPr>
          <p:cNvPr id="673884" name="Text Box 92"/>
          <p:cNvSpPr txBox="1">
            <a:spLocks noChangeArrowheads="1"/>
          </p:cNvSpPr>
          <p:nvPr/>
        </p:nvSpPr>
        <p:spPr bwMode="auto">
          <a:xfrm>
            <a:off x="1947863" y="5819775"/>
            <a:ext cx="6686550" cy="165100"/>
          </a:xfrm>
          <a:prstGeom prst="rect">
            <a:avLst/>
          </a:prstGeom>
          <a:noFill/>
          <a:ln w="21600">
            <a:noFill/>
            <a:round/>
            <a:headEnd/>
            <a:tailEnd/>
          </a:ln>
          <a:effectLst/>
        </p:spPr>
        <p:txBody>
          <a:bodyPr lIns="90000" tIns="46800" rIns="90000" bIns="46800" anchor="ctr" anchorCtr="1"/>
          <a:lstStyle/>
          <a:p>
            <a:pPr algn="ctr" defTabSz="449263" eaLnBrk="0" hangingPunct="0">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800">
                <a:solidFill>
                  <a:srgbClr val="FFFFFF"/>
                </a:solidFill>
                <a:effectLst>
                  <a:outerShdw blurRad="38100" dist="38100" dir="2700000" algn="tl">
                    <a:srgbClr val="C0C0C0"/>
                  </a:outerShdw>
                </a:effectLst>
                <a:ea typeface="MS Gothic" pitchFamily="49" charset="-128"/>
              </a:rPr>
              <a:t>Customer Profile Management, Security, Auditing</a:t>
            </a:r>
          </a:p>
        </p:txBody>
      </p:sp>
      <p:grpSp>
        <p:nvGrpSpPr>
          <p:cNvPr id="103469" name="Group 93"/>
          <p:cNvGrpSpPr>
            <a:grpSpLocks/>
          </p:cNvGrpSpPr>
          <p:nvPr/>
        </p:nvGrpSpPr>
        <p:grpSpPr bwMode="auto">
          <a:xfrm>
            <a:off x="4205288" y="5345113"/>
            <a:ext cx="1166812" cy="496887"/>
            <a:chOff x="1990" y="3367"/>
            <a:chExt cx="552" cy="313"/>
          </a:xfrm>
        </p:grpSpPr>
        <p:pic>
          <p:nvPicPr>
            <p:cNvPr id="103533" name="Picture 94"/>
            <p:cNvPicPr>
              <a:picLocks noChangeAspect="1" noChangeArrowheads="1"/>
            </p:cNvPicPr>
            <p:nvPr/>
          </p:nvPicPr>
          <p:blipFill>
            <a:blip r:embed="rId35"/>
            <a:srcRect/>
            <a:stretch>
              <a:fillRect/>
            </a:stretch>
          </p:blipFill>
          <p:spPr bwMode="auto">
            <a:xfrm>
              <a:off x="1990" y="3367"/>
              <a:ext cx="553" cy="314"/>
            </a:xfrm>
            <a:prstGeom prst="rect">
              <a:avLst/>
            </a:prstGeom>
            <a:noFill/>
            <a:ln w="21600">
              <a:noFill/>
              <a:round/>
              <a:headEnd/>
              <a:tailEnd/>
            </a:ln>
          </p:spPr>
        </p:pic>
        <p:sp>
          <p:nvSpPr>
            <p:cNvPr id="673887" name="Text Box 95"/>
            <p:cNvSpPr txBox="1">
              <a:spLocks noChangeArrowheads="1"/>
            </p:cNvSpPr>
            <p:nvPr/>
          </p:nvSpPr>
          <p:spPr bwMode="auto">
            <a:xfrm>
              <a:off x="2038" y="3442"/>
              <a:ext cx="463" cy="158"/>
            </a:xfrm>
            <a:prstGeom prst="rect">
              <a:avLst/>
            </a:prstGeom>
            <a:noFill/>
            <a:ln w="21600">
              <a:noFill/>
              <a:round/>
              <a:headEnd/>
              <a:tailEnd/>
            </a:ln>
            <a:effectLst/>
          </p:spPr>
          <p:txBody>
            <a:bodyPr lIns="90000" tIns="46800" rIns="90000" bIns="46800" anchor="ctr" anchorCtr="1"/>
            <a:lstStyle/>
            <a:p>
              <a:pPr algn="ctr" defTabSz="449263" eaLnBrk="0" hangingPunct="0">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800">
                  <a:solidFill>
                    <a:srgbClr val="FFFFFF"/>
                  </a:solidFill>
                  <a:effectLst>
                    <a:outerShdw blurRad="38100" dist="38100" dir="2700000" algn="tl">
                      <a:srgbClr val="C0C0C0"/>
                    </a:outerShdw>
                  </a:effectLst>
                  <a:ea typeface="MS Gothic" pitchFamily="49" charset="-128"/>
                </a:rPr>
                <a:t>State Engine</a:t>
              </a:r>
            </a:p>
          </p:txBody>
        </p:sp>
      </p:grpSp>
      <p:pic>
        <p:nvPicPr>
          <p:cNvPr id="103470" name="Picture 96"/>
          <p:cNvPicPr>
            <a:picLocks noChangeAspect="1" noChangeArrowheads="1"/>
          </p:cNvPicPr>
          <p:nvPr/>
        </p:nvPicPr>
        <p:blipFill>
          <a:blip r:embed="rId36"/>
          <a:srcRect/>
          <a:stretch>
            <a:fillRect/>
          </a:stretch>
        </p:blipFill>
        <p:spPr bwMode="auto">
          <a:xfrm>
            <a:off x="7686675" y="5394325"/>
            <a:ext cx="1169988" cy="401638"/>
          </a:xfrm>
          <a:prstGeom prst="rect">
            <a:avLst/>
          </a:prstGeom>
          <a:noFill/>
          <a:ln w="21600">
            <a:noFill/>
            <a:round/>
            <a:headEnd/>
            <a:tailEnd/>
          </a:ln>
        </p:spPr>
      </p:pic>
      <p:sp>
        <p:nvSpPr>
          <p:cNvPr id="673889" name="Text Box 97"/>
          <p:cNvSpPr txBox="1">
            <a:spLocks noChangeArrowheads="1"/>
          </p:cNvSpPr>
          <p:nvPr/>
        </p:nvSpPr>
        <p:spPr bwMode="auto">
          <a:xfrm>
            <a:off x="7673975" y="5457825"/>
            <a:ext cx="1150938" cy="265113"/>
          </a:xfrm>
          <a:prstGeom prst="rect">
            <a:avLst/>
          </a:prstGeom>
          <a:noFill/>
          <a:ln w="21600">
            <a:noFill/>
            <a:round/>
            <a:headEnd/>
            <a:tailEnd/>
          </a:ln>
          <a:effectLst/>
        </p:spPr>
        <p:txBody>
          <a:bodyPr lIns="90000" tIns="46800" rIns="90000" bIns="46800" anchor="ctr" anchorCtr="1"/>
          <a:lstStyle/>
          <a:p>
            <a:pPr algn="ctr" defTabSz="449263" eaLnBrk="0" hangingPunct="0">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800">
                <a:solidFill>
                  <a:srgbClr val="FFFFFF"/>
                </a:solidFill>
                <a:effectLst>
                  <a:outerShdw blurRad="38100" dist="38100" dir="2700000" algn="tl">
                    <a:srgbClr val="C0C0C0"/>
                  </a:outerShdw>
                </a:effectLst>
                <a:ea typeface="MS Gothic" pitchFamily="49" charset="-128"/>
              </a:rPr>
              <a:t>Configuration</a:t>
            </a:r>
          </a:p>
        </p:txBody>
      </p:sp>
      <p:grpSp>
        <p:nvGrpSpPr>
          <p:cNvPr id="103472" name="Group 98"/>
          <p:cNvGrpSpPr>
            <a:grpSpLocks/>
          </p:cNvGrpSpPr>
          <p:nvPr/>
        </p:nvGrpSpPr>
        <p:grpSpPr bwMode="auto">
          <a:xfrm>
            <a:off x="8405813" y="1871663"/>
            <a:ext cx="500062" cy="1930400"/>
            <a:chOff x="3978" y="1179"/>
            <a:chExt cx="237" cy="1216"/>
          </a:xfrm>
        </p:grpSpPr>
        <p:pic>
          <p:nvPicPr>
            <p:cNvPr id="103531" name="Picture 99"/>
            <p:cNvPicPr>
              <a:picLocks noChangeAspect="1" noChangeArrowheads="1"/>
            </p:cNvPicPr>
            <p:nvPr/>
          </p:nvPicPr>
          <p:blipFill>
            <a:blip r:embed="rId37"/>
            <a:srcRect/>
            <a:stretch>
              <a:fillRect/>
            </a:stretch>
          </p:blipFill>
          <p:spPr bwMode="auto">
            <a:xfrm>
              <a:off x="3978" y="1179"/>
              <a:ext cx="238" cy="1217"/>
            </a:xfrm>
            <a:prstGeom prst="rect">
              <a:avLst/>
            </a:prstGeom>
            <a:noFill/>
            <a:ln w="21600">
              <a:noFill/>
              <a:round/>
              <a:headEnd/>
              <a:tailEnd/>
            </a:ln>
          </p:spPr>
        </p:pic>
        <p:sp>
          <p:nvSpPr>
            <p:cNvPr id="673892" name="Text Box 100"/>
            <p:cNvSpPr txBox="1">
              <a:spLocks noChangeArrowheads="1"/>
            </p:cNvSpPr>
            <p:nvPr/>
          </p:nvSpPr>
          <p:spPr bwMode="auto">
            <a:xfrm rot="16200000">
              <a:off x="3542" y="1709"/>
              <a:ext cx="1137" cy="130"/>
            </a:xfrm>
            <a:prstGeom prst="rect">
              <a:avLst/>
            </a:prstGeom>
            <a:noFill/>
            <a:ln w="21600">
              <a:noFill/>
              <a:round/>
              <a:headEnd/>
              <a:tailEnd/>
            </a:ln>
            <a:effectLst/>
          </p:spPr>
          <p:txBody>
            <a:bodyPr lIns="90000" tIns="46800" rIns="90000" bIns="46800" anchor="ctr" anchorCtr="1"/>
            <a:lstStyle/>
            <a:p>
              <a:pPr marL="227013" indent="-225425" algn="ctr" defTabSz="449263">
                <a:lnSpc>
                  <a:spcPct val="90000"/>
                </a:lnSpc>
                <a:buSzPct val="100000"/>
                <a:tabLst>
                  <a:tab pos="227013" algn="l"/>
                  <a:tab pos="1141413" algn="l"/>
                  <a:tab pos="2055813" algn="l"/>
                  <a:tab pos="2970213" algn="l"/>
                  <a:tab pos="3884613" algn="l"/>
                  <a:tab pos="4799013" algn="l"/>
                  <a:tab pos="5713413" algn="l"/>
                  <a:tab pos="6627813" algn="l"/>
                  <a:tab pos="7542213" algn="l"/>
                  <a:tab pos="8456613" algn="l"/>
                  <a:tab pos="9371013" algn="l"/>
                  <a:tab pos="10285413" algn="l"/>
                </a:tabLst>
                <a:defRPr/>
              </a:pPr>
              <a:r>
                <a:rPr lang="en-GB" sz="1200">
                  <a:solidFill>
                    <a:srgbClr val="000000"/>
                  </a:solidFill>
                  <a:effectLst>
                    <a:outerShdw blurRad="38100" dist="38100" dir="2700000" algn="tl">
                      <a:srgbClr val="C0C0C0"/>
                    </a:outerShdw>
                  </a:effectLst>
                  <a:ea typeface="MS Gothic" pitchFamily="49" charset="-128"/>
                </a:rPr>
                <a:t>E-Commerce</a:t>
              </a:r>
            </a:p>
          </p:txBody>
        </p:sp>
      </p:grpSp>
      <p:grpSp>
        <p:nvGrpSpPr>
          <p:cNvPr id="103473" name="Group 101"/>
          <p:cNvGrpSpPr>
            <a:grpSpLocks/>
          </p:cNvGrpSpPr>
          <p:nvPr/>
        </p:nvGrpSpPr>
        <p:grpSpPr bwMode="auto">
          <a:xfrm>
            <a:off x="9348788" y="2047875"/>
            <a:ext cx="1131887" cy="638175"/>
            <a:chOff x="4424" y="1290"/>
            <a:chExt cx="536" cy="402"/>
          </a:xfrm>
        </p:grpSpPr>
        <p:pic>
          <p:nvPicPr>
            <p:cNvPr id="103529" name="Picture 102"/>
            <p:cNvPicPr>
              <a:picLocks noChangeAspect="1" noChangeArrowheads="1"/>
            </p:cNvPicPr>
            <p:nvPr/>
          </p:nvPicPr>
          <p:blipFill>
            <a:blip r:embed="rId38"/>
            <a:srcRect/>
            <a:stretch>
              <a:fillRect/>
            </a:stretch>
          </p:blipFill>
          <p:spPr bwMode="auto">
            <a:xfrm>
              <a:off x="4424" y="1290"/>
              <a:ext cx="537" cy="403"/>
            </a:xfrm>
            <a:prstGeom prst="rect">
              <a:avLst/>
            </a:prstGeom>
            <a:noFill/>
            <a:ln w="21600">
              <a:noFill/>
              <a:round/>
              <a:headEnd/>
              <a:tailEnd/>
            </a:ln>
          </p:spPr>
        </p:pic>
        <p:sp>
          <p:nvSpPr>
            <p:cNvPr id="673895" name="Text Box 103"/>
            <p:cNvSpPr txBox="1">
              <a:spLocks noChangeArrowheads="1"/>
            </p:cNvSpPr>
            <p:nvPr/>
          </p:nvSpPr>
          <p:spPr bwMode="auto">
            <a:xfrm>
              <a:off x="4479" y="1328"/>
              <a:ext cx="432" cy="303"/>
            </a:xfrm>
            <a:prstGeom prst="rect">
              <a:avLst/>
            </a:prstGeom>
            <a:noFill/>
            <a:ln w="21600">
              <a:noFill/>
              <a:round/>
              <a:headEnd/>
              <a:tailEnd/>
            </a:ln>
            <a:effectLst/>
          </p:spPr>
          <p:txBody>
            <a:bodyPr lIns="90000" tIns="46800" rIns="90000" bIns="46800"/>
            <a:lstStyle/>
            <a:p>
              <a:pPr algn="ctr" defTabSz="449263">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900">
                  <a:solidFill>
                    <a:srgbClr val="FFFFFF"/>
                  </a:solidFill>
                  <a:effectLst>
                    <a:outerShdw blurRad="38100" dist="38100" dir="2700000" algn="tl">
                      <a:srgbClr val="C0C0C0"/>
                    </a:outerShdw>
                  </a:effectLst>
                  <a:ea typeface="MS Gothic" pitchFamily="49" charset="-128"/>
                </a:rPr>
                <a:t>Internal</a:t>
              </a:r>
              <a:br>
                <a:rPr lang="en-GB" sz="900">
                  <a:solidFill>
                    <a:srgbClr val="FFFFFF"/>
                  </a:solidFill>
                  <a:effectLst>
                    <a:outerShdw blurRad="38100" dist="38100" dir="2700000" algn="tl">
                      <a:srgbClr val="C0C0C0"/>
                    </a:outerShdw>
                  </a:effectLst>
                  <a:ea typeface="MS Gothic" pitchFamily="49" charset="-128"/>
                </a:rPr>
              </a:br>
              <a:r>
                <a:rPr lang="en-GB" sz="900">
                  <a:solidFill>
                    <a:srgbClr val="FFFFFF"/>
                  </a:solidFill>
                  <a:effectLst>
                    <a:outerShdw blurRad="38100" dist="38100" dir="2700000" algn="tl">
                      <a:srgbClr val="C0C0C0"/>
                    </a:outerShdw>
                  </a:effectLst>
                  <a:ea typeface="MS Gothic" pitchFamily="49" charset="-128"/>
                </a:rPr>
                <a:t>Banking </a:t>
              </a:r>
              <a:br>
                <a:rPr lang="en-GB" sz="900">
                  <a:solidFill>
                    <a:srgbClr val="FFFFFF"/>
                  </a:solidFill>
                  <a:effectLst>
                    <a:outerShdw blurRad="38100" dist="38100" dir="2700000" algn="tl">
                      <a:srgbClr val="C0C0C0"/>
                    </a:outerShdw>
                  </a:effectLst>
                  <a:ea typeface="MS Gothic" pitchFamily="49" charset="-128"/>
                </a:rPr>
              </a:br>
              <a:r>
                <a:rPr lang="en-GB" sz="900">
                  <a:solidFill>
                    <a:srgbClr val="FFFFFF"/>
                  </a:solidFill>
                  <a:effectLst>
                    <a:outerShdw blurRad="38100" dist="38100" dir="2700000" algn="tl">
                      <a:srgbClr val="C0C0C0"/>
                    </a:outerShdw>
                  </a:effectLst>
                  <a:ea typeface="MS Gothic" pitchFamily="49" charset="-128"/>
                </a:rPr>
                <a:t>Systems</a:t>
              </a:r>
            </a:p>
          </p:txBody>
        </p:sp>
      </p:grpSp>
      <p:grpSp>
        <p:nvGrpSpPr>
          <p:cNvPr id="103474" name="Group 104"/>
          <p:cNvGrpSpPr>
            <a:grpSpLocks/>
          </p:cNvGrpSpPr>
          <p:nvPr/>
        </p:nvGrpSpPr>
        <p:grpSpPr bwMode="auto">
          <a:xfrm>
            <a:off x="10363200" y="2047875"/>
            <a:ext cx="1335088" cy="638175"/>
            <a:chOff x="4904" y="1290"/>
            <a:chExt cx="632" cy="402"/>
          </a:xfrm>
        </p:grpSpPr>
        <p:pic>
          <p:nvPicPr>
            <p:cNvPr id="103527" name="Picture 105"/>
            <p:cNvPicPr>
              <a:picLocks noChangeAspect="1" noChangeArrowheads="1"/>
            </p:cNvPicPr>
            <p:nvPr/>
          </p:nvPicPr>
          <p:blipFill>
            <a:blip r:embed="rId39"/>
            <a:srcRect/>
            <a:stretch>
              <a:fillRect/>
            </a:stretch>
          </p:blipFill>
          <p:spPr bwMode="auto">
            <a:xfrm>
              <a:off x="4904" y="1290"/>
              <a:ext cx="633" cy="403"/>
            </a:xfrm>
            <a:prstGeom prst="rect">
              <a:avLst/>
            </a:prstGeom>
            <a:noFill/>
            <a:ln w="21600">
              <a:noFill/>
              <a:round/>
              <a:headEnd/>
              <a:tailEnd/>
            </a:ln>
          </p:spPr>
        </p:pic>
        <p:sp>
          <p:nvSpPr>
            <p:cNvPr id="673898" name="Text Box 106"/>
            <p:cNvSpPr txBox="1">
              <a:spLocks noChangeArrowheads="1"/>
            </p:cNvSpPr>
            <p:nvPr/>
          </p:nvSpPr>
          <p:spPr bwMode="auto">
            <a:xfrm>
              <a:off x="4960" y="1328"/>
              <a:ext cx="527" cy="303"/>
            </a:xfrm>
            <a:prstGeom prst="rect">
              <a:avLst/>
            </a:prstGeom>
            <a:noFill/>
            <a:ln w="21600">
              <a:noFill/>
              <a:round/>
              <a:headEnd/>
              <a:tailEnd/>
            </a:ln>
            <a:effectLst/>
          </p:spPr>
          <p:txBody>
            <a:bodyPr lIns="90000" tIns="46800" rIns="90000" bIns="46800"/>
            <a:lstStyle/>
            <a:p>
              <a:pPr algn="ctr" defTabSz="449263">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900">
                  <a:solidFill>
                    <a:srgbClr val="FFFFFF"/>
                  </a:solidFill>
                  <a:effectLst>
                    <a:outerShdw blurRad="38100" dist="38100" dir="2700000" algn="tl">
                      <a:srgbClr val="C0C0C0"/>
                    </a:outerShdw>
                  </a:effectLst>
                  <a:ea typeface="MS Gothic" pitchFamily="49" charset="-128"/>
                </a:rPr>
                <a:t>Corporate</a:t>
              </a:r>
              <a:br>
                <a:rPr lang="en-GB" sz="900">
                  <a:solidFill>
                    <a:srgbClr val="FFFFFF"/>
                  </a:solidFill>
                  <a:effectLst>
                    <a:outerShdw blurRad="38100" dist="38100" dir="2700000" algn="tl">
                      <a:srgbClr val="C0C0C0"/>
                    </a:outerShdw>
                  </a:effectLst>
                  <a:ea typeface="MS Gothic" pitchFamily="49" charset="-128"/>
                </a:rPr>
              </a:br>
              <a:r>
                <a:rPr lang="en-GB" sz="900">
                  <a:solidFill>
                    <a:srgbClr val="FFFFFF"/>
                  </a:solidFill>
                  <a:effectLst>
                    <a:outerShdw blurRad="38100" dist="38100" dir="2700000" algn="tl">
                      <a:srgbClr val="C0C0C0"/>
                    </a:outerShdw>
                  </a:effectLst>
                  <a:ea typeface="MS Gothic" pitchFamily="49" charset="-128"/>
                </a:rPr>
                <a:t>Payment</a:t>
              </a:r>
              <a:br>
                <a:rPr lang="en-GB" sz="900">
                  <a:solidFill>
                    <a:srgbClr val="FFFFFF"/>
                  </a:solidFill>
                  <a:effectLst>
                    <a:outerShdw blurRad="38100" dist="38100" dir="2700000" algn="tl">
                      <a:srgbClr val="C0C0C0"/>
                    </a:outerShdw>
                  </a:effectLst>
                  <a:ea typeface="MS Gothic" pitchFamily="49" charset="-128"/>
                </a:rPr>
              </a:br>
              <a:r>
                <a:rPr lang="en-GB" sz="900">
                  <a:solidFill>
                    <a:srgbClr val="FFFFFF"/>
                  </a:solidFill>
                  <a:effectLst>
                    <a:outerShdw blurRad="38100" dist="38100" dir="2700000" algn="tl">
                      <a:srgbClr val="C0C0C0"/>
                    </a:outerShdw>
                  </a:effectLst>
                  <a:ea typeface="MS Gothic" pitchFamily="49" charset="-128"/>
                </a:rPr>
                <a:t>Systems</a:t>
              </a:r>
            </a:p>
          </p:txBody>
        </p:sp>
      </p:grpSp>
      <p:grpSp>
        <p:nvGrpSpPr>
          <p:cNvPr id="103475" name="Group 107"/>
          <p:cNvGrpSpPr>
            <a:grpSpLocks/>
          </p:cNvGrpSpPr>
          <p:nvPr/>
        </p:nvGrpSpPr>
        <p:grpSpPr bwMode="auto">
          <a:xfrm>
            <a:off x="9363075" y="2657475"/>
            <a:ext cx="1135063" cy="638175"/>
            <a:chOff x="4431" y="1674"/>
            <a:chExt cx="537" cy="402"/>
          </a:xfrm>
        </p:grpSpPr>
        <p:pic>
          <p:nvPicPr>
            <p:cNvPr id="103525" name="Picture 108"/>
            <p:cNvPicPr>
              <a:picLocks noChangeAspect="1" noChangeArrowheads="1"/>
            </p:cNvPicPr>
            <p:nvPr/>
          </p:nvPicPr>
          <p:blipFill>
            <a:blip r:embed="rId40"/>
            <a:srcRect/>
            <a:stretch>
              <a:fillRect/>
            </a:stretch>
          </p:blipFill>
          <p:spPr bwMode="auto">
            <a:xfrm>
              <a:off x="4431" y="1674"/>
              <a:ext cx="538" cy="403"/>
            </a:xfrm>
            <a:prstGeom prst="rect">
              <a:avLst/>
            </a:prstGeom>
            <a:noFill/>
            <a:ln w="21600">
              <a:noFill/>
              <a:round/>
              <a:headEnd/>
              <a:tailEnd/>
            </a:ln>
          </p:spPr>
        </p:pic>
        <p:sp>
          <p:nvSpPr>
            <p:cNvPr id="673901" name="Text Box 109"/>
            <p:cNvSpPr txBox="1">
              <a:spLocks noChangeArrowheads="1"/>
            </p:cNvSpPr>
            <p:nvPr/>
          </p:nvSpPr>
          <p:spPr bwMode="auto">
            <a:xfrm>
              <a:off x="4486" y="1712"/>
              <a:ext cx="434" cy="303"/>
            </a:xfrm>
            <a:prstGeom prst="rect">
              <a:avLst/>
            </a:prstGeom>
            <a:noFill/>
            <a:ln w="21600">
              <a:noFill/>
              <a:round/>
              <a:headEnd/>
              <a:tailEnd/>
            </a:ln>
            <a:effectLst/>
          </p:spPr>
          <p:txBody>
            <a:bodyPr lIns="90000" tIns="46800" rIns="90000" bIns="46800"/>
            <a:lstStyle/>
            <a:p>
              <a:pPr algn="ctr" defTabSz="449263">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900">
                  <a:solidFill>
                    <a:srgbClr val="FFFFFF"/>
                  </a:solidFill>
                  <a:effectLst>
                    <a:outerShdw blurRad="38100" dist="38100" dir="2700000" algn="tl">
                      <a:srgbClr val="C0C0C0"/>
                    </a:outerShdw>
                  </a:effectLst>
                  <a:ea typeface="MS Gothic" pitchFamily="49" charset="-128"/>
                </a:rPr>
                <a:t>External</a:t>
              </a:r>
              <a:br>
                <a:rPr lang="en-GB" sz="900">
                  <a:solidFill>
                    <a:srgbClr val="FFFFFF"/>
                  </a:solidFill>
                  <a:effectLst>
                    <a:outerShdw blurRad="38100" dist="38100" dir="2700000" algn="tl">
                      <a:srgbClr val="C0C0C0"/>
                    </a:outerShdw>
                  </a:effectLst>
                  <a:ea typeface="MS Gothic" pitchFamily="49" charset="-128"/>
                </a:rPr>
              </a:br>
              <a:r>
                <a:rPr lang="en-GB" sz="900">
                  <a:solidFill>
                    <a:srgbClr val="FFFFFF"/>
                  </a:solidFill>
                  <a:effectLst>
                    <a:outerShdw blurRad="38100" dist="38100" dir="2700000" algn="tl">
                      <a:srgbClr val="C0C0C0"/>
                    </a:outerShdw>
                  </a:effectLst>
                  <a:ea typeface="MS Gothic" pitchFamily="49" charset="-128"/>
                </a:rPr>
                <a:t>Payment</a:t>
              </a:r>
              <a:br>
                <a:rPr lang="en-GB" sz="900">
                  <a:solidFill>
                    <a:srgbClr val="FFFFFF"/>
                  </a:solidFill>
                  <a:effectLst>
                    <a:outerShdw blurRad="38100" dist="38100" dir="2700000" algn="tl">
                      <a:srgbClr val="C0C0C0"/>
                    </a:outerShdw>
                  </a:effectLst>
                  <a:ea typeface="MS Gothic" pitchFamily="49" charset="-128"/>
                </a:rPr>
              </a:br>
              <a:r>
                <a:rPr lang="en-GB" sz="900">
                  <a:solidFill>
                    <a:srgbClr val="FFFFFF"/>
                  </a:solidFill>
                  <a:effectLst>
                    <a:outerShdw blurRad="38100" dist="38100" dir="2700000" algn="tl">
                      <a:srgbClr val="C0C0C0"/>
                    </a:outerShdw>
                  </a:effectLst>
                  <a:ea typeface="MS Gothic" pitchFamily="49" charset="-128"/>
                </a:rPr>
                <a:t>Networks</a:t>
              </a:r>
            </a:p>
          </p:txBody>
        </p:sp>
      </p:grpSp>
      <p:grpSp>
        <p:nvGrpSpPr>
          <p:cNvPr id="103476" name="Group 110"/>
          <p:cNvGrpSpPr>
            <a:grpSpLocks/>
          </p:cNvGrpSpPr>
          <p:nvPr/>
        </p:nvGrpSpPr>
        <p:grpSpPr bwMode="auto">
          <a:xfrm>
            <a:off x="10402888" y="2657475"/>
            <a:ext cx="1295400" cy="638175"/>
            <a:chOff x="4923" y="1674"/>
            <a:chExt cx="613" cy="402"/>
          </a:xfrm>
        </p:grpSpPr>
        <p:pic>
          <p:nvPicPr>
            <p:cNvPr id="103523" name="Picture 111"/>
            <p:cNvPicPr>
              <a:picLocks noChangeAspect="1" noChangeArrowheads="1"/>
            </p:cNvPicPr>
            <p:nvPr/>
          </p:nvPicPr>
          <p:blipFill>
            <a:blip r:embed="rId41"/>
            <a:srcRect/>
            <a:stretch>
              <a:fillRect/>
            </a:stretch>
          </p:blipFill>
          <p:spPr bwMode="auto">
            <a:xfrm>
              <a:off x="4923" y="1674"/>
              <a:ext cx="614" cy="403"/>
            </a:xfrm>
            <a:prstGeom prst="rect">
              <a:avLst/>
            </a:prstGeom>
            <a:noFill/>
            <a:ln w="21600">
              <a:noFill/>
              <a:round/>
              <a:headEnd/>
              <a:tailEnd/>
            </a:ln>
          </p:spPr>
        </p:pic>
        <p:sp>
          <p:nvSpPr>
            <p:cNvPr id="673904" name="Text Box 112"/>
            <p:cNvSpPr txBox="1">
              <a:spLocks noChangeArrowheads="1"/>
            </p:cNvSpPr>
            <p:nvPr/>
          </p:nvSpPr>
          <p:spPr bwMode="auto">
            <a:xfrm>
              <a:off x="4977" y="1712"/>
              <a:ext cx="510" cy="303"/>
            </a:xfrm>
            <a:prstGeom prst="rect">
              <a:avLst/>
            </a:prstGeom>
            <a:noFill/>
            <a:ln w="21600">
              <a:noFill/>
              <a:round/>
              <a:headEnd/>
              <a:tailEnd/>
            </a:ln>
            <a:effectLst/>
          </p:spPr>
          <p:txBody>
            <a:bodyPr lIns="90000" tIns="46800" rIns="90000" bIns="46800"/>
            <a:lstStyle/>
            <a:p>
              <a:pPr algn="ctr" defTabSz="449263">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900">
                  <a:solidFill>
                    <a:srgbClr val="FFFFFF"/>
                  </a:solidFill>
                  <a:effectLst>
                    <a:outerShdw blurRad="38100" dist="38100" dir="2700000" algn="tl">
                      <a:srgbClr val="C0C0C0"/>
                    </a:outerShdw>
                  </a:effectLst>
                  <a:ea typeface="MS Gothic" pitchFamily="49" charset="-128"/>
                </a:rPr>
                <a:t>Consumer</a:t>
              </a:r>
              <a:br>
                <a:rPr lang="en-GB" sz="900">
                  <a:solidFill>
                    <a:srgbClr val="FFFFFF"/>
                  </a:solidFill>
                  <a:effectLst>
                    <a:outerShdw blurRad="38100" dist="38100" dir="2700000" algn="tl">
                      <a:srgbClr val="C0C0C0"/>
                    </a:outerShdw>
                  </a:effectLst>
                  <a:ea typeface="MS Gothic" pitchFamily="49" charset="-128"/>
                </a:rPr>
              </a:br>
              <a:r>
                <a:rPr lang="en-GB" sz="900">
                  <a:solidFill>
                    <a:srgbClr val="FFFFFF"/>
                  </a:solidFill>
                  <a:effectLst>
                    <a:outerShdw blurRad="38100" dist="38100" dir="2700000" algn="tl">
                      <a:srgbClr val="C0C0C0"/>
                    </a:outerShdw>
                  </a:effectLst>
                  <a:ea typeface="MS Gothic" pitchFamily="49" charset="-128"/>
                </a:rPr>
                <a:t>Channels</a:t>
              </a:r>
            </a:p>
          </p:txBody>
        </p:sp>
      </p:grpSp>
      <p:grpSp>
        <p:nvGrpSpPr>
          <p:cNvPr id="103477" name="Group 113"/>
          <p:cNvGrpSpPr>
            <a:grpSpLocks/>
          </p:cNvGrpSpPr>
          <p:nvPr/>
        </p:nvGrpSpPr>
        <p:grpSpPr bwMode="auto">
          <a:xfrm>
            <a:off x="1428750" y="1884363"/>
            <a:ext cx="500063" cy="1936750"/>
            <a:chOff x="676" y="1187"/>
            <a:chExt cx="237" cy="1220"/>
          </a:xfrm>
        </p:grpSpPr>
        <p:pic>
          <p:nvPicPr>
            <p:cNvPr id="103521" name="Picture 114"/>
            <p:cNvPicPr>
              <a:picLocks noChangeAspect="1" noChangeArrowheads="1"/>
            </p:cNvPicPr>
            <p:nvPr/>
          </p:nvPicPr>
          <p:blipFill>
            <a:blip r:embed="rId42"/>
            <a:srcRect/>
            <a:stretch>
              <a:fillRect/>
            </a:stretch>
          </p:blipFill>
          <p:spPr bwMode="auto">
            <a:xfrm>
              <a:off x="676" y="1187"/>
              <a:ext cx="238" cy="1221"/>
            </a:xfrm>
            <a:prstGeom prst="rect">
              <a:avLst/>
            </a:prstGeom>
            <a:noFill/>
            <a:ln w="21600">
              <a:noFill/>
              <a:round/>
              <a:headEnd/>
              <a:tailEnd/>
            </a:ln>
          </p:spPr>
        </p:pic>
        <p:sp>
          <p:nvSpPr>
            <p:cNvPr id="103522" name="Text Box 115"/>
            <p:cNvSpPr txBox="1">
              <a:spLocks noChangeArrowheads="1"/>
            </p:cNvSpPr>
            <p:nvPr/>
          </p:nvSpPr>
          <p:spPr bwMode="auto">
            <a:xfrm rot="-5400000">
              <a:off x="237" y="1719"/>
              <a:ext cx="1138" cy="130"/>
            </a:xfrm>
            <a:prstGeom prst="rect">
              <a:avLst/>
            </a:prstGeom>
            <a:noFill/>
            <a:ln w="21600">
              <a:noFill/>
              <a:round/>
              <a:headEnd/>
              <a:tailEnd/>
            </a:ln>
          </p:spPr>
          <p:txBody>
            <a:bodyPr lIns="90000" tIns="46800" rIns="90000" bIns="46800" anchor="ctr" anchorCtr="1"/>
            <a:lstStyle/>
            <a:p>
              <a:pPr marL="227013" indent="-225425" algn="ctr" defTabSz="449263">
                <a:lnSpc>
                  <a:spcPct val="90000"/>
                </a:lnSpc>
                <a:buSzPct val="100000"/>
                <a:tabLst>
                  <a:tab pos="227013" algn="l"/>
                  <a:tab pos="1141413" algn="l"/>
                  <a:tab pos="2055813" algn="l"/>
                  <a:tab pos="2970213" algn="l"/>
                  <a:tab pos="3884613" algn="l"/>
                  <a:tab pos="4799013" algn="l"/>
                  <a:tab pos="5713413" algn="l"/>
                  <a:tab pos="6627813" algn="l"/>
                  <a:tab pos="7542213" algn="l"/>
                  <a:tab pos="8456613" algn="l"/>
                  <a:tab pos="9371013" algn="l"/>
                  <a:tab pos="10285413" algn="l"/>
                </a:tabLst>
              </a:pPr>
              <a:r>
                <a:rPr lang="en-GB" sz="1200">
                  <a:solidFill>
                    <a:srgbClr val="000000"/>
                  </a:solidFill>
                  <a:ea typeface="MS Gothic" pitchFamily="49" charset="-128"/>
                </a:rPr>
                <a:t>NOSTRO</a:t>
              </a:r>
            </a:p>
          </p:txBody>
        </p:sp>
      </p:grpSp>
      <p:grpSp>
        <p:nvGrpSpPr>
          <p:cNvPr id="103478" name="Group 116"/>
          <p:cNvGrpSpPr>
            <a:grpSpLocks/>
          </p:cNvGrpSpPr>
          <p:nvPr/>
        </p:nvGrpSpPr>
        <p:grpSpPr bwMode="auto">
          <a:xfrm>
            <a:off x="1760538" y="1884363"/>
            <a:ext cx="500062" cy="1936750"/>
            <a:chOff x="833" y="1187"/>
            <a:chExt cx="237" cy="1220"/>
          </a:xfrm>
        </p:grpSpPr>
        <p:pic>
          <p:nvPicPr>
            <p:cNvPr id="103519" name="Picture 117"/>
            <p:cNvPicPr>
              <a:picLocks noChangeAspect="1" noChangeArrowheads="1"/>
            </p:cNvPicPr>
            <p:nvPr/>
          </p:nvPicPr>
          <p:blipFill>
            <a:blip r:embed="rId43"/>
            <a:srcRect/>
            <a:stretch>
              <a:fillRect/>
            </a:stretch>
          </p:blipFill>
          <p:spPr bwMode="auto">
            <a:xfrm>
              <a:off x="833" y="1187"/>
              <a:ext cx="238" cy="1221"/>
            </a:xfrm>
            <a:prstGeom prst="rect">
              <a:avLst/>
            </a:prstGeom>
            <a:noFill/>
            <a:ln w="21600">
              <a:noFill/>
              <a:round/>
              <a:headEnd/>
              <a:tailEnd/>
            </a:ln>
          </p:spPr>
        </p:pic>
        <p:sp>
          <p:nvSpPr>
            <p:cNvPr id="103520" name="Text Box 118"/>
            <p:cNvSpPr txBox="1">
              <a:spLocks noChangeArrowheads="1"/>
            </p:cNvSpPr>
            <p:nvPr/>
          </p:nvSpPr>
          <p:spPr bwMode="auto">
            <a:xfrm rot="-5400000">
              <a:off x="397" y="1720"/>
              <a:ext cx="1137" cy="130"/>
            </a:xfrm>
            <a:prstGeom prst="rect">
              <a:avLst/>
            </a:prstGeom>
            <a:noFill/>
            <a:ln w="21600">
              <a:noFill/>
              <a:round/>
              <a:headEnd/>
              <a:tailEnd/>
            </a:ln>
          </p:spPr>
          <p:txBody>
            <a:bodyPr lIns="90000" tIns="46800" rIns="90000" bIns="46800" anchor="ctr" anchorCtr="1"/>
            <a:lstStyle/>
            <a:p>
              <a:pPr marL="227013" indent="-225425" algn="ctr" defTabSz="449263">
                <a:lnSpc>
                  <a:spcPct val="90000"/>
                </a:lnSpc>
                <a:buSzPct val="100000"/>
                <a:tabLst>
                  <a:tab pos="227013" algn="l"/>
                  <a:tab pos="1141413" algn="l"/>
                  <a:tab pos="2055813" algn="l"/>
                  <a:tab pos="2970213" algn="l"/>
                  <a:tab pos="3884613" algn="l"/>
                  <a:tab pos="4799013" algn="l"/>
                  <a:tab pos="5713413" algn="l"/>
                  <a:tab pos="6627813" algn="l"/>
                  <a:tab pos="7542213" algn="l"/>
                  <a:tab pos="8456613" algn="l"/>
                  <a:tab pos="9371013" algn="l"/>
                  <a:tab pos="10285413" algn="l"/>
                </a:tabLst>
              </a:pPr>
              <a:r>
                <a:rPr lang="en-GB" sz="1200">
                  <a:solidFill>
                    <a:srgbClr val="000000"/>
                  </a:solidFill>
                  <a:ea typeface="MS Gothic" pitchFamily="49" charset="-128"/>
                </a:rPr>
                <a:t>Trade Finance</a:t>
              </a:r>
            </a:p>
          </p:txBody>
        </p:sp>
      </p:grpSp>
      <p:grpSp>
        <p:nvGrpSpPr>
          <p:cNvPr id="103479" name="Group 119"/>
          <p:cNvGrpSpPr>
            <a:grpSpLocks/>
          </p:cNvGrpSpPr>
          <p:nvPr/>
        </p:nvGrpSpPr>
        <p:grpSpPr bwMode="auto">
          <a:xfrm>
            <a:off x="2101850" y="1884363"/>
            <a:ext cx="501650" cy="1936750"/>
            <a:chOff x="995" y="1187"/>
            <a:chExt cx="237" cy="1220"/>
          </a:xfrm>
        </p:grpSpPr>
        <p:pic>
          <p:nvPicPr>
            <p:cNvPr id="103517" name="Picture 120"/>
            <p:cNvPicPr>
              <a:picLocks noChangeAspect="1" noChangeArrowheads="1"/>
            </p:cNvPicPr>
            <p:nvPr/>
          </p:nvPicPr>
          <p:blipFill>
            <a:blip r:embed="rId44"/>
            <a:srcRect/>
            <a:stretch>
              <a:fillRect/>
            </a:stretch>
          </p:blipFill>
          <p:spPr bwMode="auto">
            <a:xfrm>
              <a:off x="995" y="1187"/>
              <a:ext cx="238" cy="1221"/>
            </a:xfrm>
            <a:prstGeom prst="rect">
              <a:avLst/>
            </a:prstGeom>
            <a:noFill/>
            <a:ln w="21600">
              <a:noFill/>
              <a:round/>
              <a:headEnd/>
              <a:tailEnd/>
            </a:ln>
          </p:spPr>
        </p:pic>
        <p:sp>
          <p:nvSpPr>
            <p:cNvPr id="103518" name="Text Box 121"/>
            <p:cNvSpPr txBox="1">
              <a:spLocks noChangeArrowheads="1"/>
            </p:cNvSpPr>
            <p:nvPr/>
          </p:nvSpPr>
          <p:spPr bwMode="auto">
            <a:xfrm rot="-5400000">
              <a:off x="557" y="1719"/>
              <a:ext cx="1138" cy="130"/>
            </a:xfrm>
            <a:prstGeom prst="rect">
              <a:avLst/>
            </a:prstGeom>
            <a:noFill/>
            <a:ln w="21600">
              <a:noFill/>
              <a:round/>
              <a:headEnd/>
              <a:tailEnd/>
            </a:ln>
          </p:spPr>
          <p:txBody>
            <a:bodyPr lIns="90000" tIns="46800" rIns="90000" bIns="46800" anchor="ctr" anchorCtr="1"/>
            <a:lstStyle/>
            <a:p>
              <a:pPr marL="227013" indent="-225425" algn="ctr" defTabSz="449263">
                <a:lnSpc>
                  <a:spcPct val="90000"/>
                </a:lnSpc>
                <a:buSzPct val="100000"/>
                <a:tabLst>
                  <a:tab pos="227013" algn="l"/>
                  <a:tab pos="1141413" algn="l"/>
                  <a:tab pos="2055813" algn="l"/>
                  <a:tab pos="2970213" algn="l"/>
                  <a:tab pos="3884613" algn="l"/>
                  <a:tab pos="4799013" algn="l"/>
                  <a:tab pos="5713413" algn="l"/>
                  <a:tab pos="6627813" algn="l"/>
                  <a:tab pos="7542213" algn="l"/>
                  <a:tab pos="8456613" algn="l"/>
                  <a:tab pos="9371013" algn="l"/>
                  <a:tab pos="10285413" algn="l"/>
                </a:tabLst>
              </a:pPr>
              <a:r>
                <a:rPr lang="en-GB" sz="1200">
                  <a:solidFill>
                    <a:srgbClr val="000000"/>
                  </a:solidFill>
                  <a:ea typeface="MS Gothic" pitchFamily="49" charset="-128"/>
                </a:rPr>
                <a:t>Global Disbursement</a:t>
              </a:r>
            </a:p>
          </p:txBody>
        </p:sp>
      </p:grpSp>
      <p:grpSp>
        <p:nvGrpSpPr>
          <p:cNvPr id="103480" name="Group 122"/>
          <p:cNvGrpSpPr>
            <a:grpSpLocks/>
          </p:cNvGrpSpPr>
          <p:nvPr/>
        </p:nvGrpSpPr>
        <p:grpSpPr bwMode="auto">
          <a:xfrm>
            <a:off x="2443163" y="1884363"/>
            <a:ext cx="500062" cy="1936750"/>
            <a:chOff x="1156" y="1187"/>
            <a:chExt cx="237" cy="1220"/>
          </a:xfrm>
        </p:grpSpPr>
        <p:pic>
          <p:nvPicPr>
            <p:cNvPr id="103515" name="Picture 123"/>
            <p:cNvPicPr>
              <a:picLocks noChangeAspect="1" noChangeArrowheads="1"/>
            </p:cNvPicPr>
            <p:nvPr/>
          </p:nvPicPr>
          <p:blipFill>
            <a:blip r:embed="rId45"/>
            <a:srcRect/>
            <a:stretch>
              <a:fillRect/>
            </a:stretch>
          </p:blipFill>
          <p:spPr bwMode="auto">
            <a:xfrm>
              <a:off x="1156" y="1187"/>
              <a:ext cx="238" cy="1221"/>
            </a:xfrm>
            <a:prstGeom prst="rect">
              <a:avLst/>
            </a:prstGeom>
            <a:noFill/>
            <a:ln w="21600">
              <a:noFill/>
              <a:round/>
              <a:headEnd/>
              <a:tailEnd/>
            </a:ln>
          </p:spPr>
        </p:pic>
        <p:sp>
          <p:nvSpPr>
            <p:cNvPr id="103516" name="Text Box 124"/>
            <p:cNvSpPr txBox="1">
              <a:spLocks noChangeArrowheads="1"/>
            </p:cNvSpPr>
            <p:nvPr/>
          </p:nvSpPr>
          <p:spPr bwMode="auto">
            <a:xfrm rot="-5400000">
              <a:off x="717" y="1719"/>
              <a:ext cx="1138" cy="130"/>
            </a:xfrm>
            <a:prstGeom prst="rect">
              <a:avLst/>
            </a:prstGeom>
            <a:noFill/>
            <a:ln w="21600">
              <a:noFill/>
              <a:round/>
              <a:headEnd/>
              <a:tailEnd/>
            </a:ln>
          </p:spPr>
          <p:txBody>
            <a:bodyPr lIns="90000" tIns="46800" rIns="90000" bIns="46800" anchor="ctr" anchorCtr="1"/>
            <a:lstStyle/>
            <a:p>
              <a:pPr marL="227013" indent="-225425" algn="ctr" defTabSz="449263">
                <a:lnSpc>
                  <a:spcPct val="90000"/>
                </a:lnSpc>
                <a:buSzPct val="100000"/>
                <a:tabLst>
                  <a:tab pos="227013" algn="l"/>
                  <a:tab pos="1141413" algn="l"/>
                  <a:tab pos="2055813" algn="l"/>
                  <a:tab pos="2970213" algn="l"/>
                  <a:tab pos="3884613" algn="l"/>
                  <a:tab pos="4799013" algn="l"/>
                  <a:tab pos="5713413" algn="l"/>
                  <a:tab pos="6627813" algn="l"/>
                  <a:tab pos="7542213" algn="l"/>
                  <a:tab pos="8456613" algn="l"/>
                  <a:tab pos="9371013" algn="l"/>
                  <a:tab pos="10285413" algn="l"/>
                </a:tabLst>
              </a:pPr>
              <a:r>
                <a:rPr lang="en-GB" sz="1200">
                  <a:solidFill>
                    <a:srgbClr val="000000"/>
                  </a:solidFill>
                  <a:ea typeface="MS Gothic" pitchFamily="49" charset="-128"/>
                </a:rPr>
                <a:t>Transaction Analytics</a:t>
              </a:r>
            </a:p>
          </p:txBody>
        </p:sp>
      </p:grpSp>
      <p:pic>
        <p:nvPicPr>
          <p:cNvPr id="103481" name="Picture 125"/>
          <p:cNvPicPr>
            <a:picLocks noChangeAspect="1" noChangeArrowheads="1"/>
          </p:cNvPicPr>
          <p:nvPr/>
        </p:nvPicPr>
        <p:blipFill>
          <a:blip r:embed="rId46"/>
          <a:srcRect/>
          <a:stretch>
            <a:fillRect/>
          </a:stretch>
        </p:blipFill>
        <p:spPr bwMode="auto">
          <a:xfrm>
            <a:off x="754063" y="1878013"/>
            <a:ext cx="495300" cy="1944687"/>
          </a:xfrm>
          <a:prstGeom prst="rect">
            <a:avLst/>
          </a:prstGeom>
          <a:noFill/>
          <a:ln w="21600">
            <a:noFill/>
            <a:round/>
            <a:headEnd/>
            <a:tailEnd/>
          </a:ln>
        </p:spPr>
      </p:pic>
      <p:sp>
        <p:nvSpPr>
          <p:cNvPr id="103482" name="Text Box 126"/>
          <p:cNvSpPr txBox="1">
            <a:spLocks noChangeArrowheads="1"/>
          </p:cNvSpPr>
          <p:nvPr/>
        </p:nvSpPr>
        <p:spPr bwMode="auto">
          <a:xfrm rot="-5400000">
            <a:off x="3175" y="2674938"/>
            <a:ext cx="2084387" cy="274638"/>
          </a:xfrm>
          <a:prstGeom prst="rect">
            <a:avLst/>
          </a:prstGeom>
          <a:noFill/>
          <a:ln w="21600">
            <a:noFill/>
            <a:round/>
            <a:headEnd/>
            <a:tailEnd/>
          </a:ln>
        </p:spPr>
        <p:txBody>
          <a:bodyPr lIns="90000" tIns="46800" rIns="90000" bIns="46800" anchor="ctr" anchorCtr="1"/>
          <a:lstStyle/>
          <a:p>
            <a:pPr marL="227013" indent="-225425" algn="ctr" defTabSz="449263">
              <a:lnSpc>
                <a:spcPct val="90000"/>
              </a:lnSpc>
              <a:buSzPct val="100000"/>
              <a:tabLst>
                <a:tab pos="227013" algn="l"/>
                <a:tab pos="1141413" algn="l"/>
                <a:tab pos="2055813" algn="l"/>
                <a:tab pos="2970213" algn="l"/>
                <a:tab pos="3884613" algn="l"/>
                <a:tab pos="4799013" algn="l"/>
                <a:tab pos="5713413" algn="l"/>
                <a:tab pos="6627813" algn="l"/>
                <a:tab pos="7542213" algn="l"/>
                <a:tab pos="8456613" algn="l"/>
                <a:tab pos="9371013" algn="l"/>
                <a:tab pos="10285413" algn="l"/>
              </a:tabLst>
            </a:pPr>
            <a:r>
              <a:rPr lang="en-GB" sz="1200">
                <a:solidFill>
                  <a:srgbClr val="000000"/>
                </a:solidFill>
                <a:ea typeface="MS Gothic" pitchFamily="49" charset="-128"/>
              </a:rPr>
              <a:t>Exception &amp; Investigations</a:t>
            </a:r>
          </a:p>
        </p:txBody>
      </p:sp>
      <p:grpSp>
        <p:nvGrpSpPr>
          <p:cNvPr id="103483" name="Group 127"/>
          <p:cNvGrpSpPr>
            <a:grpSpLocks/>
          </p:cNvGrpSpPr>
          <p:nvPr/>
        </p:nvGrpSpPr>
        <p:grpSpPr bwMode="auto">
          <a:xfrm>
            <a:off x="1089025" y="1884363"/>
            <a:ext cx="500063" cy="1936750"/>
            <a:chOff x="515" y="1187"/>
            <a:chExt cx="237" cy="1220"/>
          </a:xfrm>
        </p:grpSpPr>
        <p:pic>
          <p:nvPicPr>
            <p:cNvPr id="103513" name="Picture 128"/>
            <p:cNvPicPr>
              <a:picLocks noChangeAspect="1" noChangeArrowheads="1"/>
            </p:cNvPicPr>
            <p:nvPr/>
          </p:nvPicPr>
          <p:blipFill>
            <a:blip r:embed="rId47"/>
            <a:srcRect/>
            <a:stretch>
              <a:fillRect/>
            </a:stretch>
          </p:blipFill>
          <p:spPr bwMode="auto">
            <a:xfrm>
              <a:off x="515" y="1187"/>
              <a:ext cx="238" cy="1221"/>
            </a:xfrm>
            <a:prstGeom prst="rect">
              <a:avLst/>
            </a:prstGeom>
            <a:noFill/>
            <a:ln w="21600">
              <a:noFill/>
              <a:round/>
              <a:headEnd/>
              <a:tailEnd/>
            </a:ln>
          </p:spPr>
        </p:pic>
        <p:sp>
          <p:nvSpPr>
            <p:cNvPr id="103514" name="Text Box 129"/>
            <p:cNvSpPr txBox="1">
              <a:spLocks noChangeArrowheads="1"/>
            </p:cNvSpPr>
            <p:nvPr/>
          </p:nvSpPr>
          <p:spPr bwMode="auto">
            <a:xfrm rot="-5400000">
              <a:off x="77" y="1719"/>
              <a:ext cx="1138" cy="130"/>
            </a:xfrm>
            <a:prstGeom prst="rect">
              <a:avLst/>
            </a:prstGeom>
            <a:noFill/>
            <a:ln w="21600">
              <a:noFill/>
              <a:round/>
              <a:headEnd/>
              <a:tailEnd/>
            </a:ln>
          </p:spPr>
          <p:txBody>
            <a:bodyPr lIns="90000" tIns="46800" rIns="90000" bIns="46800" anchor="ctr" anchorCtr="1"/>
            <a:lstStyle/>
            <a:p>
              <a:pPr marL="227013" indent="-225425" algn="ctr" defTabSz="449263">
                <a:lnSpc>
                  <a:spcPct val="90000"/>
                </a:lnSpc>
                <a:buSzPct val="100000"/>
                <a:tabLst>
                  <a:tab pos="227013" algn="l"/>
                  <a:tab pos="1141413" algn="l"/>
                  <a:tab pos="2055813" algn="l"/>
                  <a:tab pos="2970213" algn="l"/>
                  <a:tab pos="3884613" algn="l"/>
                  <a:tab pos="4799013" algn="l"/>
                  <a:tab pos="5713413" algn="l"/>
                  <a:tab pos="6627813" algn="l"/>
                  <a:tab pos="7542213" algn="l"/>
                  <a:tab pos="8456613" algn="l"/>
                  <a:tab pos="9371013" algn="l"/>
                  <a:tab pos="10285413" algn="l"/>
                </a:tabLst>
              </a:pPr>
              <a:r>
                <a:rPr lang="en-GB" sz="1200">
                  <a:solidFill>
                    <a:srgbClr val="000000"/>
                  </a:solidFill>
                  <a:ea typeface="MS Gothic" pitchFamily="49" charset="-128"/>
                </a:rPr>
                <a:t>Cash Management</a:t>
              </a:r>
            </a:p>
          </p:txBody>
        </p:sp>
      </p:grpSp>
      <p:grpSp>
        <p:nvGrpSpPr>
          <p:cNvPr id="103484" name="Group 130"/>
          <p:cNvGrpSpPr>
            <a:grpSpLocks/>
          </p:cNvGrpSpPr>
          <p:nvPr/>
        </p:nvGrpSpPr>
        <p:grpSpPr bwMode="auto">
          <a:xfrm>
            <a:off x="6142038" y="1871663"/>
            <a:ext cx="501650" cy="1930400"/>
            <a:chOff x="2907" y="1179"/>
            <a:chExt cx="237" cy="1216"/>
          </a:xfrm>
        </p:grpSpPr>
        <p:pic>
          <p:nvPicPr>
            <p:cNvPr id="103511" name="Picture 131"/>
            <p:cNvPicPr>
              <a:picLocks noChangeAspect="1" noChangeArrowheads="1"/>
            </p:cNvPicPr>
            <p:nvPr/>
          </p:nvPicPr>
          <p:blipFill>
            <a:blip r:embed="rId48"/>
            <a:srcRect/>
            <a:stretch>
              <a:fillRect/>
            </a:stretch>
          </p:blipFill>
          <p:spPr bwMode="auto">
            <a:xfrm>
              <a:off x="2907" y="1179"/>
              <a:ext cx="238" cy="1217"/>
            </a:xfrm>
            <a:prstGeom prst="rect">
              <a:avLst/>
            </a:prstGeom>
            <a:noFill/>
            <a:ln w="21600">
              <a:noFill/>
              <a:round/>
              <a:headEnd/>
              <a:tailEnd/>
            </a:ln>
          </p:spPr>
        </p:pic>
        <p:sp>
          <p:nvSpPr>
            <p:cNvPr id="673924" name="Text Box 132"/>
            <p:cNvSpPr txBox="1">
              <a:spLocks noChangeArrowheads="1"/>
            </p:cNvSpPr>
            <p:nvPr/>
          </p:nvSpPr>
          <p:spPr bwMode="auto">
            <a:xfrm rot="16200000">
              <a:off x="2470" y="1711"/>
              <a:ext cx="1138" cy="131"/>
            </a:xfrm>
            <a:prstGeom prst="rect">
              <a:avLst/>
            </a:prstGeom>
            <a:noFill/>
            <a:ln w="21600">
              <a:noFill/>
              <a:round/>
              <a:headEnd/>
              <a:tailEnd/>
            </a:ln>
            <a:effectLst/>
          </p:spPr>
          <p:txBody>
            <a:bodyPr lIns="90000" tIns="46800" rIns="90000" bIns="46800" anchor="ctr" anchorCtr="1"/>
            <a:lstStyle/>
            <a:p>
              <a:pPr marL="227013" indent="-225425" algn="ctr" defTabSz="449263">
                <a:lnSpc>
                  <a:spcPct val="90000"/>
                </a:lnSpc>
                <a:buSzPct val="100000"/>
                <a:tabLst>
                  <a:tab pos="227013" algn="l"/>
                  <a:tab pos="1141413" algn="l"/>
                  <a:tab pos="2055813" algn="l"/>
                  <a:tab pos="2970213" algn="l"/>
                  <a:tab pos="3884613" algn="l"/>
                  <a:tab pos="4799013" algn="l"/>
                  <a:tab pos="5713413" algn="l"/>
                  <a:tab pos="6627813" algn="l"/>
                  <a:tab pos="7542213" algn="l"/>
                  <a:tab pos="8456613" algn="l"/>
                  <a:tab pos="9371013" algn="l"/>
                  <a:tab pos="10285413" algn="l"/>
                </a:tabLst>
                <a:defRPr/>
              </a:pPr>
              <a:r>
                <a:rPr lang="en-GB" sz="1200">
                  <a:solidFill>
                    <a:srgbClr val="000000"/>
                  </a:solidFill>
                  <a:effectLst>
                    <a:outerShdw blurRad="38100" dist="38100" dir="2700000" algn="tl">
                      <a:srgbClr val="C0C0C0"/>
                    </a:outerShdw>
                  </a:effectLst>
                  <a:ea typeface="MS Gothic" pitchFamily="49" charset="-128"/>
                </a:rPr>
                <a:t>TARGET2</a:t>
              </a:r>
            </a:p>
          </p:txBody>
        </p:sp>
      </p:grpSp>
      <p:grpSp>
        <p:nvGrpSpPr>
          <p:cNvPr id="103485" name="Group 133"/>
          <p:cNvGrpSpPr>
            <a:grpSpLocks/>
          </p:cNvGrpSpPr>
          <p:nvPr/>
        </p:nvGrpSpPr>
        <p:grpSpPr bwMode="auto">
          <a:xfrm>
            <a:off x="5816600" y="1871663"/>
            <a:ext cx="501650" cy="1930400"/>
            <a:chOff x="2753" y="1179"/>
            <a:chExt cx="237" cy="1216"/>
          </a:xfrm>
        </p:grpSpPr>
        <p:pic>
          <p:nvPicPr>
            <p:cNvPr id="103509" name="Picture 134"/>
            <p:cNvPicPr>
              <a:picLocks noChangeAspect="1" noChangeArrowheads="1"/>
            </p:cNvPicPr>
            <p:nvPr/>
          </p:nvPicPr>
          <p:blipFill>
            <a:blip r:embed="rId49"/>
            <a:srcRect/>
            <a:stretch>
              <a:fillRect/>
            </a:stretch>
          </p:blipFill>
          <p:spPr bwMode="auto">
            <a:xfrm>
              <a:off x="2753" y="1179"/>
              <a:ext cx="238" cy="1217"/>
            </a:xfrm>
            <a:prstGeom prst="rect">
              <a:avLst/>
            </a:prstGeom>
            <a:noFill/>
            <a:ln w="21600">
              <a:noFill/>
              <a:round/>
              <a:headEnd/>
              <a:tailEnd/>
            </a:ln>
          </p:spPr>
        </p:pic>
        <p:sp>
          <p:nvSpPr>
            <p:cNvPr id="673927" name="Text Box 135"/>
            <p:cNvSpPr txBox="1">
              <a:spLocks noChangeArrowheads="1"/>
            </p:cNvSpPr>
            <p:nvPr/>
          </p:nvSpPr>
          <p:spPr bwMode="auto">
            <a:xfrm rot="16200000">
              <a:off x="2317" y="1711"/>
              <a:ext cx="1138" cy="130"/>
            </a:xfrm>
            <a:prstGeom prst="rect">
              <a:avLst/>
            </a:prstGeom>
            <a:noFill/>
            <a:ln w="21600">
              <a:noFill/>
              <a:round/>
              <a:headEnd/>
              <a:tailEnd/>
            </a:ln>
            <a:effectLst/>
          </p:spPr>
          <p:txBody>
            <a:bodyPr lIns="90000" tIns="46800" rIns="90000" bIns="46800" anchor="ctr" anchorCtr="1"/>
            <a:lstStyle/>
            <a:p>
              <a:pPr marL="227013" indent="-225425" algn="ctr" defTabSz="449263">
                <a:lnSpc>
                  <a:spcPct val="90000"/>
                </a:lnSpc>
                <a:buSzPct val="100000"/>
                <a:tabLst>
                  <a:tab pos="227013" algn="l"/>
                  <a:tab pos="1141413" algn="l"/>
                  <a:tab pos="2055813" algn="l"/>
                  <a:tab pos="2970213" algn="l"/>
                  <a:tab pos="3884613" algn="l"/>
                  <a:tab pos="4799013" algn="l"/>
                  <a:tab pos="5713413" algn="l"/>
                  <a:tab pos="6627813" algn="l"/>
                  <a:tab pos="7542213" algn="l"/>
                  <a:tab pos="8456613" algn="l"/>
                  <a:tab pos="9371013" algn="l"/>
                  <a:tab pos="10285413" algn="l"/>
                </a:tabLst>
                <a:defRPr/>
              </a:pPr>
              <a:r>
                <a:rPr lang="en-GB" sz="1200">
                  <a:solidFill>
                    <a:srgbClr val="000000"/>
                  </a:solidFill>
                  <a:effectLst>
                    <a:outerShdw blurRad="38100" dist="38100" dir="2700000" algn="tl">
                      <a:srgbClr val="C0C0C0"/>
                    </a:outerShdw>
                  </a:effectLst>
                  <a:ea typeface="MS Gothic" pitchFamily="49" charset="-128"/>
                </a:rPr>
                <a:t>CHIPS</a:t>
              </a:r>
            </a:p>
          </p:txBody>
        </p:sp>
      </p:grpSp>
      <p:grpSp>
        <p:nvGrpSpPr>
          <p:cNvPr id="103486" name="Group 136"/>
          <p:cNvGrpSpPr>
            <a:grpSpLocks/>
          </p:cNvGrpSpPr>
          <p:nvPr/>
        </p:nvGrpSpPr>
        <p:grpSpPr bwMode="auto">
          <a:xfrm>
            <a:off x="5494338" y="1871663"/>
            <a:ext cx="509587" cy="1930400"/>
            <a:chOff x="2600" y="1179"/>
            <a:chExt cx="241" cy="1216"/>
          </a:xfrm>
        </p:grpSpPr>
        <p:pic>
          <p:nvPicPr>
            <p:cNvPr id="103507" name="Picture 137"/>
            <p:cNvPicPr>
              <a:picLocks noChangeAspect="1" noChangeArrowheads="1"/>
            </p:cNvPicPr>
            <p:nvPr/>
          </p:nvPicPr>
          <p:blipFill>
            <a:blip r:embed="rId50"/>
            <a:srcRect/>
            <a:stretch>
              <a:fillRect/>
            </a:stretch>
          </p:blipFill>
          <p:spPr bwMode="auto">
            <a:xfrm>
              <a:off x="2600" y="1179"/>
              <a:ext cx="242" cy="1217"/>
            </a:xfrm>
            <a:prstGeom prst="rect">
              <a:avLst/>
            </a:prstGeom>
            <a:noFill/>
            <a:ln w="21600">
              <a:noFill/>
              <a:round/>
              <a:headEnd/>
              <a:tailEnd/>
            </a:ln>
          </p:spPr>
        </p:pic>
        <p:sp>
          <p:nvSpPr>
            <p:cNvPr id="673930" name="Text Box 138"/>
            <p:cNvSpPr txBox="1">
              <a:spLocks noChangeArrowheads="1"/>
            </p:cNvSpPr>
            <p:nvPr/>
          </p:nvSpPr>
          <p:spPr bwMode="auto">
            <a:xfrm rot="16200000">
              <a:off x="2164" y="1711"/>
              <a:ext cx="1138" cy="130"/>
            </a:xfrm>
            <a:prstGeom prst="rect">
              <a:avLst/>
            </a:prstGeom>
            <a:noFill/>
            <a:ln w="21600">
              <a:noFill/>
              <a:round/>
              <a:headEnd/>
              <a:tailEnd/>
            </a:ln>
            <a:effectLst/>
          </p:spPr>
          <p:txBody>
            <a:bodyPr lIns="90000" tIns="46800" rIns="90000" bIns="46800" anchor="ctr" anchorCtr="1"/>
            <a:lstStyle/>
            <a:p>
              <a:pPr marL="227013" indent="-225425" algn="ctr" defTabSz="449263">
                <a:lnSpc>
                  <a:spcPct val="90000"/>
                </a:lnSpc>
                <a:buSzPct val="100000"/>
                <a:tabLst>
                  <a:tab pos="227013" algn="l"/>
                  <a:tab pos="1141413" algn="l"/>
                  <a:tab pos="2055813" algn="l"/>
                  <a:tab pos="2970213" algn="l"/>
                  <a:tab pos="3884613" algn="l"/>
                  <a:tab pos="4799013" algn="l"/>
                  <a:tab pos="5713413" algn="l"/>
                  <a:tab pos="6627813" algn="l"/>
                  <a:tab pos="7542213" algn="l"/>
                  <a:tab pos="8456613" algn="l"/>
                  <a:tab pos="9371013" algn="l"/>
                  <a:tab pos="10285413" algn="l"/>
                </a:tabLst>
                <a:defRPr/>
              </a:pPr>
              <a:r>
                <a:rPr lang="en-GB" sz="1200">
                  <a:solidFill>
                    <a:srgbClr val="000000"/>
                  </a:solidFill>
                  <a:effectLst>
                    <a:outerShdw blurRad="38100" dist="38100" dir="2700000" algn="tl">
                      <a:srgbClr val="C0C0C0"/>
                    </a:outerShdw>
                  </a:effectLst>
                  <a:ea typeface="MS Gothic" pitchFamily="49" charset="-128"/>
                </a:rPr>
                <a:t>SWIFT</a:t>
              </a:r>
            </a:p>
          </p:txBody>
        </p:sp>
      </p:grpSp>
      <p:grpSp>
        <p:nvGrpSpPr>
          <p:cNvPr id="103487" name="Group 139"/>
          <p:cNvGrpSpPr>
            <a:grpSpLocks/>
          </p:cNvGrpSpPr>
          <p:nvPr/>
        </p:nvGrpSpPr>
        <p:grpSpPr bwMode="auto">
          <a:xfrm>
            <a:off x="8545513" y="1865313"/>
            <a:ext cx="792162" cy="1943100"/>
            <a:chOff x="4044" y="1175"/>
            <a:chExt cx="375" cy="1224"/>
          </a:xfrm>
        </p:grpSpPr>
        <p:pic>
          <p:nvPicPr>
            <p:cNvPr id="103505" name="Picture 140"/>
            <p:cNvPicPr>
              <a:picLocks noChangeAspect="1" noChangeArrowheads="1"/>
            </p:cNvPicPr>
            <p:nvPr/>
          </p:nvPicPr>
          <p:blipFill>
            <a:blip r:embed="rId51"/>
            <a:srcRect/>
            <a:stretch>
              <a:fillRect/>
            </a:stretch>
          </p:blipFill>
          <p:spPr bwMode="auto">
            <a:xfrm>
              <a:off x="4044" y="1175"/>
              <a:ext cx="376" cy="1225"/>
            </a:xfrm>
            <a:prstGeom prst="rect">
              <a:avLst/>
            </a:prstGeom>
            <a:noFill/>
            <a:ln w="21600">
              <a:noFill/>
              <a:round/>
              <a:headEnd/>
              <a:tailEnd/>
            </a:ln>
          </p:spPr>
        </p:pic>
        <p:sp>
          <p:nvSpPr>
            <p:cNvPr id="673933" name="Text Box 141"/>
            <p:cNvSpPr txBox="1">
              <a:spLocks noChangeArrowheads="1"/>
            </p:cNvSpPr>
            <p:nvPr/>
          </p:nvSpPr>
          <p:spPr bwMode="auto">
            <a:xfrm rot="16200000">
              <a:off x="3694" y="1711"/>
              <a:ext cx="1140" cy="130"/>
            </a:xfrm>
            <a:prstGeom prst="rect">
              <a:avLst/>
            </a:prstGeom>
            <a:noFill/>
            <a:ln w="21600">
              <a:noFill/>
              <a:round/>
              <a:headEnd/>
              <a:tailEnd/>
            </a:ln>
            <a:effectLst/>
          </p:spPr>
          <p:txBody>
            <a:bodyPr lIns="90000" tIns="46800" rIns="90000" bIns="46800" anchor="ctr" anchorCtr="1"/>
            <a:lstStyle/>
            <a:p>
              <a:pPr marL="227013" indent="-225425" algn="ctr" defTabSz="449263">
                <a:lnSpc>
                  <a:spcPct val="90000"/>
                </a:lnSpc>
                <a:buSzPct val="100000"/>
                <a:tabLst>
                  <a:tab pos="227013" algn="l"/>
                  <a:tab pos="1141413" algn="l"/>
                  <a:tab pos="2055813" algn="l"/>
                  <a:tab pos="2970213" algn="l"/>
                  <a:tab pos="3884613" algn="l"/>
                  <a:tab pos="4799013" algn="l"/>
                  <a:tab pos="5713413" algn="l"/>
                  <a:tab pos="6627813" algn="l"/>
                  <a:tab pos="7542213" algn="l"/>
                  <a:tab pos="8456613" algn="l"/>
                  <a:tab pos="9371013" algn="l"/>
                  <a:tab pos="10285413" algn="l"/>
                </a:tabLst>
                <a:defRPr/>
              </a:pPr>
              <a:r>
                <a:rPr lang="en-GB" sz="1400" b="1">
                  <a:solidFill>
                    <a:srgbClr val="000000"/>
                  </a:solidFill>
                  <a:effectLst>
                    <a:outerShdw blurRad="38100" dist="38100" dir="2700000" algn="tl">
                      <a:srgbClr val="C0C0C0"/>
                    </a:outerShdw>
                  </a:effectLst>
                  <a:ea typeface="MS Gothic" pitchFamily="49" charset="-128"/>
                </a:rPr>
                <a:t>...</a:t>
              </a:r>
            </a:p>
          </p:txBody>
        </p:sp>
      </p:grpSp>
      <p:grpSp>
        <p:nvGrpSpPr>
          <p:cNvPr id="103488" name="Group 142"/>
          <p:cNvGrpSpPr>
            <a:grpSpLocks/>
          </p:cNvGrpSpPr>
          <p:nvPr/>
        </p:nvGrpSpPr>
        <p:grpSpPr bwMode="auto">
          <a:xfrm>
            <a:off x="3116263" y="1884363"/>
            <a:ext cx="476250" cy="1930400"/>
            <a:chOff x="1475" y="1187"/>
            <a:chExt cx="225" cy="1216"/>
          </a:xfrm>
        </p:grpSpPr>
        <p:pic>
          <p:nvPicPr>
            <p:cNvPr id="103503" name="Picture 143"/>
            <p:cNvPicPr>
              <a:picLocks noChangeAspect="1" noChangeArrowheads="1"/>
            </p:cNvPicPr>
            <p:nvPr/>
          </p:nvPicPr>
          <p:blipFill>
            <a:blip r:embed="rId52"/>
            <a:srcRect/>
            <a:stretch>
              <a:fillRect/>
            </a:stretch>
          </p:blipFill>
          <p:spPr bwMode="auto">
            <a:xfrm>
              <a:off x="1475" y="1187"/>
              <a:ext cx="226" cy="1217"/>
            </a:xfrm>
            <a:prstGeom prst="rect">
              <a:avLst/>
            </a:prstGeom>
            <a:noFill/>
            <a:ln w="21600">
              <a:noFill/>
              <a:round/>
              <a:headEnd/>
              <a:tailEnd/>
            </a:ln>
          </p:spPr>
        </p:pic>
        <p:sp>
          <p:nvSpPr>
            <p:cNvPr id="103504" name="Text Box 144"/>
            <p:cNvSpPr txBox="1">
              <a:spLocks noChangeArrowheads="1"/>
            </p:cNvSpPr>
            <p:nvPr/>
          </p:nvSpPr>
          <p:spPr bwMode="auto">
            <a:xfrm rot="-5400000">
              <a:off x="1036" y="1731"/>
              <a:ext cx="1137" cy="109"/>
            </a:xfrm>
            <a:prstGeom prst="rect">
              <a:avLst/>
            </a:prstGeom>
            <a:noFill/>
            <a:ln w="21600">
              <a:noFill/>
              <a:round/>
              <a:headEnd/>
              <a:tailEnd/>
            </a:ln>
          </p:spPr>
          <p:txBody>
            <a:bodyPr lIns="90000" tIns="46800" rIns="90000" bIns="46800" anchor="ctr" anchorCtr="1"/>
            <a:lstStyle/>
            <a:p>
              <a:pPr marL="227013" indent="-225425" algn="ctr" defTabSz="449263">
                <a:lnSpc>
                  <a:spcPct val="90000"/>
                </a:lnSpc>
                <a:buSzPct val="100000"/>
                <a:tabLst>
                  <a:tab pos="227013" algn="l"/>
                  <a:tab pos="1141413" algn="l"/>
                  <a:tab pos="2055813" algn="l"/>
                  <a:tab pos="2970213" algn="l"/>
                  <a:tab pos="3884613" algn="l"/>
                  <a:tab pos="4799013" algn="l"/>
                  <a:tab pos="5713413" algn="l"/>
                  <a:tab pos="6627813" algn="l"/>
                  <a:tab pos="7542213" algn="l"/>
                  <a:tab pos="8456613" algn="l"/>
                  <a:tab pos="9371013" algn="l"/>
                  <a:tab pos="10285413" algn="l"/>
                </a:tabLst>
              </a:pPr>
              <a:r>
                <a:rPr lang="en-GB" sz="1200">
                  <a:solidFill>
                    <a:srgbClr val="000000"/>
                  </a:solidFill>
                  <a:ea typeface="MS Gothic" pitchFamily="49" charset="-128"/>
                </a:rPr>
                <a:t>Mobile Solutions</a:t>
              </a:r>
            </a:p>
          </p:txBody>
        </p:sp>
      </p:grpSp>
      <p:grpSp>
        <p:nvGrpSpPr>
          <p:cNvPr id="103489" name="Group 145"/>
          <p:cNvGrpSpPr>
            <a:grpSpLocks/>
          </p:cNvGrpSpPr>
          <p:nvPr/>
        </p:nvGrpSpPr>
        <p:grpSpPr bwMode="auto">
          <a:xfrm>
            <a:off x="4625975" y="1884363"/>
            <a:ext cx="792163" cy="1936750"/>
            <a:chOff x="2189" y="1187"/>
            <a:chExt cx="375" cy="1220"/>
          </a:xfrm>
        </p:grpSpPr>
        <p:pic>
          <p:nvPicPr>
            <p:cNvPr id="103501" name="Picture 146"/>
            <p:cNvPicPr>
              <a:picLocks noChangeAspect="1" noChangeArrowheads="1"/>
            </p:cNvPicPr>
            <p:nvPr/>
          </p:nvPicPr>
          <p:blipFill>
            <a:blip r:embed="rId53"/>
            <a:srcRect/>
            <a:stretch>
              <a:fillRect/>
            </a:stretch>
          </p:blipFill>
          <p:spPr bwMode="auto">
            <a:xfrm>
              <a:off x="2189" y="1187"/>
              <a:ext cx="376" cy="1221"/>
            </a:xfrm>
            <a:prstGeom prst="rect">
              <a:avLst/>
            </a:prstGeom>
            <a:noFill/>
            <a:ln w="21600">
              <a:noFill/>
              <a:round/>
              <a:headEnd/>
              <a:tailEnd/>
            </a:ln>
          </p:spPr>
        </p:pic>
        <p:sp>
          <p:nvSpPr>
            <p:cNvPr id="673939" name="Text Box 147"/>
            <p:cNvSpPr txBox="1">
              <a:spLocks noChangeArrowheads="1"/>
            </p:cNvSpPr>
            <p:nvPr/>
          </p:nvSpPr>
          <p:spPr bwMode="auto">
            <a:xfrm rot="16200000">
              <a:off x="1840" y="1717"/>
              <a:ext cx="1137" cy="130"/>
            </a:xfrm>
            <a:prstGeom prst="rect">
              <a:avLst/>
            </a:prstGeom>
            <a:noFill/>
            <a:ln w="21600">
              <a:noFill/>
              <a:round/>
              <a:headEnd/>
              <a:tailEnd/>
            </a:ln>
            <a:effectLst/>
          </p:spPr>
          <p:txBody>
            <a:bodyPr lIns="90000" tIns="46800" rIns="90000" bIns="46800" anchor="ctr" anchorCtr="1"/>
            <a:lstStyle/>
            <a:p>
              <a:pPr marL="227013" indent="-225425" algn="ctr" defTabSz="449263">
                <a:lnSpc>
                  <a:spcPct val="90000"/>
                </a:lnSpc>
                <a:buSzPct val="100000"/>
                <a:tabLst>
                  <a:tab pos="227013" algn="l"/>
                  <a:tab pos="1141413" algn="l"/>
                  <a:tab pos="2055813" algn="l"/>
                  <a:tab pos="2970213" algn="l"/>
                  <a:tab pos="3884613" algn="l"/>
                  <a:tab pos="4799013" algn="l"/>
                  <a:tab pos="5713413" algn="l"/>
                  <a:tab pos="6627813" algn="l"/>
                  <a:tab pos="7542213" algn="l"/>
                  <a:tab pos="8456613" algn="l"/>
                  <a:tab pos="9371013" algn="l"/>
                  <a:tab pos="10285413" algn="l"/>
                </a:tabLst>
                <a:defRPr/>
              </a:pPr>
              <a:r>
                <a:rPr lang="en-GB" sz="1200">
                  <a:solidFill>
                    <a:srgbClr val="000000"/>
                  </a:solidFill>
                  <a:effectLst>
                    <a:outerShdw blurRad="38100" dist="38100" dir="2700000" algn="tl">
                      <a:srgbClr val="C0C0C0"/>
                    </a:outerShdw>
                  </a:effectLst>
                  <a:ea typeface="MS Gothic" pitchFamily="49" charset="-128"/>
                </a:rPr>
                <a:t>Liquidity Management</a:t>
              </a:r>
            </a:p>
          </p:txBody>
        </p:sp>
      </p:grpSp>
      <p:grpSp>
        <p:nvGrpSpPr>
          <p:cNvPr id="103490" name="Group 148"/>
          <p:cNvGrpSpPr>
            <a:grpSpLocks/>
          </p:cNvGrpSpPr>
          <p:nvPr/>
        </p:nvGrpSpPr>
        <p:grpSpPr bwMode="auto">
          <a:xfrm>
            <a:off x="6465888" y="1865313"/>
            <a:ext cx="503237" cy="1943100"/>
            <a:chOff x="3060" y="1175"/>
            <a:chExt cx="238" cy="1224"/>
          </a:xfrm>
        </p:grpSpPr>
        <p:pic>
          <p:nvPicPr>
            <p:cNvPr id="103499" name="Picture 149"/>
            <p:cNvPicPr>
              <a:picLocks noChangeAspect="1" noChangeArrowheads="1"/>
            </p:cNvPicPr>
            <p:nvPr/>
          </p:nvPicPr>
          <p:blipFill>
            <a:blip r:embed="rId54"/>
            <a:srcRect/>
            <a:stretch>
              <a:fillRect/>
            </a:stretch>
          </p:blipFill>
          <p:spPr bwMode="auto">
            <a:xfrm>
              <a:off x="3060" y="1175"/>
              <a:ext cx="239" cy="1225"/>
            </a:xfrm>
            <a:prstGeom prst="rect">
              <a:avLst/>
            </a:prstGeom>
            <a:noFill/>
            <a:ln w="21600">
              <a:noFill/>
              <a:round/>
              <a:headEnd/>
              <a:tailEnd/>
            </a:ln>
          </p:spPr>
        </p:pic>
        <p:sp>
          <p:nvSpPr>
            <p:cNvPr id="673942" name="Text Box 150"/>
            <p:cNvSpPr txBox="1">
              <a:spLocks noChangeArrowheads="1"/>
            </p:cNvSpPr>
            <p:nvPr/>
          </p:nvSpPr>
          <p:spPr bwMode="auto">
            <a:xfrm rot="16200000">
              <a:off x="2623" y="1711"/>
              <a:ext cx="1143" cy="130"/>
            </a:xfrm>
            <a:prstGeom prst="rect">
              <a:avLst/>
            </a:prstGeom>
            <a:noFill/>
            <a:ln w="21600">
              <a:noFill/>
              <a:round/>
              <a:headEnd/>
              <a:tailEnd/>
            </a:ln>
            <a:effectLst/>
          </p:spPr>
          <p:txBody>
            <a:bodyPr lIns="90000" tIns="46800" rIns="90000" bIns="46800" anchor="ctr" anchorCtr="1"/>
            <a:lstStyle/>
            <a:p>
              <a:pPr marL="227013" indent="-225425" algn="ctr" defTabSz="449263">
                <a:lnSpc>
                  <a:spcPct val="90000"/>
                </a:lnSpc>
                <a:buSzPct val="100000"/>
                <a:tabLst>
                  <a:tab pos="227013" algn="l"/>
                  <a:tab pos="1141413" algn="l"/>
                  <a:tab pos="2055813" algn="l"/>
                  <a:tab pos="2970213" algn="l"/>
                  <a:tab pos="3884613" algn="l"/>
                  <a:tab pos="4799013" algn="l"/>
                  <a:tab pos="5713413" algn="l"/>
                  <a:tab pos="6627813" algn="l"/>
                  <a:tab pos="7542213" algn="l"/>
                  <a:tab pos="8456613" algn="l"/>
                  <a:tab pos="9371013" algn="l"/>
                  <a:tab pos="10285413" algn="l"/>
                </a:tabLst>
                <a:defRPr/>
              </a:pPr>
              <a:r>
                <a:rPr lang="en-GB" sz="1200">
                  <a:solidFill>
                    <a:srgbClr val="000000"/>
                  </a:solidFill>
                  <a:effectLst>
                    <a:outerShdw blurRad="38100" dist="38100" dir="2700000" algn="tl">
                      <a:srgbClr val="C0C0C0"/>
                    </a:outerShdw>
                  </a:effectLst>
                  <a:ea typeface="MS Gothic" pitchFamily="49" charset="-128"/>
                </a:rPr>
                <a:t>SEPA Credit Transfer</a:t>
              </a:r>
            </a:p>
          </p:txBody>
        </p:sp>
      </p:grpSp>
      <p:grpSp>
        <p:nvGrpSpPr>
          <p:cNvPr id="103491" name="Group 151"/>
          <p:cNvGrpSpPr>
            <a:grpSpLocks/>
          </p:cNvGrpSpPr>
          <p:nvPr/>
        </p:nvGrpSpPr>
        <p:grpSpPr bwMode="auto">
          <a:xfrm>
            <a:off x="6791325" y="1871663"/>
            <a:ext cx="501650" cy="1930400"/>
            <a:chOff x="3214" y="1179"/>
            <a:chExt cx="237" cy="1216"/>
          </a:xfrm>
        </p:grpSpPr>
        <p:pic>
          <p:nvPicPr>
            <p:cNvPr id="103497" name="Picture 152"/>
            <p:cNvPicPr>
              <a:picLocks noChangeAspect="1" noChangeArrowheads="1"/>
            </p:cNvPicPr>
            <p:nvPr/>
          </p:nvPicPr>
          <p:blipFill>
            <a:blip r:embed="rId55"/>
            <a:srcRect/>
            <a:stretch>
              <a:fillRect/>
            </a:stretch>
          </p:blipFill>
          <p:spPr bwMode="auto">
            <a:xfrm>
              <a:off x="3214" y="1179"/>
              <a:ext cx="238" cy="1217"/>
            </a:xfrm>
            <a:prstGeom prst="rect">
              <a:avLst/>
            </a:prstGeom>
            <a:noFill/>
            <a:ln w="21600">
              <a:noFill/>
              <a:round/>
              <a:headEnd/>
              <a:tailEnd/>
            </a:ln>
          </p:spPr>
        </p:pic>
        <p:sp>
          <p:nvSpPr>
            <p:cNvPr id="673945" name="Text Box 153"/>
            <p:cNvSpPr txBox="1">
              <a:spLocks noChangeArrowheads="1"/>
            </p:cNvSpPr>
            <p:nvPr/>
          </p:nvSpPr>
          <p:spPr bwMode="auto">
            <a:xfrm rot="16200000">
              <a:off x="2776" y="1711"/>
              <a:ext cx="1138" cy="130"/>
            </a:xfrm>
            <a:prstGeom prst="rect">
              <a:avLst/>
            </a:prstGeom>
            <a:noFill/>
            <a:ln w="21600">
              <a:noFill/>
              <a:round/>
              <a:headEnd/>
              <a:tailEnd/>
            </a:ln>
            <a:effectLst/>
          </p:spPr>
          <p:txBody>
            <a:bodyPr lIns="90000" tIns="46800" rIns="90000" bIns="46800" anchor="ctr" anchorCtr="1"/>
            <a:lstStyle/>
            <a:p>
              <a:pPr marL="227013" indent="-225425" algn="ctr" defTabSz="449263">
                <a:lnSpc>
                  <a:spcPct val="90000"/>
                </a:lnSpc>
                <a:buSzPct val="100000"/>
                <a:tabLst>
                  <a:tab pos="227013" algn="l"/>
                  <a:tab pos="1141413" algn="l"/>
                  <a:tab pos="2055813" algn="l"/>
                  <a:tab pos="2970213" algn="l"/>
                  <a:tab pos="3884613" algn="l"/>
                  <a:tab pos="4799013" algn="l"/>
                  <a:tab pos="5713413" algn="l"/>
                  <a:tab pos="6627813" algn="l"/>
                  <a:tab pos="7542213" algn="l"/>
                  <a:tab pos="8456613" algn="l"/>
                  <a:tab pos="9371013" algn="l"/>
                  <a:tab pos="10285413" algn="l"/>
                </a:tabLst>
                <a:defRPr/>
              </a:pPr>
              <a:r>
                <a:rPr lang="en-GB" sz="1200">
                  <a:solidFill>
                    <a:srgbClr val="000000"/>
                  </a:solidFill>
                  <a:effectLst>
                    <a:outerShdw blurRad="38100" dist="38100" dir="2700000" algn="tl">
                      <a:srgbClr val="C0C0C0"/>
                    </a:outerShdw>
                  </a:effectLst>
                  <a:ea typeface="MS Gothic" pitchFamily="49" charset="-128"/>
                </a:rPr>
                <a:t>SEPA Direct Debit</a:t>
              </a:r>
            </a:p>
          </p:txBody>
        </p:sp>
      </p:grpSp>
      <p:grpSp>
        <p:nvGrpSpPr>
          <p:cNvPr id="103492" name="Group 154"/>
          <p:cNvGrpSpPr>
            <a:grpSpLocks/>
          </p:cNvGrpSpPr>
          <p:nvPr/>
        </p:nvGrpSpPr>
        <p:grpSpPr bwMode="auto">
          <a:xfrm>
            <a:off x="3236913" y="1878013"/>
            <a:ext cx="744537" cy="1943100"/>
            <a:chOff x="1532" y="1183"/>
            <a:chExt cx="352" cy="1224"/>
          </a:xfrm>
        </p:grpSpPr>
        <p:pic>
          <p:nvPicPr>
            <p:cNvPr id="103495" name="Picture 155"/>
            <p:cNvPicPr>
              <a:picLocks noChangeAspect="1" noChangeArrowheads="1"/>
            </p:cNvPicPr>
            <p:nvPr/>
          </p:nvPicPr>
          <p:blipFill>
            <a:blip r:embed="rId56"/>
            <a:srcRect/>
            <a:stretch>
              <a:fillRect/>
            </a:stretch>
          </p:blipFill>
          <p:spPr bwMode="auto">
            <a:xfrm>
              <a:off x="1532" y="1183"/>
              <a:ext cx="353" cy="1225"/>
            </a:xfrm>
            <a:prstGeom prst="rect">
              <a:avLst/>
            </a:prstGeom>
            <a:noFill/>
            <a:ln w="21600">
              <a:noFill/>
              <a:round/>
              <a:headEnd/>
              <a:tailEnd/>
            </a:ln>
          </p:spPr>
        </p:pic>
        <p:sp>
          <p:nvSpPr>
            <p:cNvPr id="103496" name="Text Box 156"/>
            <p:cNvSpPr txBox="1">
              <a:spLocks noChangeArrowheads="1"/>
            </p:cNvSpPr>
            <p:nvPr/>
          </p:nvSpPr>
          <p:spPr bwMode="auto">
            <a:xfrm rot="-5400000">
              <a:off x="1177" y="1731"/>
              <a:ext cx="1143" cy="109"/>
            </a:xfrm>
            <a:prstGeom prst="rect">
              <a:avLst/>
            </a:prstGeom>
            <a:noFill/>
            <a:ln w="21600">
              <a:noFill/>
              <a:round/>
              <a:headEnd/>
              <a:tailEnd/>
            </a:ln>
          </p:spPr>
          <p:txBody>
            <a:bodyPr lIns="90000" tIns="46800" rIns="90000" bIns="46800" anchor="ctr" anchorCtr="1"/>
            <a:lstStyle/>
            <a:p>
              <a:pPr marL="227013" indent="-225425" algn="ctr" defTabSz="449263">
                <a:lnSpc>
                  <a:spcPct val="90000"/>
                </a:lnSpc>
                <a:buSzPct val="100000"/>
                <a:tabLst>
                  <a:tab pos="227013" algn="l"/>
                  <a:tab pos="1141413" algn="l"/>
                  <a:tab pos="2055813" algn="l"/>
                  <a:tab pos="2970213" algn="l"/>
                  <a:tab pos="3884613" algn="l"/>
                  <a:tab pos="4799013" algn="l"/>
                  <a:tab pos="5713413" algn="l"/>
                  <a:tab pos="6627813" algn="l"/>
                  <a:tab pos="7542213" algn="l"/>
                  <a:tab pos="8456613" algn="l"/>
                  <a:tab pos="9371013" algn="l"/>
                  <a:tab pos="10285413" algn="l"/>
                </a:tabLst>
              </a:pPr>
              <a:r>
                <a:rPr lang="en-GB" sz="1400" b="1">
                  <a:solidFill>
                    <a:srgbClr val="000000"/>
                  </a:solidFill>
                  <a:ea typeface="MS Gothic" pitchFamily="49" charset="-128"/>
                </a:rPr>
                <a:t>...</a:t>
              </a:r>
            </a:p>
          </p:txBody>
        </p:sp>
      </p:grpSp>
      <p:sp>
        <p:nvSpPr>
          <p:cNvPr id="103493" name="Text Box 157"/>
          <p:cNvSpPr txBox="1">
            <a:spLocks noChangeArrowheads="1"/>
          </p:cNvSpPr>
          <p:nvPr/>
        </p:nvSpPr>
        <p:spPr bwMode="auto">
          <a:xfrm>
            <a:off x="2443163" y="85725"/>
            <a:ext cx="9140825" cy="579438"/>
          </a:xfrm>
          <a:prstGeom prst="rect">
            <a:avLst/>
          </a:prstGeom>
          <a:noFill/>
          <a:ln w="21600">
            <a:noFill/>
            <a:round/>
            <a:headEnd/>
            <a:tailEnd/>
          </a:ln>
        </p:spPr>
        <p:txBody>
          <a:bodyPr lIns="90000" tIns="46800" rIns="90000" bIns="46800">
            <a:spAutoFit/>
          </a:bodyPr>
          <a:lstStyle/>
          <a:p>
            <a:pPr algn="ctr" defTabSz="449263">
              <a:spcBef>
                <a:spcPts val="1125"/>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E" sz="3200"/>
              <a:t>Financial Transaction Manager -- direction</a:t>
            </a:r>
          </a:p>
        </p:txBody>
      </p:sp>
      <p:sp>
        <p:nvSpPr>
          <p:cNvPr id="103494" name="Text Box 158"/>
          <p:cNvSpPr txBox="1">
            <a:spLocks noChangeArrowheads="1"/>
          </p:cNvSpPr>
          <p:nvPr/>
        </p:nvSpPr>
        <p:spPr bwMode="auto">
          <a:xfrm>
            <a:off x="3333750" y="6445250"/>
            <a:ext cx="5268913" cy="366713"/>
          </a:xfrm>
          <a:prstGeom prst="rect">
            <a:avLst/>
          </a:prstGeom>
          <a:noFill/>
          <a:ln w="21600">
            <a:noFill/>
            <a:round/>
            <a:headEnd/>
            <a:tailEnd/>
          </a:ln>
        </p:spPr>
        <p:txBody>
          <a:bodyPr lIns="90000" tIns="46800" rIns="90000" bIns="46800">
            <a:spAutoFit/>
          </a:bodyPr>
          <a:lstStyle/>
          <a:p>
            <a:pPr algn="ctr" defTabSz="449263">
              <a:spcBef>
                <a:spcPts val="1125"/>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E" sz="1800" b="1">
                <a:solidFill>
                  <a:srgbClr val="000099"/>
                </a:solidFill>
                <a:ea typeface="MS Gothic" pitchFamily="49" charset="-128"/>
              </a:rPr>
              <a:t>IBM Confidential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155"/>
          <p:cNvSpPr>
            <a:spLocks noChangeArrowheads="1"/>
          </p:cNvSpPr>
          <p:nvPr/>
        </p:nvSpPr>
        <p:spPr bwMode="auto">
          <a:xfrm>
            <a:off x="1150938" y="4775200"/>
            <a:ext cx="9075737" cy="1612900"/>
          </a:xfrm>
          <a:prstGeom prst="rect">
            <a:avLst/>
          </a:prstGeom>
          <a:noFill/>
          <a:ln w="9525">
            <a:noFill/>
            <a:miter lim="800000"/>
            <a:headEnd/>
            <a:tailEnd/>
          </a:ln>
        </p:spPr>
        <p:txBody>
          <a:bodyPr lIns="145152" tIns="72576" rIns="145152" bIns="72576">
            <a:spAutoFit/>
          </a:bodyPr>
          <a:lstStyle/>
          <a:p>
            <a:pPr marL="271463" indent="-271463" defTabSz="1450975">
              <a:buClr>
                <a:srgbClr val="7889FB"/>
              </a:buClr>
              <a:buFont typeface="Wingdings" pitchFamily="2" charset="2"/>
              <a:buNone/>
            </a:pPr>
            <a:r>
              <a:rPr lang="en-US" sz="1600" b="1" u="sng">
                <a:ea typeface="SimSun" pitchFamily="2" charset="-122"/>
              </a:rPr>
              <a:t>Smarter Business Outcomes</a:t>
            </a:r>
            <a:endParaRPr lang="en-US" sz="1600" b="1">
              <a:ea typeface="SimSun" pitchFamily="2" charset="-122"/>
            </a:endParaRPr>
          </a:p>
          <a:p>
            <a:pPr marL="271463" indent="-271463" defTabSz="1450975">
              <a:buFont typeface="Arial" charset="0"/>
              <a:buChar char="•"/>
            </a:pPr>
            <a:r>
              <a:rPr lang="en-US" sz="1600">
                <a:ea typeface="SimSun" pitchFamily="2" charset="-122"/>
              </a:rPr>
              <a:t>Ability to accommodate payments network / gateway changes without costly changes to back-end applications</a:t>
            </a:r>
          </a:p>
          <a:p>
            <a:pPr marL="271463" indent="-271463" defTabSz="1450975">
              <a:buFont typeface="Arial" charset="0"/>
              <a:buChar char="•"/>
            </a:pPr>
            <a:r>
              <a:rPr lang="en-US" sz="1600">
                <a:ea typeface="SimSun" pitchFamily="2" charset="-122"/>
              </a:rPr>
              <a:t>Enhanced monitoring of payments processes</a:t>
            </a:r>
          </a:p>
          <a:p>
            <a:pPr marL="271463" indent="-271463" defTabSz="1450975">
              <a:buFont typeface="Arial" charset="0"/>
              <a:buChar char="•"/>
            </a:pPr>
            <a:r>
              <a:rPr lang="en-US" sz="1600">
                <a:ea typeface="SimSun" pitchFamily="2" charset="-122"/>
              </a:rPr>
              <a:t>Transparent payments rules that business users can comprehend; rules can be changed in hours or days vs. weeks or months</a:t>
            </a:r>
          </a:p>
        </p:txBody>
      </p:sp>
      <p:pic>
        <p:nvPicPr>
          <p:cNvPr id="105474" name="Picture 4"/>
          <p:cNvPicPr>
            <a:picLocks noChangeAspect="1" noChangeArrowheads="1"/>
          </p:cNvPicPr>
          <p:nvPr/>
        </p:nvPicPr>
        <p:blipFill>
          <a:blip r:embed="rId3"/>
          <a:srcRect/>
          <a:stretch>
            <a:fillRect/>
          </a:stretch>
        </p:blipFill>
        <p:spPr bwMode="auto">
          <a:xfrm>
            <a:off x="8423275" y="1071563"/>
            <a:ext cx="1863725" cy="409575"/>
          </a:xfrm>
          <a:prstGeom prst="rect">
            <a:avLst/>
          </a:prstGeom>
          <a:noFill/>
          <a:ln w="9525" algn="ctr">
            <a:noFill/>
            <a:miter lim="800000"/>
            <a:headEnd/>
            <a:tailEnd/>
          </a:ln>
        </p:spPr>
      </p:pic>
      <p:grpSp>
        <p:nvGrpSpPr>
          <p:cNvPr id="105475" name="Group 5"/>
          <p:cNvGrpSpPr>
            <a:grpSpLocks/>
          </p:cNvGrpSpPr>
          <p:nvPr/>
        </p:nvGrpSpPr>
        <p:grpSpPr bwMode="auto">
          <a:xfrm>
            <a:off x="1338263" y="1479550"/>
            <a:ext cx="8958262" cy="3316288"/>
            <a:chOff x="663" y="1047"/>
            <a:chExt cx="4240" cy="2089"/>
          </a:xfrm>
        </p:grpSpPr>
        <p:sp>
          <p:nvSpPr>
            <p:cNvPr id="105477" name="Rectangle 6"/>
            <p:cNvSpPr>
              <a:spLocks noChangeArrowheads="1"/>
            </p:cNvSpPr>
            <p:nvPr/>
          </p:nvSpPr>
          <p:spPr bwMode="auto">
            <a:xfrm>
              <a:off x="663" y="1047"/>
              <a:ext cx="2296" cy="2079"/>
            </a:xfrm>
            <a:prstGeom prst="rect">
              <a:avLst/>
            </a:prstGeom>
            <a:solidFill>
              <a:schemeClr val="tx1"/>
            </a:solidFill>
            <a:ln w="9525">
              <a:solidFill>
                <a:schemeClr val="tx1"/>
              </a:solidFill>
              <a:miter lim="800000"/>
              <a:headEnd/>
              <a:tailEnd/>
            </a:ln>
          </p:spPr>
          <p:txBody>
            <a:bodyPr wrap="none" anchor="ctr"/>
            <a:lstStyle/>
            <a:p>
              <a:pPr defTabSz="914400"/>
              <a:endParaRPr lang="en-GB" sz="1000" b="1">
                <a:ea typeface="Adobe Ming Std L"/>
                <a:cs typeface="Adobe Ming Std L"/>
              </a:endParaRPr>
            </a:p>
          </p:txBody>
        </p:sp>
        <p:sp>
          <p:nvSpPr>
            <p:cNvPr id="105478" name="Rectangle 154"/>
            <p:cNvSpPr>
              <a:spLocks noChangeArrowheads="1"/>
            </p:cNvSpPr>
            <p:nvPr/>
          </p:nvSpPr>
          <p:spPr bwMode="auto">
            <a:xfrm>
              <a:off x="714" y="1062"/>
              <a:ext cx="2189" cy="1858"/>
            </a:xfrm>
            <a:prstGeom prst="rect">
              <a:avLst/>
            </a:prstGeom>
            <a:noFill/>
            <a:ln w="9525">
              <a:noFill/>
              <a:miter lim="800000"/>
              <a:headEnd/>
              <a:tailEnd/>
            </a:ln>
          </p:spPr>
          <p:txBody>
            <a:bodyPr lIns="145152" tIns="72576" rIns="145152" bIns="72576">
              <a:spAutoFit/>
            </a:bodyPr>
            <a:lstStyle/>
            <a:p>
              <a:pPr marL="225425" indent="-225425" defTabSz="914400" eaLnBrk="0" hangingPunct="0">
                <a:lnSpc>
                  <a:spcPct val="85000"/>
                </a:lnSpc>
                <a:spcBef>
                  <a:spcPct val="25000"/>
                </a:spcBef>
                <a:buClr>
                  <a:schemeClr val="tx1"/>
                </a:buClr>
                <a:tabLst>
                  <a:tab pos="742950" algn="l"/>
                  <a:tab pos="1143000" algn="l"/>
                  <a:tab pos="1600200" algn="l"/>
                  <a:tab pos="2057400" algn="l"/>
                </a:tabLst>
              </a:pPr>
              <a:r>
                <a:rPr lang="en-US" sz="1400" u="sng">
                  <a:solidFill>
                    <a:schemeClr val="bg1"/>
                  </a:solidFill>
                  <a:ea typeface="Adobe Ming Std L"/>
                  <a:cs typeface="Adobe Ming Std L"/>
                </a:rPr>
                <a:t>Client Challenges</a:t>
              </a:r>
            </a:p>
            <a:p>
              <a:pPr marL="225425" indent="-225425" defTabSz="914400" eaLnBrk="0" hangingPunct="0">
                <a:lnSpc>
                  <a:spcPct val="85000"/>
                </a:lnSpc>
                <a:spcBef>
                  <a:spcPct val="25000"/>
                </a:spcBef>
                <a:buClr>
                  <a:schemeClr val="bg1"/>
                </a:buClr>
                <a:buFontTx/>
                <a:buChar char="•"/>
                <a:tabLst>
                  <a:tab pos="742950" algn="l"/>
                  <a:tab pos="1143000" algn="l"/>
                  <a:tab pos="1600200" algn="l"/>
                  <a:tab pos="2057400" algn="l"/>
                </a:tabLst>
              </a:pPr>
              <a:r>
                <a:rPr lang="en-US" sz="1400">
                  <a:solidFill>
                    <a:schemeClr val="bg1"/>
                  </a:solidFill>
                  <a:ea typeface="Adobe Ming Std L"/>
                  <a:cs typeface="Adobe Ming Std L"/>
                </a:rPr>
                <a:t>The bank needed a payments message hub that could send and receive SEPA Credit Transfers from the European Bankers Association</a:t>
              </a:r>
            </a:p>
            <a:p>
              <a:pPr marL="225425" indent="-225425" defTabSz="914400" eaLnBrk="0" hangingPunct="0">
                <a:lnSpc>
                  <a:spcPct val="85000"/>
                </a:lnSpc>
                <a:spcBef>
                  <a:spcPct val="25000"/>
                </a:spcBef>
                <a:buClr>
                  <a:schemeClr val="bg1"/>
                </a:buClr>
                <a:buFontTx/>
                <a:buChar char="•"/>
                <a:tabLst>
                  <a:tab pos="742950" algn="l"/>
                  <a:tab pos="1143000" algn="l"/>
                  <a:tab pos="1600200" algn="l"/>
                  <a:tab pos="2057400" algn="l"/>
                </a:tabLst>
              </a:pPr>
              <a:endParaRPr lang="en-US" sz="1400">
                <a:solidFill>
                  <a:schemeClr val="bg1"/>
                </a:solidFill>
                <a:ea typeface="Adobe Ming Std L"/>
                <a:cs typeface="Adobe Ming Std L"/>
              </a:endParaRPr>
            </a:p>
            <a:p>
              <a:pPr marL="225425" indent="-225425" defTabSz="914400" eaLnBrk="0" hangingPunct="0">
                <a:lnSpc>
                  <a:spcPct val="85000"/>
                </a:lnSpc>
                <a:spcBef>
                  <a:spcPct val="25000"/>
                </a:spcBef>
                <a:buClr>
                  <a:schemeClr val="tx1"/>
                </a:buClr>
                <a:tabLst>
                  <a:tab pos="742950" algn="l"/>
                  <a:tab pos="1143000" algn="l"/>
                  <a:tab pos="1600200" algn="l"/>
                  <a:tab pos="2057400" algn="l"/>
                </a:tabLst>
              </a:pPr>
              <a:r>
                <a:rPr lang="en-US" sz="1400" u="sng">
                  <a:solidFill>
                    <a:schemeClr val="bg1"/>
                  </a:solidFill>
                  <a:ea typeface="Adobe Ming Std L"/>
                  <a:cs typeface="Adobe Ming Std L"/>
                </a:rPr>
                <a:t>Solution</a:t>
              </a:r>
            </a:p>
            <a:p>
              <a:pPr marL="225425" indent="-225425" defTabSz="914400" eaLnBrk="0" hangingPunct="0">
                <a:lnSpc>
                  <a:spcPct val="85000"/>
                </a:lnSpc>
                <a:spcBef>
                  <a:spcPct val="25000"/>
                </a:spcBef>
                <a:buClr>
                  <a:schemeClr val="bg1"/>
                </a:buClr>
                <a:buFontTx/>
                <a:buChar char="•"/>
                <a:tabLst>
                  <a:tab pos="742950" algn="l"/>
                  <a:tab pos="1143000" algn="l"/>
                  <a:tab pos="1600200" algn="l"/>
                  <a:tab pos="2057400" algn="l"/>
                </a:tabLst>
              </a:pPr>
              <a:r>
                <a:rPr lang="en-US" sz="1400">
                  <a:solidFill>
                    <a:schemeClr val="bg1"/>
                  </a:solidFill>
                  <a:ea typeface="Adobe Ming Std L"/>
                  <a:cs typeface="Adobe Ming Std L"/>
                </a:rPr>
                <a:t>Implemented a payments mediation, monitoring and management infrastructure across the DnB NOR SEPA payments business</a:t>
              </a:r>
            </a:p>
            <a:p>
              <a:pPr marL="225425" indent="-225425" defTabSz="914400" eaLnBrk="0" hangingPunct="0">
                <a:lnSpc>
                  <a:spcPct val="85000"/>
                </a:lnSpc>
                <a:spcBef>
                  <a:spcPct val="25000"/>
                </a:spcBef>
                <a:buClr>
                  <a:schemeClr val="bg1"/>
                </a:buClr>
                <a:buFontTx/>
                <a:buChar char="•"/>
                <a:tabLst>
                  <a:tab pos="742950" algn="l"/>
                  <a:tab pos="1143000" algn="l"/>
                  <a:tab pos="1600200" algn="l"/>
                  <a:tab pos="2057400" algn="l"/>
                </a:tabLst>
              </a:pPr>
              <a:r>
                <a:rPr lang="en-US" sz="1400">
                  <a:solidFill>
                    <a:schemeClr val="bg1"/>
                  </a:solidFill>
                  <a:ea typeface="Adobe Ming Std L"/>
                  <a:cs typeface="Adobe Ming Std L"/>
                </a:rPr>
                <a:t>The solution has a base common product with industry specific SEPA processing engine</a:t>
              </a:r>
            </a:p>
          </p:txBody>
        </p:sp>
        <p:pic>
          <p:nvPicPr>
            <p:cNvPr id="105479" name="Picture 8"/>
            <p:cNvPicPr>
              <a:picLocks noChangeAspect="1" noChangeArrowheads="1"/>
            </p:cNvPicPr>
            <p:nvPr/>
          </p:nvPicPr>
          <p:blipFill>
            <a:blip r:embed="rId4"/>
            <a:srcRect/>
            <a:stretch>
              <a:fillRect/>
            </a:stretch>
          </p:blipFill>
          <p:spPr bwMode="auto">
            <a:xfrm>
              <a:off x="2960" y="1047"/>
              <a:ext cx="1943" cy="2089"/>
            </a:xfrm>
            <a:prstGeom prst="rect">
              <a:avLst/>
            </a:prstGeom>
            <a:noFill/>
            <a:ln w="9525">
              <a:noFill/>
              <a:miter lim="800000"/>
              <a:headEnd/>
              <a:tailEnd/>
            </a:ln>
          </p:spPr>
        </p:pic>
      </p:grpSp>
      <p:sp>
        <p:nvSpPr>
          <p:cNvPr id="105476" name="Rectangle 10"/>
          <p:cNvSpPr>
            <a:spLocks noGrp="1" noChangeArrowheads="1"/>
          </p:cNvSpPr>
          <p:nvPr>
            <p:ph type="title" idx="4294967295"/>
          </p:nvPr>
        </p:nvSpPr>
        <p:spPr>
          <a:xfrm>
            <a:off x="503238" y="320675"/>
            <a:ext cx="11668125" cy="366713"/>
          </a:xfrm>
        </p:spPr>
        <p:txBody>
          <a:bodyPr lIns="91440" tIns="45720" rIns="91440" bIns="45720" anchor="t"/>
          <a:lstStyle/>
          <a:p>
            <a:pPr eaLnBrk="1" hangingPunct="1"/>
            <a:r>
              <a:rPr lang="en-US" sz="3600" smtClean="0"/>
              <a:t>Project Use Case – DnB NOR</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Footer Placeholder 4"/>
          <p:cNvSpPr txBox="1">
            <a:spLocks noGrp="1"/>
          </p:cNvSpPr>
          <p:nvPr/>
        </p:nvSpPr>
        <p:spPr bwMode="auto">
          <a:xfrm>
            <a:off x="4159250" y="6553200"/>
            <a:ext cx="2282825" cy="304800"/>
          </a:xfrm>
          <a:prstGeom prst="rect">
            <a:avLst/>
          </a:prstGeom>
          <a:noFill/>
          <a:ln w="9525">
            <a:noFill/>
            <a:miter lim="800000"/>
            <a:headEnd/>
            <a:tailEnd/>
          </a:ln>
        </p:spPr>
        <p:txBody>
          <a:bodyPr tIns="0" bIns="0"/>
          <a:lstStyle/>
          <a:p>
            <a:pPr algn="ctr" defTabSz="457200" eaLnBrk="0" hangingPunct="0"/>
            <a:endParaRPr lang="en-US" sz="900"/>
          </a:p>
        </p:txBody>
      </p:sp>
      <p:sp>
        <p:nvSpPr>
          <p:cNvPr id="107522" name="Slide Number Placeholder 5"/>
          <p:cNvSpPr txBox="1">
            <a:spLocks noGrp="1"/>
          </p:cNvSpPr>
          <p:nvPr/>
        </p:nvSpPr>
        <p:spPr bwMode="auto">
          <a:xfrm>
            <a:off x="6618288" y="6318250"/>
            <a:ext cx="693737" cy="304800"/>
          </a:xfrm>
          <a:prstGeom prst="rect">
            <a:avLst/>
          </a:prstGeom>
          <a:noFill/>
          <a:ln w="9525">
            <a:noFill/>
            <a:miter lim="800000"/>
            <a:headEnd/>
            <a:tailEnd/>
          </a:ln>
        </p:spPr>
        <p:txBody>
          <a:bodyPr tIns="0" bIns="0"/>
          <a:lstStyle/>
          <a:p>
            <a:pPr algn="ctr" defTabSz="457200" eaLnBrk="0" hangingPunct="0"/>
            <a:fld id="{34BE3907-7708-481A-A8B7-90E32E64D99D}" type="slidenum">
              <a:rPr lang="en-US" sz="900"/>
              <a:pPr algn="ctr" defTabSz="457200" eaLnBrk="0" hangingPunct="0"/>
              <a:t>37</a:t>
            </a:fld>
            <a:endParaRPr lang="en-US" sz="900"/>
          </a:p>
        </p:txBody>
      </p:sp>
      <p:sp>
        <p:nvSpPr>
          <p:cNvPr id="107523" name="Rectangle 2"/>
          <p:cNvSpPr>
            <a:spLocks noGrp="1" noChangeArrowheads="1"/>
          </p:cNvSpPr>
          <p:nvPr>
            <p:ph type="title" idx="4294967295"/>
          </p:nvPr>
        </p:nvSpPr>
        <p:spPr>
          <a:xfrm>
            <a:off x="371475" y="258763"/>
            <a:ext cx="9229725" cy="838200"/>
          </a:xfrm>
        </p:spPr>
        <p:txBody>
          <a:bodyPr lIns="0" tIns="45720" rIns="91440" bIns="137160" anchor="b"/>
          <a:lstStyle/>
          <a:p>
            <a:pPr algn="l" eaLnBrk="1" hangingPunct="1"/>
            <a:r>
              <a:rPr lang="en-US" sz="2900" b="1" smtClean="0"/>
              <a:t>How we can help</a:t>
            </a:r>
            <a:r>
              <a:rPr lang="en-GB" sz="2900" b="1" smtClean="0"/>
              <a:t>: Sterling Integrator in banking</a:t>
            </a:r>
          </a:p>
        </p:txBody>
      </p:sp>
      <p:grpSp>
        <p:nvGrpSpPr>
          <p:cNvPr id="107524" name="Group 3"/>
          <p:cNvGrpSpPr>
            <a:grpSpLocks/>
          </p:cNvGrpSpPr>
          <p:nvPr/>
        </p:nvGrpSpPr>
        <p:grpSpPr bwMode="auto">
          <a:xfrm>
            <a:off x="144463" y="1196975"/>
            <a:ext cx="11784012" cy="5208588"/>
            <a:chOff x="68" y="754"/>
            <a:chExt cx="5577" cy="3281"/>
          </a:xfrm>
        </p:grpSpPr>
        <p:sp>
          <p:nvSpPr>
            <p:cNvPr id="107526" name="Oval 4"/>
            <p:cNvSpPr>
              <a:spLocks noChangeArrowheads="1"/>
            </p:cNvSpPr>
            <p:nvPr/>
          </p:nvSpPr>
          <p:spPr bwMode="auto">
            <a:xfrm>
              <a:off x="3334" y="1616"/>
              <a:ext cx="2239" cy="1905"/>
            </a:xfrm>
            <a:prstGeom prst="ellipse">
              <a:avLst/>
            </a:prstGeom>
            <a:solidFill>
              <a:srgbClr val="E6E6E6"/>
            </a:solidFill>
            <a:ln w="9525">
              <a:noFill/>
              <a:round/>
              <a:headEnd/>
              <a:tailEnd/>
            </a:ln>
          </p:spPr>
          <p:txBody>
            <a:bodyPr wrap="none" anchor="ctr"/>
            <a:lstStyle/>
            <a:p>
              <a:pPr defTabSz="457200">
                <a:buClr>
                  <a:srgbClr val="595959"/>
                </a:buClr>
                <a:buSzPct val="100000"/>
                <a:buFont typeface="Arial" charset="0"/>
                <a:buNone/>
              </a:pPr>
              <a:endParaRPr lang="en-GB" sz="1800"/>
            </a:p>
          </p:txBody>
        </p:sp>
        <p:sp>
          <p:nvSpPr>
            <p:cNvPr id="107527" name="Oval 5"/>
            <p:cNvSpPr>
              <a:spLocks noChangeArrowheads="1"/>
            </p:cNvSpPr>
            <p:nvPr/>
          </p:nvSpPr>
          <p:spPr bwMode="auto">
            <a:xfrm>
              <a:off x="1519" y="1752"/>
              <a:ext cx="2903" cy="1406"/>
            </a:xfrm>
            <a:prstGeom prst="ellipse">
              <a:avLst/>
            </a:prstGeom>
            <a:solidFill>
              <a:schemeClr val="bg1"/>
            </a:solidFill>
            <a:ln w="9525">
              <a:noFill/>
              <a:round/>
              <a:headEnd/>
              <a:tailEnd/>
            </a:ln>
          </p:spPr>
          <p:txBody>
            <a:bodyPr wrap="none" anchor="ctr"/>
            <a:lstStyle/>
            <a:p>
              <a:pPr defTabSz="457200">
                <a:buClr>
                  <a:srgbClr val="595959"/>
                </a:buClr>
                <a:buSzPct val="100000"/>
                <a:buFont typeface="Arial" charset="0"/>
                <a:buNone/>
              </a:pPr>
              <a:endParaRPr lang="en-GB" sz="1800"/>
            </a:p>
          </p:txBody>
        </p:sp>
        <p:sp>
          <p:nvSpPr>
            <p:cNvPr id="107528" name="Line 6"/>
            <p:cNvSpPr>
              <a:spLocks noChangeShapeType="1"/>
            </p:cNvSpPr>
            <p:nvPr/>
          </p:nvSpPr>
          <p:spPr bwMode="auto">
            <a:xfrm flipV="1">
              <a:off x="3288" y="1117"/>
              <a:ext cx="318" cy="816"/>
            </a:xfrm>
            <a:prstGeom prst="line">
              <a:avLst/>
            </a:prstGeom>
            <a:noFill/>
            <a:ln w="38100">
              <a:solidFill>
                <a:schemeClr val="tx1"/>
              </a:solidFill>
              <a:round/>
              <a:headEnd/>
              <a:tailEnd/>
            </a:ln>
          </p:spPr>
          <p:txBody>
            <a:bodyPr wrap="none" anchor="ctr"/>
            <a:lstStyle/>
            <a:p>
              <a:endParaRPr lang="da-DK"/>
            </a:p>
          </p:txBody>
        </p:sp>
        <p:grpSp>
          <p:nvGrpSpPr>
            <p:cNvPr id="107529" name="Group 7"/>
            <p:cNvGrpSpPr>
              <a:grpSpLocks/>
            </p:cNvGrpSpPr>
            <p:nvPr/>
          </p:nvGrpSpPr>
          <p:grpSpPr bwMode="auto">
            <a:xfrm>
              <a:off x="3334" y="754"/>
              <a:ext cx="635" cy="423"/>
              <a:chOff x="3924" y="1026"/>
              <a:chExt cx="635" cy="423"/>
            </a:xfrm>
          </p:grpSpPr>
          <p:pic>
            <p:nvPicPr>
              <p:cNvPr id="107640" name="Picture 8" descr="Sample-Platforms_grey1"/>
              <p:cNvPicPr>
                <a:picLocks noChangeAspect="1" noChangeArrowheads="1"/>
              </p:cNvPicPr>
              <p:nvPr/>
            </p:nvPicPr>
            <p:blipFill>
              <a:blip r:embed="rId3"/>
              <a:srcRect/>
              <a:stretch>
                <a:fillRect/>
              </a:stretch>
            </p:blipFill>
            <p:spPr bwMode="auto">
              <a:xfrm>
                <a:off x="3924" y="1162"/>
                <a:ext cx="635" cy="287"/>
              </a:xfrm>
              <a:prstGeom prst="rect">
                <a:avLst/>
              </a:prstGeom>
              <a:noFill/>
              <a:ln w="9525">
                <a:noFill/>
                <a:miter lim="800000"/>
                <a:headEnd/>
                <a:tailEnd/>
              </a:ln>
            </p:spPr>
          </p:pic>
          <p:pic>
            <p:nvPicPr>
              <p:cNvPr id="107641" name="Picture 9" descr="ICON_AutomatedClearinghouse"/>
              <p:cNvPicPr>
                <a:picLocks noChangeAspect="1" noChangeArrowheads="1"/>
              </p:cNvPicPr>
              <p:nvPr/>
            </p:nvPicPr>
            <p:blipFill>
              <a:blip r:embed="rId4"/>
              <a:srcRect/>
              <a:stretch>
                <a:fillRect/>
              </a:stretch>
            </p:blipFill>
            <p:spPr bwMode="auto">
              <a:xfrm>
                <a:off x="3969" y="1026"/>
                <a:ext cx="499" cy="365"/>
              </a:xfrm>
              <a:prstGeom prst="rect">
                <a:avLst/>
              </a:prstGeom>
              <a:noFill/>
              <a:ln w="9525">
                <a:noFill/>
                <a:miter lim="800000"/>
                <a:headEnd/>
                <a:tailEnd/>
              </a:ln>
            </p:spPr>
          </p:pic>
        </p:grpSp>
        <p:sp>
          <p:nvSpPr>
            <p:cNvPr id="107530" name="Line 10"/>
            <p:cNvSpPr>
              <a:spLocks noChangeShapeType="1"/>
            </p:cNvSpPr>
            <p:nvPr/>
          </p:nvSpPr>
          <p:spPr bwMode="auto">
            <a:xfrm flipH="1" flipV="1">
              <a:off x="4014" y="2523"/>
              <a:ext cx="680" cy="0"/>
            </a:xfrm>
            <a:prstGeom prst="line">
              <a:avLst/>
            </a:prstGeom>
            <a:noFill/>
            <a:ln w="38100">
              <a:solidFill>
                <a:schemeClr val="tx1"/>
              </a:solidFill>
              <a:round/>
              <a:headEnd/>
              <a:tailEnd/>
            </a:ln>
          </p:spPr>
          <p:txBody>
            <a:bodyPr wrap="none" anchor="ctr"/>
            <a:lstStyle/>
            <a:p>
              <a:endParaRPr lang="da-DK"/>
            </a:p>
          </p:txBody>
        </p:sp>
        <p:sp>
          <p:nvSpPr>
            <p:cNvPr id="107531" name="Line 11"/>
            <p:cNvSpPr>
              <a:spLocks noChangeShapeType="1"/>
            </p:cNvSpPr>
            <p:nvPr/>
          </p:nvSpPr>
          <p:spPr bwMode="auto">
            <a:xfrm>
              <a:off x="3198" y="2840"/>
              <a:ext cx="635" cy="998"/>
            </a:xfrm>
            <a:prstGeom prst="line">
              <a:avLst/>
            </a:prstGeom>
            <a:noFill/>
            <a:ln w="38100">
              <a:solidFill>
                <a:schemeClr val="tx1"/>
              </a:solidFill>
              <a:round/>
              <a:headEnd/>
              <a:tailEnd/>
            </a:ln>
          </p:spPr>
          <p:txBody>
            <a:bodyPr wrap="none" anchor="ctr"/>
            <a:lstStyle/>
            <a:p>
              <a:endParaRPr lang="da-DK"/>
            </a:p>
          </p:txBody>
        </p:sp>
        <p:sp>
          <p:nvSpPr>
            <p:cNvPr id="107532" name="Line 12"/>
            <p:cNvSpPr>
              <a:spLocks noChangeShapeType="1"/>
            </p:cNvSpPr>
            <p:nvPr/>
          </p:nvSpPr>
          <p:spPr bwMode="auto">
            <a:xfrm>
              <a:off x="1474" y="1344"/>
              <a:ext cx="816" cy="635"/>
            </a:xfrm>
            <a:prstGeom prst="line">
              <a:avLst/>
            </a:prstGeom>
            <a:noFill/>
            <a:ln w="38100">
              <a:solidFill>
                <a:schemeClr val="tx1"/>
              </a:solidFill>
              <a:round/>
              <a:headEnd/>
              <a:tailEnd/>
            </a:ln>
          </p:spPr>
          <p:txBody>
            <a:bodyPr wrap="none" anchor="ctr"/>
            <a:lstStyle/>
            <a:p>
              <a:endParaRPr lang="da-DK"/>
            </a:p>
          </p:txBody>
        </p:sp>
        <p:sp>
          <p:nvSpPr>
            <p:cNvPr id="107533" name="Line 13"/>
            <p:cNvSpPr>
              <a:spLocks noChangeShapeType="1"/>
            </p:cNvSpPr>
            <p:nvPr/>
          </p:nvSpPr>
          <p:spPr bwMode="auto">
            <a:xfrm flipH="1" flipV="1">
              <a:off x="884" y="1570"/>
              <a:ext cx="1043" cy="545"/>
            </a:xfrm>
            <a:prstGeom prst="line">
              <a:avLst/>
            </a:prstGeom>
            <a:noFill/>
            <a:ln w="38100">
              <a:solidFill>
                <a:schemeClr val="tx1"/>
              </a:solidFill>
              <a:round/>
              <a:headEnd/>
              <a:tailEnd/>
            </a:ln>
          </p:spPr>
          <p:txBody>
            <a:bodyPr wrap="none" anchor="ctr"/>
            <a:lstStyle/>
            <a:p>
              <a:endParaRPr lang="da-DK"/>
            </a:p>
          </p:txBody>
        </p:sp>
        <p:sp>
          <p:nvSpPr>
            <p:cNvPr id="107534" name="Line 14"/>
            <p:cNvSpPr>
              <a:spLocks noChangeShapeType="1"/>
            </p:cNvSpPr>
            <p:nvPr/>
          </p:nvSpPr>
          <p:spPr bwMode="auto">
            <a:xfrm flipH="1" flipV="1">
              <a:off x="567" y="2115"/>
              <a:ext cx="1224" cy="226"/>
            </a:xfrm>
            <a:prstGeom prst="line">
              <a:avLst/>
            </a:prstGeom>
            <a:noFill/>
            <a:ln w="38100">
              <a:solidFill>
                <a:schemeClr val="tx1"/>
              </a:solidFill>
              <a:round/>
              <a:headEnd/>
              <a:tailEnd/>
            </a:ln>
          </p:spPr>
          <p:txBody>
            <a:bodyPr wrap="none" anchor="ctr"/>
            <a:lstStyle/>
            <a:p>
              <a:endParaRPr lang="da-DK"/>
            </a:p>
          </p:txBody>
        </p:sp>
        <p:sp>
          <p:nvSpPr>
            <p:cNvPr id="107535" name="Line 15"/>
            <p:cNvSpPr>
              <a:spLocks noChangeShapeType="1"/>
            </p:cNvSpPr>
            <p:nvPr/>
          </p:nvSpPr>
          <p:spPr bwMode="auto">
            <a:xfrm flipH="1">
              <a:off x="612" y="2523"/>
              <a:ext cx="1270" cy="317"/>
            </a:xfrm>
            <a:prstGeom prst="line">
              <a:avLst/>
            </a:prstGeom>
            <a:noFill/>
            <a:ln w="38100">
              <a:solidFill>
                <a:schemeClr val="tx1"/>
              </a:solidFill>
              <a:round/>
              <a:headEnd/>
              <a:tailEnd/>
            </a:ln>
          </p:spPr>
          <p:txBody>
            <a:bodyPr wrap="none" anchor="ctr"/>
            <a:lstStyle/>
            <a:p>
              <a:endParaRPr lang="da-DK"/>
            </a:p>
          </p:txBody>
        </p:sp>
        <p:sp>
          <p:nvSpPr>
            <p:cNvPr id="107536" name="Line 16"/>
            <p:cNvSpPr>
              <a:spLocks noChangeShapeType="1"/>
            </p:cNvSpPr>
            <p:nvPr/>
          </p:nvSpPr>
          <p:spPr bwMode="auto">
            <a:xfrm flipH="1">
              <a:off x="839" y="2659"/>
              <a:ext cx="1361" cy="816"/>
            </a:xfrm>
            <a:prstGeom prst="line">
              <a:avLst/>
            </a:prstGeom>
            <a:noFill/>
            <a:ln w="38100">
              <a:solidFill>
                <a:schemeClr val="tx1"/>
              </a:solidFill>
              <a:round/>
              <a:headEnd/>
              <a:tailEnd/>
            </a:ln>
          </p:spPr>
          <p:txBody>
            <a:bodyPr wrap="none" anchor="ctr"/>
            <a:lstStyle/>
            <a:p>
              <a:endParaRPr lang="da-DK"/>
            </a:p>
          </p:txBody>
        </p:sp>
        <p:pic>
          <p:nvPicPr>
            <p:cNvPr id="107537" name="Picture 18" descr="Large grey disc"/>
            <p:cNvPicPr>
              <a:picLocks noChangeAspect="1" noChangeArrowheads="1"/>
            </p:cNvPicPr>
            <p:nvPr/>
          </p:nvPicPr>
          <p:blipFill>
            <a:blip r:embed="rId5"/>
            <a:srcRect/>
            <a:stretch>
              <a:fillRect/>
            </a:stretch>
          </p:blipFill>
          <p:spPr bwMode="auto">
            <a:xfrm>
              <a:off x="1655" y="1858"/>
              <a:ext cx="2631" cy="1209"/>
            </a:xfrm>
            <a:prstGeom prst="rect">
              <a:avLst/>
            </a:prstGeom>
            <a:noFill/>
            <a:ln w="9525">
              <a:noFill/>
              <a:miter lim="800000"/>
              <a:headEnd/>
              <a:tailEnd/>
            </a:ln>
          </p:spPr>
        </p:pic>
        <p:sp>
          <p:nvSpPr>
            <p:cNvPr id="107538" name="Line 19"/>
            <p:cNvSpPr>
              <a:spLocks noChangeShapeType="1"/>
            </p:cNvSpPr>
            <p:nvPr/>
          </p:nvSpPr>
          <p:spPr bwMode="auto">
            <a:xfrm flipH="1">
              <a:off x="4377" y="2568"/>
              <a:ext cx="181" cy="681"/>
            </a:xfrm>
            <a:prstGeom prst="line">
              <a:avLst/>
            </a:prstGeom>
            <a:noFill/>
            <a:ln w="38100">
              <a:solidFill>
                <a:schemeClr val="tx1"/>
              </a:solidFill>
              <a:round/>
              <a:headEnd/>
              <a:tailEnd/>
            </a:ln>
          </p:spPr>
          <p:txBody>
            <a:bodyPr wrap="none" anchor="ctr"/>
            <a:lstStyle/>
            <a:p>
              <a:endParaRPr lang="da-DK"/>
            </a:p>
          </p:txBody>
        </p:sp>
        <p:sp>
          <p:nvSpPr>
            <p:cNvPr id="107539" name="Line 20"/>
            <p:cNvSpPr>
              <a:spLocks noChangeShapeType="1"/>
            </p:cNvSpPr>
            <p:nvPr/>
          </p:nvSpPr>
          <p:spPr bwMode="auto">
            <a:xfrm>
              <a:off x="4876" y="2523"/>
              <a:ext cx="181" cy="635"/>
            </a:xfrm>
            <a:prstGeom prst="line">
              <a:avLst/>
            </a:prstGeom>
            <a:noFill/>
            <a:ln w="38100">
              <a:solidFill>
                <a:schemeClr val="tx1"/>
              </a:solidFill>
              <a:round/>
              <a:headEnd/>
              <a:tailEnd/>
            </a:ln>
          </p:spPr>
          <p:txBody>
            <a:bodyPr wrap="none" anchor="ctr"/>
            <a:lstStyle/>
            <a:p>
              <a:endParaRPr lang="da-DK"/>
            </a:p>
          </p:txBody>
        </p:sp>
        <p:sp>
          <p:nvSpPr>
            <p:cNvPr id="107540" name="Line 21"/>
            <p:cNvSpPr>
              <a:spLocks noChangeShapeType="1"/>
            </p:cNvSpPr>
            <p:nvPr/>
          </p:nvSpPr>
          <p:spPr bwMode="auto">
            <a:xfrm flipV="1">
              <a:off x="4876" y="2069"/>
              <a:ext cx="181" cy="363"/>
            </a:xfrm>
            <a:prstGeom prst="line">
              <a:avLst/>
            </a:prstGeom>
            <a:noFill/>
            <a:ln w="38100">
              <a:solidFill>
                <a:schemeClr val="tx1"/>
              </a:solidFill>
              <a:round/>
              <a:headEnd/>
              <a:tailEnd/>
            </a:ln>
          </p:spPr>
          <p:txBody>
            <a:bodyPr wrap="none" anchor="ctr"/>
            <a:lstStyle/>
            <a:p>
              <a:endParaRPr lang="da-DK"/>
            </a:p>
          </p:txBody>
        </p:sp>
        <p:sp>
          <p:nvSpPr>
            <p:cNvPr id="107541" name="Line 22"/>
            <p:cNvSpPr>
              <a:spLocks noChangeShapeType="1"/>
            </p:cNvSpPr>
            <p:nvPr/>
          </p:nvSpPr>
          <p:spPr bwMode="auto">
            <a:xfrm>
              <a:off x="4377" y="1842"/>
              <a:ext cx="181" cy="636"/>
            </a:xfrm>
            <a:prstGeom prst="line">
              <a:avLst/>
            </a:prstGeom>
            <a:noFill/>
            <a:ln w="38100">
              <a:solidFill>
                <a:schemeClr val="tx1"/>
              </a:solidFill>
              <a:round/>
              <a:headEnd/>
              <a:tailEnd/>
            </a:ln>
          </p:spPr>
          <p:txBody>
            <a:bodyPr wrap="none" anchor="ctr"/>
            <a:lstStyle/>
            <a:p>
              <a:endParaRPr lang="da-DK"/>
            </a:p>
          </p:txBody>
        </p:sp>
        <p:grpSp>
          <p:nvGrpSpPr>
            <p:cNvPr id="107542" name="Group 23"/>
            <p:cNvGrpSpPr>
              <a:grpSpLocks/>
            </p:cNvGrpSpPr>
            <p:nvPr/>
          </p:nvGrpSpPr>
          <p:grpSpPr bwMode="auto">
            <a:xfrm>
              <a:off x="2154" y="1706"/>
              <a:ext cx="590" cy="691"/>
              <a:chOff x="430" y="1026"/>
              <a:chExt cx="590" cy="691"/>
            </a:xfrm>
          </p:grpSpPr>
          <p:pic>
            <p:nvPicPr>
              <p:cNvPr id="107637" name="Picture 24" descr="Sample-Platforms_grey1"/>
              <p:cNvPicPr>
                <a:picLocks noChangeAspect="1" noChangeArrowheads="1"/>
              </p:cNvPicPr>
              <p:nvPr/>
            </p:nvPicPr>
            <p:blipFill>
              <a:blip r:embed="rId3"/>
              <a:srcRect/>
              <a:stretch>
                <a:fillRect/>
              </a:stretch>
            </p:blipFill>
            <p:spPr bwMode="auto">
              <a:xfrm>
                <a:off x="430" y="1252"/>
                <a:ext cx="576" cy="260"/>
              </a:xfrm>
              <a:prstGeom prst="rect">
                <a:avLst/>
              </a:prstGeom>
              <a:noFill/>
              <a:ln w="9525">
                <a:noFill/>
                <a:miter lim="800000"/>
                <a:headEnd/>
                <a:tailEnd/>
              </a:ln>
            </p:spPr>
          </p:pic>
          <p:pic>
            <p:nvPicPr>
              <p:cNvPr id="107638" name="Picture 25" descr="ICON_Interactive_Analytics"/>
              <p:cNvPicPr>
                <a:picLocks noChangeAspect="1" noChangeArrowheads="1"/>
              </p:cNvPicPr>
              <p:nvPr/>
            </p:nvPicPr>
            <p:blipFill>
              <a:blip r:embed="rId6"/>
              <a:srcRect/>
              <a:stretch>
                <a:fillRect/>
              </a:stretch>
            </p:blipFill>
            <p:spPr bwMode="auto">
              <a:xfrm>
                <a:off x="521" y="1026"/>
                <a:ext cx="396" cy="421"/>
              </a:xfrm>
              <a:prstGeom prst="rect">
                <a:avLst/>
              </a:prstGeom>
              <a:noFill/>
              <a:ln w="9525">
                <a:noFill/>
                <a:miter lim="800000"/>
                <a:headEnd/>
                <a:tailEnd/>
              </a:ln>
            </p:spPr>
          </p:pic>
          <p:sp>
            <p:nvSpPr>
              <p:cNvPr id="107639" name="Text Box 26"/>
              <p:cNvSpPr txBox="1">
                <a:spLocks noChangeArrowheads="1"/>
              </p:cNvSpPr>
              <p:nvPr/>
            </p:nvSpPr>
            <p:spPr bwMode="auto">
              <a:xfrm>
                <a:off x="432" y="1525"/>
                <a:ext cx="588" cy="192"/>
              </a:xfrm>
              <a:prstGeom prst="rect">
                <a:avLst/>
              </a:prstGeom>
              <a:noFill/>
              <a:ln w="9525">
                <a:noFill/>
                <a:miter lim="800000"/>
                <a:headEnd/>
                <a:tailEnd/>
              </a:ln>
            </p:spPr>
            <p:txBody>
              <a:bodyPr lIns="0" tIns="0" rIns="0" bIns="0">
                <a:spAutoFit/>
              </a:bodyPr>
              <a:lstStyle/>
              <a:p>
                <a:pPr algn="ctr" defTabSz="457200">
                  <a:spcBef>
                    <a:spcPct val="50000"/>
                  </a:spcBef>
                  <a:buClr>
                    <a:srgbClr val="595959"/>
                  </a:buClr>
                  <a:buSzPct val="100000"/>
                  <a:buFont typeface="Arial" charset="0"/>
                  <a:buNone/>
                </a:pPr>
                <a:r>
                  <a:rPr lang="en-US" sz="1000"/>
                  <a:t>Content-based routing</a:t>
                </a:r>
              </a:p>
            </p:txBody>
          </p:sp>
        </p:grpSp>
        <p:grpSp>
          <p:nvGrpSpPr>
            <p:cNvPr id="107543" name="Group 27"/>
            <p:cNvGrpSpPr>
              <a:grpSpLocks/>
            </p:cNvGrpSpPr>
            <p:nvPr/>
          </p:nvGrpSpPr>
          <p:grpSpPr bwMode="auto">
            <a:xfrm>
              <a:off x="3152" y="1701"/>
              <a:ext cx="588" cy="595"/>
              <a:chOff x="2109" y="1071"/>
              <a:chExt cx="588" cy="595"/>
            </a:xfrm>
          </p:grpSpPr>
          <p:pic>
            <p:nvPicPr>
              <p:cNvPr id="107634" name="Picture 28" descr="Sample-Platforms_grey1"/>
              <p:cNvPicPr>
                <a:picLocks noChangeAspect="1" noChangeArrowheads="1"/>
              </p:cNvPicPr>
              <p:nvPr/>
            </p:nvPicPr>
            <p:blipFill>
              <a:blip r:embed="rId3"/>
              <a:srcRect/>
              <a:stretch>
                <a:fillRect/>
              </a:stretch>
            </p:blipFill>
            <p:spPr bwMode="auto">
              <a:xfrm>
                <a:off x="2109" y="1298"/>
                <a:ext cx="576" cy="260"/>
              </a:xfrm>
              <a:prstGeom prst="rect">
                <a:avLst/>
              </a:prstGeom>
              <a:noFill/>
              <a:ln w="9525">
                <a:noFill/>
                <a:miter lim="800000"/>
                <a:headEnd/>
                <a:tailEnd/>
              </a:ln>
            </p:spPr>
          </p:pic>
          <p:pic>
            <p:nvPicPr>
              <p:cNvPr id="107635" name="Picture 29" descr="ICON_Analytics"/>
              <p:cNvPicPr>
                <a:picLocks noChangeAspect="1" noChangeArrowheads="1"/>
              </p:cNvPicPr>
              <p:nvPr/>
            </p:nvPicPr>
            <p:blipFill>
              <a:blip r:embed="rId7"/>
              <a:srcRect/>
              <a:stretch>
                <a:fillRect/>
              </a:stretch>
            </p:blipFill>
            <p:spPr bwMode="auto">
              <a:xfrm>
                <a:off x="2245" y="1071"/>
                <a:ext cx="239" cy="363"/>
              </a:xfrm>
              <a:prstGeom prst="rect">
                <a:avLst/>
              </a:prstGeom>
              <a:noFill/>
              <a:ln w="9525">
                <a:noFill/>
                <a:miter lim="800000"/>
                <a:headEnd/>
                <a:tailEnd/>
              </a:ln>
            </p:spPr>
          </p:pic>
          <p:sp>
            <p:nvSpPr>
              <p:cNvPr id="107636" name="Text Box 30"/>
              <p:cNvSpPr txBox="1">
                <a:spLocks noChangeArrowheads="1"/>
              </p:cNvSpPr>
              <p:nvPr/>
            </p:nvSpPr>
            <p:spPr bwMode="auto">
              <a:xfrm>
                <a:off x="2109" y="1570"/>
                <a:ext cx="588" cy="96"/>
              </a:xfrm>
              <a:prstGeom prst="rect">
                <a:avLst/>
              </a:prstGeom>
              <a:noFill/>
              <a:ln w="9525">
                <a:noFill/>
                <a:miter lim="800000"/>
                <a:headEnd/>
                <a:tailEnd/>
              </a:ln>
            </p:spPr>
            <p:txBody>
              <a:bodyPr lIns="0" tIns="0" rIns="0" bIns="0">
                <a:spAutoFit/>
              </a:bodyPr>
              <a:lstStyle/>
              <a:p>
                <a:pPr algn="ctr" defTabSz="457200">
                  <a:spcBef>
                    <a:spcPct val="50000"/>
                  </a:spcBef>
                  <a:buClr>
                    <a:srgbClr val="595959"/>
                  </a:buClr>
                  <a:buSzPct val="100000"/>
                  <a:buFont typeface="Arial" charset="0"/>
                  <a:buNone/>
                </a:pPr>
                <a:r>
                  <a:rPr lang="en-US" sz="1000"/>
                  <a:t>Translation</a:t>
                </a:r>
              </a:p>
            </p:txBody>
          </p:sp>
        </p:grpSp>
        <p:grpSp>
          <p:nvGrpSpPr>
            <p:cNvPr id="107544" name="Group 31"/>
            <p:cNvGrpSpPr>
              <a:grpSpLocks/>
            </p:cNvGrpSpPr>
            <p:nvPr/>
          </p:nvGrpSpPr>
          <p:grpSpPr bwMode="auto">
            <a:xfrm>
              <a:off x="3288" y="2523"/>
              <a:ext cx="590" cy="485"/>
              <a:chOff x="2970" y="1162"/>
              <a:chExt cx="590" cy="485"/>
            </a:xfrm>
          </p:grpSpPr>
          <p:pic>
            <p:nvPicPr>
              <p:cNvPr id="107631" name="Picture 32" descr="Sample-Platforms_grey1"/>
              <p:cNvPicPr>
                <a:picLocks noChangeAspect="1" noChangeArrowheads="1"/>
              </p:cNvPicPr>
              <p:nvPr/>
            </p:nvPicPr>
            <p:blipFill>
              <a:blip r:embed="rId3"/>
              <a:srcRect/>
              <a:stretch>
                <a:fillRect/>
              </a:stretch>
            </p:blipFill>
            <p:spPr bwMode="auto">
              <a:xfrm>
                <a:off x="2970" y="1279"/>
                <a:ext cx="576" cy="260"/>
              </a:xfrm>
              <a:prstGeom prst="rect">
                <a:avLst/>
              </a:prstGeom>
              <a:noFill/>
              <a:ln w="9525">
                <a:noFill/>
                <a:miter lim="800000"/>
                <a:headEnd/>
                <a:tailEnd/>
              </a:ln>
            </p:spPr>
          </p:pic>
          <p:pic>
            <p:nvPicPr>
              <p:cNvPr id="107632" name="Picture 33" descr="ICON_Mailbox"/>
              <p:cNvPicPr>
                <a:picLocks noChangeAspect="1" noChangeArrowheads="1"/>
              </p:cNvPicPr>
              <p:nvPr/>
            </p:nvPicPr>
            <p:blipFill>
              <a:blip r:embed="rId8"/>
              <a:srcRect/>
              <a:stretch>
                <a:fillRect/>
              </a:stretch>
            </p:blipFill>
            <p:spPr bwMode="auto">
              <a:xfrm>
                <a:off x="3061" y="1162"/>
                <a:ext cx="408" cy="299"/>
              </a:xfrm>
              <a:prstGeom prst="rect">
                <a:avLst/>
              </a:prstGeom>
              <a:noFill/>
              <a:ln w="9525">
                <a:noFill/>
                <a:miter lim="800000"/>
                <a:headEnd/>
                <a:tailEnd/>
              </a:ln>
            </p:spPr>
          </p:pic>
          <p:sp>
            <p:nvSpPr>
              <p:cNvPr id="107633" name="Text Box 34"/>
              <p:cNvSpPr txBox="1">
                <a:spLocks noChangeArrowheads="1"/>
              </p:cNvSpPr>
              <p:nvPr/>
            </p:nvSpPr>
            <p:spPr bwMode="auto">
              <a:xfrm>
                <a:off x="2972" y="1551"/>
                <a:ext cx="588" cy="96"/>
              </a:xfrm>
              <a:prstGeom prst="rect">
                <a:avLst/>
              </a:prstGeom>
              <a:noFill/>
              <a:ln w="9525">
                <a:noFill/>
                <a:miter lim="800000"/>
                <a:headEnd/>
                <a:tailEnd/>
              </a:ln>
            </p:spPr>
            <p:txBody>
              <a:bodyPr lIns="0" tIns="0" rIns="0" bIns="0">
                <a:spAutoFit/>
              </a:bodyPr>
              <a:lstStyle/>
              <a:p>
                <a:pPr algn="ctr" defTabSz="457200">
                  <a:spcBef>
                    <a:spcPct val="50000"/>
                  </a:spcBef>
                  <a:buClr>
                    <a:srgbClr val="595959"/>
                  </a:buClr>
                  <a:buSzPct val="100000"/>
                  <a:buFont typeface="Arial" charset="0"/>
                  <a:buNone/>
                </a:pPr>
                <a:r>
                  <a:rPr lang="en-US" sz="1000"/>
                  <a:t>Mailbox</a:t>
                </a:r>
              </a:p>
            </p:txBody>
          </p:sp>
        </p:grpSp>
        <p:grpSp>
          <p:nvGrpSpPr>
            <p:cNvPr id="107545" name="Group 35"/>
            <p:cNvGrpSpPr>
              <a:grpSpLocks/>
            </p:cNvGrpSpPr>
            <p:nvPr/>
          </p:nvGrpSpPr>
          <p:grpSpPr bwMode="auto">
            <a:xfrm>
              <a:off x="2699" y="2603"/>
              <a:ext cx="588" cy="555"/>
              <a:chOff x="3787" y="1207"/>
              <a:chExt cx="588" cy="555"/>
            </a:xfrm>
          </p:grpSpPr>
          <p:pic>
            <p:nvPicPr>
              <p:cNvPr id="107628" name="Picture 36" descr="Sample-Platforms_grey1"/>
              <p:cNvPicPr>
                <a:picLocks noChangeAspect="1" noChangeArrowheads="1"/>
              </p:cNvPicPr>
              <p:nvPr/>
            </p:nvPicPr>
            <p:blipFill>
              <a:blip r:embed="rId3"/>
              <a:srcRect/>
              <a:stretch>
                <a:fillRect/>
              </a:stretch>
            </p:blipFill>
            <p:spPr bwMode="auto">
              <a:xfrm>
                <a:off x="3787" y="1298"/>
                <a:ext cx="576" cy="260"/>
              </a:xfrm>
              <a:prstGeom prst="rect">
                <a:avLst/>
              </a:prstGeom>
              <a:noFill/>
              <a:ln w="9525">
                <a:noFill/>
                <a:miter lim="800000"/>
                <a:headEnd/>
                <a:tailEnd/>
              </a:ln>
            </p:spPr>
          </p:pic>
          <p:pic>
            <p:nvPicPr>
              <p:cNvPr id="107629" name="Picture 37" descr="AdvancedFileTransfer"/>
              <p:cNvPicPr>
                <a:picLocks noChangeAspect="1" noChangeArrowheads="1"/>
              </p:cNvPicPr>
              <p:nvPr/>
            </p:nvPicPr>
            <p:blipFill>
              <a:blip r:embed="rId9"/>
              <a:srcRect/>
              <a:stretch>
                <a:fillRect/>
              </a:stretch>
            </p:blipFill>
            <p:spPr bwMode="auto">
              <a:xfrm>
                <a:off x="3833" y="1207"/>
                <a:ext cx="499" cy="264"/>
              </a:xfrm>
              <a:prstGeom prst="rect">
                <a:avLst/>
              </a:prstGeom>
              <a:noFill/>
              <a:ln w="9525">
                <a:noFill/>
                <a:miter lim="800000"/>
                <a:headEnd/>
                <a:tailEnd/>
              </a:ln>
            </p:spPr>
          </p:pic>
          <p:sp>
            <p:nvSpPr>
              <p:cNvPr id="107630" name="Text Box 38"/>
              <p:cNvSpPr txBox="1">
                <a:spLocks noChangeArrowheads="1"/>
              </p:cNvSpPr>
              <p:nvPr/>
            </p:nvSpPr>
            <p:spPr bwMode="auto">
              <a:xfrm>
                <a:off x="3787" y="1570"/>
                <a:ext cx="588" cy="192"/>
              </a:xfrm>
              <a:prstGeom prst="rect">
                <a:avLst/>
              </a:prstGeom>
              <a:noFill/>
              <a:ln w="9525">
                <a:noFill/>
                <a:miter lim="800000"/>
                <a:headEnd/>
                <a:tailEnd/>
              </a:ln>
            </p:spPr>
            <p:txBody>
              <a:bodyPr lIns="0" tIns="0" rIns="0" bIns="0">
                <a:spAutoFit/>
              </a:bodyPr>
              <a:lstStyle/>
              <a:p>
                <a:pPr algn="ctr" defTabSz="457200">
                  <a:spcBef>
                    <a:spcPct val="50000"/>
                  </a:spcBef>
                  <a:buClr>
                    <a:srgbClr val="595959"/>
                  </a:buClr>
                  <a:buSzPct val="100000"/>
                  <a:buFont typeface="Arial" charset="0"/>
                  <a:buNone/>
                </a:pPr>
                <a:r>
                  <a:rPr lang="en-US" sz="1000"/>
                  <a:t>Bulking / de-bulking</a:t>
                </a:r>
              </a:p>
            </p:txBody>
          </p:sp>
        </p:grpSp>
        <p:grpSp>
          <p:nvGrpSpPr>
            <p:cNvPr id="107546" name="Group 39"/>
            <p:cNvGrpSpPr>
              <a:grpSpLocks/>
            </p:cNvGrpSpPr>
            <p:nvPr/>
          </p:nvGrpSpPr>
          <p:grpSpPr bwMode="auto">
            <a:xfrm>
              <a:off x="1655" y="2115"/>
              <a:ext cx="588" cy="645"/>
              <a:chOff x="521" y="1979"/>
              <a:chExt cx="588" cy="645"/>
            </a:xfrm>
          </p:grpSpPr>
          <p:pic>
            <p:nvPicPr>
              <p:cNvPr id="107625" name="Picture 40" descr="Sample-Platforms_grey1"/>
              <p:cNvPicPr>
                <a:picLocks noChangeAspect="1" noChangeArrowheads="1"/>
              </p:cNvPicPr>
              <p:nvPr/>
            </p:nvPicPr>
            <p:blipFill>
              <a:blip r:embed="rId3"/>
              <a:srcRect/>
              <a:stretch>
                <a:fillRect/>
              </a:stretch>
            </p:blipFill>
            <p:spPr bwMode="auto">
              <a:xfrm>
                <a:off x="521" y="2160"/>
                <a:ext cx="576" cy="260"/>
              </a:xfrm>
              <a:prstGeom prst="rect">
                <a:avLst/>
              </a:prstGeom>
              <a:noFill/>
              <a:ln w="9525">
                <a:noFill/>
                <a:miter lim="800000"/>
                <a:headEnd/>
                <a:tailEnd/>
              </a:ln>
            </p:spPr>
          </p:pic>
          <p:pic>
            <p:nvPicPr>
              <p:cNvPr id="107626" name="Picture 41"/>
              <p:cNvPicPr>
                <a:picLocks noChangeAspect="1" noChangeArrowheads="1"/>
              </p:cNvPicPr>
              <p:nvPr/>
            </p:nvPicPr>
            <p:blipFill>
              <a:blip r:embed="rId10"/>
              <a:srcRect/>
              <a:stretch>
                <a:fillRect/>
              </a:stretch>
            </p:blipFill>
            <p:spPr bwMode="auto">
              <a:xfrm>
                <a:off x="657" y="1979"/>
                <a:ext cx="336" cy="363"/>
              </a:xfrm>
              <a:prstGeom prst="rect">
                <a:avLst/>
              </a:prstGeom>
              <a:noFill/>
              <a:ln w="9525">
                <a:noFill/>
                <a:miter lim="800000"/>
                <a:headEnd/>
                <a:tailEnd/>
              </a:ln>
            </p:spPr>
          </p:pic>
          <p:sp>
            <p:nvSpPr>
              <p:cNvPr id="107627" name="Text Box 42"/>
              <p:cNvSpPr txBox="1">
                <a:spLocks noChangeArrowheads="1"/>
              </p:cNvSpPr>
              <p:nvPr/>
            </p:nvSpPr>
            <p:spPr bwMode="auto">
              <a:xfrm>
                <a:off x="521" y="2432"/>
                <a:ext cx="588" cy="192"/>
              </a:xfrm>
              <a:prstGeom prst="rect">
                <a:avLst/>
              </a:prstGeom>
              <a:noFill/>
              <a:ln w="9525">
                <a:noFill/>
                <a:miter lim="800000"/>
                <a:headEnd/>
                <a:tailEnd/>
              </a:ln>
            </p:spPr>
            <p:txBody>
              <a:bodyPr lIns="0" tIns="0" rIns="0" bIns="0">
                <a:spAutoFit/>
              </a:bodyPr>
              <a:lstStyle/>
              <a:p>
                <a:pPr algn="ctr" defTabSz="457200">
                  <a:spcBef>
                    <a:spcPct val="50000"/>
                  </a:spcBef>
                  <a:buClr>
                    <a:srgbClr val="595959"/>
                  </a:buClr>
                  <a:buSzPct val="100000"/>
                  <a:buFont typeface="Arial" charset="0"/>
                  <a:buNone/>
                </a:pPr>
                <a:r>
                  <a:rPr lang="en-US" sz="1000"/>
                  <a:t>Business rules processing</a:t>
                </a:r>
              </a:p>
            </p:txBody>
          </p:sp>
        </p:grpSp>
        <p:pic>
          <p:nvPicPr>
            <p:cNvPr id="107547" name="Picture 43" descr="Sample-Platforms_grey1"/>
            <p:cNvPicPr>
              <a:picLocks noChangeAspect="1" noChangeArrowheads="1"/>
            </p:cNvPicPr>
            <p:nvPr/>
          </p:nvPicPr>
          <p:blipFill>
            <a:blip r:embed="rId3"/>
            <a:srcRect/>
            <a:stretch>
              <a:fillRect/>
            </a:stretch>
          </p:blipFill>
          <p:spPr bwMode="auto">
            <a:xfrm>
              <a:off x="2109" y="2660"/>
              <a:ext cx="576" cy="260"/>
            </a:xfrm>
            <a:prstGeom prst="rect">
              <a:avLst/>
            </a:prstGeom>
            <a:noFill/>
            <a:ln w="9525">
              <a:noFill/>
              <a:miter lim="800000"/>
              <a:headEnd/>
              <a:tailEnd/>
            </a:ln>
          </p:spPr>
        </p:pic>
        <p:pic>
          <p:nvPicPr>
            <p:cNvPr id="107548" name="Picture 44" descr="CommunityManagement"/>
            <p:cNvPicPr>
              <a:picLocks noChangeAspect="1" noChangeArrowheads="1"/>
            </p:cNvPicPr>
            <p:nvPr/>
          </p:nvPicPr>
          <p:blipFill>
            <a:blip r:embed="rId11"/>
            <a:srcRect/>
            <a:stretch>
              <a:fillRect/>
            </a:stretch>
          </p:blipFill>
          <p:spPr bwMode="auto">
            <a:xfrm>
              <a:off x="2290" y="2478"/>
              <a:ext cx="210" cy="408"/>
            </a:xfrm>
            <a:prstGeom prst="rect">
              <a:avLst/>
            </a:prstGeom>
            <a:noFill/>
            <a:ln w="9525">
              <a:noFill/>
              <a:miter lim="800000"/>
              <a:headEnd/>
              <a:tailEnd/>
            </a:ln>
          </p:spPr>
        </p:pic>
        <p:sp>
          <p:nvSpPr>
            <p:cNvPr id="107549" name="Text Box 45"/>
            <p:cNvSpPr txBox="1">
              <a:spLocks noChangeArrowheads="1"/>
            </p:cNvSpPr>
            <p:nvPr/>
          </p:nvSpPr>
          <p:spPr bwMode="auto">
            <a:xfrm>
              <a:off x="2111" y="2932"/>
              <a:ext cx="588" cy="96"/>
            </a:xfrm>
            <a:prstGeom prst="rect">
              <a:avLst/>
            </a:prstGeom>
            <a:noFill/>
            <a:ln w="9525">
              <a:noFill/>
              <a:miter lim="800000"/>
              <a:headEnd/>
              <a:tailEnd/>
            </a:ln>
          </p:spPr>
          <p:txBody>
            <a:bodyPr lIns="0" tIns="0" rIns="0" bIns="0">
              <a:spAutoFit/>
            </a:bodyPr>
            <a:lstStyle/>
            <a:p>
              <a:pPr algn="ctr" defTabSz="457200">
                <a:spcBef>
                  <a:spcPct val="50000"/>
                </a:spcBef>
                <a:buClr>
                  <a:srgbClr val="595959"/>
                </a:buClr>
                <a:buSzPct val="100000"/>
                <a:buFont typeface="Arial" charset="0"/>
                <a:buNone/>
              </a:pPr>
              <a:r>
                <a:rPr lang="en-US" sz="1000"/>
                <a:t>Validation</a:t>
              </a:r>
            </a:p>
          </p:txBody>
        </p:sp>
        <p:sp>
          <p:nvSpPr>
            <p:cNvPr id="107550" name="Text Box 46"/>
            <p:cNvSpPr txBox="1">
              <a:spLocks noChangeArrowheads="1"/>
            </p:cNvSpPr>
            <p:nvPr/>
          </p:nvSpPr>
          <p:spPr bwMode="auto">
            <a:xfrm rot="715032">
              <a:off x="930" y="2071"/>
              <a:ext cx="716" cy="154"/>
            </a:xfrm>
            <a:prstGeom prst="rect">
              <a:avLst/>
            </a:prstGeom>
            <a:noFill/>
            <a:ln w="9525">
              <a:noFill/>
              <a:miter lim="800000"/>
              <a:headEnd/>
              <a:tailEnd/>
            </a:ln>
          </p:spPr>
          <p:txBody>
            <a:bodyPr wrap="none">
              <a:spAutoFit/>
            </a:bodyPr>
            <a:lstStyle/>
            <a:p>
              <a:pPr defTabSz="457200">
                <a:buClr>
                  <a:srgbClr val="595959"/>
                </a:buClr>
                <a:buSzPct val="100000"/>
                <a:buFont typeface="Arial" charset="0"/>
                <a:buNone/>
              </a:pPr>
              <a:r>
                <a:rPr lang="en-GB" sz="1000" b="1"/>
                <a:t>Websphere MQ</a:t>
              </a:r>
            </a:p>
          </p:txBody>
        </p:sp>
        <p:sp>
          <p:nvSpPr>
            <p:cNvPr id="107551" name="Text Box 47"/>
            <p:cNvSpPr txBox="1">
              <a:spLocks noChangeArrowheads="1"/>
            </p:cNvSpPr>
            <p:nvPr/>
          </p:nvSpPr>
          <p:spPr bwMode="auto">
            <a:xfrm rot="-1768516">
              <a:off x="1292" y="2958"/>
              <a:ext cx="284" cy="154"/>
            </a:xfrm>
            <a:prstGeom prst="rect">
              <a:avLst/>
            </a:prstGeom>
            <a:noFill/>
            <a:ln w="9525">
              <a:noFill/>
              <a:miter lim="800000"/>
              <a:headEnd/>
              <a:tailEnd/>
            </a:ln>
          </p:spPr>
          <p:txBody>
            <a:bodyPr wrap="none">
              <a:spAutoFit/>
            </a:bodyPr>
            <a:lstStyle/>
            <a:p>
              <a:pPr defTabSz="457200">
                <a:buClr>
                  <a:srgbClr val="595959"/>
                </a:buClr>
                <a:buSzPct val="100000"/>
                <a:buFont typeface="Arial" charset="0"/>
                <a:buNone/>
              </a:pPr>
              <a:r>
                <a:rPr lang="en-GB" sz="1000" b="1"/>
                <a:t>SAP</a:t>
              </a:r>
            </a:p>
          </p:txBody>
        </p:sp>
        <p:sp>
          <p:nvSpPr>
            <p:cNvPr id="107552" name="Text Box 48"/>
            <p:cNvSpPr txBox="1">
              <a:spLocks noChangeArrowheads="1"/>
            </p:cNvSpPr>
            <p:nvPr/>
          </p:nvSpPr>
          <p:spPr bwMode="auto">
            <a:xfrm rot="-786673">
              <a:off x="921" y="2523"/>
              <a:ext cx="692" cy="154"/>
            </a:xfrm>
            <a:prstGeom prst="rect">
              <a:avLst/>
            </a:prstGeom>
            <a:noFill/>
            <a:ln w="9525">
              <a:noFill/>
              <a:miter lim="800000"/>
              <a:headEnd/>
              <a:tailEnd/>
            </a:ln>
          </p:spPr>
          <p:txBody>
            <a:bodyPr wrap="none">
              <a:spAutoFit/>
            </a:bodyPr>
            <a:lstStyle/>
            <a:p>
              <a:pPr defTabSz="457200">
                <a:buClr>
                  <a:srgbClr val="595959"/>
                </a:buClr>
                <a:buSzPct val="100000"/>
                <a:buFont typeface="Arial" charset="0"/>
                <a:buNone/>
              </a:pPr>
              <a:r>
                <a:rPr lang="en-GB" sz="1000" b="1"/>
                <a:t>Connect:Direct</a:t>
              </a:r>
            </a:p>
          </p:txBody>
        </p:sp>
        <p:sp>
          <p:nvSpPr>
            <p:cNvPr id="107553" name="Text Box 50"/>
            <p:cNvSpPr txBox="1">
              <a:spLocks noChangeArrowheads="1"/>
            </p:cNvSpPr>
            <p:nvPr/>
          </p:nvSpPr>
          <p:spPr bwMode="auto">
            <a:xfrm rot="2342632">
              <a:off x="1747" y="1603"/>
              <a:ext cx="556" cy="154"/>
            </a:xfrm>
            <a:prstGeom prst="rect">
              <a:avLst/>
            </a:prstGeom>
            <a:noFill/>
            <a:ln w="9525">
              <a:noFill/>
              <a:miter lim="800000"/>
              <a:headEnd/>
              <a:tailEnd/>
            </a:ln>
          </p:spPr>
          <p:txBody>
            <a:bodyPr wrap="none">
              <a:spAutoFit/>
            </a:bodyPr>
            <a:lstStyle/>
            <a:p>
              <a:pPr defTabSz="457200">
                <a:buClr>
                  <a:srgbClr val="595959"/>
                </a:buClr>
                <a:buSzPct val="100000"/>
                <a:buFont typeface="Arial" charset="0"/>
                <a:buNone/>
              </a:pPr>
              <a:r>
                <a:rPr lang="en-GB" sz="1000" b="1"/>
                <a:t>Back office</a:t>
              </a:r>
            </a:p>
          </p:txBody>
        </p:sp>
        <p:sp>
          <p:nvSpPr>
            <p:cNvPr id="107554" name="Text Box 51"/>
            <p:cNvSpPr txBox="1">
              <a:spLocks noChangeArrowheads="1"/>
            </p:cNvSpPr>
            <p:nvPr/>
          </p:nvSpPr>
          <p:spPr bwMode="auto">
            <a:xfrm rot="1655837">
              <a:off x="1239" y="1708"/>
              <a:ext cx="554" cy="155"/>
            </a:xfrm>
            <a:prstGeom prst="rect">
              <a:avLst/>
            </a:prstGeom>
            <a:noFill/>
            <a:ln w="9525">
              <a:noFill/>
              <a:miter lim="800000"/>
              <a:headEnd/>
              <a:tailEnd/>
            </a:ln>
          </p:spPr>
          <p:txBody>
            <a:bodyPr wrap="none">
              <a:spAutoFit/>
            </a:bodyPr>
            <a:lstStyle/>
            <a:p>
              <a:pPr defTabSz="457200">
                <a:buClr>
                  <a:srgbClr val="595959"/>
                </a:buClr>
                <a:buSzPct val="100000"/>
                <a:buFont typeface="Arial" charset="0"/>
                <a:buNone/>
              </a:pPr>
              <a:r>
                <a:rPr lang="en-GB" sz="1000" b="1"/>
                <a:t>File system</a:t>
              </a:r>
            </a:p>
          </p:txBody>
        </p:sp>
        <p:grpSp>
          <p:nvGrpSpPr>
            <p:cNvPr id="107555" name="Group 52"/>
            <p:cNvGrpSpPr>
              <a:grpSpLocks/>
            </p:cNvGrpSpPr>
            <p:nvPr/>
          </p:nvGrpSpPr>
          <p:grpSpPr bwMode="auto">
            <a:xfrm>
              <a:off x="4377" y="2296"/>
              <a:ext cx="816" cy="409"/>
              <a:chOff x="4195" y="1887"/>
              <a:chExt cx="816" cy="409"/>
            </a:xfrm>
          </p:grpSpPr>
          <p:pic>
            <p:nvPicPr>
              <p:cNvPr id="107623" name="Picture 53"/>
              <p:cNvPicPr>
                <a:picLocks noChangeAspect="1" noChangeArrowheads="1"/>
              </p:cNvPicPr>
              <p:nvPr/>
            </p:nvPicPr>
            <p:blipFill>
              <a:blip r:embed="rId12"/>
              <a:srcRect t="22694"/>
              <a:stretch>
                <a:fillRect/>
              </a:stretch>
            </p:blipFill>
            <p:spPr bwMode="auto">
              <a:xfrm>
                <a:off x="4195" y="1887"/>
                <a:ext cx="816" cy="409"/>
              </a:xfrm>
              <a:prstGeom prst="rect">
                <a:avLst/>
              </a:prstGeom>
              <a:noFill/>
              <a:ln w="9525">
                <a:noFill/>
                <a:miter lim="800000"/>
                <a:headEnd/>
                <a:tailEnd/>
              </a:ln>
            </p:spPr>
          </p:pic>
          <p:sp>
            <p:nvSpPr>
              <p:cNvPr id="107624" name="Text Box 54"/>
              <p:cNvSpPr txBox="1">
                <a:spLocks noChangeArrowheads="1"/>
              </p:cNvSpPr>
              <p:nvPr/>
            </p:nvSpPr>
            <p:spPr bwMode="auto">
              <a:xfrm>
                <a:off x="4332" y="1979"/>
                <a:ext cx="464" cy="192"/>
              </a:xfrm>
              <a:prstGeom prst="rect">
                <a:avLst/>
              </a:prstGeom>
              <a:noFill/>
              <a:ln w="9525">
                <a:noFill/>
                <a:miter lim="800000"/>
                <a:headEnd/>
                <a:tailEnd/>
              </a:ln>
            </p:spPr>
            <p:txBody>
              <a:bodyPr wrap="none">
                <a:spAutoFit/>
              </a:bodyPr>
              <a:lstStyle/>
              <a:p>
                <a:pPr defTabSz="457200">
                  <a:buClr>
                    <a:srgbClr val="595959"/>
                  </a:buClr>
                  <a:buSzPct val="100000"/>
                  <a:buFont typeface="Arial" charset="0"/>
                  <a:buNone/>
                </a:pPr>
                <a:r>
                  <a:rPr lang="en-GB" sz="1400">
                    <a:solidFill>
                      <a:schemeClr val="bg1"/>
                    </a:solidFill>
                  </a:rPr>
                  <a:t>SWIFT</a:t>
                </a:r>
              </a:p>
            </p:txBody>
          </p:sp>
        </p:grpSp>
        <p:grpSp>
          <p:nvGrpSpPr>
            <p:cNvPr id="107556" name="Group 55"/>
            <p:cNvGrpSpPr>
              <a:grpSpLocks/>
            </p:cNvGrpSpPr>
            <p:nvPr/>
          </p:nvGrpSpPr>
          <p:grpSpPr bwMode="auto">
            <a:xfrm>
              <a:off x="3061" y="1253"/>
              <a:ext cx="816" cy="409"/>
              <a:chOff x="3833" y="1524"/>
              <a:chExt cx="816" cy="409"/>
            </a:xfrm>
          </p:grpSpPr>
          <p:pic>
            <p:nvPicPr>
              <p:cNvPr id="107621" name="Picture 56"/>
              <p:cNvPicPr>
                <a:picLocks noChangeAspect="1" noChangeArrowheads="1"/>
              </p:cNvPicPr>
              <p:nvPr/>
            </p:nvPicPr>
            <p:blipFill>
              <a:blip r:embed="rId12"/>
              <a:srcRect t="22694"/>
              <a:stretch>
                <a:fillRect/>
              </a:stretch>
            </p:blipFill>
            <p:spPr bwMode="auto">
              <a:xfrm>
                <a:off x="3833" y="1524"/>
                <a:ext cx="816" cy="409"/>
              </a:xfrm>
              <a:prstGeom prst="rect">
                <a:avLst/>
              </a:prstGeom>
              <a:noFill/>
              <a:ln w="9525">
                <a:noFill/>
                <a:miter lim="800000"/>
                <a:headEnd/>
                <a:tailEnd/>
              </a:ln>
            </p:spPr>
          </p:pic>
          <p:sp>
            <p:nvSpPr>
              <p:cNvPr id="107622" name="Text Box 57"/>
              <p:cNvSpPr txBox="1">
                <a:spLocks noChangeArrowheads="1"/>
              </p:cNvSpPr>
              <p:nvPr/>
            </p:nvSpPr>
            <p:spPr bwMode="auto">
              <a:xfrm>
                <a:off x="3969" y="1614"/>
                <a:ext cx="513" cy="194"/>
              </a:xfrm>
              <a:prstGeom prst="rect">
                <a:avLst/>
              </a:prstGeom>
              <a:noFill/>
              <a:ln w="9525">
                <a:noFill/>
                <a:miter lim="800000"/>
                <a:headEnd/>
                <a:tailEnd/>
              </a:ln>
            </p:spPr>
            <p:txBody>
              <a:bodyPr wrap="none">
                <a:spAutoFit/>
              </a:bodyPr>
              <a:lstStyle/>
              <a:p>
                <a:pPr defTabSz="457200">
                  <a:buClr>
                    <a:srgbClr val="595959"/>
                  </a:buClr>
                  <a:buSzPct val="100000"/>
                  <a:buFont typeface="Arial" charset="0"/>
                  <a:buNone/>
                </a:pPr>
                <a:r>
                  <a:rPr lang="en-GB" sz="1400">
                    <a:solidFill>
                      <a:schemeClr val="bg1"/>
                    </a:solidFill>
                  </a:rPr>
                  <a:t>NACHA</a:t>
                </a:r>
              </a:p>
            </p:txBody>
          </p:sp>
        </p:grpSp>
        <p:grpSp>
          <p:nvGrpSpPr>
            <p:cNvPr id="107557" name="Group 58"/>
            <p:cNvGrpSpPr>
              <a:grpSpLocks/>
            </p:cNvGrpSpPr>
            <p:nvPr/>
          </p:nvGrpSpPr>
          <p:grpSpPr bwMode="auto">
            <a:xfrm>
              <a:off x="3061" y="3249"/>
              <a:ext cx="816" cy="409"/>
              <a:chOff x="3289" y="1162"/>
              <a:chExt cx="816" cy="409"/>
            </a:xfrm>
          </p:grpSpPr>
          <p:pic>
            <p:nvPicPr>
              <p:cNvPr id="107619" name="Picture 59"/>
              <p:cNvPicPr>
                <a:picLocks noChangeAspect="1" noChangeArrowheads="1"/>
              </p:cNvPicPr>
              <p:nvPr/>
            </p:nvPicPr>
            <p:blipFill>
              <a:blip r:embed="rId12"/>
              <a:srcRect t="22694"/>
              <a:stretch>
                <a:fillRect/>
              </a:stretch>
            </p:blipFill>
            <p:spPr bwMode="auto">
              <a:xfrm>
                <a:off x="3289" y="1162"/>
                <a:ext cx="816" cy="409"/>
              </a:xfrm>
              <a:prstGeom prst="rect">
                <a:avLst/>
              </a:prstGeom>
              <a:noFill/>
              <a:ln w="9525">
                <a:noFill/>
                <a:miter lim="800000"/>
                <a:headEnd/>
                <a:tailEnd/>
              </a:ln>
            </p:spPr>
          </p:pic>
          <p:sp>
            <p:nvSpPr>
              <p:cNvPr id="107620" name="Text Box 60"/>
              <p:cNvSpPr txBox="1">
                <a:spLocks noChangeArrowheads="1"/>
              </p:cNvSpPr>
              <p:nvPr/>
            </p:nvSpPr>
            <p:spPr bwMode="auto">
              <a:xfrm>
                <a:off x="3379" y="1253"/>
                <a:ext cx="583" cy="192"/>
              </a:xfrm>
              <a:prstGeom prst="rect">
                <a:avLst/>
              </a:prstGeom>
              <a:noFill/>
              <a:ln w="9525">
                <a:noFill/>
                <a:miter lim="800000"/>
                <a:headEnd/>
                <a:tailEnd/>
              </a:ln>
            </p:spPr>
            <p:txBody>
              <a:bodyPr wrap="none">
                <a:spAutoFit/>
              </a:bodyPr>
              <a:lstStyle/>
              <a:p>
                <a:pPr defTabSz="457200">
                  <a:buClr>
                    <a:srgbClr val="595959"/>
                  </a:buClr>
                  <a:buSzPct val="100000"/>
                  <a:buFont typeface="Arial" charset="0"/>
                  <a:buNone/>
                </a:pPr>
                <a:r>
                  <a:rPr lang="en-GB" sz="1400">
                    <a:solidFill>
                      <a:schemeClr val="bg1"/>
                    </a:solidFill>
                  </a:rPr>
                  <a:t>Domestic</a:t>
                </a:r>
              </a:p>
            </p:txBody>
          </p:sp>
        </p:grpSp>
        <p:sp>
          <p:nvSpPr>
            <p:cNvPr id="107558" name="Line 61"/>
            <p:cNvSpPr>
              <a:spLocks noChangeShapeType="1"/>
            </p:cNvSpPr>
            <p:nvPr/>
          </p:nvSpPr>
          <p:spPr bwMode="auto">
            <a:xfrm>
              <a:off x="2971" y="890"/>
              <a:ext cx="0" cy="816"/>
            </a:xfrm>
            <a:prstGeom prst="line">
              <a:avLst/>
            </a:prstGeom>
            <a:noFill/>
            <a:ln w="19050">
              <a:solidFill>
                <a:srgbClr val="CCCCCC"/>
              </a:solidFill>
              <a:prstDash val="sysDot"/>
              <a:round/>
              <a:headEnd/>
              <a:tailEnd/>
            </a:ln>
          </p:spPr>
          <p:txBody>
            <a:bodyPr wrap="none" anchor="ctr"/>
            <a:lstStyle/>
            <a:p>
              <a:endParaRPr lang="da-DK"/>
            </a:p>
          </p:txBody>
        </p:sp>
        <p:sp>
          <p:nvSpPr>
            <p:cNvPr id="107559" name="Line 62"/>
            <p:cNvSpPr>
              <a:spLocks noChangeShapeType="1"/>
            </p:cNvSpPr>
            <p:nvPr/>
          </p:nvSpPr>
          <p:spPr bwMode="auto">
            <a:xfrm>
              <a:off x="2971" y="3203"/>
              <a:ext cx="0" cy="771"/>
            </a:xfrm>
            <a:prstGeom prst="line">
              <a:avLst/>
            </a:prstGeom>
            <a:noFill/>
            <a:ln w="19050">
              <a:solidFill>
                <a:srgbClr val="CCCCCC"/>
              </a:solidFill>
              <a:prstDash val="sysDot"/>
              <a:round/>
              <a:headEnd/>
              <a:tailEnd/>
            </a:ln>
          </p:spPr>
          <p:txBody>
            <a:bodyPr wrap="none" anchor="ctr"/>
            <a:lstStyle/>
            <a:p>
              <a:endParaRPr lang="da-DK"/>
            </a:p>
          </p:txBody>
        </p:sp>
        <p:grpSp>
          <p:nvGrpSpPr>
            <p:cNvPr id="107560" name="Group 63"/>
            <p:cNvGrpSpPr>
              <a:grpSpLocks/>
            </p:cNvGrpSpPr>
            <p:nvPr/>
          </p:nvGrpSpPr>
          <p:grpSpPr bwMode="auto">
            <a:xfrm>
              <a:off x="3651" y="2069"/>
              <a:ext cx="590" cy="646"/>
              <a:chOff x="2290" y="799"/>
              <a:chExt cx="590" cy="646"/>
            </a:xfrm>
          </p:grpSpPr>
          <p:pic>
            <p:nvPicPr>
              <p:cNvPr id="107616" name="Picture 64" descr="Sample-Platforms_grey1"/>
              <p:cNvPicPr>
                <a:picLocks noChangeAspect="1" noChangeArrowheads="1"/>
              </p:cNvPicPr>
              <p:nvPr/>
            </p:nvPicPr>
            <p:blipFill>
              <a:blip r:embed="rId3"/>
              <a:srcRect/>
              <a:stretch>
                <a:fillRect/>
              </a:stretch>
            </p:blipFill>
            <p:spPr bwMode="auto">
              <a:xfrm>
                <a:off x="2290" y="981"/>
                <a:ext cx="590" cy="266"/>
              </a:xfrm>
              <a:prstGeom prst="rect">
                <a:avLst/>
              </a:prstGeom>
              <a:noFill/>
              <a:ln w="9525">
                <a:noFill/>
                <a:miter lim="800000"/>
                <a:headEnd/>
                <a:tailEnd/>
              </a:ln>
            </p:spPr>
          </p:pic>
          <p:sp>
            <p:nvSpPr>
              <p:cNvPr id="107617" name="Text Box 65"/>
              <p:cNvSpPr txBox="1">
                <a:spLocks noChangeArrowheads="1"/>
              </p:cNvSpPr>
              <p:nvPr/>
            </p:nvSpPr>
            <p:spPr bwMode="auto">
              <a:xfrm>
                <a:off x="2290" y="1253"/>
                <a:ext cx="588" cy="192"/>
              </a:xfrm>
              <a:prstGeom prst="rect">
                <a:avLst/>
              </a:prstGeom>
              <a:noFill/>
              <a:ln w="9525">
                <a:noFill/>
                <a:miter lim="800000"/>
                <a:headEnd/>
                <a:tailEnd/>
              </a:ln>
            </p:spPr>
            <p:txBody>
              <a:bodyPr lIns="0" tIns="0" rIns="0" bIns="0">
                <a:spAutoFit/>
              </a:bodyPr>
              <a:lstStyle/>
              <a:p>
                <a:pPr algn="ctr" defTabSz="457200">
                  <a:spcBef>
                    <a:spcPct val="50000"/>
                  </a:spcBef>
                  <a:buClr>
                    <a:srgbClr val="595959"/>
                  </a:buClr>
                  <a:buSzPct val="100000"/>
                  <a:buFont typeface="Arial" charset="0"/>
                  <a:buNone/>
                </a:pPr>
                <a:r>
                  <a:rPr lang="en-US" sz="1000"/>
                  <a:t>Standards libraries</a:t>
                </a:r>
              </a:p>
            </p:txBody>
          </p:sp>
          <p:pic>
            <p:nvPicPr>
              <p:cNvPr id="107618" name="Picture 66" descr="ICON_Catalog"/>
              <p:cNvPicPr>
                <a:picLocks noChangeAspect="1" noChangeArrowheads="1"/>
              </p:cNvPicPr>
              <p:nvPr/>
            </p:nvPicPr>
            <p:blipFill>
              <a:blip r:embed="rId13"/>
              <a:srcRect/>
              <a:stretch>
                <a:fillRect/>
              </a:stretch>
            </p:blipFill>
            <p:spPr bwMode="auto">
              <a:xfrm>
                <a:off x="2436" y="799"/>
                <a:ext cx="263" cy="363"/>
              </a:xfrm>
              <a:prstGeom prst="rect">
                <a:avLst/>
              </a:prstGeom>
              <a:noFill/>
              <a:ln w="9525">
                <a:noFill/>
                <a:miter lim="800000"/>
                <a:headEnd/>
                <a:tailEnd/>
              </a:ln>
            </p:spPr>
          </p:pic>
        </p:grpSp>
        <p:grpSp>
          <p:nvGrpSpPr>
            <p:cNvPr id="107561" name="Group 67"/>
            <p:cNvGrpSpPr>
              <a:grpSpLocks/>
            </p:cNvGrpSpPr>
            <p:nvPr/>
          </p:nvGrpSpPr>
          <p:grpSpPr bwMode="auto">
            <a:xfrm>
              <a:off x="1139" y="799"/>
              <a:ext cx="607" cy="592"/>
              <a:chOff x="1139" y="890"/>
              <a:chExt cx="607" cy="592"/>
            </a:xfrm>
          </p:grpSpPr>
          <p:pic>
            <p:nvPicPr>
              <p:cNvPr id="107612" name="Picture 68" descr="Sample-Platforms_grey1"/>
              <p:cNvPicPr>
                <a:picLocks noChangeAspect="1" noChangeArrowheads="1"/>
              </p:cNvPicPr>
              <p:nvPr/>
            </p:nvPicPr>
            <p:blipFill>
              <a:blip r:embed="rId3"/>
              <a:srcRect/>
              <a:stretch>
                <a:fillRect/>
              </a:stretch>
            </p:blipFill>
            <p:spPr bwMode="auto">
              <a:xfrm>
                <a:off x="1139" y="1208"/>
                <a:ext cx="607" cy="274"/>
              </a:xfrm>
              <a:prstGeom prst="rect">
                <a:avLst/>
              </a:prstGeom>
              <a:noFill/>
              <a:ln w="9525">
                <a:noFill/>
                <a:miter lim="800000"/>
                <a:headEnd/>
                <a:tailEnd/>
              </a:ln>
            </p:spPr>
          </p:pic>
          <p:grpSp>
            <p:nvGrpSpPr>
              <p:cNvPr id="107613" name="Group 69"/>
              <p:cNvGrpSpPr>
                <a:grpSpLocks/>
              </p:cNvGrpSpPr>
              <p:nvPr/>
            </p:nvGrpSpPr>
            <p:grpSpPr bwMode="auto">
              <a:xfrm>
                <a:off x="1247" y="890"/>
                <a:ext cx="423" cy="544"/>
                <a:chOff x="3600" y="1680"/>
                <a:chExt cx="560" cy="720"/>
              </a:xfrm>
            </p:grpSpPr>
            <p:pic>
              <p:nvPicPr>
                <p:cNvPr id="107614" name="Picture 70" descr="ICON_Enterprise"/>
                <p:cNvPicPr>
                  <a:picLocks noChangeAspect="1" noChangeArrowheads="1"/>
                </p:cNvPicPr>
                <p:nvPr/>
              </p:nvPicPr>
              <p:blipFill>
                <a:blip r:embed="rId14"/>
                <a:srcRect/>
                <a:stretch>
                  <a:fillRect/>
                </a:stretch>
              </p:blipFill>
              <p:spPr bwMode="auto">
                <a:xfrm>
                  <a:off x="3600" y="1680"/>
                  <a:ext cx="374" cy="678"/>
                </a:xfrm>
                <a:prstGeom prst="rect">
                  <a:avLst/>
                </a:prstGeom>
                <a:noFill/>
                <a:ln w="9525">
                  <a:noFill/>
                  <a:miter lim="800000"/>
                  <a:headEnd/>
                  <a:tailEnd/>
                </a:ln>
              </p:spPr>
            </p:pic>
            <p:pic>
              <p:nvPicPr>
                <p:cNvPr id="107615" name="Picture 71" descr="ICON_Application"/>
                <p:cNvPicPr>
                  <a:picLocks noChangeAspect="1" noChangeArrowheads="1"/>
                </p:cNvPicPr>
                <p:nvPr/>
              </p:nvPicPr>
              <p:blipFill>
                <a:blip r:embed="rId15"/>
                <a:srcRect/>
                <a:stretch>
                  <a:fillRect/>
                </a:stretch>
              </p:blipFill>
              <p:spPr bwMode="auto">
                <a:xfrm>
                  <a:off x="3888" y="2116"/>
                  <a:ext cx="272" cy="284"/>
                </a:xfrm>
                <a:prstGeom prst="rect">
                  <a:avLst/>
                </a:prstGeom>
                <a:noFill/>
                <a:ln w="9525">
                  <a:noFill/>
                  <a:miter lim="800000"/>
                  <a:headEnd/>
                  <a:tailEnd/>
                </a:ln>
              </p:spPr>
            </p:pic>
          </p:grpSp>
        </p:grpSp>
        <p:grpSp>
          <p:nvGrpSpPr>
            <p:cNvPr id="107562" name="Group 77"/>
            <p:cNvGrpSpPr>
              <a:grpSpLocks/>
            </p:cNvGrpSpPr>
            <p:nvPr/>
          </p:nvGrpSpPr>
          <p:grpSpPr bwMode="auto">
            <a:xfrm>
              <a:off x="476" y="3022"/>
              <a:ext cx="607" cy="592"/>
              <a:chOff x="1139" y="890"/>
              <a:chExt cx="607" cy="592"/>
            </a:xfrm>
          </p:grpSpPr>
          <p:pic>
            <p:nvPicPr>
              <p:cNvPr id="107608" name="Picture 78" descr="Sample-Platforms_grey1"/>
              <p:cNvPicPr>
                <a:picLocks noChangeAspect="1" noChangeArrowheads="1"/>
              </p:cNvPicPr>
              <p:nvPr/>
            </p:nvPicPr>
            <p:blipFill>
              <a:blip r:embed="rId3"/>
              <a:srcRect/>
              <a:stretch>
                <a:fillRect/>
              </a:stretch>
            </p:blipFill>
            <p:spPr bwMode="auto">
              <a:xfrm>
                <a:off x="1139" y="1208"/>
                <a:ext cx="607" cy="274"/>
              </a:xfrm>
              <a:prstGeom prst="rect">
                <a:avLst/>
              </a:prstGeom>
              <a:noFill/>
              <a:ln w="9525">
                <a:noFill/>
                <a:miter lim="800000"/>
                <a:headEnd/>
                <a:tailEnd/>
              </a:ln>
            </p:spPr>
          </p:pic>
          <p:grpSp>
            <p:nvGrpSpPr>
              <p:cNvPr id="107609" name="Group 79"/>
              <p:cNvGrpSpPr>
                <a:grpSpLocks/>
              </p:cNvGrpSpPr>
              <p:nvPr/>
            </p:nvGrpSpPr>
            <p:grpSpPr bwMode="auto">
              <a:xfrm>
                <a:off x="1247" y="890"/>
                <a:ext cx="423" cy="544"/>
                <a:chOff x="3600" y="1680"/>
                <a:chExt cx="560" cy="720"/>
              </a:xfrm>
            </p:grpSpPr>
            <p:pic>
              <p:nvPicPr>
                <p:cNvPr id="107610" name="Picture 80" descr="ICON_Enterprise"/>
                <p:cNvPicPr>
                  <a:picLocks noChangeAspect="1" noChangeArrowheads="1"/>
                </p:cNvPicPr>
                <p:nvPr/>
              </p:nvPicPr>
              <p:blipFill>
                <a:blip r:embed="rId14"/>
                <a:srcRect/>
                <a:stretch>
                  <a:fillRect/>
                </a:stretch>
              </p:blipFill>
              <p:spPr bwMode="auto">
                <a:xfrm>
                  <a:off x="3600" y="1680"/>
                  <a:ext cx="374" cy="678"/>
                </a:xfrm>
                <a:prstGeom prst="rect">
                  <a:avLst/>
                </a:prstGeom>
                <a:noFill/>
                <a:ln w="9525">
                  <a:noFill/>
                  <a:miter lim="800000"/>
                  <a:headEnd/>
                  <a:tailEnd/>
                </a:ln>
              </p:spPr>
            </p:pic>
            <p:pic>
              <p:nvPicPr>
                <p:cNvPr id="107611" name="Picture 81" descr="ICON_Application"/>
                <p:cNvPicPr>
                  <a:picLocks noChangeAspect="1" noChangeArrowheads="1"/>
                </p:cNvPicPr>
                <p:nvPr/>
              </p:nvPicPr>
              <p:blipFill>
                <a:blip r:embed="rId15"/>
                <a:srcRect/>
                <a:stretch>
                  <a:fillRect/>
                </a:stretch>
              </p:blipFill>
              <p:spPr bwMode="auto">
                <a:xfrm>
                  <a:off x="3888" y="2116"/>
                  <a:ext cx="272" cy="284"/>
                </a:xfrm>
                <a:prstGeom prst="rect">
                  <a:avLst/>
                </a:prstGeom>
                <a:noFill/>
                <a:ln w="9525">
                  <a:noFill/>
                  <a:miter lim="800000"/>
                  <a:headEnd/>
                  <a:tailEnd/>
                </a:ln>
              </p:spPr>
            </p:pic>
          </p:grpSp>
        </p:grpSp>
        <p:grpSp>
          <p:nvGrpSpPr>
            <p:cNvPr id="107563" name="Group 83"/>
            <p:cNvGrpSpPr>
              <a:grpSpLocks/>
            </p:cNvGrpSpPr>
            <p:nvPr/>
          </p:nvGrpSpPr>
          <p:grpSpPr bwMode="auto">
            <a:xfrm>
              <a:off x="68" y="2430"/>
              <a:ext cx="607" cy="592"/>
              <a:chOff x="1139" y="890"/>
              <a:chExt cx="607" cy="592"/>
            </a:xfrm>
          </p:grpSpPr>
          <p:pic>
            <p:nvPicPr>
              <p:cNvPr id="107604" name="Picture 84" descr="Sample-Platforms_grey1"/>
              <p:cNvPicPr>
                <a:picLocks noChangeAspect="1" noChangeArrowheads="1"/>
              </p:cNvPicPr>
              <p:nvPr/>
            </p:nvPicPr>
            <p:blipFill>
              <a:blip r:embed="rId3"/>
              <a:srcRect/>
              <a:stretch>
                <a:fillRect/>
              </a:stretch>
            </p:blipFill>
            <p:spPr bwMode="auto">
              <a:xfrm>
                <a:off x="1139" y="1208"/>
                <a:ext cx="607" cy="274"/>
              </a:xfrm>
              <a:prstGeom prst="rect">
                <a:avLst/>
              </a:prstGeom>
              <a:noFill/>
              <a:ln w="9525">
                <a:noFill/>
                <a:miter lim="800000"/>
                <a:headEnd/>
                <a:tailEnd/>
              </a:ln>
            </p:spPr>
          </p:pic>
          <p:grpSp>
            <p:nvGrpSpPr>
              <p:cNvPr id="107605" name="Group 85"/>
              <p:cNvGrpSpPr>
                <a:grpSpLocks/>
              </p:cNvGrpSpPr>
              <p:nvPr/>
            </p:nvGrpSpPr>
            <p:grpSpPr bwMode="auto">
              <a:xfrm>
                <a:off x="1247" y="890"/>
                <a:ext cx="423" cy="544"/>
                <a:chOff x="3600" y="1680"/>
                <a:chExt cx="560" cy="720"/>
              </a:xfrm>
            </p:grpSpPr>
            <p:pic>
              <p:nvPicPr>
                <p:cNvPr id="107606" name="Picture 86" descr="ICON_Enterprise"/>
                <p:cNvPicPr>
                  <a:picLocks noChangeAspect="1" noChangeArrowheads="1"/>
                </p:cNvPicPr>
                <p:nvPr/>
              </p:nvPicPr>
              <p:blipFill>
                <a:blip r:embed="rId14"/>
                <a:srcRect/>
                <a:stretch>
                  <a:fillRect/>
                </a:stretch>
              </p:blipFill>
              <p:spPr bwMode="auto">
                <a:xfrm>
                  <a:off x="3600" y="1680"/>
                  <a:ext cx="374" cy="678"/>
                </a:xfrm>
                <a:prstGeom prst="rect">
                  <a:avLst/>
                </a:prstGeom>
                <a:noFill/>
                <a:ln w="9525">
                  <a:noFill/>
                  <a:miter lim="800000"/>
                  <a:headEnd/>
                  <a:tailEnd/>
                </a:ln>
              </p:spPr>
            </p:pic>
            <p:pic>
              <p:nvPicPr>
                <p:cNvPr id="107607" name="Picture 87" descr="ICON_Application"/>
                <p:cNvPicPr>
                  <a:picLocks noChangeAspect="1" noChangeArrowheads="1"/>
                </p:cNvPicPr>
                <p:nvPr/>
              </p:nvPicPr>
              <p:blipFill>
                <a:blip r:embed="rId15"/>
                <a:srcRect/>
                <a:stretch>
                  <a:fillRect/>
                </a:stretch>
              </p:blipFill>
              <p:spPr bwMode="auto">
                <a:xfrm>
                  <a:off x="3888" y="2116"/>
                  <a:ext cx="272" cy="284"/>
                </a:xfrm>
                <a:prstGeom prst="rect">
                  <a:avLst/>
                </a:prstGeom>
                <a:noFill/>
                <a:ln w="9525">
                  <a:noFill/>
                  <a:miter lim="800000"/>
                  <a:headEnd/>
                  <a:tailEnd/>
                </a:ln>
              </p:spPr>
            </p:pic>
          </p:grpSp>
        </p:grpSp>
        <p:grpSp>
          <p:nvGrpSpPr>
            <p:cNvPr id="107564" name="Group 88"/>
            <p:cNvGrpSpPr>
              <a:grpSpLocks/>
            </p:cNvGrpSpPr>
            <p:nvPr/>
          </p:nvGrpSpPr>
          <p:grpSpPr bwMode="auto">
            <a:xfrm>
              <a:off x="158" y="1661"/>
              <a:ext cx="607" cy="592"/>
              <a:chOff x="1139" y="890"/>
              <a:chExt cx="607" cy="592"/>
            </a:xfrm>
          </p:grpSpPr>
          <p:pic>
            <p:nvPicPr>
              <p:cNvPr id="107600" name="Picture 89" descr="Sample-Platforms_grey1"/>
              <p:cNvPicPr>
                <a:picLocks noChangeAspect="1" noChangeArrowheads="1"/>
              </p:cNvPicPr>
              <p:nvPr/>
            </p:nvPicPr>
            <p:blipFill>
              <a:blip r:embed="rId3"/>
              <a:srcRect/>
              <a:stretch>
                <a:fillRect/>
              </a:stretch>
            </p:blipFill>
            <p:spPr bwMode="auto">
              <a:xfrm>
                <a:off x="1139" y="1208"/>
                <a:ext cx="607" cy="274"/>
              </a:xfrm>
              <a:prstGeom prst="rect">
                <a:avLst/>
              </a:prstGeom>
              <a:noFill/>
              <a:ln w="9525">
                <a:noFill/>
                <a:miter lim="800000"/>
                <a:headEnd/>
                <a:tailEnd/>
              </a:ln>
            </p:spPr>
          </p:pic>
          <p:grpSp>
            <p:nvGrpSpPr>
              <p:cNvPr id="107601" name="Group 90"/>
              <p:cNvGrpSpPr>
                <a:grpSpLocks/>
              </p:cNvGrpSpPr>
              <p:nvPr/>
            </p:nvGrpSpPr>
            <p:grpSpPr bwMode="auto">
              <a:xfrm>
                <a:off x="1247" y="890"/>
                <a:ext cx="423" cy="544"/>
                <a:chOff x="3600" y="1680"/>
                <a:chExt cx="560" cy="720"/>
              </a:xfrm>
            </p:grpSpPr>
            <p:pic>
              <p:nvPicPr>
                <p:cNvPr id="107602" name="Picture 91" descr="ICON_Enterprise"/>
                <p:cNvPicPr>
                  <a:picLocks noChangeAspect="1" noChangeArrowheads="1"/>
                </p:cNvPicPr>
                <p:nvPr/>
              </p:nvPicPr>
              <p:blipFill>
                <a:blip r:embed="rId14"/>
                <a:srcRect/>
                <a:stretch>
                  <a:fillRect/>
                </a:stretch>
              </p:blipFill>
              <p:spPr bwMode="auto">
                <a:xfrm>
                  <a:off x="3600" y="1680"/>
                  <a:ext cx="374" cy="678"/>
                </a:xfrm>
                <a:prstGeom prst="rect">
                  <a:avLst/>
                </a:prstGeom>
                <a:noFill/>
                <a:ln w="9525">
                  <a:noFill/>
                  <a:miter lim="800000"/>
                  <a:headEnd/>
                  <a:tailEnd/>
                </a:ln>
              </p:spPr>
            </p:pic>
            <p:pic>
              <p:nvPicPr>
                <p:cNvPr id="107603" name="Picture 92" descr="ICON_Application"/>
                <p:cNvPicPr>
                  <a:picLocks noChangeAspect="1" noChangeArrowheads="1"/>
                </p:cNvPicPr>
                <p:nvPr/>
              </p:nvPicPr>
              <p:blipFill>
                <a:blip r:embed="rId15"/>
                <a:srcRect/>
                <a:stretch>
                  <a:fillRect/>
                </a:stretch>
              </p:blipFill>
              <p:spPr bwMode="auto">
                <a:xfrm>
                  <a:off x="3888" y="2116"/>
                  <a:ext cx="272" cy="284"/>
                </a:xfrm>
                <a:prstGeom prst="rect">
                  <a:avLst/>
                </a:prstGeom>
                <a:noFill/>
                <a:ln w="9525">
                  <a:noFill/>
                  <a:miter lim="800000"/>
                  <a:headEnd/>
                  <a:tailEnd/>
                </a:ln>
              </p:spPr>
            </p:pic>
          </p:grpSp>
        </p:grpSp>
        <p:grpSp>
          <p:nvGrpSpPr>
            <p:cNvPr id="107565" name="Group 93"/>
            <p:cNvGrpSpPr>
              <a:grpSpLocks/>
            </p:cNvGrpSpPr>
            <p:nvPr/>
          </p:nvGrpSpPr>
          <p:grpSpPr bwMode="auto">
            <a:xfrm>
              <a:off x="431" y="1026"/>
              <a:ext cx="607" cy="592"/>
              <a:chOff x="1139" y="890"/>
              <a:chExt cx="607" cy="592"/>
            </a:xfrm>
          </p:grpSpPr>
          <p:pic>
            <p:nvPicPr>
              <p:cNvPr id="107596" name="Picture 94" descr="Sample-Platforms_grey1"/>
              <p:cNvPicPr>
                <a:picLocks noChangeAspect="1" noChangeArrowheads="1"/>
              </p:cNvPicPr>
              <p:nvPr/>
            </p:nvPicPr>
            <p:blipFill>
              <a:blip r:embed="rId3"/>
              <a:srcRect/>
              <a:stretch>
                <a:fillRect/>
              </a:stretch>
            </p:blipFill>
            <p:spPr bwMode="auto">
              <a:xfrm>
                <a:off x="1139" y="1208"/>
                <a:ext cx="607" cy="274"/>
              </a:xfrm>
              <a:prstGeom prst="rect">
                <a:avLst/>
              </a:prstGeom>
              <a:noFill/>
              <a:ln w="9525">
                <a:noFill/>
                <a:miter lim="800000"/>
                <a:headEnd/>
                <a:tailEnd/>
              </a:ln>
            </p:spPr>
          </p:pic>
          <p:grpSp>
            <p:nvGrpSpPr>
              <p:cNvPr id="107597" name="Group 95"/>
              <p:cNvGrpSpPr>
                <a:grpSpLocks/>
              </p:cNvGrpSpPr>
              <p:nvPr/>
            </p:nvGrpSpPr>
            <p:grpSpPr bwMode="auto">
              <a:xfrm>
                <a:off x="1247" y="890"/>
                <a:ext cx="423" cy="544"/>
                <a:chOff x="3600" y="1680"/>
                <a:chExt cx="560" cy="720"/>
              </a:xfrm>
            </p:grpSpPr>
            <p:pic>
              <p:nvPicPr>
                <p:cNvPr id="107598" name="Picture 96" descr="ICON_Enterprise"/>
                <p:cNvPicPr>
                  <a:picLocks noChangeAspect="1" noChangeArrowheads="1"/>
                </p:cNvPicPr>
                <p:nvPr/>
              </p:nvPicPr>
              <p:blipFill>
                <a:blip r:embed="rId14"/>
                <a:srcRect/>
                <a:stretch>
                  <a:fillRect/>
                </a:stretch>
              </p:blipFill>
              <p:spPr bwMode="auto">
                <a:xfrm>
                  <a:off x="3600" y="1680"/>
                  <a:ext cx="374" cy="678"/>
                </a:xfrm>
                <a:prstGeom prst="rect">
                  <a:avLst/>
                </a:prstGeom>
                <a:noFill/>
                <a:ln w="9525">
                  <a:noFill/>
                  <a:miter lim="800000"/>
                  <a:headEnd/>
                  <a:tailEnd/>
                </a:ln>
              </p:spPr>
            </p:pic>
            <p:pic>
              <p:nvPicPr>
                <p:cNvPr id="107599" name="Picture 97" descr="ICON_Application"/>
                <p:cNvPicPr>
                  <a:picLocks noChangeAspect="1" noChangeArrowheads="1"/>
                </p:cNvPicPr>
                <p:nvPr/>
              </p:nvPicPr>
              <p:blipFill>
                <a:blip r:embed="rId15"/>
                <a:srcRect/>
                <a:stretch>
                  <a:fillRect/>
                </a:stretch>
              </p:blipFill>
              <p:spPr bwMode="auto">
                <a:xfrm>
                  <a:off x="3888" y="2116"/>
                  <a:ext cx="272" cy="284"/>
                </a:xfrm>
                <a:prstGeom prst="rect">
                  <a:avLst/>
                </a:prstGeom>
                <a:noFill/>
                <a:ln w="9525">
                  <a:noFill/>
                  <a:miter lim="800000"/>
                  <a:headEnd/>
                  <a:tailEnd/>
                </a:ln>
              </p:spPr>
            </p:pic>
          </p:grpSp>
        </p:grpSp>
        <p:grpSp>
          <p:nvGrpSpPr>
            <p:cNvPr id="107566" name="Group 98"/>
            <p:cNvGrpSpPr>
              <a:grpSpLocks/>
            </p:cNvGrpSpPr>
            <p:nvPr/>
          </p:nvGrpSpPr>
          <p:grpSpPr bwMode="auto">
            <a:xfrm>
              <a:off x="4150" y="1525"/>
              <a:ext cx="499" cy="385"/>
              <a:chOff x="5148" y="3339"/>
              <a:chExt cx="499" cy="385"/>
            </a:xfrm>
          </p:grpSpPr>
          <p:pic>
            <p:nvPicPr>
              <p:cNvPr id="107594" name="Picture 99" descr="Sample-Platforms_grey1"/>
              <p:cNvPicPr>
                <a:picLocks noChangeAspect="1" noChangeArrowheads="1"/>
              </p:cNvPicPr>
              <p:nvPr/>
            </p:nvPicPr>
            <p:blipFill>
              <a:blip r:embed="rId3"/>
              <a:srcRect/>
              <a:stretch>
                <a:fillRect/>
              </a:stretch>
            </p:blipFill>
            <p:spPr bwMode="auto">
              <a:xfrm>
                <a:off x="5148" y="3521"/>
                <a:ext cx="499" cy="203"/>
              </a:xfrm>
              <a:prstGeom prst="rect">
                <a:avLst/>
              </a:prstGeom>
              <a:noFill/>
              <a:ln w="9525">
                <a:noFill/>
                <a:miter lim="800000"/>
                <a:headEnd/>
                <a:tailEnd/>
              </a:ln>
            </p:spPr>
          </p:pic>
          <p:pic>
            <p:nvPicPr>
              <p:cNvPr id="107595" name="Picture 100" descr="swift_logo_dark_293"/>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bwMode="auto">
              <a:xfrm>
                <a:off x="5239" y="3339"/>
                <a:ext cx="303" cy="318"/>
              </a:xfrm>
              <a:prstGeom prst="rect">
                <a:avLst/>
              </a:prstGeom>
              <a:noFill/>
              <a:ln w="9525">
                <a:noFill/>
                <a:miter lim="800000"/>
                <a:headEnd/>
                <a:tailEnd/>
              </a:ln>
            </p:spPr>
          </p:pic>
        </p:grpSp>
        <p:grpSp>
          <p:nvGrpSpPr>
            <p:cNvPr id="107567" name="Group 101"/>
            <p:cNvGrpSpPr>
              <a:grpSpLocks/>
            </p:cNvGrpSpPr>
            <p:nvPr/>
          </p:nvGrpSpPr>
          <p:grpSpPr bwMode="auto">
            <a:xfrm>
              <a:off x="3560" y="3612"/>
              <a:ext cx="635" cy="423"/>
              <a:chOff x="3924" y="1026"/>
              <a:chExt cx="635" cy="423"/>
            </a:xfrm>
          </p:grpSpPr>
          <p:pic>
            <p:nvPicPr>
              <p:cNvPr id="107592" name="Picture 102" descr="Sample-Platforms_grey1"/>
              <p:cNvPicPr>
                <a:picLocks noChangeAspect="1" noChangeArrowheads="1"/>
              </p:cNvPicPr>
              <p:nvPr/>
            </p:nvPicPr>
            <p:blipFill>
              <a:blip r:embed="rId3"/>
              <a:srcRect/>
              <a:stretch>
                <a:fillRect/>
              </a:stretch>
            </p:blipFill>
            <p:spPr bwMode="auto">
              <a:xfrm>
                <a:off x="3924" y="1162"/>
                <a:ext cx="635" cy="287"/>
              </a:xfrm>
              <a:prstGeom prst="rect">
                <a:avLst/>
              </a:prstGeom>
              <a:noFill/>
              <a:ln w="9525">
                <a:noFill/>
                <a:miter lim="800000"/>
                <a:headEnd/>
                <a:tailEnd/>
              </a:ln>
            </p:spPr>
          </p:pic>
          <p:pic>
            <p:nvPicPr>
              <p:cNvPr id="107593" name="Picture 103" descr="ICON_AutomatedClearinghouse"/>
              <p:cNvPicPr>
                <a:picLocks noChangeAspect="1" noChangeArrowheads="1"/>
              </p:cNvPicPr>
              <p:nvPr/>
            </p:nvPicPr>
            <p:blipFill>
              <a:blip r:embed="rId4"/>
              <a:srcRect/>
              <a:stretch>
                <a:fillRect/>
              </a:stretch>
            </p:blipFill>
            <p:spPr bwMode="auto">
              <a:xfrm>
                <a:off x="3969" y="1026"/>
                <a:ext cx="499" cy="365"/>
              </a:xfrm>
              <a:prstGeom prst="rect">
                <a:avLst/>
              </a:prstGeom>
              <a:noFill/>
              <a:ln w="9525">
                <a:noFill/>
                <a:miter lim="800000"/>
                <a:headEnd/>
                <a:tailEnd/>
              </a:ln>
            </p:spPr>
          </p:pic>
        </p:grpSp>
        <p:grpSp>
          <p:nvGrpSpPr>
            <p:cNvPr id="107568" name="Group 104"/>
            <p:cNvGrpSpPr>
              <a:grpSpLocks/>
            </p:cNvGrpSpPr>
            <p:nvPr/>
          </p:nvGrpSpPr>
          <p:grpSpPr bwMode="auto">
            <a:xfrm>
              <a:off x="4694" y="2795"/>
              <a:ext cx="635" cy="423"/>
              <a:chOff x="3924" y="1026"/>
              <a:chExt cx="635" cy="423"/>
            </a:xfrm>
          </p:grpSpPr>
          <p:pic>
            <p:nvPicPr>
              <p:cNvPr id="107590" name="Picture 105" descr="Sample-Platforms_grey1"/>
              <p:cNvPicPr>
                <a:picLocks noChangeAspect="1" noChangeArrowheads="1"/>
              </p:cNvPicPr>
              <p:nvPr/>
            </p:nvPicPr>
            <p:blipFill>
              <a:blip r:embed="rId3"/>
              <a:srcRect/>
              <a:stretch>
                <a:fillRect/>
              </a:stretch>
            </p:blipFill>
            <p:spPr bwMode="auto">
              <a:xfrm>
                <a:off x="3924" y="1162"/>
                <a:ext cx="635" cy="287"/>
              </a:xfrm>
              <a:prstGeom prst="rect">
                <a:avLst/>
              </a:prstGeom>
              <a:noFill/>
              <a:ln w="9525">
                <a:noFill/>
                <a:miter lim="800000"/>
                <a:headEnd/>
                <a:tailEnd/>
              </a:ln>
            </p:spPr>
          </p:pic>
          <p:pic>
            <p:nvPicPr>
              <p:cNvPr id="107591" name="Picture 106" descr="ICON_AutomatedClearinghouse"/>
              <p:cNvPicPr>
                <a:picLocks noChangeAspect="1" noChangeArrowheads="1"/>
              </p:cNvPicPr>
              <p:nvPr/>
            </p:nvPicPr>
            <p:blipFill>
              <a:blip r:embed="rId4"/>
              <a:srcRect/>
              <a:stretch>
                <a:fillRect/>
              </a:stretch>
            </p:blipFill>
            <p:spPr bwMode="auto">
              <a:xfrm>
                <a:off x="3969" y="1026"/>
                <a:ext cx="499" cy="365"/>
              </a:xfrm>
              <a:prstGeom prst="rect">
                <a:avLst/>
              </a:prstGeom>
              <a:noFill/>
              <a:ln w="9525">
                <a:noFill/>
                <a:miter lim="800000"/>
                <a:headEnd/>
                <a:tailEnd/>
              </a:ln>
            </p:spPr>
          </p:pic>
        </p:grpSp>
        <p:pic>
          <p:nvPicPr>
            <p:cNvPr id="107569" name="Picture 107" descr="ICON_Files"/>
            <p:cNvPicPr>
              <a:picLocks noChangeAspect="1" noChangeArrowheads="1"/>
            </p:cNvPicPr>
            <p:nvPr/>
          </p:nvPicPr>
          <p:blipFill>
            <a:blip r:embed="rId17"/>
            <a:srcRect/>
            <a:stretch>
              <a:fillRect/>
            </a:stretch>
          </p:blipFill>
          <p:spPr bwMode="auto">
            <a:xfrm>
              <a:off x="1066" y="1616"/>
              <a:ext cx="182" cy="167"/>
            </a:xfrm>
            <a:prstGeom prst="rect">
              <a:avLst/>
            </a:prstGeom>
            <a:noFill/>
            <a:ln w="9525">
              <a:noFill/>
              <a:miter lim="800000"/>
              <a:headEnd/>
              <a:tailEnd/>
            </a:ln>
          </p:spPr>
        </p:pic>
        <p:pic>
          <p:nvPicPr>
            <p:cNvPr id="107570" name="Picture 108" descr="ICON_Messages"/>
            <p:cNvPicPr>
              <a:picLocks noChangeAspect="1" noChangeArrowheads="1"/>
            </p:cNvPicPr>
            <p:nvPr/>
          </p:nvPicPr>
          <p:blipFill>
            <a:blip r:embed="rId18"/>
            <a:srcRect/>
            <a:stretch>
              <a:fillRect/>
            </a:stretch>
          </p:blipFill>
          <p:spPr bwMode="auto">
            <a:xfrm>
              <a:off x="793" y="2069"/>
              <a:ext cx="141" cy="184"/>
            </a:xfrm>
            <a:prstGeom prst="rect">
              <a:avLst/>
            </a:prstGeom>
            <a:noFill/>
            <a:ln w="9525">
              <a:noFill/>
              <a:miter lim="800000"/>
              <a:headEnd/>
              <a:tailEnd/>
            </a:ln>
          </p:spPr>
        </p:pic>
        <p:pic>
          <p:nvPicPr>
            <p:cNvPr id="107571" name="Picture 109" descr="ICON_Messages"/>
            <p:cNvPicPr>
              <a:picLocks noChangeAspect="1" noChangeArrowheads="1"/>
            </p:cNvPicPr>
            <p:nvPr/>
          </p:nvPicPr>
          <p:blipFill>
            <a:blip r:embed="rId18"/>
            <a:srcRect/>
            <a:stretch>
              <a:fillRect/>
            </a:stretch>
          </p:blipFill>
          <p:spPr bwMode="auto">
            <a:xfrm>
              <a:off x="1066" y="3203"/>
              <a:ext cx="141" cy="184"/>
            </a:xfrm>
            <a:prstGeom prst="rect">
              <a:avLst/>
            </a:prstGeom>
            <a:noFill/>
            <a:ln w="9525">
              <a:noFill/>
              <a:miter lim="800000"/>
              <a:headEnd/>
              <a:tailEnd/>
            </a:ln>
          </p:spPr>
        </p:pic>
        <p:pic>
          <p:nvPicPr>
            <p:cNvPr id="107572" name="Picture 110" descr="ICON_Files"/>
            <p:cNvPicPr>
              <a:picLocks noChangeAspect="1" noChangeArrowheads="1"/>
            </p:cNvPicPr>
            <p:nvPr/>
          </p:nvPicPr>
          <p:blipFill>
            <a:blip r:embed="rId17"/>
            <a:srcRect/>
            <a:stretch>
              <a:fillRect/>
            </a:stretch>
          </p:blipFill>
          <p:spPr bwMode="auto">
            <a:xfrm>
              <a:off x="748" y="2704"/>
              <a:ext cx="182" cy="167"/>
            </a:xfrm>
            <a:prstGeom prst="rect">
              <a:avLst/>
            </a:prstGeom>
            <a:noFill/>
            <a:ln w="9525">
              <a:noFill/>
              <a:miter lim="800000"/>
              <a:headEnd/>
              <a:tailEnd/>
            </a:ln>
          </p:spPr>
        </p:pic>
        <p:pic>
          <p:nvPicPr>
            <p:cNvPr id="107573" name="Picture 111" descr="ICON_Files"/>
            <p:cNvPicPr>
              <a:picLocks noChangeAspect="1" noChangeArrowheads="1"/>
            </p:cNvPicPr>
            <p:nvPr/>
          </p:nvPicPr>
          <p:blipFill>
            <a:blip r:embed="rId17"/>
            <a:srcRect/>
            <a:stretch>
              <a:fillRect/>
            </a:stretch>
          </p:blipFill>
          <p:spPr bwMode="auto">
            <a:xfrm>
              <a:off x="1609" y="1389"/>
              <a:ext cx="182" cy="167"/>
            </a:xfrm>
            <a:prstGeom prst="rect">
              <a:avLst/>
            </a:prstGeom>
            <a:noFill/>
            <a:ln w="9525">
              <a:noFill/>
              <a:miter lim="800000"/>
              <a:headEnd/>
              <a:tailEnd/>
            </a:ln>
          </p:spPr>
        </p:pic>
        <p:grpSp>
          <p:nvGrpSpPr>
            <p:cNvPr id="107574" name="Group 113"/>
            <p:cNvGrpSpPr>
              <a:grpSpLocks/>
            </p:cNvGrpSpPr>
            <p:nvPr/>
          </p:nvGrpSpPr>
          <p:grpSpPr bwMode="auto">
            <a:xfrm>
              <a:off x="2699" y="2024"/>
              <a:ext cx="590" cy="549"/>
              <a:chOff x="2699" y="1661"/>
              <a:chExt cx="590" cy="549"/>
            </a:xfrm>
          </p:grpSpPr>
          <p:pic>
            <p:nvPicPr>
              <p:cNvPr id="107587" name="Picture 114" descr="Sample-Platforms_green1"/>
              <p:cNvPicPr>
                <a:picLocks noChangeAspect="1" noChangeArrowheads="1"/>
              </p:cNvPicPr>
              <p:nvPr/>
            </p:nvPicPr>
            <p:blipFill>
              <a:blip r:embed="rId19"/>
              <a:srcRect/>
              <a:stretch>
                <a:fillRect/>
              </a:stretch>
            </p:blipFill>
            <p:spPr bwMode="auto">
              <a:xfrm>
                <a:off x="2699" y="1842"/>
                <a:ext cx="590" cy="253"/>
              </a:xfrm>
              <a:prstGeom prst="rect">
                <a:avLst/>
              </a:prstGeom>
              <a:noFill/>
              <a:ln w="9525">
                <a:noFill/>
                <a:miter lim="800000"/>
                <a:headEnd/>
                <a:tailEnd/>
              </a:ln>
            </p:spPr>
          </p:pic>
          <p:sp>
            <p:nvSpPr>
              <p:cNvPr id="107588" name="Text Box 115"/>
              <p:cNvSpPr txBox="1">
                <a:spLocks noChangeArrowheads="1"/>
              </p:cNvSpPr>
              <p:nvPr/>
            </p:nvSpPr>
            <p:spPr bwMode="auto">
              <a:xfrm>
                <a:off x="2699" y="2114"/>
                <a:ext cx="588" cy="96"/>
              </a:xfrm>
              <a:prstGeom prst="rect">
                <a:avLst/>
              </a:prstGeom>
              <a:noFill/>
              <a:ln w="9525">
                <a:noFill/>
                <a:miter lim="800000"/>
                <a:headEnd/>
                <a:tailEnd/>
              </a:ln>
            </p:spPr>
            <p:txBody>
              <a:bodyPr lIns="0" tIns="0" rIns="0" bIns="0">
                <a:spAutoFit/>
              </a:bodyPr>
              <a:lstStyle/>
              <a:p>
                <a:pPr algn="ctr" defTabSz="457200">
                  <a:spcBef>
                    <a:spcPct val="50000"/>
                  </a:spcBef>
                  <a:buClr>
                    <a:srgbClr val="595959"/>
                  </a:buClr>
                  <a:buSzPct val="100000"/>
                  <a:buFont typeface="Arial" charset="0"/>
                  <a:buNone/>
                </a:pPr>
                <a:r>
                  <a:rPr lang="en-US" sz="1000"/>
                  <a:t>Visibility</a:t>
                </a:r>
              </a:p>
            </p:txBody>
          </p:sp>
          <p:pic>
            <p:nvPicPr>
              <p:cNvPr id="107589" name="Picture 116" descr="ICON_Dashboard_2"/>
              <p:cNvPicPr>
                <a:picLocks noChangeAspect="1" noChangeArrowheads="1"/>
              </p:cNvPicPr>
              <p:nvPr/>
            </p:nvPicPr>
            <p:blipFill>
              <a:blip r:embed="rId20"/>
              <a:srcRect/>
              <a:stretch>
                <a:fillRect/>
              </a:stretch>
            </p:blipFill>
            <p:spPr bwMode="auto">
              <a:xfrm>
                <a:off x="2790" y="1661"/>
                <a:ext cx="408" cy="392"/>
              </a:xfrm>
              <a:prstGeom prst="rect">
                <a:avLst/>
              </a:prstGeom>
              <a:noFill/>
              <a:ln w="9525">
                <a:noFill/>
                <a:miter lim="800000"/>
                <a:headEnd/>
                <a:tailEnd/>
              </a:ln>
            </p:spPr>
          </p:pic>
        </p:grpSp>
        <p:sp>
          <p:nvSpPr>
            <p:cNvPr id="107575" name="Text Box 117"/>
            <p:cNvSpPr txBox="1">
              <a:spLocks noChangeArrowheads="1"/>
            </p:cNvSpPr>
            <p:nvPr/>
          </p:nvSpPr>
          <p:spPr bwMode="auto">
            <a:xfrm>
              <a:off x="5057" y="2795"/>
              <a:ext cx="588" cy="96"/>
            </a:xfrm>
            <a:prstGeom prst="rect">
              <a:avLst/>
            </a:prstGeom>
            <a:noFill/>
            <a:ln w="9525">
              <a:noFill/>
              <a:miter lim="800000"/>
              <a:headEnd/>
              <a:tailEnd/>
            </a:ln>
          </p:spPr>
          <p:txBody>
            <a:bodyPr lIns="0" tIns="0" rIns="0" bIns="0">
              <a:spAutoFit/>
            </a:bodyPr>
            <a:lstStyle/>
            <a:p>
              <a:pPr algn="ctr" defTabSz="457200">
                <a:spcBef>
                  <a:spcPct val="50000"/>
                </a:spcBef>
                <a:buClr>
                  <a:srgbClr val="595959"/>
                </a:buClr>
                <a:buSzPct val="100000"/>
                <a:buFont typeface="Arial" charset="0"/>
                <a:buNone/>
              </a:pPr>
              <a:r>
                <a:rPr lang="en-US" sz="1000"/>
                <a:t>EBA STEP2</a:t>
              </a:r>
            </a:p>
          </p:txBody>
        </p:sp>
        <p:sp>
          <p:nvSpPr>
            <p:cNvPr id="107576" name="Text Box 118"/>
            <p:cNvSpPr txBox="1">
              <a:spLocks noChangeArrowheads="1"/>
            </p:cNvSpPr>
            <p:nvPr/>
          </p:nvSpPr>
          <p:spPr bwMode="auto">
            <a:xfrm>
              <a:off x="4377" y="1480"/>
              <a:ext cx="588" cy="96"/>
            </a:xfrm>
            <a:prstGeom prst="rect">
              <a:avLst/>
            </a:prstGeom>
            <a:noFill/>
            <a:ln w="9525">
              <a:noFill/>
              <a:miter lim="800000"/>
              <a:headEnd/>
              <a:tailEnd/>
            </a:ln>
          </p:spPr>
          <p:txBody>
            <a:bodyPr lIns="0" tIns="0" rIns="0" bIns="0">
              <a:spAutoFit/>
            </a:bodyPr>
            <a:lstStyle/>
            <a:p>
              <a:pPr algn="ctr" defTabSz="457200">
                <a:spcBef>
                  <a:spcPct val="50000"/>
                </a:spcBef>
                <a:buClr>
                  <a:srgbClr val="595959"/>
                </a:buClr>
                <a:buSzPct val="100000"/>
                <a:buFont typeface="Arial" charset="0"/>
                <a:buNone/>
              </a:pPr>
              <a:r>
                <a:rPr lang="en-US" sz="1000"/>
                <a:t>SWIFT</a:t>
              </a:r>
            </a:p>
          </p:txBody>
        </p:sp>
        <p:sp>
          <p:nvSpPr>
            <p:cNvPr id="107577" name="Text Box 119"/>
            <p:cNvSpPr txBox="1">
              <a:spLocks noChangeArrowheads="1"/>
            </p:cNvSpPr>
            <p:nvPr/>
          </p:nvSpPr>
          <p:spPr bwMode="auto">
            <a:xfrm>
              <a:off x="3606" y="845"/>
              <a:ext cx="588" cy="96"/>
            </a:xfrm>
            <a:prstGeom prst="rect">
              <a:avLst/>
            </a:prstGeom>
            <a:noFill/>
            <a:ln w="9525">
              <a:noFill/>
              <a:miter lim="800000"/>
              <a:headEnd/>
              <a:tailEnd/>
            </a:ln>
          </p:spPr>
          <p:txBody>
            <a:bodyPr lIns="0" tIns="0" rIns="0" bIns="0">
              <a:spAutoFit/>
            </a:bodyPr>
            <a:lstStyle/>
            <a:p>
              <a:pPr algn="ctr" defTabSz="457200">
                <a:spcBef>
                  <a:spcPct val="50000"/>
                </a:spcBef>
                <a:buClr>
                  <a:srgbClr val="595959"/>
                </a:buClr>
                <a:buSzPct val="100000"/>
                <a:buFont typeface="Arial" charset="0"/>
                <a:buNone/>
              </a:pPr>
              <a:r>
                <a:rPr lang="en-US" sz="1000"/>
                <a:t>NACHA</a:t>
              </a:r>
            </a:p>
          </p:txBody>
        </p:sp>
        <p:sp>
          <p:nvSpPr>
            <p:cNvPr id="107578" name="Text Box 120"/>
            <p:cNvSpPr txBox="1">
              <a:spLocks noChangeArrowheads="1"/>
            </p:cNvSpPr>
            <p:nvPr/>
          </p:nvSpPr>
          <p:spPr bwMode="auto">
            <a:xfrm>
              <a:off x="4059" y="3702"/>
              <a:ext cx="588" cy="96"/>
            </a:xfrm>
            <a:prstGeom prst="rect">
              <a:avLst/>
            </a:prstGeom>
            <a:noFill/>
            <a:ln w="9525">
              <a:noFill/>
              <a:miter lim="800000"/>
              <a:headEnd/>
              <a:tailEnd/>
            </a:ln>
          </p:spPr>
          <p:txBody>
            <a:bodyPr lIns="0" tIns="0" rIns="0" bIns="0">
              <a:spAutoFit/>
            </a:bodyPr>
            <a:lstStyle/>
            <a:p>
              <a:pPr algn="ctr" defTabSz="457200">
                <a:spcBef>
                  <a:spcPct val="50000"/>
                </a:spcBef>
                <a:buClr>
                  <a:srgbClr val="595959"/>
                </a:buClr>
                <a:buSzPct val="100000"/>
                <a:buFont typeface="Arial" charset="0"/>
                <a:buNone/>
              </a:pPr>
              <a:r>
                <a:rPr lang="en-US" sz="1000"/>
                <a:t>Domestic</a:t>
              </a:r>
            </a:p>
          </p:txBody>
        </p:sp>
        <p:grpSp>
          <p:nvGrpSpPr>
            <p:cNvPr id="107579" name="Group 121"/>
            <p:cNvGrpSpPr>
              <a:grpSpLocks/>
            </p:cNvGrpSpPr>
            <p:nvPr/>
          </p:nvGrpSpPr>
          <p:grpSpPr bwMode="auto">
            <a:xfrm>
              <a:off x="3878" y="3007"/>
              <a:ext cx="635" cy="423"/>
              <a:chOff x="3924" y="1026"/>
              <a:chExt cx="635" cy="423"/>
            </a:xfrm>
          </p:grpSpPr>
          <p:pic>
            <p:nvPicPr>
              <p:cNvPr id="107585" name="Picture 122" descr="Sample-Platforms_grey1"/>
              <p:cNvPicPr>
                <a:picLocks noChangeAspect="1" noChangeArrowheads="1"/>
              </p:cNvPicPr>
              <p:nvPr/>
            </p:nvPicPr>
            <p:blipFill>
              <a:blip r:embed="rId3"/>
              <a:srcRect/>
              <a:stretch>
                <a:fillRect/>
              </a:stretch>
            </p:blipFill>
            <p:spPr bwMode="auto">
              <a:xfrm>
                <a:off x="3924" y="1162"/>
                <a:ext cx="635" cy="287"/>
              </a:xfrm>
              <a:prstGeom prst="rect">
                <a:avLst/>
              </a:prstGeom>
              <a:noFill/>
              <a:ln w="9525">
                <a:noFill/>
                <a:miter lim="800000"/>
                <a:headEnd/>
                <a:tailEnd/>
              </a:ln>
            </p:spPr>
          </p:pic>
          <p:pic>
            <p:nvPicPr>
              <p:cNvPr id="107586" name="Picture 123" descr="ICON_AutomatedClearinghouse"/>
              <p:cNvPicPr>
                <a:picLocks noChangeAspect="1" noChangeArrowheads="1"/>
              </p:cNvPicPr>
              <p:nvPr/>
            </p:nvPicPr>
            <p:blipFill>
              <a:blip r:embed="rId4"/>
              <a:srcRect/>
              <a:stretch>
                <a:fillRect/>
              </a:stretch>
            </p:blipFill>
            <p:spPr bwMode="auto">
              <a:xfrm>
                <a:off x="3969" y="1026"/>
                <a:ext cx="499" cy="365"/>
              </a:xfrm>
              <a:prstGeom prst="rect">
                <a:avLst/>
              </a:prstGeom>
              <a:noFill/>
              <a:ln w="9525">
                <a:noFill/>
                <a:miter lim="800000"/>
                <a:headEnd/>
                <a:tailEnd/>
              </a:ln>
            </p:spPr>
          </p:pic>
        </p:grpSp>
        <p:sp>
          <p:nvSpPr>
            <p:cNvPr id="107580" name="Text Box 124"/>
            <p:cNvSpPr txBox="1">
              <a:spLocks noChangeArrowheads="1"/>
            </p:cNvSpPr>
            <p:nvPr/>
          </p:nvSpPr>
          <p:spPr bwMode="auto">
            <a:xfrm>
              <a:off x="4286" y="3294"/>
              <a:ext cx="588" cy="96"/>
            </a:xfrm>
            <a:prstGeom prst="rect">
              <a:avLst/>
            </a:prstGeom>
            <a:noFill/>
            <a:ln w="9525">
              <a:noFill/>
              <a:miter lim="800000"/>
              <a:headEnd/>
              <a:tailEnd/>
            </a:ln>
          </p:spPr>
          <p:txBody>
            <a:bodyPr lIns="0" tIns="0" rIns="0" bIns="0">
              <a:spAutoFit/>
            </a:bodyPr>
            <a:lstStyle/>
            <a:p>
              <a:pPr algn="ctr" defTabSz="457200">
                <a:spcBef>
                  <a:spcPct val="50000"/>
                </a:spcBef>
                <a:buClr>
                  <a:srgbClr val="595959"/>
                </a:buClr>
                <a:buSzPct val="100000"/>
                <a:buFont typeface="Arial" charset="0"/>
                <a:buNone/>
              </a:pPr>
              <a:r>
                <a:rPr lang="en-US" sz="1000"/>
                <a:t>TARGET2</a:t>
              </a:r>
            </a:p>
          </p:txBody>
        </p:sp>
        <p:grpSp>
          <p:nvGrpSpPr>
            <p:cNvPr id="107581" name="Group 125"/>
            <p:cNvGrpSpPr>
              <a:grpSpLocks/>
            </p:cNvGrpSpPr>
            <p:nvPr/>
          </p:nvGrpSpPr>
          <p:grpSpPr bwMode="auto">
            <a:xfrm>
              <a:off x="4830" y="1752"/>
              <a:ext cx="499" cy="385"/>
              <a:chOff x="5148" y="3339"/>
              <a:chExt cx="499" cy="385"/>
            </a:xfrm>
          </p:grpSpPr>
          <p:pic>
            <p:nvPicPr>
              <p:cNvPr id="107583" name="Picture 126" descr="Sample-Platforms_grey1"/>
              <p:cNvPicPr>
                <a:picLocks noChangeAspect="1" noChangeArrowheads="1"/>
              </p:cNvPicPr>
              <p:nvPr/>
            </p:nvPicPr>
            <p:blipFill>
              <a:blip r:embed="rId3"/>
              <a:srcRect/>
              <a:stretch>
                <a:fillRect/>
              </a:stretch>
            </p:blipFill>
            <p:spPr bwMode="auto">
              <a:xfrm>
                <a:off x="5148" y="3521"/>
                <a:ext cx="499" cy="203"/>
              </a:xfrm>
              <a:prstGeom prst="rect">
                <a:avLst/>
              </a:prstGeom>
              <a:noFill/>
              <a:ln w="9525">
                <a:noFill/>
                <a:miter lim="800000"/>
                <a:headEnd/>
                <a:tailEnd/>
              </a:ln>
            </p:spPr>
          </p:pic>
          <p:pic>
            <p:nvPicPr>
              <p:cNvPr id="107584" name="Picture 127" descr="swift_logo_dark_293"/>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bwMode="auto">
              <a:xfrm>
                <a:off x="5239" y="3339"/>
                <a:ext cx="303" cy="318"/>
              </a:xfrm>
              <a:prstGeom prst="rect">
                <a:avLst/>
              </a:prstGeom>
              <a:noFill/>
              <a:ln w="9525">
                <a:noFill/>
                <a:miter lim="800000"/>
                <a:headEnd/>
                <a:tailEnd/>
              </a:ln>
            </p:spPr>
          </p:pic>
        </p:grpSp>
        <p:sp>
          <p:nvSpPr>
            <p:cNvPr id="107582" name="Text Box 128"/>
            <p:cNvSpPr txBox="1">
              <a:spLocks noChangeArrowheads="1"/>
            </p:cNvSpPr>
            <p:nvPr/>
          </p:nvSpPr>
          <p:spPr bwMode="auto">
            <a:xfrm>
              <a:off x="5012" y="2160"/>
              <a:ext cx="588" cy="96"/>
            </a:xfrm>
            <a:prstGeom prst="rect">
              <a:avLst/>
            </a:prstGeom>
            <a:noFill/>
            <a:ln w="9525">
              <a:noFill/>
              <a:miter lim="800000"/>
              <a:headEnd/>
              <a:tailEnd/>
            </a:ln>
          </p:spPr>
          <p:txBody>
            <a:bodyPr lIns="0" tIns="0" rIns="0" bIns="0">
              <a:spAutoFit/>
            </a:bodyPr>
            <a:lstStyle/>
            <a:p>
              <a:pPr algn="ctr" defTabSz="457200">
                <a:spcBef>
                  <a:spcPct val="50000"/>
                </a:spcBef>
                <a:buClr>
                  <a:srgbClr val="595959"/>
                </a:buClr>
                <a:buSzPct val="100000"/>
                <a:buFont typeface="Arial" charset="0"/>
                <a:buNone/>
              </a:pPr>
              <a:r>
                <a:rPr lang="en-US" sz="1000"/>
                <a:t>TSU</a:t>
              </a:r>
            </a:p>
          </p:txBody>
        </p:sp>
      </p:grpSp>
      <p:pic>
        <p:nvPicPr>
          <p:cNvPr id="107525" name="Picture 2"/>
          <p:cNvPicPr>
            <a:picLocks noChangeAspect="1" noChangeArrowheads="1"/>
          </p:cNvPicPr>
          <p:nvPr/>
        </p:nvPicPr>
        <p:blipFill>
          <a:blip r:embed="rId21"/>
          <a:srcRect/>
          <a:stretch>
            <a:fillRect/>
          </a:stretch>
        </p:blipFill>
        <p:spPr bwMode="auto">
          <a:xfrm>
            <a:off x="9331325" y="515938"/>
            <a:ext cx="2686050" cy="550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Date Placeholder 2"/>
          <p:cNvSpPr txBox="1">
            <a:spLocks noGrp="1"/>
          </p:cNvSpPr>
          <p:nvPr/>
        </p:nvSpPr>
        <p:spPr bwMode="auto">
          <a:xfrm>
            <a:off x="381000" y="6553200"/>
            <a:ext cx="5070475" cy="304800"/>
          </a:xfrm>
          <a:prstGeom prst="rect">
            <a:avLst/>
          </a:prstGeom>
          <a:noFill/>
          <a:ln w="9525">
            <a:noFill/>
            <a:miter lim="800000"/>
            <a:headEnd/>
            <a:tailEnd/>
          </a:ln>
        </p:spPr>
        <p:txBody>
          <a:bodyPr tIns="0" bIns="0"/>
          <a:lstStyle/>
          <a:p>
            <a:pPr defTabSz="457200" eaLnBrk="0" hangingPunct="0"/>
            <a:fld id="{D53D94A1-0B1E-4DD2-B33F-609D17EE6101}" type="datetime4">
              <a:rPr lang="en-US" sz="900">
                <a:solidFill>
                  <a:srgbClr val="FFFFFF"/>
                </a:solidFill>
              </a:rPr>
              <a:pPr defTabSz="457200" eaLnBrk="0" hangingPunct="0"/>
              <a:t>October 11, 2011</a:t>
            </a:fld>
            <a:endParaRPr lang="en-US" sz="900">
              <a:solidFill>
                <a:srgbClr val="FFFFFF"/>
              </a:solidFill>
            </a:endParaRPr>
          </a:p>
        </p:txBody>
      </p:sp>
      <p:sp>
        <p:nvSpPr>
          <p:cNvPr id="109570" name="Slide Number Placeholder 4"/>
          <p:cNvSpPr txBox="1">
            <a:spLocks noGrp="1"/>
          </p:cNvSpPr>
          <p:nvPr/>
        </p:nvSpPr>
        <p:spPr bwMode="auto">
          <a:xfrm>
            <a:off x="6618288" y="6318250"/>
            <a:ext cx="693737" cy="304800"/>
          </a:xfrm>
          <a:prstGeom prst="rect">
            <a:avLst/>
          </a:prstGeom>
          <a:noFill/>
          <a:ln w="9525">
            <a:noFill/>
            <a:miter lim="800000"/>
            <a:headEnd/>
            <a:tailEnd/>
          </a:ln>
        </p:spPr>
        <p:txBody>
          <a:bodyPr tIns="0" bIns="0"/>
          <a:lstStyle/>
          <a:p>
            <a:pPr algn="ctr" defTabSz="457200" eaLnBrk="0" hangingPunct="0"/>
            <a:fld id="{31F4EFA1-E101-4EB6-B9A4-C386F04AFB66}" type="slidenum">
              <a:rPr lang="en-US" sz="900">
                <a:solidFill>
                  <a:schemeClr val="tx2"/>
                </a:solidFill>
              </a:rPr>
              <a:pPr algn="ctr" defTabSz="457200" eaLnBrk="0" hangingPunct="0"/>
              <a:t>38</a:t>
            </a:fld>
            <a:endParaRPr lang="en-US" sz="900">
              <a:solidFill>
                <a:schemeClr val="tx2"/>
              </a:solidFill>
            </a:endParaRPr>
          </a:p>
        </p:txBody>
      </p:sp>
      <p:grpSp>
        <p:nvGrpSpPr>
          <p:cNvPr id="109571" name="Group 2"/>
          <p:cNvGrpSpPr>
            <a:grpSpLocks/>
          </p:cNvGrpSpPr>
          <p:nvPr/>
        </p:nvGrpSpPr>
        <p:grpSpPr bwMode="auto">
          <a:xfrm>
            <a:off x="144463" y="1196975"/>
            <a:ext cx="11784012" cy="5208588"/>
            <a:chOff x="68" y="754"/>
            <a:chExt cx="5577" cy="3281"/>
          </a:xfrm>
        </p:grpSpPr>
        <p:sp>
          <p:nvSpPr>
            <p:cNvPr id="109594" name="Oval 3"/>
            <p:cNvSpPr>
              <a:spLocks noChangeArrowheads="1"/>
            </p:cNvSpPr>
            <p:nvPr/>
          </p:nvSpPr>
          <p:spPr bwMode="auto">
            <a:xfrm>
              <a:off x="3334" y="1616"/>
              <a:ext cx="2239" cy="1905"/>
            </a:xfrm>
            <a:prstGeom prst="ellipse">
              <a:avLst/>
            </a:prstGeom>
            <a:solidFill>
              <a:srgbClr val="E6E6E6"/>
            </a:solidFill>
            <a:ln w="9525">
              <a:noFill/>
              <a:round/>
              <a:headEnd/>
              <a:tailEnd/>
            </a:ln>
          </p:spPr>
          <p:txBody>
            <a:bodyPr wrap="none" anchor="ctr"/>
            <a:lstStyle/>
            <a:p>
              <a:pPr defTabSz="457200">
                <a:buClr>
                  <a:srgbClr val="595959"/>
                </a:buClr>
                <a:buSzPct val="100000"/>
                <a:buFont typeface="Arial" charset="0"/>
                <a:buNone/>
              </a:pPr>
              <a:endParaRPr lang="en-GB" sz="1800">
                <a:solidFill>
                  <a:schemeClr val="tx2"/>
                </a:solidFill>
              </a:endParaRPr>
            </a:p>
          </p:txBody>
        </p:sp>
        <p:sp>
          <p:nvSpPr>
            <p:cNvPr id="109595" name="Oval 4"/>
            <p:cNvSpPr>
              <a:spLocks noChangeArrowheads="1"/>
            </p:cNvSpPr>
            <p:nvPr/>
          </p:nvSpPr>
          <p:spPr bwMode="auto">
            <a:xfrm>
              <a:off x="1519" y="1752"/>
              <a:ext cx="2903" cy="1406"/>
            </a:xfrm>
            <a:prstGeom prst="ellipse">
              <a:avLst/>
            </a:prstGeom>
            <a:solidFill>
              <a:schemeClr val="bg1"/>
            </a:solidFill>
            <a:ln w="9525">
              <a:noFill/>
              <a:round/>
              <a:headEnd/>
              <a:tailEnd/>
            </a:ln>
          </p:spPr>
          <p:txBody>
            <a:bodyPr wrap="none" anchor="ctr"/>
            <a:lstStyle/>
            <a:p>
              <a:pPr defTabSz="457200">
                <a:buClr>
                  <a:srgbClr val="595959"/>
                </a:buClr>
                <a:buSzPct val="100000"/>
                <a:buFont typeface="Arial" charset="0"/>
                <a:buNone/>
              </a:pPr>
              <a:endParaRPr lang="en-GB" sz="1800">
                <a:solidFill>
                  <a:schemeClr val="tx2"/>
                </a:solidFill>
              </a:endParaRPr>
            </a:p>
          </p:txBody>
        </p:sp>
        <p:sp>
          <p:nvSpPr>
            <p:cNvPr id="109596" name="Line 5"/>
            <p:cNvSpPr>
              <a:spLocks noChangeShapeType="1"/>
            </p:cNvSpPr>
            <p:nvPr/>
          </p:nvSpPr>
          <p:spPr bwMode="auto">
            <a:xfrm flipV="1">
              <a:off x="3288" y="1117"/>
              <a:ext cx="318" cy="816"/>
            </a:xfrm>
            <a:prstGeom prst="line">
              <a:avLst/>
            </a:prstGeom>
            <a:noFill/>
            <a:ln w="38100">
              <a:solidFill>
                <a:schemeClr val="tx1"/>
              </a:solidFill>
              <a:round/>
              <a:headEnd/>
              <a:tailEnd/>
            </a:ln>
          </p:spPr>
          <p:txBody>
            <a:bodyPr wrap="none" anchor="ctr"/>
            <a:lstStyle/>
            <a:p>
              <a:endParaRPr lang="da-DK"/>
            </a:p>
          </p:txBody>
        </p:sp>
        <p:grpSp>
          <p:nvGrpSpPr>
            <p:cNvPr id="109597" name="Group 6"/>
            <p:cNvGrpSpPr>
              <a:grpSpLocks/>
            </p:cNvGrpSpPr>
            <p:nvPr/>
          </p:nvGrpSpPr>
          <p:grpSpPr bwMode="auto">
            <a:xfrm>
              <a:off x="3334" y="754"/>
              <a:ext cx="635" cy="423"/>
              <a:chOff x="3924" y="1026"/>
              <a:chExt cx="635" cy="423"/>
            </a:xfrm>
          </p:grpSpPr>
          <p:pic>
            <p:nvPicPr>
              <p:cNvPr id="109716" name="Picture 7" descr="Sample-Platforms_grey1"/>
              <p:cNvPicPr>
                <a:picLocks noChangeAspect="1" noChangeArrowheads="1"/>
              </p:cNvPicPr>
              <p:nvPr/>
            </p:nvPicPr>
            <p:blipFill>
              <a:blip r:embed="rId3"/>
              <a:srcRect/>
              <a:stretch>
                <a:fillRect/>
              </a:stretch>
            </p:blipFill>
            <p:spPr bwMode="auto">
              <a:xfrm>
                <a:off x="3924" y="1162"/>
                <a:ext cx="635" cy="287"/>
              </a:xfrm>
              <a:prstGeom prst="rect">
                <a:avLst/>
              </a:prstGeom>
              <a:noFill/>
              <a:ln w="9525">
                <a:noFill/>
                <a:miter lim="800000"/>
                <a:headEnd/>
                <a:tailEnd/>
              </a:ln>
            </p:spPr>
          </p:pic>
          <p:pic>
            <p:nvPicPr>
              <p:cNvPr id="109717" name="Picture 8" descr="ICON_AutomatedClearinghouse"/>
              <p:cNvPicPr>
                <a:picLocks noChangeAspect="1" noChangeArrowheads="1"/>
              </p:cNvPicPr>
              <p:nvPr/>
            </p:nvPicPr>
            <p:blipFill>
              <a:blip r:embed="rId4"/>
              <a:srcRect/>
              <a:stretch>
                <a:fillRect/>
              </a:stretch>
            </p:blipFill>
            <p:spPr bwMode="auto">
              <a:xfrm>
                <a:off x="3969" y="1026"/>
                <a:ext cx="499" cy="365"/>
              </a:xfrm>
              <a:prstGeom prst="rect">
                <a:avLst/>
              </a:prstGeom>
              <a:noFill/>
              <a:ln w="9525">
                <a:noFill/>
                <a:miter lim="800000"/>
                <a:headEnd/>
                <a:tailEnd/>
              </a:ln>
            </p:spPr>
          </p:pic>
        </p:grpSp>
        <p:sp>
          <p:nvSpPr>
            <p:cNvPr id="109598" name="Line 9"/>
            <p:cNvSpPr>
              <a:spLocks noChangeShapeType="1"/>
            </p:cNvSpPr>
            <p:nvPr/>
          </p:nvSpPr>
          <p:spPr bwMode="auto">
            <a:xfrm flipH="1" flipV="1">
              <a:off x="4014" y="2523"/>
              <a:ext cx="680" cy="0"/>
            </a:xfrm>
            <a:prstGeom prst="line">
              <a:avLst/>
            </a:prstGeom>
            <a:noFill/>
            <a:ln w="38100">
              <a:solidFill>
                <a:schemeClr val="tx1"/>
              </a:solidFill>
              <a:round/>
              <a:headEnd/>
              <a:tailEnd/>
            </a:ln>
          </p:spPr>
          <p:txBody>
            <a:bodyPr wrap="none" anchor="ctr"/>
            <a:lstStyle/>
            <a:p>
              <a:endParaRPr lang="da-DK"/>
            </a:p>
          </p:txBody>
        </p:sp>
        <p:sp>
          <p:nvSpPr>
            <p:cNvPr id="109599" name="Line 10"/>
            <p:cNvSpPr>
              <a:spLocks noChangeShapeType="1"/>
            </p:cNvSpPr>
            <p:nvPr/>
          </p:nvSpPr>
          <p:spPr bwMode="auto">
            <a:xfrm>
              <a:off x="3198" y="2840"/>
              <a:ext cx="635" cy="998"/>
            </a:xfrm>
            <a:prstGeom prst="line">
              <a:avLst/>
            </a:prstGeom>
            <a:noFill/>
            <a:ln w="38100">
              <a:solidFill>
                <a:schemeClr val="tx1"/>
              </a:solidFill>
              <a:round/>
              <a:headEnd/>
              <a:tailEnd/>
            </a:ln>
          </p:spPr>
          <p:txBody>
            <a:bodyPr wrap="none" anchor="ctr"/>
            <a:lstStyle/>
            <a:p>
              <a:endParaRPr lang="da-DK"/>
            </a:p>
          </p:txBody>
        </p:sp>
        <p:sp>
          <p:nvSpPr>
            <p:cNvPr id="109600" name="Line 11"/>
            <p:cNvSpPr>
              <a:spLocks noChangeShapeType="1"/>
            </p:cNvSpPr>
            <p:nvPr/>
          </p:nvSpPr>
          <p:spPr bwMode="auto">
            <a:xfrm>
              <a:off x="1474" y="1344"/>
              <a:ext cx="816" cy="635"/>
            </a:xfrm>
            <a:prstGeom prst="line">
              <a:avLst/>
            </a:prstGeom>
            <a:noFill/>
            <a:ln w="38100">
              <a:solidFill>
                <a:schemeClr val="tx1"/>
              </a:solidFill>
              <a:round/>
              <a:headEnd/>
              <a:tailEnd/>
            </a:ln>
          </p:spPr>
          <p:txBody>
            <a:bodyPr wrap="none" anchor="ctr"/>
            <a:lstStyle/>
            <a:p>
              <a:endParaRPr lang="da-DK"/>
            </a:p>
          </p:txBody>
        </p:sp>
        <p:sp>
          <p:nvSpPr>
            <p:cNvPr id="109601" name="Line 12"/>
            <p:cNvSpPr>
              <a:spLocks noChangeShapeType="1"/>
            </p:cNvSpPr>
            <p:nvPr/>
          </p:nvSpPr>
          <p:spPr bwMode="auto">
            <a:xfrm flipH="1" flipV="1">
              <a:off x="884" y="1570"/>
              <a:ext cx="1043" cy="545"/>
            </a:xfrm>
            <a:prstGeom prst="line">
              <a:avLst/>
            </a:prstGeom>
            <a:noFill/>
            <a:ln w="38100">
              <a:solidFill>
                <a:schemeClr val="tx1"/>
              </a:solidFill>
              <a:round/>
              <a:headEnd/>
              <a:tailEnd/>
            </a:ln>
          </p:spPr>
          <p:txBody>
            <a:bodyPr wrap="none" anchor="ctr"/>
            <a:lstStyle/>
            <a:p>
              <a:endParaRPr lang="da-DK"/>
            </a:p>
          </p:txBody>
        </p:sp>
        <p:sp>
          <p:nvSpPr>
            <p:cNvPr id="109602" name="Line 13"/>
            <p:cNvSpPr>
              <a:spLocks noChangeShapeType="1"/>
            </p:cNvSpPr>
            <p:nvPr/>
          </p:nvSpPr>
          <p:spPr bwMode="auto">
            <a:xfrm flipH="1" flipV="1">
              <a:off x="567" y="2115"/>
              <a:ext cx="1224" cy="226"/>
            </a:xfrm>
            <a:prstGeom prst="line">
              <a:avLst/>
            </a:prstGeom>
            <a:noFill/>
            <a:ln w="38100">
              <a:solidFill>
                <a:schemeClr val="tx1"/>
              </a:solidFill>
              <a:round/>
              <a:headEnd/>
              <a:tailEnd/>
            </a:ln>
          </p:spPr>
          <p:txBody>
            <a:bodyPr wrap="none" anchor="ctr"/>
            <a:lstStyle/>
            <a:p>
              <a:endParaRPr lang="da-DK"/>
            </a:p>
          </p:txBody>
        </p:sp>
        <p:sp>
          <p:nvSpPr>
            <p:cNvPr id="109603" name="Line 14"/>
            <p:cNvSpPr>
              <a:spLocks noChangeShapeType="1"/>
            </p:cNvSpPr>
            <p:nvPr/>
          </p:nvSpPr>
          <p:spPr bwMode="auto">
            <a:xfrm flipH="1">
              <a:off x="612" y="2523"/>
              <a:ext cx="1270" cy="317"/>
            </a:xfrm>
            <a:prstGeom prst="line">
              <a:avLst/>
            </a:prstGeom>
            <a:noFill/>
            <a:ln w="38100">
              <a:solidFill>
                <a:schemeClr val="tx1"/>
              </a:solidFill>
              <a:round/>
              <a:headEnd/>
              <a:tailEnd/>
            </a:ln>
          </p:spPr>
          <p:txBody>
            <a:bodyPr wrap="none" anchor="ctr"/>
            <a:lstStyle/>
            <a:p>
              <a:endParaRPr lang="da-DK"/>
            </a:p>
          </p:txBody>
        </p:sp>
        <p:sp>
          <p:nvSpPr>
            <p:cNvPr id="109604" name="Line 15"/>
            <p:cNvSpPr>
              <a:spLocks noChangeShapeType="1"/>
            </p:cNvSpPr>
            <p:nvPr/>
          </p:nvSpPr>
          <p:spPr bwMode="auto">
            <a:xfrm flipH="1">
              <a:off x="839" y="2659"/>
              <a:ext cx="1361" cy="816"/>
            </a:xfrm>
            <a:prstGeom prst="line">
              <a:avLst/>
            </a:prstGeom>
            <a:noFill/>
            <a:ln w="38100">
              <a:solidFill>
                <a:schemeClr val="tx1"/>
              </a:solidFill>
              <a:round/>
              <a:headEnd/>
              <a:tailEnd/>
            </a:ln>
          </p:spPr>
          <p:txBody>
            <a:bodyPr wrap="none" anchor="ctr"/>
            <a:lstStyle/>
            <a:p>
              <a:endParaRPr lang="da-DK"/>
            </a:p>
          </p:txBody>
        </p:sp>
        <p:sp>
          <p:nvSpPr>
            <p:cNvPr id="109605" name="Line 16"/>
            <p:cNvSpPr>
              <a:spLocks noChangeShapeType="1"/>
            </p:cNvSpPr>
            <p:nvPr/>
          </p:nvSpPr>
          <p:spPr bwMode="auto">
            <a:xfrm flipH="1">
              <a:off x="1655" y="2795"/>
              <a:ext cx="681" cy="1043"/>
            </a:xfrm>
            <a:prstGeom prst="line">
              <a:avLst/>
            </a:prstGeom>
            <a:noFill/>
            <a:ln w="38100">
              <a:solidFill>
                <a:schemeClr val="tx1"/>
              </a:solidFill>
              <a:round/>
              <a:headEnd/>
              <a:tailEnd/>
            </a:ln>
          </p:spPr>
          <p:txBody>
            <a:bodyPr wrap="none" anchor="ctr"/>
            <a:lstStyle/>
            <a:p>
              <a:endParaRPr lang="da-DK"/>
            </a:p>
          </p:txBody>
        </p:sp>
        <p:pic>
          <p:nvPicPr>
            <p:cNvPr id="109606" name="Picture 17" descr="Large grey disc"/>
            <p:cNvPicPr>
              <a:picLocks noChangeAspect="1" noChangeArrowheads="1"/>
            </p:cNvPicPr>
            <p:nvPr/>
          </p:nvPicPr>
          <p:blipFill>
            <a:blip r:embed="rId5"/>
            <a:srcRect/>
            <a:stretch>
              <a:fillRect/>
            </a:stretch>
          </p:blipFill>
          <p:spPr bwMode="auto">
            <a:xfrm>
              <a:off x="1655" y="1858"/>
              <a:ext cx="2631" cy="1209"/>
            </a:xfrm>
            <a:prstGeom prst="rect">
              <a:avLst/>
            </a:prstGeom>
            <a:noFill/>
            <a:ln w="9525">
              <a:noFill/>
              <a:miter lim="800000"/>
              <a:headEnd/>
              <a:tailEnd/>
            </a:ln>
          </p:spPr>
        </p:pic>
        <p:sp>
          <p:nvSpPr>
            <p:cNvPr id="109607" name="Line 18"/>
            <p:cNvSpPr>
              <a:spLocks noChangeShapeType="1"/>
            </p:cNvSpPr>
            <p:nvPr/>
          </p:nvSpPr>
          <p:spPr bwMode="auto">
            <a:xfrm flipH="1">
              <a:off x="4377" y="2568"/>
              <a:ext cx="181" cy="681"/>
            </a:xfrm>
            <a:prstGeom prst="line">
              <a:avLst/>
            </a:prstGeom>
            <a:noFill/>
            <a:ln w="38100">
              <a:solidFill>
                <a:schemeClr val="tx1"/>
              </a:solidFill>
              <a:round/>
              <a:headEnd/>
              <a:tailEnd/>
            </a:ln>
          </p:spPr>
          <p:txBody>
            <a:bodyPr wrap="none" anchor="ctr"/>
            <a:lstStyle/>
            <a:p>
              <a:endParaRPr lang="da-DK"/>
            </a:p>
          </p:txBody>
        </p:sp>
        <p:sp>
          <p:nvSpPr>
            <p:cNvPr id="109608" name="Line 19"/>
            <p:cNvSpPr>
              <a:spLocks noChangeShapeType="1"/>
            </p:cNvSpPr>
            <p:nvPr/>
          </p:nvSpPr>
          <p:spPr bwMode="auto">
            <a:xfrm>
              <a:off x="4876" y="2523"/>
              <a:ext cx="181" cy="635"/>
            </a:xfrm>
            <a:prstGeom prst="line">
              <a:avLst/>
            </a:prstGeom>
            <a:noFill/>
            <a:ln w="38100">
              <a:solidFill>
                <a:schemeClr val="tx1"/>
              </a:solidFill>
              <a:round/>
              <a:headEnd/>
              <a:tailEnd/>
            </a:ln>
          </p:spPr>
          <p:txBody>
            <a:bodyPr wrap="none" anchor="ctr"/>
            <a:lstStyle/>
            <a:p>
              <a:endParaRPr lang="da-DK"/>
            </a:p>
          </p:txBody>
        </p:sp>
        <p:sp>
          <p:nvSpPr>
            <p:cNvPr id="109609" name="Line 20"/>
            <p:cNvSpPr>
              <a:spLocks noChangeShapeType="1"/>
            </p:cNvSpPr>
            <p:nvPr/>
          </p:nvSpPr>
          <p:spPr bwMode="auto">
            <a:xfrm flipV="1">
              <a:off x="4876" y="2069"/>
              <a:ext cx="181" cy="363"/>
            </a:xfrm>
            <a:prstGeom prst="line">
              <a:avLst/>
            </a:prstGeom>
            <a:noFill/>
            <a:ln w="38100">
              <a:solidFill>
                <a:schemeClr val="tx1"/>
              </a:solidFill>
              <a:round/>
              <a:headEnd/>
              <a:tailEnd/>
            </a:ln>
          </p:spPr>
          <p:txBody>
            <a:bodyPr wrap="none" anchor="ctr"/>
            <a:lstStyle/>
            <a:p>
              <a:endParaRPr lang="da-DK"/>
            </a:p>
          </p:txBody>
        </p:sp>
        <p:sp>
          <p:nvSpPr>
            <p:cNvPr id="109610" name="Line 21"/>
            <p:cNvSpPr>
              <a:spLocks noChangeShapeType="1"/>
            </p:cNvSpPr>
            <p:nvPr/>
          </p:nvSpPr>
          <p:spPr bwMode="auto">
            <a:xfrm>
              <a:off x="4377" y="1842"/>
              <a:ext cx="181" cy="636"/>
            </a:xfrm>
            <a:prstGeom prst="line">
              <a:avLst/>
            </a:prstGeom>
            <a:noFill/>
            <a:ln w="38100">
              <a:solidFill>
                <a:schemeClr val="tx1"/>
              </a:solidFill>
              <a:round/>
              <a:headEnd/>
              <a:tailEnd/>
            </a:ln>
          </p:spPr>
          <p:txBody>
            <a:bodyPr wrap="none" anchor="ctr"/>
            <a:lstStyle/>
            <a:p>
              <a:endParaRPr lang="da-DK"/>
            </a:p>
          </p:txBody>
        </p:sp>
        <p:grpSp>
          <p:nvGrpSpPr>
            <p:cNvPr id="109611" name="Group 22"/>
            <p:cNvGrpSpPr>
              <a:grpSpLocks/>
            </p:cNvGrpSpPr>
            <p:nvPr/>
          </p:nvGrpSpPr>
          <p:grpSpPr bwMode="auto">
            <a:xfrm>
              <a:off x="2154" y="1706"/>
              <a:ext cx="590" cy="691"/>
              <a:chOff x="430" y="1026"/>
              <a:chExt cx="590" cy="691"/>
            </a:xfrm>
          </p:grpSpPr>
          <p:pic>
            <p:nvPicPr>
              <p:cNvPr id="109713" name="Picture 23" descr="Sample-Platforms_grey1"/>
              <p:cNvPicPr>
                <a:picLocks noChangeAspect="1" noChangeArrowheads="1"/>
              </p:cNvPicPr>
              <p:nvPr/>
            </p:nvPicPr>
            <p:blipFill>
              <a:blip r:embed="rId3"/>
              <a:srcRect/>
              <a:stretch>
                <a:fillRect/>
              </a:stretch>
            </p:blipFill>
            <p:spPr bwMode="auto">
              <a:xfrm>
                <a:off x="430" y="1252"/>
                <a:ext cx="576" cy="260"/>
              </a:xfrm>
              <a:prstGeom prst="rect">
                <a:avLst/>
              </a:prstGeom>
              <a:noFill/>
              <a:ln w="9525">
                <a:noFill/>
                <a:miter lim="800000"/>
                <a:headEnd/>
                <a:tailEnd/>
              </a:ln>
            </p:spPr>
          </p:pic>
          <p:pic>
            <p:nvPicPr>
              <p:cNvPr id="109714" name="Picture 24" descr="ICON_Interactive_Analytics"/>
              <p:cNvPicPr>
                <a:picLocks noChangeAspect="1" noChangeArrowheads="1"/>
              </p:cNvPicPr>
              <p:nvPr/>
            </p:nvPicPr>
            <p:blipFill>
              <a:blip r:embed="rId6"/>
              <a:srcRect/>
              <a:stretch>
                <a:fillRect/>
              </a:stretch>
            </p:blipFill>
            <p:spPr bwMode="auto">
              <a:xfrm>
                <a:off x="521" y="1026"/>
                <a:ext cx="396" cy="421"/>
              </a:xfrm>
              <a:prstGeom prst="rect">
                <a:avLst/>
              </a:prstGeom>
              <a:noFill/>
              <a:ln w="9525">
                <a:noFill/>
                <a:miter lim="800000"/>
                <a:headEnd/>
                <a:tailEnd/>
              </a:ln>
            </p:spPr>
          </p:pic>
          <p:sp>
            <p:nvSpPr>
              <p:cNvPr id="109715" name="Text Box 25"/>
              <p:cNvSpPr txBox="1">
                <a:spLocks noChangeArrowheads="1"/>
              </p:cNvSpPr>
              <p:nvPr/>
            </p:nvSpPr>
            <p:spPr bwMode="auto">
              <a:xfrm>
                <a:off x="432" y="1525"/>
                <a:ext cx="588" cy="192"/>
              </a:xfrm>
              <a:prstGeom prst="rect">
                <a:avLst/>
              </a:prstGeom>
              <a:noFill/>
              <a:ln w="9525">
                <a:noFill/>
                <a:miter lim="800000"/>
                <a:headEnd/>
                <a:tailEnd/>
              </a:ln>
            </p:spPr>
            <p:txBody>
              <a:bodyPr lIns="0" tIns="0" rIns="0" bIns="0">
                <a:spAutoFit/>
              </a:bodyPr>
              <a:lstStyle/>
              <a:p>
                <a:pPr algn="ctr" defTabSz="457200">
                  <a:spcBef>
                    <a:spcPct val="50000"/>
                  </a:spcBef>
                  <a:buClr>
                    <a:srgbClr val="595959"/>
                  </a:buClr>
                  <a:buSzPct val="100000"/>
                  <a:buFont typeface="Arial" charset="0"/>
                  <a:buNone/>
                </a:pPr>
                <a:r>
                  <a:rPr lang="en-US" sz="1000">
                    <a:solidFill>
                      <a:schemeClr val="tx2"/>
                    </a:solidFill>
                  </a:rPr>
                  <a:t>Content-based routing</a:t>
                </a:r>
              </a:p>
            </p:txBody>
          </p:sp>
        </p:grpSp>
        <p:grpSp>
          <p:nvGrpSpPr>
            <p:cNvPr id="109612" name="Group 26"/>
            <p:cNvGrpSpPr>
              <a:grpSpLocks/>
            </p:cNvGrpSpPr>
            <p:nvPr/>
          </p:nvGrpSpPr>
          <p:grpSpPr bwMode="auto">
            <a:xfrm>
              <a:off x="3152" y="1701"/>
              <a:ext cx="588" cy="595"/>
              <a:chOff x="2109" y="1071"/>
              <a:chExt cx="588" cy="595"/>
            </a:xfrm>
          </p:grpSpPr>
          <p:pic>
            <p:nvPicPr>
              <p:cNvPr id="109710" name="Picture 27" descr="Sample-Platforms_grey1"/>
              <p:cNvPicPr>
                <a:picLocks noChangeAspect="1" noChangeArrowheads="1"/>
              </p:cNvPicPr>
              <p:nvPr/>
            </p:nvPicPr>
            <p:blipFill>
              <a:blip r:embed="rId3"/>
              <a:srcRect/>
              <a:stretch>
                <a:fillRect/>
              </a:stretch>
            </p:blipFill>
            <p:spPr bwMode="auto">
              <a:xfrm>
                <a:off x="2109" y="1298"/>
                <a:ext cx="576" cy="260"/>
              </a:xfrm>
              <a:prstGeom prst="rect">
                <a:avLst/>
              </a:prstGeom>
              <a:noFill/>
              <a:ln w="9525">
                <a:noFill/>
                <a:miter lim="800000"/>
                <a:headEnd/>
                <a:tailEnd/>
              </a:ln>
            </p:spPr>
          </p:pic>
          <p:pic>
            <p:nvPicPr>
              <p:cNvPr id="109711" name="Picture 28" descr="ICON_Analytics"/>
              <p:cNvPicPr>
                <a:picLocks noChangeAspect="1" noChangeArrowheads="1"/>
              </p:cNvPicPr>
              <p:nvPr/>
            </p:nvPicPr>
            <p:blipFill>
              <a:blip r:embed="rId7"/>
              <a:srcRect/>
              <a:stretch>
                <a:fillRect/>
              </a:stretch>
            </p:blipFill>
            <p:spPr bwMode="auto">
              <a:xfrm>
                <a:off x="2245" y="1071"/>
                <a:ext cx="239" cy="363"/>
              </a:xfrm>
              <a:prstGeom prst="rect">
                <a:avLst/>
              </a:prstGeom>
              <a:noFill/>
              <a:ln w="9525">
                <a:noFill/>
                <a:miter lim="800000"/>
                <a:headEnd/>
                <a:tailEnd/>
              </a:ln>
            </p:spPr>
          </p:pic>
          <p:sp>
            <p:nvSpPr>
              <p:cNvPr id="109712" name="Text Box 29"/>
              <p:cNvSpPr txBox="1">
                <a:spLocks noChangeArrowheads="1"/>
              </p:cNvSpPr>
              <p:nvPr/>
            </p:nvSpPr>
            <p:spPr bwMode="auto">
              <a:xfrm>
                <a:off x="2109" y="1570"/>
                <a:ext cx="588" cy="96"/>
              </a:xfrm>
              <a:prstGeom prst="rect">
                <a:avLst/>
              </a:prstGeom>
              <a:noFill/>
              <a:ln w="9525">
                <a:noFill/>
                <a:miter lim="800000"/>
                <a:headEnd/>
                <a:tailEnd/>
              </a:ln>
            </p:spPr>
            <p:txBody>
              <a:bodyPr lIns="0" tIns="0" rIns="0" bIns="0">
                <a:spAutoFit/>
              </a:bodyPr>
              <a:lstStyle/>
              <a:p>
                <a:pPr algn="ctr" defTabSz="457200">
                  <a:spcBef>
                    <a:spcPct val="50000"/>
                  </a:spcBef>
                  <a:buClr>
                    <a:srgbClr val="595959"/>
                  </a:buClr>
                  <a:buSzPct val="100000"/>
                  <a:buFont typeface="Arial" charset="0"/>
                  <a:buNone/>
                </a:pPr>
                <a:r>
                  <a:rPr lang="en-US" sz="1000">
                    <a:solidFill>
                      <a:schemeClr val="tx2"/>
                    </a:solidFill>
                  </a:rPr>
                  <a:t>Translation</a:t>
                </a:r>
              </a:p>
            </p:txBody>
          </p:sp>
        </p:grpSp>
        <p:grpSp>
          <p:nvGrpSpPr>
            <p:cNvPr id="109613" name="Group 30"/>
            <p:cNvGrpSpPr>
              <a:grpSpLocks/>
            </p:cNvGrpSpPr>
            <p:nvPr/>
          </p:nvGrpSpPr>
          <p:grpSpPr bwMode="auto">
            <a:xfrm>
              <a:off x="3288" y="2523"/>
              <a:ext cx="590" cy="485"/>
              <a:chOff x="2970" y="1162"/>
              <a:chExt cx="590" cy="485"/>
            </a:xfrm>
          </p:grpSpPr>
          <p:pic>
            <p:nvPicPr>
              <p:cNvPr id="109707" name="Picture 31" descr="Sample-Platforms_grey1"/>
              <p:cNvPicPr>
                <a:picLocks noChangeAspect="1" noChangeArrowheads="1"/>
              </p:cNvPicPr>
              <p:nvPr/>
            </p:nvPicPr>
            <p:blipFill>
              <a:blip r:embed="rId3"/>
              <a:srcRect/>
              <a:stretch>
                <a:fillRect/>
              </a:stretch>
            </p:blipFill>
            <p:spPr bwMode="auto">
              <a:xfrm>
                <a:off x="2970" y="1279"/>
                <a:ext cx="576" cy="260"/>
              </a:xfrm>
              <a:prstGeom prst="rect">
                <a:avLst/>
              </a:prstGeom>
              <a:noFill/>
              <a:ln w="9525">
                <a:noFill/>
                <a:miter lim="800000"/>
                <a:headEnd/>
                <a:tailEnd/>
              </a:ln>
            </p:spPr>
          </p:pic>
          <p:pic>
            <p:nvPicPr>
              <p:cNvPr id="109708" name="Picture 32" descr="ICON_Mailbox"/>
              <p:cNvPicPr>
                <a:picLocks noChangeAspect="1" noChangeArrowheads="1"/>
              </p:cNvPicPr>
              <p:nvPr/>
            </p:nvPicPr>
            <p:blipFill>
              <a:blip r:embed="rId8"/>
              <a:srcRect/>
              <a:stretch>
                <a:fillRect/>
              </a:stretch>
            </p:blipFill>
            <p:spPr bwMode="auto">
              <a:xfrm>
                <a:off x="3061" y="1162"/>
                <a:ext cx="408" cy="299"/>
              </a:xfrm>
              <a:prstGeom prst="rect">
                <a:avLst/>
              </a:prstGeom>
              <a:noFill/>
              <a:ln w="9525">
                <a:noFill/>
                <a:miter lim="800000"/>
                <a:headEnd/>
                <a:tailEnd/>
              </a:ln>
            </p:spPr>
          </p:pic>
          <p:sp>
            <p:nvSpPr>
              <p:cNvPr id="109709" name="Text Box 33"/>
              <p:cNvSpPr txBox="1">
                <a:spLocks noChangeArrowheads="1"/>
              </p:cNvSpPr>
              <p:nvPr/>
            </p:nvSpPr>
            <p:spPr bwMode="auto">
              <a:xfrm>
                <a:off x="2972" y="1551"/>
                <a:ext cx="588" cy="96"/>
              </a:xfrm>
              <a:prstGeom prst="rect">
                <a:avLst/>
              </a:prstGeom>
              <a:noFill/>
              <a:ln w="9525">
                <a:noFill/>
                <a:miter lim="800000"/>
                <a:headEnd/>
                <a:tailEnd/>
              </a:ln>
            </p:spPr>
            <p:txBody>
              <a:bodyPr lIns="0" tIns="0" rIns="0" bIns="0">
                <a:spAutoFit/>
              </a:bodyPr>
              <a:lstStyle/>
              <a:p>
                <a:pPr algn="ctr" defTabSz="457200">
                  <a:spcBef>
                    <a:spcPct val="50000"/>
                  </a:spcBef>
                  <a:buClr>
                    <a:srgbClr val="595959"/>
                  </a:buClr>
                  <a:buSzPct val="100000"/>
                  <a:buFont typeface="Arial" charset="0"/>
                  <a:buNone/>
                </a:pPr>
                <a:r>
                  <a:rPr lang="en-US" sz="1000">
                    <a:solidFill>
                      <a:schemeClr val="tx2"/>
                    </a:solidFill>
                  </a:rPr>
                  <a:t>Mailbox</a:t>
                </a:r>
              </a:p>
            </p:txBody>
          </p:sp>
        </p:grpSp>
        <p:grpSp>
          <p:nvGrpSpPr>
            <p:cNvPr id="109614" name="Group 34"/>
            <p:cNvGrpSpPr>
              <a:grpSpLocks/>
            </p:cNvGrpSpPr>
            <p:nvPr/>
          </p:nvGrpSpPr>
          <p:grpSpPr bwMode="auto">
            <a:xfrm>
              <a:off x="2699" y="2603"/>
              <a:ext cx="588" cy="555"/>
              <a:chOff x="3787" y="1207"/>
              <a:chExt cx="588" cy="555"/>
            </a:xfrm>
          </p:grpSpPr>
          <p:pic>
            <p:nvPicPr>
              <p:cNvPr id="109704" name="Picture 35" descr="Sample-Platforms_grey1"/>
              <p:cNvPicPr>
                <a:picLocks noChangeAspect="1" noChangeArrowheads="1"/>
              </p:cNvPicPr>
              <p:nvPr/>
            </p:nvPicPr>
            <p:blipFill>
              <a:blip r:embed="rId3"/>
              <a:srcRect/>
              <a:stretch>
                <a:fillRect/>
              </a:stretch>
            </p:blipFill>
            <p:spPr bwMode="auto">
              <a:xfrm>
                <a:off x="3787" y="1298"/>
                <a:ext cx="576" cy="260"/>
              </a:xfrm>
              <a:prstGeom prst="rect">
                <a:avLst/>
              </a:prstGeom>
              <a:noFill/>
              <a:ln w="9525">
                <a:noFill/>
                <a:miter lim="800000"/>
                <a:headEnd/>
                <a:tailEnd/>
              </a:ln>
            </p:spPr>
          </p:pic>
          <p:pic>
            <p:nvPicPr>
              <p:cNvPr id="109705" name="Picture 36" descr="AdvancedFileTransfer"/>
              <p:cNvPicPr>
                <a:picLocks noChangeAspect="1" noChangeArrowheads="1"/>
              </p:cNvPicPr>
              <p:nvPr/>
            </p:nvPicPr>
            <p:blipFill>
              <a:blip r:embed="rId9"/>
              <a:srcRect/>
              <a:stretch>
                <a:fillRect/>
              </a:stretch>
            </p:blipFill>
            <p:spPr bwMode="auto">
              <a:xfrm>
                <a:off x="3833" y="1207"/>
                <a:ext cx="499" cy="264"/>
              </a:xfrm>
              <a:prstGeom prst="rect">
                <a:avLst/>
              </a:prstGeom>
              <a:noFill/>
              <a:ln w="9525">
                <a:noFill/>
                <a:miter lim="800000"/>
                <a:headEnd/>
                <a:tailEnd/>
              </a:ln>
            </p:spPr>
          </p:pic>
          <p:sp>
            <p:nvSpPr>
              <p:cNvPr id="109706" name="Text Box 37"/>
              <p:cNvSpPr txBox="1">
                <a:spLocks noChangeArrowheads="1"/>
              </p:cNvSpPr>
              <p:nvPr/>
            </p:nvSpPr>
            <p:spPr bwMode="auto">
              <a:xfrm>
                <a:off x="3787" y="1570"/>
                <a:ext cx="588" cy="192"/>
              </a:xfrm>
              <a:prstGeom prst="rect">
                <a:avLst/>
              </a:prstGeom>
              <a:noFill/>
              <a:ln w="9525">
                <a:noFill/>
                <a:miter lim="800000"/>
                <a:headEnd/>
                <a:tailEnd/>
              </a:ln>
            </p:spPr>
            <p:txBody>
              <a:bodyPr lIns="0" tIns="0" rIns="0" bIns="0">
                <a:spAutoFit/>
              </a:bodyPr>
              <a:lstStyle/>
              <a:p>
                <a:pPr algn="ctr" defTabSz="457200">
                  <a:spcBef>
                    <a:spcPct val="50000"/>
                  </a:spcBef>
                  <a:buClr>
                    <a:srgbClr val="595959"/>
                  </a:buClr>
                  <a:buSzPct val="100000"/>
                  <a:buFont typeface="Arial" charset="0"/>
                  <a:buNone/>
                </a:pPr>
                <a:r>
                  <a:rPr lang="en-US" sz="1000">
                    <a:solidFill>
                      <a:schemeClr val="tx2"/>
                    </a:solidFill>
                  </a:rPr>
                  <a:t>Bulking / de-bulking</a:t>
                </a:r>
              </a:p>
            </p:txBody>
          </p:sp>
        </p:grpSp>
        <p:grpSp>
          <p:nvGrpSpPr>
            <p:cNvPr id="109615" name="Group 38"/>
            <p:cNvGrpSpPr>
              <a:grpSpLocks/>
            </p:cNvGrpSpPr>
            <p:nvPr/>
          </p:nvGrpSpPr>
          <p:grpSpPr bwMode="auto">
            <a:xfrm>
              <a:off x="1655" y="2115"/>
              <a:ext cx="588" cy="645"/>
              <a:chOff x="521" y="1979"/>
              <a:chExt cx="588" cy="645"/>
            </a:xfrm>
          </p:grpSpPr>
          <p:pic>
            <p:nvPicPr>
              <p:cNvPr id="109701" name="Picture 39" descr="Sample-Platforms_grey1"/>
              <p:cNvPicPr>
                <a:picLocks noChangeAspect="1" noChangeArrowheads="1"/>
              </p:cNvPicPr>
              <p:nvPr/>
            </p:nvPicPr>
            <p:blipFill>
              <a:blip r:embed="rId3"/>
              <a:srcRect/>
              <a:stretch>
                <a:fillRect/>
              </a:stretch>
            </p:blipFill>
            <p:spPr bwMode="auto">
              <a:xfrm>
                <a:off x="521" y="2160"/>
                <a:ext cx="576" cy="260"/>
              </a:xfrm>
              <a:prstGeom prst="rect">
                <a:avLst/>
              </a:prstGeom>
              <a:noFill/>
              <a:ln w="9525">
                <a:noFill/>
                <a:miter lim="800000"/>
                <a:headEnd/>
                <a:tailEnd/>
              </a:ln>
            </p:spPr>
          </p:pic>
          <p:pic>
            <p:nvPicPr>
              <p:cNvPr id="109702" name="Picture 40"/>
              <p:cNvPicPr>
                <a:picLocks noChangeAspect="1" noChangeArrowheads="1"/>
              </p:cNvPicPr>
              <p:nvPr/>
            </p:nvPicPr>
            <p:blipFill>
              <a:blip r:embed="rId10"/>
              <a:srcRect/>
              <a:stretch>
                <a:fillRect/>
              </a:stretch>
            </p:blipFill>
            <p:spPr bwMode="auto">
              <a:xfrm>
                <a:off x="657" y="1979"/>
                <a:ext cx="336" cy="363"/>
              </a:xfrm>
              <a:prstGeom prst="rect">
                <a:avLst/>
              </a:prstGeom>
              <a:noFill/>
              <a:ln w="9525">
                <a:noFill/>
                <a:miter lim="800000"/>
                <a:headEnd/>
                <a:tailEnd/>
              </a:ln>
            </p:spPr>
          </p:pic>
          <p:sp>
            <p:nvSpPr>
              <p:cNvPr id="109703" name="Text Box 41"/>
              <p:cNvSpPr txBox="1">
                <a:spLocks noChangeArrowheads="1"/>
              </p:cNvSpPr>
              <p:nvPr/>
            </p:nvSpPr>
            <p:spPr bwMode="auto">
              <a:xfrm>
                <a:off x="521" y="2432"/>
                <a:ext cx="588" cy="192"/>
              </a:xfrm>
              <a:prstGeom prst="rect">
                <a:avLst/>
              </a:prstGeom>
              <a:noFill/>
              <a:ln w="9525">
                <a:noFill/>
                <a:miter lim="800000"/>
                <a:headEnd/>
                <a:tailEnd/>
              </a:ln>
            </p:spPr>
            <p:txBody>
              <a:bodyPr lIns="0" tIns="0" rIns="0" bIns="0">
                <a:spAutoFit/>
              </a:bodyPr>
              <a:lstStyle/>
              <a:p>
                <a:pPr algn="ctr" defTabSz="457200">
                  <a:spcBef>
                    <a:spcPct val="50000"/>
                  </a:spcBef>
                  <a:buClr>
                    <a:srgbClr val="595959"/>
                  </a:buClr>
                  <a:buSzPct val="100000"/>
                  <a:buFont typeface="Arial" charset="0"/>
                  <a:buNone/>
                </a:pPr>
                <a:r>
                  <a:rPr lang="en-US" sz="1000">
                    <a:solidFill>
                      <a:schemeClr val="tx2"/>
                    </a:solidFill>
                  </a:rPr>
                  <a:t>Business rules processing</a:t>
                </a:r>
              </a:p>
            </p:txBody>
          </p:sp>
        </p:grpSp>
        <p:pic>
          <p:nvPicPr>
            <p:cNvPr id="109616" name="Picture 42" descr="Sample-Platforms_grey1"/>
            <p:cNvPicPr>
              <a:picLocks noChangeAspect="1" noChangeArrowheads="1"/>
            </p:cNvPicPr>
            <p:nvPr/>
          </p:nvPicPr>
          <p:blipFill>
            <a:blip r:embed="rId3"/>
            <a:srcRect/>
            <a:stretch>
              <a:fillRect/>
            </a:stretch>
          </p:blipFill>
          <p:spPr bwMode="auto">
            <a:xfrm>
              <a:off x="2109" y="2660"/>
              <a:ext cx="576" cy="260"/>
            </a:xfrm>
            <a:prstGeom prst="rect">
              <a:avLst/>
            </a:prstGeom>
            <a:noFill/>
            <a:ln w="9525">
              <a:noFill/>
              <a:miter lim="800000"/>
              <a:headEnd/>
              <a:tailEnd/>
            </a:ln>
          </p:spPr>
        </p:pic>
        <p:pic>
          <p:nvPicPr>
            <p:cNvPr id="109617" name="Picture 43" descr="CommunityManagement"/>
            <p:cNvPicPr>
              <a:picLocks noChangeAspect="1" noChangeArrowheads="1"/>
            </p:cNvPicPr>
            <p:nvPr/>
          </p:nvPicPr>
          <p:blipFill>
            <a:blip r:embed="rId11"/>
            <a:srcRect/>
            <a:stretch>
              <a:fillRect/>
            </a:stretch>
          </p:blipFill>
          <p:spPr bwMode="auto">
            <a:xfrm>
              <a:off x="2290" y="2478"/>
              <a:ext cx="210" cy="408"/>
            </a:xfrm>
            <a:prstGeom prst="rect">
              <a:avLst/>
            </a:prstGeom>
            <a:noFill/>
            <a:ln w="9525">
              <a:noFill/>
              <a:miter lim="800000"/>
              <a:headEnd/>
              <a:tailEnd/>
            </a:ln>
          </p:spPr>
        </p:pic>
        <p:sp>
          <p:nvSpPr>
            <p:cNvPr id="109618" name="Text Box 44"/>
            <p:cNvSpPr txBox="1">
              <a:spLocks noChangeArrowheads="1"/>
            </p:cNvSpPr>
            <p:nvPr/>
          </p:nvSpPr>
          <p:spPr bwMode="auto">
            <a:xfrm>
              <a:off x="2111" y="2932"/>
              <a:ext cx="588" cy="96"/>
            </a:xfrm>
            <a:prstGeom prst="rect">
              <a:avLst/>
            </a:prstGeom>
            <a:noFill/>
            <a:ln w="9525">
              <a:noFill/>
              <a:miter lim="800000"/>
              <a:headEnd/>
              <a:tailEnd/>
            </a:ln>
          </p:spPr>
          <p:txBody>
            <a:bodyPr lIns="0" tIns="0" rIns="0" bIns="0">
              <a:spAutoFit/>
            </a:bodyPr>
            <a:lstStyle/>
            <a:p>
              <a:pPr algn="ctr" defTabSz="457200">
                <a:spcBef>
                  <a:spcPct val="50000"/>
                </a:spcBef>
                <a:buClr>
                  <a:srgbClr val="595959"/>
                </a:buClr>
                <a:buSzPct val="100000"/>
                <a:buFont typeface="Arial" charset="0"/>
                <a:buNone/>
              </a:pPr>
              <a:r>
                <a:rPr lang="en-US" sz="1000">
                  <a:solidFill>
                    <a:schemeClr val="tx2"/>
                  </a:solidFill>
                </a:rPr>
                <a:t>Validation</a:t>
              </a:r>
            </a:p>
          </p:txBody>
        </p:sp>
        <p:sp>
          <p:nvSpPr>
            <p:cNvPr id="109619" name="Text Box 45"/>
            <p:cNvSpPr txBox="1">
              <a:spLocks noChangeArrowheads="1"/>
            </p:cNvSpPr>
            <p:nvPr/>
          </p:nvSpPr>
          <p:spPr bwMode="auto">
            <a:xfrm rot="715032">
              <a:off x="930" y="2071"/>
              <a:ext cx="716" cy="154"/>
            </a:xfrm>
            <a:prstGeom prst="rect">
              <a:avLst/>
            </a:prstGeom>
            <a:noFill/>
            <a:ln w="9525">
              <a:noFill/>
              <a:miter lim="800000"/>
              <a:headEnd/>
              <a:tailEnd/>
            </a:ln>
          </p:spPr>
          <p:txBody>
            <a:bodyPr wrap="none">
              <a:spAutoFit/>
            </a:bodyPr>
            <a:lstStyle/>
            <a:p>
              <a:pPr defTabSz="457200">
                <a:buClr>
                  <a:srgbClr val="595959"/>
                </a:buClr>
                <a:buSzPct val="100000"/>
                <a:buFont typeface="Arial" charset="0"/>
                <a:buNone/>
              </a:pPr>
              <a:r>
                <a:rPr lang="en-GB" sz="1000" b="1">
                  <a:solidFill>
                    <a:schemeClr val="tx2"/>
                  </a:solidFill>
                </a:rPr>
                <a:t>Websphere MQ</a:t>
              </a:r>
            </a:p>
          </p:txBody>
        </p:sp>
        <p:sp>
          <p:nvSpPr>
            <p:cNvPr id="109620" name="Text Box 46"/>
            <p:cNvSpPr txBox="1">
              <a:spLocks noChangeArrowheads="1"/>
            </p:cNvSpPr>
            <p:nvPr/>
          </p:nvSpPr>
          <p:spPr bwMode="auto">
            <a:xfrm rot="-1768516">
              <a:off x="1292" y="2958"/>
              <a:ext cx="284" cy="154"/>
            </a:xfrm>
            <a:prstGeom prst="rect">
              <a:avLst/>
            </a:prstGeom>
            <a:noFill/>
            <a:ln w="9525">
              <a:noFill/>
              <a:miter lim="800000"/>
              <a:headEnd/>
              <a:tailEnd/>
            </a:ln>
          </p:spPr>
          <p:txBody>
            <a:bodyPr wrap="none">
              <a:spAutoFit/>
            </a:bodyPr>
            <a:lstStyle/>
            <a:p>
              <a:pPr defTabSz="457200">
                <a:buClr>
                  <a:srgbClr val="595959"/>
                </a:buClr>
                <a:buSzPct val="100000"/>
                <a:buFont typeface="Arial" charset="0"/>
                <a:buNone/>
              </a:pPr>
              <a:r>
                <a:rPr lang="en-GB" sz="1000" b="1">
                  <a:solidFill>
                    <a:schemeClr val="tx2"/>
                  </a:solidFill>
                </a:rPr>
                <a:t>SAP</a:t>
              </a:r>
            </a:p>
          </p:txBody>
        </p:sp>
        <p:sp>
          <p:nvSpPr>
            <p:cNvPr id="109621" name="Text Box 47"/>
            <p:cNvSpPr txBox="1">
              <a:spLocks noChangeArrowheads="1"/>
            </p:cNvSpPr>
            <p:nvPr/>
          </p:nvSpPr>
          <p:spPr bwMode="auto">
            <a:xfrm rot="-786673">
              <a:off x="921" y="2523"/>
              <a:ext cx="692" cy="154"/>
            </a:xfrm>
            <a:prstGeom prst="rect">
              <a:avLst/>
            </a:prstGeom>
            <a:noFill/>
            <a:ln w="9525">
              <a:noFill/>
              <a:miter lim="800000"/>
              <a:headEnd/>
              <a:tailEnd/>
            </a:ln>
          </p:spPr>
          <p:txBody>
            <a:bodyPr wrap="none">
              <a:spAutoFit/>
            </a:bodyPr>
            <a:lstStyle/>
            <a:p>
              <a:pPr defTabSz="457200">
                <a:buClr>
                  <a:srgbClr val="595959"/>
                </a:buClr>
                <a:buSzPct val="100000"/>
                <a:buFont typeface="Arial" charset="0"/>
                <a:buNone/>
              </a:pPr>
              <a:r>
                <a:rPr lang="en-GB" sz="1000" b="1">
                  <a:solidFill>
                    <a:schemeClr val="tx2"/>
                  </a:solidFill>
                </a:rPr>
                <a:t>Connect:Direct</a:t>
              </a:r>
            </a:p>
          </p:txBody>
        </p:sp>
        <p:sp>
          <p:nvSpPr>
            <p:cNvPr id="109622" name="Text Box 48"/>
            <p:cNvSpPr txBox="1">
              <a:spLocks noChangeArrowheads="1"/>
            </p:cNvSpPr>
            <p:nvPr/>
          </p:nvSpPr>
          <p:spPr bwMode="auto">
            <a:xfrm rot="-3176810">
              <a:off x="1816" y="3160"/>
              <a:ext cx="340" cy="155"/>
            </a:xfrm>
            <a:prstGeom prst="rect">
              <a:avLst/>
            </a:prstGeom>
            <a:noFill/>
            <a:ln w="9525">
              <a:noFill/>
              <a:miter lim="800000"/>
              <a:headEnd/>
              <a:tailEnd/>
            </a:ln>
          </p:spPr>
          <p:txBody>
            <a:bodyPr wrap="none">
              <a:spAutoFit/>
            </a:bodyPr>
            <a:lstStyle/>
            <a:p>
              <a:pPr defTabSz="457200">
                <a:buClr>
                  <a:srgbClr val="595959"/>
                </a:buClr>
                <a:buSzPct val="100000"/>
                <a:buFont typeface="Arial" charset="0"/>
                <a:buNone/>
              </a:pPr>
              <a:r>
                <a:rPr lang="en-GB" sz="1000" b="1">
                  <a:solidFill>
                    <a:schemeClr val="tx2"/>
                  </a:solidFill>
                </a:rPr>
                <a:t>RTGS</a:t>
              </a:r>
            </a:p>
          </p:txBody>
        </p:sp>
        <p:sp>
          <p:nvSpPr>
            <p:cNvPr id="109623" name="Text Box 49"/>
            <p:cNvSpPr txBox="1">
              <a:spLocks noChangeArrowheads="1"/>
            </p:cNvSpPr>
            <p:nvPr/>
          </p:nvSpPr>
          <p:spPr bwMode="auto">
            <a:xfrm rot="2342632">
              <a:off x="1747" y="1603"/>
              <a:ext cx="556" cy="154"/>
            </a:xfrm>
            <a:prstGeom prst="rect">
              <a:avLst/>
            </a:prstGeom>
            <a:noFill/>
            <a:ln w="9525">
              <a:noFill/>
              <a:miter lim="800000"/>
              <a:headEnd/>
              <a:tailEnd/>
            </a:ln>
          </p:spPr>
          <p:txBody>
            <a:bodyPr wrap="none">
              <a:spAutoFit/>
            </a:bodyPr>
            <a:lstStyle/>
            <a:p>
              <a:pPr defTabSz="457200">
                <a:buClr>
                  <a:srgbClr val="595959"/>
                </a:buClr>
                <a:buSzPct val="100000"/>
                <a:buFont typeface="Arial" charset="0"/>
                <a:buNone/>
              </a:pPr>
              <a:r>
                <a:rPr lang="en-GB" sz="1000" b="1">
                  <a:solidFill>
                    <a:schemeClr val="tx2"/>
                  </a:solidFill>
                </a:rPr>
                <a:t>Back office</a:t>
              </a:r>
            </a:p>
          </p:txBody>
        </p:sp>
        <p:sp>
          <p:nvSpPr>
            <p:cNvPr id="109624" name="Text Box 50"/>
            <p:cNvSpPr txBox="1">
              <a:spLocks noChangeArrowheads="1"/>
            </p:cNvSpPr>
            <p:nvPr/>
          </p:nvSpPr>
          <p:spPr bwMode="auto">
            <a:xfrm rot="1655837">
              <a:off x="1239" y="1708"/>
              <a:ext cx="554" cy="155"/>
            </a:xfrm>
            <a:prstGeom prst="rect">
              <a:avLst/>
            </a:prstGeom>
            <a:noFill/>
            <a:ln w="9525">
              <a:noFill/>
              <a:miter lim="800000"/>
              <a:headEnd/>
              <a:tailEnd/>
            </a:ln>
          </p:spPr>
          <p:txBody>
            <a:bodyPr wrap="none">
              <a:spAutoFit/>
            </a:bodyPr>
            <a:lstStyle/>
            <a:p>
              <a:pPr defTabSz="457200">
                <a:buClr>
                  <a:srgbClr val="595959"/>
                </a:buClr>
                <a:buSzPct val="100000"/>
                <a:buFont typeface="Arial" charset="0"/>
                <a:buNone/>
              </a:pPr>
              <a:r>
                <a:rPr lang="en-GB" sz="1000" b="1">
                  <a:solidFill>
                    <a:schemeClr val="tx2"/>
                  </a:solidFill>
                </a:rPr>
                <a:t>File system</a:t>
              </a:r>
            </a:p>
          </p:txBody>
        </p:sp>
        <p:grpSp>
          <p:nvGrpSpPr>
            <p:cNvPr id="109625" name="Group 51"/>
            <p:cNvGrpSpPr>
              <a:grpSpLocks/>
            </p:cNvGrpSpPr>
            <p:nvPr/>
          </p:nvGrpSpPr>
          <p:grpSpPr bwMode="auto">
            <a:xfrm>
              <a:off x="4377" y="2296"/>
              <a:ext cx="816" cy="409"/>
              <a:chOff x="4195" y="1887"/>
              <a:chExt cx="816" cy="409"/>
            </a:xfrm>
          </p:grpSpPr>
          <p:pic>
            <p:nvPicPr>
              <p:cNvPr id="109699" name="Picture 52"/>
              <p:cNvPicPr>
                <a:picLocks noChangeAspect="1" noChangeArrowheads="1"/>
              </p:cNvPicPr>
              <p:nvPr/>
            </p:nvPicPr>
            <p:blipFill>
              <a:blip r:embed="rId12"/>
              <a:srcRect t="22694"/>
              <a:stretch>
                <a:fillRect/>
              </a:stretch>
            </p:blipFill>
            <p:spPr bwMode="auto">
              <a:xfrm>
                <a:off x="4195" y="1887"/>
                <a:ext cx="816" cy="409"/>
              </a:xfrm>
              <a:prstGeom prst="rect">
                <a:avLst/>
              </a:prstGeom>
              <a:noFill/>
              <a:ln w="9525">
                <a:noFill/>
                <a:miter lim="800000"/>
                <a:headEnd/>
                <a:tailEnd/>
              </a:ln>
            </p:spPr>
          </p:pic>
          <p:sp>
            <p:nvSpPr>
              <p:cNvPr id="109700" name="Text Box 53"/>
              <p:cNvSpPr txBox="1">
                <a:spLocks noChangeArrowheads="1"/>
              </p:cNvSpPr>
              <p:nvPr/>
            </p:nvSpPr>
            <p:spPr bwMode="auto">
              <a:xfrm>
                <a:off x="4332" y="1979"/>
                <a:ext cx="464" cy="192"/>
              </a:xfrm>
              <a:prstGeom prst="rect">
                <a:avLst/>
              </a:prstGeom>
              <a:noFill/>
              <a:ln w="9525">
                <a:noFill/>
                <a:miter lim="800000"/>
                <a:headEnd/>
                <a:tailEnd/>
              </a:ln>
            </p:spPr>
            <p:txBody>
              <a:bodyPr wrap="none">
                <a:spAutoFit/>
              </a:bodyPr>
              <a:lstStyle/>
              <a:p>
                <a:pPr defTabSz="457200">
                  <a:buClr>
                    <a:srgbClr val="595959"/>
                  </a:buClr>
                  <a:buSzPct val="100000"/>
                  <a:buFont typeface="Arial" charset="0"/>
                  <a:buNone/>
                </a:pPr>
                <a:r>
                  <a:rPr lang="en-GB" sz="1400">
                    <a:solidFill>
                      <a:schemeClr val="tx2"/>
                    </a:solidFill>
                  </a:rPr>
                  <a:t>SWIFT</a:t>
                </a:r>
              </a:p>
            </p:txBody>
          </p:sp>
        </p:grpSp>
        <p:grpSp>
          <p:nvGrpSpPr>
            <p:cNvPr id="109626" name="Group 54"/>
            <p:cNvGrpSpPr>
              <a:grpSpLocks/>
            </p:cNvGrpSpPr>
            <p:nvPr/>
          </p:nvGrpSpPr>
          <p:grpSpPr bwMode="auto">
            <a:xfrm>
              <a:off x="3061" y="1253"/>
              <a:ext cx="816" cy="409"/>
              <a:chOff x="3833" y="1524"/>
              <a:chExt cx="816" cy="409"/>
            </a:xfrm>
          </p:grpSpPr>
          <p:pic>
            <p:nvPicPr>
              <p:cNvPr id="109697" name="Picture 55"/>
              <p:cNvPicPr>
                <a:picLocks noChangeAspect="1" noChangeArrowheads="1"/>
              </p:cNvPicPr>
              <p:nvPr/>
            </p:nvPicPr>
            <p:blipFill>
              <a:blip r:embed="rId12"/>
              <a:srcRect t="22694"/>
              <a:stretch>
                <a:fillRect/>
              </a:stretch>
            </p:blipFill>
            <p:spPr bwMode="auto">
              <a:xfrm>
                <a:off x="3833" y="1524"/>
                <a:ext cx="816" cy="409"/>
              </a:xfrm>
              <a:prstGeom prst="rect">
                <a:avLst/>
              </a:prstGeom>
              <a:noFill/>
              <a:ln w="9525">
                <a:noFill/>
                <a:miter lim="800000"/>
                <a:headEnd/>
                <a:tailEnd/>
              </a:ln>
            </p:spPr>
          </p:pic>
          <p:sp>
            <p:nvSpPr>
              <p:cNvPr id="109698" name="Text Box 56"/>
              <p:cNvSpPr txBox="1">
                <a:spLocks noChangeArrowheads="1"/>
              </p:cNvSpPr>
              <p:nvPr/>
            </p:nvSpPr>
            <p:spPr bwMode="auto">
              <a:xfrm>
                <a:off x="3969" y="1614"/>
                <a:ext cx="513" cy="194"/>
              </a:xfrm>
              <a:prstGeom prst="rect">
                <a:avLst/>
              </a:prstGeom>
              <a:noFill/>
              <a:ln w="9525">
                <a:noFill/>
                <a:miter lim="800000"/>
                <a:headEnd/>
                <a:tailEnd/>
              </a:ln>
            </p:spPr>
            <p:txBody>
              <a:bodyPr wrap="none">
                <a:spAutoFit/>
              </a:bodyPr>
              <a:lstStyle/>
              <a:p>
                <a:pPr defTabSz="457200">
                  <a:buClr>
                    <a:srgbClr val="595959"/>
                  </a:buClr>
                  <a:buSzPct val="100000"/>
                  <a:buFont typeface="Arial" charset="0"/>
                  <a:buNone/>
                </a:pPr>
                <a:r>
                  <a:rPr lang="en-GB" sz="1400">
                    <a:solidFill>
                      <a:schemeClr val="tx2"/>
                    </a:solidFill>
                  </a:rPr>
                  <a:t>NACHA</a:t>
                </a:r>
              </a:p>
            </p:txBody>
          </p:sp>
        </p:grpSp>
        <p:grpSp>
          <p:nvGrpSpPr>
            <p:cNvPr id="109627" name="Group 57"/>
            <p:cNvGrpSpPr>
              <a:grpSpLocks/>
            </p:cNvGrpSpPr>
            <p:nvPr/>
          </p:nvGrpSpPr>
          <p:grpSpPr bwMode="auto">
            <a:xfrm>
              <a:off x="3061" y="3249"/>
              <a:ext cx="816" cy="409"/>
              <a:chOff x="3289" y="1162"/>
              <a:chExt cx="816" cy="409"/>
            </a:xfrm>
          </p:grpSpPr>
          <p:pic>
            <p:nvPicPr>
              <p:cNvPr id="109695" name="Picture 58"/>
              <p:cNvPicPr>
                <a:picLocks noChangeAspect="1" noChangeArrowheads="1"/>
              </p:cNvPicPr>
              <p:nvPr/>
            </p:nvPicPr>
            <p:blipFill>
              <a:blip r:embed="rId12"/>
              <a:srcRect t="22694"/>
              <a:stretch>
                <a:fillRect/>
              </a:stretch>
            </p:blipFill>
            <p:spPr bwMode="auto">
              <a:xfrm>
                <a:off x="3289" y="1162"/>
                <a:ext cx="816" cy="409"/>
              </a:xfrm>
              <a:prstGeom prst="rect">
                <a:avLst/>
              </a:prstGeom>
              <a:noFill/>
              <a:ln w="9525">
                <a:noFill/>
                <a:miter lim="800000"/>
                <a:headEnd/>
                <a:tailEnd/>
              </a:ln>
            </p:spPr>
          </p:pic>
          <p:sp>
            <p:nvSpPr>
              <p:cNvPr id="109696" name="Text Box 59"/>
              <p:cNvSpPr txBox="1">
                <a:spLocks noChangeArrowheads="1"/>
              </p:cNvSpPr>
              <p:nvPr/>
            </p:nvSpPr>
            <p:spPr bwMode="auto">
              <a:xfrm>
                <a:off x="3379" y="1253"/>
                <a:ext cx="583" cy="192"/>
              </a:xfrm>
              <a:prstGeom prst="rect">
                <a:avLst/>
              </a:prstGeom>
              <a:noFill/>
              <a:ln w="9525">
                <a:noFill/>
                <a:miter lim="800000"/>
                <a:headEnd/>
                <a:tailEnd/>
              </a:ln>
            </p:spPr>
            <p:txBody>
              <a:bodyPr wrap="none">
                <a:spAutoFit/>
              </a:bodyPr>
              <a:lstStyle/>
              <a:p>
                <a:pPr defTabSz="457200">
                  <a:buClr>
                    <a:srgbClr val="595959"/>
                  </a:buClr>
                  <a:buSzPct val="100000"/>
                  <a:buFont typeface="Arial" charset="0"/>
                  <a:buNone/>
                </a:pPr>
                <a:r>
                  <a:rPr lang="en-GB" sz="1400">
                    <a:solidFill>
                      <a:schemeClr val="tx2"/>
                    </a:solidFill>
                  </a:rPr>
                  <a:t>Domestic</a:t>
                </a:r>
              </a:p>
            </p:txBody>
          </p:sp>
        </p:grpSp>
        <p:sp>
          <p:nvSpPr>
            <p:cNvPr id="109628" name="Line 60"/>
            <p:cNvSpPr>
              <a:spLocks noChangeShapeType="1"/>
            </p:cNvSpPr>
            <p:nvPr/>
          </p:nvSpPr>
          <p:spPr bwMode="auto">
            <a:xfrm>
              <a:off x="2971" y="890"/>
              <a:ext cx="0" cy="816"/>
            </a:xfrm>
            <a:prstGeom prst="line">
              <a:avLst/>
            </a:prstGeom>
            <a:noFill/>
            <a:ln w="19050">
              <a:solidFill>
                <a:srgbClr val="CCCCCC"/>
              </a:solidFill>
              <a:prstDash val="sysDot"/>
              <a:round/>
              <a:headEnd/>
              <a:tailEnd/>
            </a:ln>
          </p:spPr>
          <p:txBody>
            <a:bodyPr wrap="none" anchor="ctr"/>
            <a:lstStyle/>
            <a:p>
              <a:endParaRPr lang="da-DK"/>
            </a:p>
          </p:txBody>
        </p:sp>
        <p:sp>
          <p:nvSpPr>
            <p:cNvPr id="109629" name="Line 61"/>
            <p:cNvSpPr>
              <a:spLocks noChangeShapeType="1"/>
            </p:cNvSpPr>
            <p:nvPr/>
          </p:nvSpPr>
          <p:spPr bwMode="auto">
            <a:xfrm>
              <a:off x="2971" y="3203"/>
              <a:ext cx="0" cy="771"/>
            </a:xfrm>
            <a:prstGeom prst="line">
              <a:avLst/>
            </a:prstGeom>
            <a:noFill/>
            <a:ln w="19050">
              <a:solidFill>
                <a:srgbClr val="CCCCCC"/>
              </a:solidFill>
              <a:prstDash val="sysDot"/>
              <a:round/>
              <a:headEnd/>
              <a:tailEnd/>
            </a:ln>
          </p:spPr>
          <p:txBody>
            <a:bodyPr wrap="none" anchor="ctr"/>
            <a:lstStyle/>
            <a:p>
              <a:endParaRPr lang="da-DK"/>
            </a:p>
          </p:txBody>
        </p:sp>
        <p:grpSp>
          <p:nvGrpSpPr>
            <p:cNvPr id="109630" name="Group 62"/>
            <p:cNvGrpSpPr>
              <a:grpSpLocks/>
            </p:cNvGrpSpPr>
            <p:nvPr/>
          </p:nvGrpSpPr>
          <p:grpSpPr bwMode="auto">
            <a:xfrm>
              <a:off x="3651" y="2069"/>
              <a:ext cx="590" cy="646"/>
              <a:chOff x="2290" y="799"/>
              <a:chExt cx="590" cy="646"/>
            </a:xfrm>
          </p:grpSpPr>
          <p:pic>
            <p:nvPicPr>
              <p:cNvPr id="109692" name="Picture 63" descr="Sample-Platforms_grey1"/>
              <p:cNvPicPr>
                <a:picLocks noChangeAspect="1" noChangeArrowheads="1"/>
              </p:cNvPicPr>
              <p:nvPr/>
            </p:nvPicPr>
            <p:blipFill>
              <a:blip r:embed="rId3"/>
              <a:srcRect/>
              <a:stretch>
                <a:fillRect/>
              </a:stretch>
            </p:blipFill>
            <p:spPr bwMode="auto">
              <a:xfrm>
                <a:off x="2290" y="981"/>
                <a:ext cx="590" cy="266"/>
              </a:xfrm>
              <a:prstGeom prst="rect">
                <a:avLst/>
              </a:prstGeom>
              <a:noFill/>
              <a:ln w="9525">
                <a:noFill/>
                <a:miter lim="800000"/>
                <a:headEnd/>
                <a:tailEnd/>
              </a:ln>
            </p:spPr>
          </p:pic>
          <p:sp>
            <p:nvSpPr>
              <p:cNvPr id="109693" name="Text Box 64"/>
              <p:cNvSpPr txBox="1">
                <a:spLocks noChangeArrowheads="1"/>
              </p:cNvSpPr>
              <p:nvPr/>
            </p:nvSpPr>
            <p:spPr bwMode="auto">
              <a:xfrm>
                <a:off x="2290" y="1253"/>
                <a:ext cx="588" cy="192"/>
              </a:xfrm>
              <a:prstGeom prst="rect">
                <a:avLst/>
              </a:prstGeom>
              <a:noFill/>
              <a:ln w="9525">
                <a:noFill/>
                <a:miter lim="800000"/>
                <a:headEnd/>
                <a:tailEnd/>
              </a:ln>
            </p:spPr>
            <p:txBody>
              <a:bodyPr lIns="0" tIns="0" rIns="0" bIns="0">
                <a:spAutoFit/>
              </a:bodyPr>
              <a:lstStyle/>
              <a:p>
                <a:pPr algn="ctr" defTabSz="457200">
                  <a:spcBef>
                    <a:spcPct val="50000"/>
                  </a:spcBef>
                  <a:buClr>
                    <a:srgbClr val="595959"/>
                  </a:buClr>
                  <a:buSzPct val="100000"/>
                  <a:buFont typeface="Arial" charset="0"/>
                  <a:buNone/>
                </a:pPr>
                <a:r>
                  <a:rPr lang="en-US" sz="1000">
                    <a:solidFill>
                      <a:schemeClr val="tx2"/>
                    </a:solidFill>
                  </a:rPr>
                  <a:t>Standards libraries</a:t>
                </a:r>
              </a:p>
            </p:txBody>
          </p:sp>
          <p:pic>
            <p:nvPicPr>
              <p:cNvPr id="109694" name="Picture 65" descr="ICON_Catalog"/>
              <p:cNvPicPr>
                <a:picLocks noChangeAspect="1" noChangeArrowheads="1"/>
              </p:cNvPicPr>
              <p:nvPr/>
            </p:nvPicPr>
            <p:blipFill>
              <a:blip r:embed="rId13"/>
              <a:srcRect/>
              <a:stretch>
                <a:fillRect/>
              </a:stretch>
            </p:blipFill>
            <p:spPr bwMode="auto">
              <a:xfrm>
                <a:off x="2436" y="799"/>
                <a:ext cx="263" cy="363"/>
              </a:xfrm>
              <a:prstGeom prst="rect">
                <a:avLst/>
              </a:prstGeom>
              <a:noFill/>
              <a:ln w="9525">
                <a:noFill/>
                <a:miter lim="800000"/>
                <a:headEnd/>
                <a:tailEnd/>
              </a:ln>
            </p:spPr>
          </p:pic>
        </p:grpSp>
        <p:grpSp>
          <p:nvGrpSpPr>
            <p:cNvPr id="109631" name="Group 66"/>
            <p:cNvGrpSpPr>
              <a:grpSpLocks/>
            </p:cNvGrpSpPr>
            <p:nvPr/>
          </p:nvGrpSpPr>
          <p:grpSpPr bwMode="auto">
            <a:xfrm>
              <a:off x="1139" y="799"/>
              <a:ext cx="607" cy="592"/>
              <a:chOff x="1139" y="890"/>
              <a:chExt cx="607" cy="592"/>
            </a:xfrm>
          </p:grpSpPr>
          <p:pic>
            <p:nvPicPr>
              <p:cNvPr id="109688" name="Picture 67" descr="Sample-Platforms_grey1"/>
              <p:cNvPicPr>
                <a:picLocks noChangeAspect="1" noChangeArrowheads="1"/>
              </p:cNvPicPr>
              <p:nvPr/>
            </p:nvPicPr>
            <p:blipFill>
              <a:blip r:embed="rId3"/>
              <a:srcRect/>
              <a:stretch>
                <a:fillRect/>
              </a:stretch>
            </p:blipFill>
            <p:spPr bwMode="auto">
              <a:xfrm>
                <a:off x="1139" y="1208"/>
                <a:ext cx="607" cy="274"/>
              </a:xfrm>
              <a:prstGeom prst="rect">
                <a:avLst/>
              </a:prstGeom>
              <a:noFill/>
              <a:ln w="9525">
                <a:noFill/>
                <a:miter lim="800000"/>
                <a:headEnd/>
                <a:tailEnd/>
              </a:ln>
            </p:spPr>
          </p:pic>
          <p:grpSp>
            <p:nvGrpSpPr>
              <p:cNvPr id="109689" name="Group 68"/>
              <p:cNvGrpSpPr>
                <a:grpSpLocks/>
              </p:cNvGrpSpPr>
              <p:nvPr/>
            </p:nvGrpSpPr>
            <p:grpSpPr bwMode="auto">
              <a:xfrm>
                <a:off x="1247" y="890"/>
                <a:ext cx="423" cy="544"/>
                <a:chOff x="3600" y="1680"/>
                <a:chExt cx="560" cy="720"/>
              </a:xfrm>
            </p:grpSpPr>
            <p:pic>
              <p:nvPicPr>
                <p:cNvPr id="109690" name="Picture 69" descr="ICON_Enterprise"/>
                <p:cNvPicPr>
                  <a:picLocks noChangeAspect="1" noChangeArrowheads="1"/>
                </p:cNvPicPr>
                <p:nvPr/>
              </p:nvPicPr>
              <p:blipFill>
                <a:blip r:embed="rId14"/>
                <a:srcRect/>
                <a:stretch>
                  <a:fillRect/>
                </a:stretch>
              </p:blipFill>
              <p:spPr bwMode="auto">
                <a:xfrm>
                  <a:off x="3600" y="1680"/>
                  <a:ext cx="374" cy="678"/>
                </a:xfrm>
                <a:prstGeom prst="rect">
                  <a:avLst/>
                </a:prstGeom>
                <a:noFill/>
                <a:ln w="9525">
                  <a:noFill/>
                  <a:miter lim="800000"/>
                  <a:headEnd/>
                  <a:tailEnd/>
                </a:ln>
              </p:spPr>
            </p:pic>
            <p:pic>
              <p:nvPicPr>
                <p:cNvPr id="109691" name="Picture 70" descr="ICON_Application"/>
                <p:cNvPicPr>
                  <a:picLocks noChangeAspect="1" noChangeArrowheads="1"/>
                </p:cNvPicPr>
                <p:nvPr/>
              </p:nvPicPr>
              <p:blipFill>
                <a:blip r:embed="rId15"/>
                <a:srcRect/>
                <a:stretch>
                  <a:fillRect/>
                </a:stretch>
              </p:blipFill>
              <p:spPr bwMode="auto">
                <a:xfrm>
                  <a:off x="3888" y="2116"/>
                  <a:ext cx="272" cy="284"/>
                </a:xfrm>
                <a:prstGeom prst="rect">
                  <a:avLst/>
                </a:prstGeom>
                <a:noFill/>
                <a:ln w="9525">
                  <a:noFill/>
                  <a:miter lim="800000"/>
                  <a:headEnd/>
                  <a:tailEnd/>
                </a:ln>
              </p:spPr>
            </p:pic>
          </p:grpSp>
        </p:grpSp>
        <p:grpSp>
          <p:nvGrpSpPr>
            <p:cNvPr id="109632" name="Group 71"/>
            <p:cNvGrpSpPr>
              <a:grpSpLocks/>
            </p:cNvGrpSpPr>
            <p:nvPr/>
          </p:nvGrpSpPr>
          <p:grpSpPr bwMode="auto">
            <a:xfrm>
              <a:off x="1292" y="3430"/>
              <a:ext cx="607" cy="592"/>
              <a:chOff x="1139" y="890"/>
              <a:chExt cx="607" cy="592"/>
            </a:xfrm>
          </p:grpSpPr>
          <p:pic>
            <p:nvPicPr>
              <p:cNvPr id="109684" name="Picture 72" descr="Sample-Platforms_grey1"/>
              <p:cNvPicPr>
                <a:picLocks noChangeAspect="1" noChangeArrowheads="1"/>
              </p:cNvPicPr>
              <p:nvPr/>
            </p:nvPicPr>
            <p:blipFill>
              <a:blip r:embed="rId3"/>
              <a:srcRect/>
              <a:stretch>
                <a:fillRect/>
              </a:stretch>
            </p:blipFill>
            <p:spPr bwMode="auto">
              <a:xfrm>
                <a:off x="1139" y="1208"/>
                <a:ext cx="607" cy="274"/>
              </a:xfrm>
              <a:prstGeom prst="rect">
                <a:avLst/>
              </a:prstGeom>
              <a:noFill/>
              <a:ln w="9525">
                <a:noFill/>
                <a:miter lim="800000"/>
                <a:headEnd/>
                <a:tailEnd/>
              </a:ln>
            </p:spPr>
          </p:pic>
          <p:grpSp>
            <p:nvGrpSpPr>
              <p:cNvPr id="109685" name="Group 73"/>
              <p:cNvGrpSpPr>
                <a:grpSpLocks/>
              </p:cNvGrpSpPr>
              <p:nvPr/>
            </p:nvGrpSpPr>
            <p:grpSpPr bwMode="auto">
              <a:xfrm>
                <a:off x="1247" y="890"/>
                <a:ext cx="423" cy="544"/>
                <a:chOff x="3600" y="1680"/>
                <a:chExt cx="560" cy="720"/>
              </a:xfrm>
            </p:grpSpPr>
            <p:pic>
              <p:nvPicPr>
                <p:cNvPr id="109686" name="Picture 74" descr="ICON_Enterprise"/>
                <p:cNvPicPr>
                  <a:picLocks noChangeAspect="1" noChangeArrowheads="1"/>
                </p:cNvPicPr>
                <p:nvPr/>
              </p:nvPicPr>
              <p:blipFill>
                <a:blip r:embed="rId14"/>
                <a:srcRect/>
                <a:stretch>
                  <a:fillRect/>
                </a:stretch>
              </p:blipFill>
              <p:spPr bwMode="auto">
                <a:xfrm>
                  <a:off x="3600" y="1680"/>
                  <a:ext cx="374" cy="678"/>
                </a:xfrm>
                <a:prstGeom prst="rect">
                  <a:avLst/>
                </a:prstGeom>
                <a:noFill/>
                <a:ln w="9525">
                  <a:noFill/>
                  <a:miter lim="800000"/>
                  <a:headEnd/>
                  <a:tailEnd/>
                </a:ln>
              </p:spPr>
            </p:pic>
            <p:pic>
              <p:nvPicPr>
                <p:cNvPr id="109687" name="Picture 75" descr="ICON_Application"/>
                <p:cNvPicPr>
                  <a:picLocks noChangeAspect="1" noChangeArrowheads="1"/>
                </p:cNvPicPr>
                <p:nvPr/>
              </p:nvPicPr>
              <p:blipFill>
                <a:blip r:embed="rId15"/>
                <a:srcRect/>
                <a:stretch>
                  <a:fillRect/>
                </a:stretch>
              </p:blipFill>
              <p:spPr bwMode="auto">
                <a:xfrm>
                  <a:off x="3888" y="2116"/>
                  <a:ext cx="272" cy="284"/>
                </a:xfrm>
                <a:prstGeom prst="rect">
                  <a:avLst/>
                </a:prstGeom>
                <a:noFill/>
                <a:ln w="9525">
                  <a:noFill/>
                  <a:miter lim="800000"/>
                  <a:headEnd/>
                  <a:tailEnd/>
                </a:ln>
              </p:spPr>
            </p:pic>
          </p:grpSp>
        </p:grpSp>
        <p:grpSp>
          <p:nvGrpSpPr>
            <p:cNvPr id="109633" name="Group 76"/>
            <p:cNvGrpSpPr>
              <a:grpSpLocks/>
            </p:cNvGrpSpPr>
            <p:nvPr/>
          </p:nvGrpSpPr>
          <p:grpSpPr bwMode="auto">
            <a:xfrm>
              <a:off x="476" y="3022"/>
              <a:ext cx="607" cy="592"/>
              <a:chOff x="1139" y="890"/>
              <a:chExt cx="607" cy="592"/>
            </a:xfrm>
          </p:grpSpPr>
          <p:pic>
            <p:nvPicPr>
              <p:cNvPr id="109680" name="Picture 77" descr="Sample-Platforms_grey1"/>
              <p:cNvPicPr>
                <a:picLocks noChangeAspect="1" noChangeArrowheads="1"/>
              </p:cNvPicPr>
              <p:nvPr/>
            </p:nvPicPr>
            <p:blipFill>
              <a:blip r:embed="rId3"/>
              <a:srcRect/>
              <a:stretch>
                <a:fillRect/>
              </a:stretch>
            </p:blipFill>
            <p:spPr bwMode="auto">
              <a:xfrm>
                <a:off x="1139" y="1208"/>
                <a:ext cx="607" cy="274"/>
              </a:xfrm>
              <a:prstGeom prst="rect">
                <a:avLst/>
              </a:prstGeom>
              <a:noFill/>
              <a:ln w="9525">
                <a:noFill/>
                <a:miter lim="800000"/>
                <a:headEnd/>
                <a:tailEnd/>
              </a:ln>
            </p:spPr>
          </p:pic>
          <p:grpSp>
            <p:nvGrpSpPr>
              <p:cNvPr id="109681" name="Group 78"/>
              <p:cNvGrpSpPr>
                <a:grpSpLocks/>
              </p:cNvGrpSpPr>
              <p:nvPr/>
            </p:nvGrpSpPr>
            <p:grpSpPr bwMode="auto">
              <a:xfrm>
                <a:off x="1247" y="890"/>
                <a:ext cx="423" cy="544"/>
                <a:chOff x="3600" y="1680"/>
                <a:chExt cx="560" cy="720"/>
              </a:xfrm>
            </p:grpSpPr>
            <p:pic>
              <p:nvPicPr>
                <p:cNvPr id="109682" name="Picture 79" descr="ICON_Enterprise"/>
                <p:cNvPicPr>
                  <a:picLocks noChangeAspect="1" noChangeArrowheads="1"/>
                </p:cNvPicPr>
                <p:nvPr/>
              </p:nvPicPr>
              <p:blipFill>
                <a:blip r:embed="rId14"/>
                <a:srcRect/>
                <a:stretch>
                  <a:fillRect/>
                </a:stretch>
              </p:blipFill>
              <p:spPr bwMode="auto">
                <a:xfrm>
                  <a:off x="3600" y="1680"/>
                  <a:ext cx="374" cy="678"/>
                </a:xfrm>
                <a:prstGeom prst="rect">
                  <a:avLst/>
                </a:prstGeom>
                <a:noFill/>
                <a:ln w="9525">
                  <a:noFill/>
                  <a:miter lim="800000"/>
                  <a:headEnd/>
                  <a:tailEnd/>
                </a:ln>
              </p:spPr>
            </p:pic>
            <p:pic>
              <p:nvPicPr>
                <p:cNvPr id="109683" name="Picture 80" descr="ICON_Application"/>
                <p:cNvPicPr>
                  <a:picLocks noChangeAspect="1" noChangeArrowheads="1"/>
                </p:cNvPicPr>
                <p:nvPr/>
              </p:nvPicPr>
              <p:blipFill>
                <a:blip r:embed="rId15"/>
                <a:srcRect/>
                <a:stretch>
                  <a:fillRect/>
                </a:stretch>
              </p:blipFill>
              <p:spPr bwMode="auto">
                <a:xfrm>
                  <a:off x="3888" y="2116"/>
                  <a:ext cx="272" cy="284"/>
                </a:xfrm>
                <a:prstGeom prst="rect">
                  <a:avLst/>
                </a:prstGeom>
                <a:noFill/>
                <a:ln w="9525">
                  <a:noFill/>
                  <a:miter lim="800000"/>
                  <a:headEnd/>
                  <a:tailEnd/>
                </a:ln>
              </p:spPr>
            </p:pic>
          </p:grpSp>
        </p:grpSp>
        <p:grpSp>
          <p:nvGrpSpPr>
            <p:cNvPr id="109634" name="Group 82"/>
            <p:cNvGrpSpPr>
              <a:grpSpLocks/>
            </p:cNvGrpSpPr>
            <p:nvPr/>
          </p:nvGrpSpPr>
          <p:grpSpPr bwMode="auto">
            <a:xfrm>
              <a:off x="68" y="2430"/>
              <a:ext cx="607" cy="592"/>
              <a:chOff x="1139" y="890"/>
              <a:chExt cx="607" cy="592"/>
            </a:xfrm>
          </p:grpSpPr>
          <p:pic>
            <p:nvPicPr>
              <p:cNvPr id="109676" name="Picture 83" descr="Sample-Platforms_grey1"/>
              <p:cNvPicPr>
                <a:picLocks noChangeAspect="1" noChangeArrowheads="1"/>
              </p:cNvPicPr>
              <p:nvPr/>
            </p:nvPicPr>
            <p:blipFill>
              <a:blip r:embed="rId3"/>
              <a:srcRect/>
              <a:stretch>
                <a:fillRect/>
              </a:stretch>
            </p:blipFill>
            <p:spPr bwMode="auto">
              <a:xfrm>
                <a:off x="1139" y="1208"/>
                <a:ext cx="607" cy="274"/>
              </a:xfrm>
              <a:prstGeom prst="rect">
                <a:avLst/>
              </a:prstGeom>
              <a:noFill/>
              <a:ln w="9525">
                <a:noFill/>
                <a:miter lim="800000"/>
                <a:headEnd/>
                <a:tailEnd/>
              </a:ln>
            </p:spPr>
          </p:pic>
          <p:grpSp>
            <p:nvGrpSpPr>
              <p:cNvPr id="109677" name="Group 84"/>
              <p:cNvGrpSpPr>
                <a:grpSpLocks/>
              </p:cNvGrpSpPr>
              <p:nvPr/>
            </p:nvGrpSpPr>
            <p:grpSpPr bwMode="auto">
              <a:xfrm>
                <a:off x="1247" y="890"/>
                <a:ext cx="423" cy="544"/>
                <a:chOff x="3600" y="1680"/>
                <a:chExt cx="560" cy="720"/>
              </a:xfrm>
            </p:grpSpPr>
            <p:pic>
              <p:nvPicPr>
                <p:cNvPr id="109678" name="Picture 85" descr="ICON_Enterprise"/>
                <p:cNvPicPr>
                  <a:picLocks noChangeAspect="1" noChangeArrowheads="1"/>
                </p:cNvPicPr>
                <p:nvPr/>
              </p:nvPicPr>
              <p:blipFill>
                <a:blip r:embed="rId14"/>
                <a:srcRect/>
                <a:stretch>
                  <a:fillRect/>
                </a:stretch>
              </p:blipFill>
              <p:spPr bwMode="auto">
                <a:xfrm>
                  <a:off x="3600" y="1680"/>
                  <a:ext cx="374" cy="678"/>
                </a:xfrm>
                <a:prstGeom prst="rect">
                  <a:avLst/>
                </a:prstGeom>
                <a:noFill/>
                <a:ln w="9525">
                  <a:noFill/>
                  <a:miter lim="800000"/>
                  <a:headEnd/>
                  <a:tailEnd/>
                </a:ln>
              </p:spPr>
            </p:pic>
            <p:pic>
              <p:nvPicPr>
                <p:cNvPr id="109679" name="Picture 86" descr="ICON_Application"/>
                <p:cNvPicPr>
                  <a:picLocks noChangeAspect="1" noChangeArrowheads="1"/>
                </p:cNvPicPr>
                <p:nvPr/>
              </p:nvPicPr>
              <p:blipFill>
                <a:blip r:embed="rId15"/>
                <a:srcRect/>
                <a:stretch>
                  <a:fillRect/>
                </a:stretch>
              </p:blipFill>
              <p:spPr bwMode="auto">
                <a:xfrm>
                  <a:off x="3888" y="2116"/>
                  <a:ext cx="272" cy="284"/>
                </a:xfrm>
                <a:prstGeom prst="rect">
                  <a:avLst/>
                </a:prstGeom>
                <a:noFill/>
                <a:ln w="9525">
                  <a:noFill/>
                  <a:miter lim="800000"/>
                  <a:headEnd/>
                  <a:tailEnd/>
                </a:ln>
              </p:spPr>
            </p:pic>
          </p:grpSp>
        </p:grpSp>
        <p:grpSp>
          <p:nvGrpSpPr>
            <p:cNvPr id="109635" name="Group 87"/>
            <p:cNvGrpSpPr>
              <a:grpSpLocks/>
            </p:cNvGrpSpPr>
            <p:nvPr/>
          </p:nvGrpSpPr>
          <p:grpSpPr bwMode="auto">
            <a:xfrm>
              <a:off x="158" y="1661"/>
              <a:ext cx="607" cy="592"/>
              <a:chOff x="1139" y="890"/>
              <a:chExt cx="607" cy="592"/>
            </a:xfrm>
          </p:grpSpPr>
          <p:pic>
            <p:nvPicPr>
              <p:cNvPr id="109672" name="Picture 88" descr="Sample-Platforms_grey1"/>
              <p:cNvPicPr>
                <a:picLocks noChangeAspect="1" noChangeArrowheads="1"/>
              </p:cNvPicPr>
              <p:nvPr/>
            </p:nvPicPr>
            <p:blipFill>
              <a:blip r:embed="rId3"/>
              <a:srcRect/>
              <a:stretch>
                <a:fillRect/>
              </a:stretch>
            </p:blipFill>
            <p:spPr bwMode="auto">
              <a:xfrm>
                <a:off x="1139" y="1208"/>
                <a:ext cx="607" cy="274"/>
              </a:xfrm>
              <a:prstGeom prst="rect">
                <a:avLst/>
              </a:prstGeom>
              <a:noFill/>
              <a:ln w="9525">
                <a:noFill/>
                <a:miter lim="800000"/>
                <a:headEnd/>
                <a:tailEnd/>
              </a:ln>
            </p:spPr>
          </p:pic>
          <p:grpSp>
            <p:nvGrpSpPr>
              <p:cNvPr id="109673" name="Group 89"/>
              <p:cNvGrpSpPr>
                <a:grpSpLocks/>
              </p:cNvGrpSpPr>
              <p:nvPr/>
            </p:nvGrpSpPr>
            <p:grpSpPr bwMode="auto">
              <a:xfrm>
                <a:off x="1247" y="890"/>
                <a:ext cx="423" cy="544"/>
                <a:chOff x="3600" y="1680"/>
                <a:chExt cx="560" cy="720"/>
              </a:xfrm>
            </p:grpSpPr>
            <p:pic>
              <p:nvPicPr>
                <p:cNvPr id="109674" name="Picture 90" descr="ICON_Enterprise"/>
                <p:cNvPicPr>
                  <a:picLocks noChangeAspect="1" noChangeArrowheads="1"/>
                </p:cNvPicPr>
                <p:nvPr/>
              </p:nvPicPr>
              <p:blipFill>
                <a:blip r:embed="rId14"/>
                <a:srcRect/>
                <a:stretch>
                  <a:fillRect/>
                </a:stretch>
              </p:blipFill>
              <p:spPr bwMode="auto">
                <a:xfrm>
                  <a:off x="3600" y="1680"/>
                  <a:ext cx="374" cy="678"/>
                </a:xfrm>
                <a:prstGeom prst="rect">
                  <a:avLst/>
                </a:prstGeom>
                <a:noFill/>
                <a:ln w="9525">
                  <a:noFill/>
                  <a:miter lim="800000"/>
                  <a:headEnd/>
                  <a:tailEnd/>
                </a:ln>
              </p:spPr>
            </p:pic>
            <p:pic>
              <p:nvPicPr>
                <p:cNvPr id="109675" name="Picture 91" descr="ICON_Application"/>
                <p:cNvPicPr>
                  <a:picLocks noChangeAspect="1" noChangeArrowheads="1"/>
                </p:cNvPicPr>
                <p:nvPr/>
              </p:nvPicPr>
              <p:blipFill>
                <a:blip r:embed="rId15"/>
                <a:srcRect/>
                <a:stretch>
                  <a:fillRect/>
                </a:stretch>
              </p:blipFill>
              <p:spPr bwMode="auto">
                <a:xfrm>
                  <a:off x="3888" y="2116"/>
                  <a:ext cx="272" cy="284"/>
                </a:xfrm>
                <a:prstGeom prst="rect">
                  <a:avLst/>
                </a:prstGeom>
                <a:noFill/>
                <a:ln w="9525">
                  <a:noFill/>
                  <a:miter lim="800000"/>
                  <a:headEnd/>
                  <a:tailEnd/>
                </a:ln>
              </p:spPr>
            </p:pic>
          </p:grpSp>
        </p:grpSp>
        <p:grpSp>
          <p:nvGrpSpPr>
            <p:cNvPr id="109636" name="Group 92"/>
            <p:cNvGrpSpPr>
              <a:grpSpLocks/>
            </p:cNvGrpSpPr>
            <p:nvPr/>
          </p:nvGrpSpPr>
          <p:grpSpPr bwMode="auto">
            <a:xfrm>
              <a:off x="431" y="1026"/>
              <a:ext cx="607" cy="592"/>
              <a:chOff x="1139" y="890"/>
              <a:chExt cx="607" cy="592"/>
            </a:xfrm>
          </p:grpSpPr>
          <p:pic>
            <p:nvPicPr>
              <p:cNvPr id="109668" name="Picture 93" descr="Sample-Platforms_grey1"/>
              <p:cNvPicPr>
                <a:picLocks noChangeAspect="1" noChangeArrowheads="1"/>
              </p:cNvPicPr>
              <p:nvPr/>
            </p:nvPicPr>
            <p:blipFill>
              <a:blip r:embed="rId3"/>
              <a:srcRect/>
              <a:stretch>
                <a:fillRect/>
              </a:stretch>
            </p:blipFill>
            <p:spPr bwMode="auto">
              <a:xfrm>
                <a:off x="1139" y="1208"/>
                <a:ext cx="607" cy="274"/>
              </a:xfrm>
              <a:prstGeom prst="rect">
                <a:avLst/>
              </a:prstGeom>
              <a:noFill/>
              <a:ln w="9525">
                <a:noFill/>
                <a:miter lim="800000"/>
                <a:headEnd/>
                <a:tailEnd/>
              </a:ln>
            </p:spPr>
          </p:pic>
          <p:grpSp>
            <p:nvGrpSpPr>
              <p:cNvPr id="109669" name="Group 94"/>
              <p:cNvGrpSpPr>
                <a:grpSpLocks/>
              </p:cNvGrpSpPr>
              <p:nvPr/>
            </p:nvGrpSpPr>
            <p:grpSpPr bwMode="auto">
              <a:xfrm>
                <a:off x="1247" y="890"/>
                <a:ext cx="423" cy="544"/>
                <a:chOff x="3600" y="1680"/>
                <a:chExt cx="560" cy="720"/>
              </a:xfrm>
            </p:grpSpPr>
            <p:pic>
              <p:nvPicPr>
                <p:cNvPr id="109670" name="Picture 95" descr="ICON_Enterprise"/>
                <p:cNvPicPr>
                  <a:picLocks noChangeAspect="1" noChangeArrowheads="1"/>
                </p:cNvPicPr>
                <p:nvPr/>
              </p:nvPicPr>
              <p:blipFill>
                <a:blip r:embed="rId14"/>
                <a:srcRect/>
                <a:stretch>
                  <a:fillRect/>
                </a:stretch>
              </p:blipFill>
              <p:spPr bwMode="auto">
                <a:xfrm>
                  <a:off x="3600" y="1680"/>
                  <a:ext cx="374" cy="678"/>
                </a:xfrm>
                <a:prstGeom prst="rect">
                  <a:avLst/>
                </a:prstGeom>
                <a:noFill/>
                <a:ln w="9525">
                  <a:noFill/>
                  <a:miter lim="800000"/>
                  <a:headEnd/>
                  <a:tailEnd/>
                </a:ln>
              </p:spPr>
            </p:pic>
            <p:pic>
              <p:nvPicPr>
                <p:cNvPr id="109671" name="Picture 96" descr="ICON_Application"/>
                <p:cNvPicPr>
                  <a:picLocks noChangeAspect="1" noChangeArrowheads="1"/>
                </p:cNvPicPr>
                <p:nvPr/>
              </p:nvPicPr>
              <p:blipFill>
                <a:blip r:embed="rId15"/>
                <a:srcRect/>
                <a:stretch>
                  <a:fillRect/>
                </a:stretch>
              </p:blipFill>
              <p:spPr bwMode="auto">
                <a:xfrm>
                  <a:off x="3888" y="2116"/>
                  <a:ext cx="272" cy="284"/>
                </a:xfrm>
                <a:prstGeom prst="rect">
                  <a:avLst/>
                </a:prstGeom>
                <a:noFill/>
                <a:ln w="9525">
                  <a:noFill/>
                  <a:miter lim="800000"/>
                  <a:headEnd/>
                  <a:tailEnd/>
                </a:ln>
              </p:spPr>
            </p:pic>
          </p:grpSp>
        </p:grpSp>
        <p:grpSp>
          <p:nvGrpSpPr>
            <p:cNvPr id="109637" name="Group 97"/>
            <p:cNvGrpSpPr>
              <a:grpSpLocks/>
            </p:cNvGrpSpPr>
            <p:nvPr/>
          </p:nvGrpSpPr>
          <p:grpSpPr bwMode="auto">
            <a:xfrm>
              <a:off x="4150" y="1525"/>
              <a:ext cx="499" cy="385"/>
              <a:chOff x="5148" y="3339"/>
              <a:chExt cx="499" cy="385"/>
            </a:xfrm>
          </p:grpSpPr>
          <p:pic>
            <p:nvPicPr>
              <p:cNvPr id="109666" name="Picture 98" descr="Sample-Platforms_grey1"/>
              <p:cNvPicPr>
                <a:picLocks noChangeAspect="1" noChangeArrowheads="1"/>
              </p:cNvPicPr>
              <p:nvPr/>
            </p:nvPicPr>
            <p:blipFill>
              <a:blip r:embed="rId3"/>
              <a:srcRect/>
              <a:stretch>
                <a:fillRect/>
              </a:stretch>
            </p:blipFill>
            <p:spPr bwMode="auto">
              <a:xfrm>
                <a:off x="5148" y="3521"/>
                <a:ext cx="499" cy="203"/>
              </a:xfrm>
              <a:prstGeom prst="rect">
                <a:avLst/>
              </a:prstGeom>
              <a:noFill/>
              <a:ln w="9525">
                <a:noFill/>
                <a:miter lim="800000"/>
                <a:headEnd/>
                <a:tailEnd/>
              </a:ln>
            </p:spPr>
          </p:pic>
          <p:pic>
            <p:nvPicPr>
              <p:cNvPr id="109667" name="Picture 99" descr="swift_logo_dark_293"/>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bwMode="auto">
              <a:xfrm>
                <a:off x="5239" y="3339"/>
                <a:ext cx="303" cy="318"/>
              </a:xfrm>
              <a:prstGeom prst="rect">
                <a:avLst/>
              </a:prstGeom>
              <a:noFill/>
              <a:ln w="9525">
                <a:noFill/>
                <a:miter lim="800000"/>
                <a:headEnd/>
                <a:tailEnd/>
              </a:ln>
            </p:spPr>
          </p:pic>
        </p:grpSp>
        <p:grpSp>
          <p:nvGrpSpPr>
            <p:cNvPr id="109638" name="Group 100"/>
            <p:cNvGrpSpPr>
              <a:grpSpLocks/>
            </p:cNvGrpSpPr>
            <p:nvPr/>
          </p:nvGrpSpPr>
          <p:grpSpPr bwMode="auto">
            <a:xfrm>
              <a:off x="3560" y="3612"/>
              <a:ext cx="635" cy="423"/>
              <a:chOff x="3924" y="1026"/>
              <a:chExt cx="635" cy="423"/>
            </a:xfrm>
          </p:grpSpPr>
          <p:pic>
            <p:nvPicPr>
              <p:cNvPr id="109664" name="Picture 101" descr="Sample-Platforms_grey1"/>
              <p:cNvPicPr>
                <a:picLocks noChangeAspect="1" noChangeArrowheads="1"/>
              </p:cNvPicPr>
              <p:nvPr/>
            </p:nvPicPr>
            <p:blipFill>
              <a:blip r:embed="rId3"/>
              <a:srcRect/>
              <a:stretch>
                <a:fillRect/>
              </a:stretch>
            </p:blipFill>
            <p:spPr bwMode="auto">
              <a:xfrm>
                <a:off x="3924" y="1162"/>
                <a:ext cx="635" cy="287"/>
              </a:xfrm>
              <a:prstGeom prst="rect">
                <a:avLst/>
              </a:prstGeom>
              <a:noFill/>
              <a:ln w="9525">
                <a:noFill/>
                <a:miter lim="800000"/>
                <a:headEnd/>
                <a:tailEnd/>
              </a:ln>
            </p:spPr>
          </p:pic>
          <p:pic>
            <p:nvPicPr>
              <p:cNvPr id="109665" name="Picture 102" descr="ICON_AutomatedClearinghouse"/>
              <p:cNvPicPr>
                <a:picLocks noChangeAspect="1" noChangeArrowheads="1"/>
              </p:cNvPicPr>
              <p:nvPr/>
            </p:nvPicPr>
            <p:blipFill>
              <a:blip r:embed="rId4"/>
              <a:srcRect/>
              <a:stretch>
                <a:fillRect/>
              </a:stretch>
            </p:blipFill>
            <p:spPr bwMode="auto">
              <a:xfrm>
                <a:off x="3969" y="1026"/>
                <a:ext cx="499" cy="365"/>
              </a:xfrm>
              <a:prstGeom prst="rect">
                <a:avLst/>
              </a:prstGeom>
              <a:noFill/>
              <a:ln w="9525">
                <a:noFill/>
                <a:miter lim="800000"/>
                <a:headEnd/>
                <a:tailEnd/>
              </a:ln>
            </p:spPr>
          </p:pic>
        </p:grpSp>
        <p:grpSp>
          <p:nvGrpSpPr>
            <p:cNvPr id="109639" name="Group 103"/>
            <p:cNvGrpSpPr>
              <a:grpSpLocks/>
            </p:cNvGrpSpPr>
            <p:nvPr/>
          </p:nvGrpSpPr>
          <p:grpSpPr bwMode="auto">
            <a:xfrm>
              <a:off x="4694" y="2795"/>
              <a:ext cx="635" cy="423"/>
              <a:chOff x="3924" y="1026"/>
              <a:chExt cx="635" cy="423"/>
            </a:xfrm>
          </p:grpSpPr>
          <p:pic>
            <p:nvPicPr>
              <p:cNvPr id="109662" name="Picture 104" descr="Sample-Platforms_grey1"/>
              <p:cNvPicPr>
                <a:picLocks noChangeAspect="1" noChangeArrowheads="1"/>
              </p:cNvPicPr>
              <p:nvPr/>
            </p:nvPicPr>
            <p:blipFill>
              <a:blip r:embed="rId3"/>
              <a:srcRect/>
              <a:stretch>
                <a:fillRect/>
              </a:stretch>
            </p:blipFill>
            <p:spPr bwMode="auto">
              <a:xfrm>
                <a:off x="3924" y="1162"/>
                <a:ext cx="635" cy="287"/>
              </a:xfrm>
              <a:prstGeom prst="rect">
                <a:avLst/>
              </a:prstGeom>
              <a:noFill/>
              <a:ln w="9525">
                <a:noFill/>
                <a:miter lim="800000"/>
                <a:headEnd/>
                <a:tailEnd/>
              </a:ln>
            </p:spPr>
          </p:pic>
          <p:pic>
            <p:nvPicPr>
              <p:cNvPr id="109663" name="Picture 105" descr="ICON_AutomatedClearinghouse"/>
              <p:cNvPicPr>
                <a:picLocks noChangeAspect="1" noChangeArrowheads="1"/>
              </p:cNvPicPr>
              <p:nvPr/>
            </p:nvPicPr>
            <p:blipFill>
              <a:blip r:embed="rId4"/>
              <a:srcRect/>
              <a:stretch>
                <a:fillRect/>
              </a:stretch>
            </p:blipFill>
            <p:spPr bwMode="auto">
              <a:xfrm>
                <a:off x="3969" y="1026"/>
                <a:ext cx="499" cy="365"/>
              </a:xfrm>
              <a:prstGeom prst="rect">
                <a:avLst/>
              </a:prstGeom>
              <a:noFill/>
              <a:ln w="9525">
                <a:noFill/>
                <a:miter lim="800000"/>
                <a:headEnd/>
                <a:tailEnd/>
              </a:ln>
            </p:spPr>
          </p:pic>
        </p:grpSp>
        <p:pic>
          <p:nvPicPr>
            <p:cNvPr id="109640" name="Picture 106" descr="ICON_Files"/>
            <p:cNvPicPr>
              <a:picLocks noChangeAspect="1" noChangeArrowheads="1"/>
            </p:cNvPicPr>
            <p:nvPr/>
          </p:nvPicPr>
          <p:blipFill>
            <a:blip r:embed="rId17"/>
            <a:srcRect/>
            <a:stretch>
              <a:fillRect/>
            </a:stretch>
          </p:blipFill>
          <p:spPr bwMode="auto">
            <a:xfrm>
              <a:off x="1066" y="1616"/>
              <a:ext cx="182" cy="167"/>
            </a:xfrm>
            <a:prstGeom prst="rect">
              <a:avLst/>
            </a:prstGeom>
            <a:noFill/>
            <a:ln w="9525">
              <a:noFill/>
              <a:miter lim="800000"/>
              <a:headEnd/>
              <a:tailEnd/>
            </a:ln>
          </p:spPr>
        </p:pic>
        <p:pic>
          <p:nvPicPr>
            <p:cNvPr id="109641" name="Picture 107" descr="ICON_Messages"/>
            <p:cNvPicPr>
              <a:picLocks noChangeAspect="1" noChangeArrowheads="1"/>
            </p:cNvPicPr>
            <p:nvPr/>
          </p:nvPicPr>
          <p:blipFill>
            <a:blip r:embed="rId18"/>
            <a:srcRect/>
            <a:stretch>
              <a:fillRect/>
            </a:stretch>
          </p:blipFill>
          <p:spPr bwMode="auto">
            <a:xfrm>
              <a:off x="793" y="2069"/>
              <a:ext cx="141" cy="184"/>
            </a:xfrm>
            <a:prstGeom prst="rect">
              <a:avLst/>
            </a:prstGeom>
            <a:noFill/>
            <a:ln w="9525">
              <a:noFill/>
              <a:miter lim="800000"/>
              <a:headEnd/>
              <a:tailEnd/>
            </a:ln>
          </p:spPr>
        </p:pic>
        <p:pic>
          <p:nvPicPr>
            <p:cNvPr id="109642" name="Picture 108" descr="ICON_Messages"/>
            <p:cNvPicPr>
              <a:picLocks noChangeAspect="1" noChangeArrowheads="1"/>
            </p:cNvPicPr>
            <p:nvPr/>
          </p:nvPicPr>
          <p:blipFill>
            <a:blip r:embed="rId18"/>
            <a:srcRect/>
            <a:stretch>
              <a:fillRect/>
            </a:stretch>
          </p:blipFill>
          <p:spPr bwMode="auto">
            <a:xfrm>
              <a:off x="1066" y="3203"/>
              <a:ext cx="141" cy="184"/>
            </a:xfrm>
            <a:prstGeom prst="rect">
              <a:avLst/>
            </a:prstGeom>
            <a:noFill/>
            <a:ln w="9525">
              <a:noFill/>
              <a:miter lim="800000"/>
              <a:headEnd/>
              <a:tailEnd/>
            </a:ln>
          </p:spPr>
        </p:pic>
        <p:pic>
          <p:nvPicPr>
            <p:cNvPr id="109643" name="Picture 109" descr="ICON_Files"/>
            <p:cNvPicPr>
              <a:picLocks noChangeAspect="1" noChangeArrowheads="1"/>
            </p:cNvPicPr>
            <p:nvPr/>
          </p:nvPicPr>
          <p:blipFill>
            <a:blip r:embed="rId17"/>
            <a:srcRect/>
            <a:stretch>
              <a:fillRect/>
            </a:stretch>
          </p:blipFill>
          <p:spPr bwMode="auto">
            <a:xfrm>
              <a:off x="748" y="2704"/>
              <a:ext cx="182" cy="167"/>
            </a:xfrm>
            <a:prstGeom prst="rect">
              <a:avLst/>
            </a:prstGeom>
            <a:noFill/>
            <a:ln w="9525">
              <a:noFill/>
              <a:miter lim="800000"/>
              <a:headEnd/>
              <a:tailEnd/>
            </a:ln>
          </p:spPr>
        </p:pic>
        <p:pic>
          <p:nvPicPr>
            <p:cNvPr id="109644" name="Picture 110" descr="ICON_Files"/>
            <p:cNvPicPr>
              <a:picLocks noChangeAspect="1" noChangeArrowheads="1"/>
            </p:cNvPicPr>
            <p:nvPr/>
          </p:nvPicPr>
          <p:blipFill>
            <a:blip r:embed="rId17"/>
            <a:srcRect/>
            <a:stretch>
              <a:fillRect/>
            </a:stretch>
          </p:blipFill>
          <p:spPr bwMode="auto">
            <a:xfrm>
              <a:off x="1609" y="1389"/>
              <a:ext cx="182" cy="167"/>
            </a:xfrm>
            <a:prstGeom prst="rect">
              <a:avLst/>
            </a:prstGeom>
            <a:noFill/>
            <a:ln w="9525">
              <a:noFill/>
              <a:miter lim="800000"/>
              <a:headEnd/>
              <a:tailEnd/>
            </a:ln>
          </p:spPr>
        </p:pic>
        <p:pic>
          <p:nvPicPr>
            <p:cNvPr id="109645" name="Picture 111" descr="ICON_Messages"/>
            <p:cNvPicPr>
              <a:picLocks noChangeAspect="1" noChangeArrowheads="1"/>
            </p:cNvPicPr>
            <p:nvPr/>
          </p:nvPicPr>
          <p:blipFill>
            <a:blip r:embed="rId18"/>
            <a:srcRect/>
            <a:stretch>
              <a:fillRect/>
            </a:stretch>
          </p:blipFill>
          <p:spPr bwMode="auto">
            <a:xfrm>
              <a:off x="1746" y="3475"/>
              <a:ext cx="141" cy="184"/>
            </a:xfrm>
            <a:prstGeom prst="rect">
              <a:avLst/>
            </a:prstGeom>
            <a:noFill/>
            <a:ln w="9525">
              <a:noFill/>
              <a:miter lim="800000"/>
              <a:headEnd/>
              <a:tailEnd/>
            </a:ln>
          </p:spPr>
        </p:pic>
        <p:grpSp>
          <p:nvGrpSpPr>
            <p:cNvPr id="109646" name="Group 112"/>
            <p:cNvGrpSpPr>
              <a:grpSpLocks/>
            </p:cNvGrpSpPr>
            <p:nvPr/>
          </p:nvGrpSpPr>
          <p:grpSpPr bwMode="auto">
            <a:xfrm>
              <a:off x="2699" y="2024"/>
              <a:ext cx="590" cy="549"/>
              <a:chOff x="2699" y="1661"/>
              <a:chExt cx="590" cy="549"/>
            </a:xfrm>
          </p:grpSpPr>
          <p:pic>
            <p:nvPicPr>
              <p:cNvPr id="109659" name="Picture 113" descr="Sample-Platforms_green1"/>
              <p:cNvPicPr>
                <a:picLocks noChangeAspect="1" noChangeArrowheads="1"/>
              </p:cNvPicPr>
              <p:nvPr/>
            </p:nvPicPr>
            <p:blipFill>
              <a:blip r:embed="rId19"/>
              <a:srcRect/>
              <a:stretch>
                <a:fillRect/>
              </a:stretch>
            </p:blipFill>
            <p:spPr bwMode="auto">
              <a:xfrm>
                <a:off x="2699" y="1842"/>
                <a:ext cx="590" cy="253"/>
              </a:xfrm>
              <a:prstGeom prst="rect">
                <a:avLst/>
              </a:prstGeom>
              <a:noFill/>
              <a:ln w="9525">
                <a:noFill/>
                <a:miter lim="800000"/>
                <a:headEnd/>
                <a:tailEnd/>
              </a:ln>
            </p:spPr>
          </p:pic>
          <p:sp>
            <p:nvSpPr>
              <p:cNvPr id="109660" name="Text Box 114"/>
              <p:cNvSpPr txBox="1">
                <a:spLocks noChangeArrowheads="1"/>
              </p:cNvSpPr>
              <p:nvPr/>
            </p:nvSpPr>
            <p:spPr bwMode="auto">
              <a:xfrm>
                <a:off x="2699" y="2114"/>
                <a:ext cx="588" cy="96"/>
              </a:xfrm>
              <a:prstGeom prst="rect">
                <a:avLst/>
              </a:prstGeom>
              <a:noFill/>
              <a:ln w="9525">
                <a:noFill/>
                <a:miter lim="800000"/>
                <a:headEnd/>
                <a:tailEnd/>
              </a:ln>
            </p:spPr>
            <p:txBody>
              <a:bodyPr lIns="0" tIns="0" rIns="0" bIns="0">
                <a:spAutoFit/>
              </a:bodyPr>
              <a:lstStyle/>
              <a:p>
                <a:pPr algn="ctr" defTabSz="457200">
                  <a:spcBef>
                    <a:spcPct val="50000"/>
                  </a:spcBef>
                  <a:buClr>
                    <a:srgbClr val="595959"/>
                  </a:buClr>
                  <a:buSzPct val="100000"/>
                  <a:buFont typeface="Arial" charset="0"/>
                  <a:buNone/>
                </a:pPr>
                <a:r>
                  <a:rPr lang="en-US" sz="1000">
                    <a:solidFill>
                      <a:schemeClr val="tx2"/>
                    </a:solidFill>
                  </a:rPr>
                  <a:t>Visibility</a:t>
                </a:r>
              </a:p>
            </p:txBody>
          </p:sp>
          <p:pic>
            <p:nvPicPr>
              <p:cNvPr id="109661" name="Picture 115" descr="ICON_Dashboard_2"/>
              <p:cNvPicPr>
                <a:picLocks noChangeAspect="1" noChangeArrowheads="1"/>
              </p:cNvPicPr>
              <p:nvPr/>
            </p:nvPicPr>
            <p:blipFill>
              <a:blip r:embed="rId20"/>
              <a:srcRect/>
              <a:stretch>
                <a:fillRect/>
              </a:stretch>
            </p:blipFill>
            <p:spPr bwMode="auto">
              <a:xfrm>
                <a:off x="2790" y="1661"/>
                <a:ext cx="408" cy="392"/>
              </a:xfrm>
              <a:prstGeom prst="rect">
                <a:avLst/>
              </a:prstGeom>
              <a:noFill/>
              <a:ln w="9525">
                <a:noFill/>
                <a:miter lim="800000"/>
                <a:headEnd/>
                <a:tailEnd/>
              </a:ln>
            </p:spPr>
          </p:pic>
        </p:grpSp>
        <p:sp>
          <p:nvSpPr>
            <p:cNvPr id="109647" name="Text Box 116"/>
            <p:cNvSpPr txBox="1">
              <a:spLocks noChangeArrowheads="1"/>
            </p:cNvSpPr>
            <p:nvPr/>
          </p:nvSpPr>
          <p:spPr bwMode="auto">
            <a:xfrm>
              <a:off x="5057" y="2795"/>
              <a:ext cx="588" cy="96"/>
            </a:xfrm>
            <a:prstGeom prst="rect">
              <a:avLst/>
            </a:prstGeom>
            <a:noFill/>
            <a:ln w="9525">
              <a:noFill/>
              <a:miter lim="800000"/>
              <a:headEnd/>
              <a:tailEnd/>
            </a:ln>
          </p:spPr>
          <p:txBody>
            <a:bodyPr lIns="0" tIns="0" rIns="0" bIns="0">
              <a:spAutoFit/>
            </a:bodyPr>
            <a:lstStyle/>
            <a:p>
              <a:pPr algn="ctr" defTabSz="457200">
                <a:spcBef>
                  <a:spcPct val="50000"/>
                </a:spcBef>
                <a:buClr>
                  <a:srgbClr val="595959"/>
                </a:buClr>
                <a:buSzPct val="100000"/>
                <a:buFont typeface="Arial" charset="0"/>
                <a:buNone/>
              </a:pPr>
              <a:r>
                <a:rPr lang="en-US" sz="1000">
                  <a:solidFill>
                    <a:schemeClr val="tx2"/>
                  </a:solidFill>
                </a:rPr>
                <a:t>EBA STEP2</a:t>
              </a:r>
            </a:p>
          </p:txBody>
        </p:sp>
        <p:sp>
          <p:nvSpPr>
            <p:cNvPr id="109648" name="Text Box 117"/>
            <p:cNvSpPr txBox="1">
              <a:spLocks noChangeArrowheads="1"/>
            </p:cNvSpPr>
            <p:nvPr/>
          </p:nvSpPr>
          <p:spPr bwMode="auto">
            <a:xfrm>
              <a:off x="4377" y="1480"/>
              <a:ext cx="588" cy="96"/>
            </a:xfrm>
            <a:prstGeom prst="rect">
              <a:avLst/>
            </a:prstGeom>
            <a:noFill/>
            <a:ln w="9525">
              <a:noFill/>
              <a:miter lim="800000"/>
              <a:headEnd/>
              <a:tailEnd/>
            </a:ln>
          </p:spPr>
          <p:txBody>
            <a:bodyPr lIns="0" tIns="0" rIns="0" bIns="0">
              <a:spAutoFit/>
            </a:bodyPr>
            <a:lstStyle/>
            <a:p>
              <a:pPr algn="ctr" defTabSz="457200">
                <a:spcBef>
                  <a:spcPct val="50000"/>
                </a:spcBef>
                <a:buClr>
                  <a:srgbClr val="595959"/>
                </a:buClr>
                <a:buSzPct val="100000"/>
                <a:buFont typeface="Arial" charset="0"/>
                <a:buNone/>
              </a:pPr>
              <a:r>
                <a:rPr lang="en-US" sz="1000">
                  <a:solidFill>
                    <a:schemeClr val="tx2"/>
                  </a:solidFill>
                </a:rPr>
                <a:t>SWIFT</a:t>
              </a:r>
            </a:p>
          </p:txBody>
        </p:sp>
        <p:sp>
          <p:nvSpPr>
            <p:cNvPr id="109649" name="Text Box 118"/>
            <p:cNvSpPr txBox="1">
              <a:spLocks noChangeArrowheads="1"/>
            </p:cNvSpPr>
            <p:nvPr/>
          </p:nvSpPr>
          <p:spPr bwMode="auto">
            <a:xfrm>
              <a:off x="3606" y="845"/>
              <a:ext cx="588" cy="96"/>
            </a:xfrm>
            <a:prstGeom prst="rect">
              <a:avLst/>
            </a:prstGeom>
            <a:noFill/>
            <a:ln w="9525">
              <a:noFill/>
              <a:miter lim="800000"/>
              <a:headEnd/>
              <a:tailEnd/>
            </a:ln>
          </p:spPr>
          <p:txBody>
            <a:bodyPr lIns="0" tIns="0" rIns="0" bIns="0">
              <a:spAutoFit/>
            </a:bodyPr>
            <a:lstStyle/>
            <a:p>
              <a:pPr algn="ctr" defTabSz="457200">
                <a:spcBef>
                  <a:spcPct val="50000"/>
                </a:spcBef>
                <a:buClr>
                  <a:srgbClr val="595959"/>
                </a:buClr>
                <a:buSzPct val="100000"/>
                <a:buFont typeface="Arial" charset="0"/>
                <a:buNone/>
              </a:pPr>
              <a:r>
                <a:rPr lang="en-US" sz="1000">
                  <a:solidFill>
                    <a:schemeClr val="tx2"/>
                  </a:solidFill>
                </a:rPr>
                <a:t>NACHA</a:t>
              </a:r>
            </a:p>
          </p:txBody>
        </p:sp>
        <p:sp>
          <p:nvSpPr>
            <p:cNvPr id="109650" name="Text Box 119"/>
            <p:cNvSpPr txBox="1">
              <a:spLocks noChangeArrowheads="1"/>
            </p:cNvSpPr>
            <p:nvPr/>
          </p:nvSpPr>
          <p:spPr bwMode="auto">
            <a:xfrm>
              <a:off x="4059" y="3702"/>
              <a:ext cx="588" cy="96"/>
            </a:xfrm>
            <a:prstGeom prst="rect">
              <a:avLst/>
            </a:prstGeom>
            <a:noFill/>
            <a:ln w="9525">
              <a:noFill/>
              <a:miter lim="800000"/>
              <a:headEnd/>
              <a:tailEnd/>
            </a:ln>
          </p:spPr>
          <p:txBody>
            <a:bodyPr lIns="0" tIns="0" rIns="0" bIns="0">
              <a:spAutoFit/>
            </a:bodyPr>
            <a:lstStyle/>
            <a:p>
              <a:pPr algn="ctr" defTabSz="457200">
                <a:spcBef>
                  <a:spcPct val="50000"/>
                </a:spcBef>
                <a:buClr>
                  <a:srgbClr val="595959"/>
                </a:buClr>
                <a:buSzPct val="100000"/>
                <a:buFont typeface="Arial" charset="0"/>
                <a:buNone/>
              </a:pPr>
              <a:r>
                <a:rPr lang="en-US" sz="1000">
                  <a:solidFill>
                    <a:schemeClr val="tx2"/>
                  </a:solidFill>
                </a:rPr>
                <a:t>Domestic</a:t>
              </a:r>
            </a:p>
          </p:txBody>
        </p:sp>
        <p:grpSp>
          <p:nvGrpSpPr>
            <p:cNvPr id="109651" name="Group 120"/>
            <p:cNvGrpSpPr>
              <a:grpSpLocks/>
            </p:cNvGrpSpPr>
            <p:nvPr/>
          </p:nvGrpSpPr>
          <p:grpSpPr bwMode="auto">
            <a:xfrm>
              <a:off x="3878" y="3007"/>
              <a:ext cx="635" cy="423"/>
              <a:chOff x="3924" y="1026"/>
              <a:chExt cx="635" cy="423"/>
            </a:xfrm>
          </p:grpSpPr>
          <p:pic>
            <p:nvPicPr>
              <p:cNvPr id="109657" name="Picture 121" descr="Sample-Platforms_grey1"/>
              <p:cNvPicPr>
                <a:picLocks noChangeAspect="1" noChangeArrowheads="1"/>
              </p:cNvPicPr>
              <p:nvPr/>
            </p:nvPicPr>
            <p:blipFill>
              <a:blip r:embed="rId3"/>
              <a:srcRect/>
              <a:stretch>
                <a:fillRect/>
              </a:stretch>
            </p:blipFill>
            <p:spPr bwMode="auto">
              <a:xfrm>
                <a:off x="3924" y="1162"/>
                <a:ext cx="635" cy="287"/>
              </a:xfrm>
              <a:prstGeom prst="rect">
                <a:avLst/>
              </a:prstGeom>
              <a:noFill/>
              <a:ln w="9525">
                <a:noFill/>
                <a:miter lim="800000"/>
                <a:headEnd/>
                <a:tailEnd/>
              </a:ln>
            </p:spPr>
          </p:pic>
          <p:pic>
            <p:nvPicPr>
              <p:cNvPr id="109658" name="Picture 122" descr="ICON_AutomatedClearinghouse"/>
              <p:cNvPicPr>
                <a:picLocks noChangeAspect="1" noChangeArrowheads="1"/>
              </p:cNvPicPr>
              <p:nvPr/>
            </p:nvPicPr>
            <p:blipFill>
              <a:blip r:embed="rId4"/>
              <a:srcRect/>
              <a:stretch>
                <a:fillRect/>
              </a:stretch>
            </p:blipFill>
            <p:spPr bwMode="auto">
              <a:xfrm>
                <a:off x="3969" y="1026"/>
                <a:ext cx="499" cy="365"/>
              </a:xfrm>
              <a:prstGeom prst="rect">
                <a:avLst/>
              </a:prstGeom>
              <a:noFill/>
              <a:ln w="9525">
                <a:noFill/>
                <a:miter lim="800000"/>
                <a:headEnd/>
                <a:tailEnd/>
              </a:ln>
            </p:spPr>
          </p:pic>
        </p:grpSp>
        <p:sp>
          <p:nvSpPr>
            <p:cNvPr id="109652" name="Text Box 123"/>
            <p:cNvSpPr txBox="1">
              <a:spLocks noChangeArrowheads="1"/>
            </p:cNvSpPr>
            <p:nvPr/>
          </p:nvSpPr>
          <p:spPr bwMode="auto">
            <a:xfrm>
              <a:off x="4286" y="3294"/>
              <a:ext cx="588" cy="96"/>
            </a:xfrm>
            <a:prstGeom prst="rect">
              <a:avLst/>
            </a:prstGeom>
            <a:noFill/>
            <a:ln w="9525">
              <a:noFill/>
              <a:miter lim="800000"/>
              <a:headEnd/>
              <a:tailEnd/>
            </a:ln>
          </p:spPr>
          <p:txBody>
            <a:bodyPr lIns="0" tIns="0" rIns="0" bIns="0">
              <a:spAutoFit/>
            </a:bodyPr>
            <a:lstStyle/>
            <a:p>
              <a:pPr algn="ctr" defTabSz="457200">
                <a:spcBef>
                  <a:spcPct val="50000"/>
                </a:spcBef>
                <a:buClr>
                  <a:srgbClr val="595959"/>
                </a:buClr>
                <a:buSzPct val="100000"/>
                <a:buFont typeface="Arial" charset="0"/>
                <a:buNone/>
              </a:pPr>
              <a:r>
                <a:rPr lang="en-US" sz="1000">
                  <a:solidFill>
                    <a:schemeClr val="tx2"/>
                  </a:solidFill>
                </a:rPr>
                <a:t>TARGET2</a:t>
              </a:r>
            </a:p>
          </p:txBody>
        </p:sp>
        <p:grpSp>
          <p:nvGrpSpPr>
            <p:cNvPr id="109653" name="Group 124"/>
            <p:cNvGrpSpPr>
              <a:grpSpLocks/>
            </p:cNvGrpSpPr>
            <p:nvPr/>
          </p:nvGrpSpPr>
          <p:grpSpPr bwMode="auto">
            <a:xfrm>
              <a:off x="4830" y="1752"/>
              <a:ext cx="499" cy="385"/>
              <a:chOff x="5148" y="3339"/>
              <a:chExt cx="499" cy="385"/>
            </a:xfrm>
          </p:grpSpPr>
          <p:pic>
            <p:nvPicPr>
              <p:cNvPr id="109655" name="Picture 125" descr="Sample-Platforms_grey1"/>
              <p:cNvPicPr>
                <a:picLocks noChangeAspect="1" noChangeArrowheads="1"/>
              </p:cNvPicPr>
              <p:nvPr/>
            </p:nvPicPr>
            <p:blipFill>
              <a:blip r:embed="rId3"/>
              <a:srcRect/>
              <a:stretch>
                <a:fillRect/>
              </a:stretch>
            </p:blipFill>
            <p:spPr bwMode="auto">
              <a:xfrm>
                <a:off x="5148" y="3521"/>
                <a:ext cx="499" cy="203"/>
              </a:xfrm>
              <a:prstGeom prst="rect">
                <a:avLst/>
              </a:prstGeom>
              <a:noFill/>
              <a:ln w="9525">
                <a:noFill/>
                <a:miter lim="800000"/>
                <a:headEnd/>
                <a:tailEnd/>
              </a:ln>
            </p:spPr>
          </p:pic>
          <p:pic>
            <p:nvPicPr>
              <p:cNvPr id="109656" name="Picture 126" descr="swift_logo_dark_293"/>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bwMode="auto">
              <a:xfrm>
                <a:off x="5239" y="3339"/>
                <a:ext cx="303" cy="318"/>
              </a:xfrm>
              <a:prstGeom prst="rect">
                <a:avLst/>
              </a:prstGeom>
              <a:noFill/>
              <a:ln w="9525">
                <a:noFill/>
                <a:miter lim="800000"/>
                <a:headEnd/>
                <a:tailEnd/>
              </a:ln>
            </p:spPr>
          </p:pic>
        </p:grpSp>
        <p:sp>
          <p:nvSpPr>
            <p:cNvPr id="109654" name="Text Box 127"/>
            <p:cNvSpPr txBox="1">
              <a:spLocks noChangeArrowheads="1"/>
            </p:cNvSpPr>
            <p:nvPr/>
          </p:nvSpPr>
          <p:spPr bwMode="auto">
            <a:xfrm>
              <a:off x="5012" y="2160"/>
              <a:ext cx="588" cy="96"/>
            </a:xfrm>
            <a:prstGeom prst="rect">
              <a:avLst/>
            </a:prstGeom>
            <a:noFill/>
            <a:ln w="9525">
              <a:noFill/>
              <a:miter lim="800000"/>
              <a:headEnd/>
              <a:tailEnd/>
            </a:ln>
          </p:spPr>
          <p:txBody>
            <a:bodyPr lIns="0" tIns="0" rIns="0" bIns="0">
              <a:spAutoFit/>
            </a:bodyPr>
            <a:lstStyle/>
            <a:p>
              <a:pPr algn="ctr" defTabSz="457200">
                <a:spcBef>
                  <a:spcPct val="50000"/>
                </a:spcBef>
                <a:buClr>
                  <a:srgbClr val="595959"/>
                </a:buClr>
                <a:buSzPct val="100000"/>
                <a:buFont typeface="Arial" charset="0"/>
                <a:buNone/>
              </a:pPr>
              <a:r>
                <a:rPr lang="en-US" sz="1000">
                  <a:solidFill>
                    <a:schemeClr val="tx2"/>
                  </a:solidFill>
                </a:rPr>
                <a:t>TSU</a:t>
              </a:r>
            </a:p>
          </p:txBody>
        </p:sp>
      </p:grpSp>
      <p:sp>
        <p:nvSpPr>
          <p:cNvPr id="109572" name="Rectangle 128"/>
          <p:cNvSpPr>
            <a:spLocks noGrp="1" noChangeArrowheads="1"/>
          </p:cNvSpPr>
          <p:nvPr>
            <p:ph type="title" idx="4294967295"/>
          </p:nvPr>
        </p:nvSpPr>
        <p:spPr>
          <a:xfrm>
            <a:off x="254000" y="4763"/>
            <a:ext cx="11668125" cy="1143000"/>
          </a:xfrm>
        </p:spPr>
        <p:txBody>
          <a:bodyPr lIns="0" tIns="45720" rIns="91440" bIns="137160" anchor="b"/>
          <a:lstStyle/>
          <a:p>
            <a:pPr algn="l" eaLnBrk="1" hangingPunct="1"/>
            <a:r>
              <a:rPr lang="en-GB" sz="3600" b="1" smtClean="0"/>
              <a:t>Sterling Integrator – Features</a:t>
            </a:r>
          </a:p>
        </p:txBody>
      </p:sp>
      <p:sp>
        <p:nvSpPr>
          <p:cNvPr id="109573" name="Rectangle 129"/>
          <p:cNvSpPr>
            <a:spLocks noChangeArrowheads="1"/>
          </p:cNvSpPr>
          <p:nvPr/>
        </p:nvSpPr>
        <p:spPr bwMode="auto">
          <a:xfrm>
            <a:off x="611188" y="0"/>
            <a:ext cx="11128375" cy="1052513"/>
          </a:xfrm>
          <a:prstGeom prst="rect">
            <a:avLst/>
          </a:prstGeom>
          <a:noFill/>
          <a:ln w="9525">
            <a:noFill/>
            <a:miter lim="800000"/>
            <a:headEnd/>
            <a:tailEnd/>
          </a:ln>
        </p:spPr>
        <p:txBody>
          <a:bodyPr lIns="0" bIns="137160" anchor="b"/>
          <a:lstStyle/>
          <a:p>
            <a:pPr defTabSz="457200">
              <a:buClr>
                <a:srgbClr val="595959"/>
              </a:buClr>
              <a:buSzPct val="100000"/>
              <a:buFont typeface="Arial" charset="0"/>
              <a:buNone/>
            </a:pPr>
            <a:endParaRPr lang="en-GB" sz="1800">
              <a:solidFill>
                <a:schemeClr val="bg1"/>
              </a:solidFill>
              <a:latin typeface="Times" pitchFamily="18" charset="0"/>
            </a:endParaRPr>
          </a:p>
        </p:txBody>
      </p:sp>
      <p:pic>
        <p:nvPicPr>
          <p:cNvPr id="109574" name="Picture 130" descr="mdlgplat_white"/>
          <p:cNvPicPr>
            <a:picLocks noChangeAspect="1" noChangeArrowheads="1"/>
          </p:cNvPicPr>
          <p:nvPr/>
        </p:nvPicPr>
        <p:blipFill>
          <a:blip r:embed="rId21"/>
          <a:srcRect/>
          <a:stretch>
            <a:fillRect/>
          </a:stretch>
        </p:blipFill>
        <p:spPr bwMode="auto">
          <a:xfrm>
            <a:off x="1419225" y="1506538"/>
            <a:ext cx="4649788" cy="1160462"/>
          </a:xfrm>
          <a:prstGeom prst="rect">
            <a:avLst/>
          </a:prstGeom>
          <a:noFill/>
          <a:ln w="9525">
            <a:noFill/>
            <a:miter lim="800000"/>
            <a:headEnd/>
            <a:tailEnd/>
          </a:ln>
        </p:spPr>
      </p:pic>
      <p:sp>
        <p:nvSpPr>
          <p:cNvPr id="109575" name="Text Box 131"/>
          <p:cNvSpPr txBox="1">
            <a:spLocks noChangeArrowheads="1"/>
          </p:cNvSpPr>
          <p:nvPr/>
        </p:nvSpPr>
        <p:spPr bwMode="auto">
          <a:xfrm>
            <a:off x="1514475" y="1570038"/>
            <a:ext cx="3367088" cy="1027112"/>
          </a:xfrm>
          <a:prstGeom prst="rect">
            <a:avLst/>
          </a:prstGeom>
          <a:noFill/>
          <a:ln w="9525">
            <a:noFill/>
            <a:miter lim="800000"/>
            <a:headEnd/>
            <a:tailEnd/>
          </a:ln>
        </p:spPr>
        <p:txBody>
          <a:bodyPr>
            <a:spAutoFit/>
          </a:bodyPr>
          <a:lstStyle/>
          <a:p>
            <a:pPr marL="114300" indent="-114300" defTabSz="457200">
              <a:spcBef>
                <a:spcPct val="50000"/>
              </a:spcBef>
              <a:buClr>
                <a:srgbClr val="595959"/>
              </a:buClr>
              <a:buSzPct val="100000"/>
              <a:buFont typeface="Arial" charset="0"/>
              <a:buNone/>
            </a:pPr>
            <a:r>
              <a:rPr lang="en-GB" sz="1200" b="1">
                <a:solidFill>
                  <a:schemeClr val="tx2"/>
                </a:solidFill>
              </a:rPr>
              <a:t>Community Management</a:t>
            </a:r>
          </a:p>
          <a:p>
            <a:pPr marL="114300" indent="-114300" defTabSz="457200">
              <a:lnSpc>
                <a:spcPct val="50000"/>
              </a:lnSpc>
              <a:spcBef>
                <a:spcPct val="50000"/>
              </a:spcBef>
              <a:buClr>
                <a:srgbClr val="595959"/>
              </a:buClr>
              <a:buSzPct val="100000"/>
              <a:buFontTx/>
              <a:buChar char="•"/>
            </a:pPr>
            <a:r>
              <a:rPr lang="en-GB" sz="1200">
                <a:solidFill>
                  <a:schemeClr val="tx2"/>
                </a:solidFill>
              </a:rPr>
              <a:t>Registration and activation</a:t>
            </a:r>
          </a:p>
          <a:p>
            <a:pPr marL="114300" indent="-114300" defTabSz="457200">
              <a:lnSpc>
                <a:spcPct val="50000"/>
              </a:lnSpc>
              <a:spcBef>
                <a:spcPct val="50000"/>
              </a:spcBef>
              <a:buClr>
                <a:srgbClr val="595959"/>
              </a:buClr>
              <a:buSzPct val="100000"/>
              <a:buFontTx/>
              <a:buChar char="•"/>
            </a:pPr>
            <a:r>
              <a:rPr lang="en-GB" sz="1200">
                <a:solidFill>
                  <a:schemeClr val="tx2"/>
                </a:solidFill>
              </a:rPr>
              <a:t>Change management</a:t>
            </a:r>
          </a:p>
          <a:p>
            <a:pPr marL="114300" indent="-114300" defTabSz="457200">
              <a:lnSpc>
                <a:spcPct val="50000"/>
              </a:lnSpc>
              <a:spcBef>
                <a:spcPct val="50000"/>
              </a:spcBef>
              <a:buClr>
                <a:srgbClr val="595959"/>
              </a:buClr>
              <a:buSzPct val="100000"/>
              <a:buFontTx/>
              <a:buChar char="•"/>
            </a:pPr>
            <a:r>
              <a:rPr lang="en-GB" sz="1200">
                <a:solidFill>
                  <a:schemeClr val="tx2"/>
                </a:solidFill>
              </a:rPr>
              <a:t>Self service </a:t>
            </a:r>
          </a:p>
          <a:p>
            <a:pPr marL="114300" indent="-114300" defTabSz="457200">
              <a:lnSpc>
                <a:spcPct val="50000"/>
              </a:lnSpc>
              <a:spcBef>
                <a:spcPct val="50000"/>
              </a:spcBef>
              <a:buClr>
                <a:srgbClr val="595959"/>
              </a:buClr>
              <a:buSzPct val="100000"/>
              <a:buFontTx/>
              <a:buChar char="•"/>
            </a:pPr>
            <a:r>
              <a:rPr lang="en-GB" sz="1200">
                <a:solidFill>
                  <a:schemeClr val="tx2"/>
                </a:solidFill>
              </a:rPr>
              <a:t>Support</a:t>
            </a:r>
          </a:p>
        </p:txBody>
      </p:sp>
      <p:pic>
        <p:nvPicPr>
          <p:cNvPr id="109576" name="Picture 132" descr="ICON_Person_Green"/>
          <p:cNvPicPr>
            <a:picLocks noChangeAspect="1" noChangeArrowheads="1"/>
          </p:cNvPicPr>
          <p:nvPr/>
        </p:nvPicPr>
        <p:blipFill>
          <a:blip r:embed="rId22"/>
          <a:srcRect/>
          <a:stretch>
            <a:fillRect/>
          </a:stretch>
        </p:blipFill>
        <p:spPr bwMode="auto">
          <a:xfrm>
            <a:off x="5072063" y="1752600"/>
            <a:ext cx="276225" cy="576263"/>
          </a:xfrm>
          <a:prstGeom prst="rect">
            <a:avLst/>
          </a:prstGeom>
          <a:noFill/>
          <a:ln w="9525">
            <a:noFill/>
            <a:miter lim="800000"/>
            <a:headEnd/>
            <a:tailEnd/>
          </a:ln>
        </p:spPr>
      </p:pic>
      <p:pic>
        <p:nvPicPr>
          <p:cNvPr id="109577" name="Picture 133" descr="ICON_Person_Red"/>
          <p:cNvPicPr>
            <a:picLocks noChangeAspect="1" noChangeArrowheads="1"/>
          </p:cNvPicPr>
          <p:nvPr/>
        </p:nvPicPr>
        <p:blipFill>
          <a:blip r:embed="rId23"/>
          <a:srcRect/>
          <a:stretch>
            <a:fillRect/>
          </a:stretch>
        </p:blipFill>
        <p:spPr bwMode="auto">
          <a:xfrm>
            <a:off x="4895850" y="1828800"/>
            <a:ext cx="276225" cy="576263"/>
          </a:xfrm>
          <a:prstGeom prst="rect">
            <a:avLst/>
          </a:prstGeom>
          <a:noFill/>
          <a:ln w="9525">
            <a:noFill/>
            <a:miter lim="800000"/>
            <a:headEnd/>
            <a:tailEnd/>
          </a:ln>
        </p:spPr>
      </p:pic>
      <p:pic>
        <p:nvPicPr>
          <p:cNvPr id="109578" name="Picture 134" descr="ICON_Person_Yellow"/>
          <p:cNvPicPr>
            <a:picLocks noChangeAspect="1" noChangeArrowheads="1"/>
          </p:cNvPicPr>
          <p:nvPr/>
        </p:nvPicPr>
        <p:blipFill>
          <a:blip r:embed="rId24"/>
          <a:srcRect/>
          <a:stretch>
            <a:fillRect/>
          </a:stretch>
        </p:blipFill>
        <p:spPr bwMode="auto">
          <a:xfrm>
            <a:off x="5273675" y="1828800"/>
            <a:ext cx="277813" cy="576263"/>
          </a:xfrm>
          <a:prstGeom prst="rect">
            <a:avLst/>
          </a:prstGeom>
          <a:noFill/>
          <a:ln w="9525">
            <a:noFill/>
            <a:miter lim="800000"/>
            <a:headEnd/>
            <a:tailEnd/>
          </a:ln>
        </p:spPr>
      </p:pic>
      <p:pic>
        <p:nvPicPr>
          <p:cNvPr id="109579" name="Picture 135" descr="ICON_Person_DkBlue"/>
          <p:cNvPicPr>
            <a:picLocks noChangeAspect="1" noChangeArrowheads="1"/>
          </p:cNvPicPr>
          <p:nvPr/>
        </p:nvPicPr>
        <p:blipFill>
          <a:blip r:embed="rId25"/>
          <a:srcRect/>
          <a:stretch>
            <a:fillRect/>
          </a:stretch>
        </p:blipFill>
        <p:spPr bwMode="auto">
          <a:xfrm>
            <a:off x="4733925" y="1917700"/>
            <a:ext cx="276225" cy="576263"/>
          </a:xfrm>
          <a:prstGeom prst="rect">
            <a:avLst/>
          </a:prstGeom>
          <a:noFill/>
          <a:ln w="9525">
            <a:noFill/>
            <a:miter lim="800000"/>
            <a:headEnd/>
            <a:tailEnd/>
          </a:ln>
        </p:spPr>
      </p:pic>
      <p:pic>
        <p:nvPicPr>
          <p:cNvPr id="109580" name="Picture 136" descr="ICON_Person_Purple"/>
          <p:cNvPicPr>
            <a:picLocks noChangeAspect="1" noChangeArrowheads="1"/>
          </p:cNvPicPr>
          <p:nvPr/>
        </p:nvPicPr>
        <p:blipFill>
          <a:blip r:embed="rId26"/>
          <a:srcRect/>
          <a:stretch>
            <a:fillRect/>
          </a:stretch>
        </p:blipFill>
        <p:spPr bwMode="auto">
          <a:xfrm>
            <a:off x="5476875" y="1905000"/>
            <a:ext cx="277813" cy="576263"/>
          </a:xfrm>
          <a:prstGeom prst="rect">
            <a:avLst/>
          </a:prstGeom>
          <a:noFill/>
          <a:ln w="9525">
            <a:noFill/>
            <a:miter lim="800000"/>
            <a:headEnd/>
            <a:tailEnd/>
          </a:ln>
        </p:spPr>
      </p:pic>
      <p:pic>
        <p:nvPicPr>
          <p:cNvPr id="109581" name="Picture 137" descr="mdlgplat_white"/>
          <p:cNvPicPr>
            <a:picLocks noChangeAspect="1" noChangeArrowheads="1"/>
          </p:cNvPicPr>
          <p:nvPr/>
        </p:nvPicPr>
        <p:blipFill>
          <a:blip r:embed="rId21"/>
          <a:srcRect/>
          <a:stretch>
            <a:fillRect/>
          </a:stretch>
        </p:blipFill>
        <p:spPr bwMode="auto">
          <a:xfrm>
            <a:off x="352425" y="2873375"/>
            <a:ext cx="3806825" cy="1012825"/>
          </a:xfrm>
          <a:prstGeom prst="rect">
            <a:avLst/>
          </a:prstGeom>
          <a:noFill/>
          <a:ln w="9525">
            <a:noFill/>
            <a:miter lim="800000"/>
            <a:headEnd/>
            <a:tailEnd/>
          </a:ln>
        </p:spPr>
      </p:pic>
      <p:sp>
        <p:nvSpPr>
          <p:cNvPr id="109582" name="Text Box 138"/>
          <p:cNvSpPr txBox="1">
            <a:spLocks noChangeArrowheads="1"/>
          </p:cNvSpPr>
          <p:nvPr/>
        </p:nvSpPr>
        <p:spPr bwMode="auto">
          <a:xfrm>
            <a:off x="363538" y="2951163"/>
            <a:ext cx="2944812" cy="842962"/>
          </a:xfrm>
          <a:prstGeom prst="rect">
            <a:avLst/>
          </a:prstGeom>
          <a:noFill/>
          <a:ln w="9525">
            <a:noFill/>
            <a:miter lim="800000"/>
            <a:headEnd/>
            <a:tailEnd/>
          </a:ln>
        </p:spPr>
        <p:txBody>
          <a:bodyPr>
            <a:spAutoFit/>
          </a:bodyPr>
          <a:lstStyle/>
          <a:p>
            <a:pPr marL="114300" indent="-114300" defTabSz="457200">
              <a:spcBef>
                <a:spcPct val="50000"/>
              </a:spcBef>
              <a:buClr>
                <a:srgbClr val="595959"/>
              </a:buClr>
              <a:buSzPct val="100000"/>
              <a:buFont typeface="Arial" charset="0"/>
              <a:buNone/>
            </a:pPr>
            <a:r>
              <a:rPr lang="en-GB" sz="1200" b="1">
                <a:solidFill>
                  <a:schemeClr val="tx2"/>
                </a:solidFill>
              </a:rPr>
              <a:t>Secure Exchange</a:t>
            </a:r>
          </a:p>
          <a:p>
            <a:pPr marL="114300" indent="-114300" defTabSz="457200">
              <a:lnSpc>
                <a:spcPct val="50000"/>
              </a:lnSpc>
              <a:spcBef>
                <a:spcPct val="50000"/>
              </a:spcBef>
              <a:buClr>
                <a:srgbClr val="595959"/>
              </a:buClr>
              <a:buSzPct val="100000"/>
              <a:buFontTx/>
              <a:buChar char="•"/>
            </a:pPr>
            <a:r>
              <a:rPr lang="en-GB" sz="1200">
                <a:solidFill>
                  <a:schemeClr val="tx2"/>
                </a:solidFill>
              </a:rPr>
              <a:t>Perimeter security</a:t>
            </a:r>
          </a:p>
          <a:p>
            <a:pPr marL="114300" indent="-114300" defTabSz="457200">
              <a:lnSpc>
                <a:spcPct val="50000"/>
              </a:lnSpc>
              <a:spcBef>
                <a:spcPct val="50000"/>
              </a:spcBef>
              <a:buClr>
                <a:srgbClr val="595959"/>
              </a:buClr>
              <a:buSzPct val="100000"/>
              <a:buFontTx/>
              <a:buChar char="•"/>
            </a:pPr>
            <a:r>
              <a:rPr lang="en-GB" sz="1200">
                <a:solidFill>
                  <a:schemeClr val="tx2"/>
                </a:solidFill>
              </a:rPr>
              <a:t>Authentication &amp; encryption</a:t>
            </a:r>
          </a:p>
          <a:p>
            <a:pPr marL="114300" indent="-114300" defTabSz="457200">
              <a:lnSpc>
                <a:spcPct val="50000"/>
              </a:lnSpc>
              <a:spcBef>
                <a:spcPct val="50000"/>
              </a:spcBef>
              <a:buClr>
                <a:srgbClr val="595959"/>
              </a:buClr>
              <a:buSzPct val="100000"/>
              <a:buFontTx/>
              <a:buChar char="•"/>
            </a:pPr>
            <a:r>
              <a:rPr lang="en-GB" sz="1200">
                <a:solidFill>
                  <a:schemeClr val="tx2"/>
                </a:solidFill>
              </a:rPr>
              <a:t>Mail boxing</a:t>
            </a:r>
          </a:p>
        </p:txBody>
      </p:sp>
      <p:pic>
        <p:nvPicPr>
          <p:cNvPr id="109583" name="Picture 139" descr="ICON_Security"/>
          <p:cNvPicPr>
            <a:picLocks noChangeAspect="1" noChangeArrowheads="1"/>
          </p:cNvPicPr>
          <p:nvPr/>
        </p:nvPicPr>
        <p:blipFill>
          <a:blip r:embed="rId27"/>
          <a:srcRect/>
          <a:stretch>
            <a:fillRect/>
          </a:stretch>
        </p:blipFill>
        <p:spPr bwMode="auto">
          <a:xfrm>
            <a:off x="3265488" y="2989263"/>
            <a:ext cx="690562" cy="850900"/>
          </a:xfrm>
          <a:prstGeom prst="rect">
            <a:avLst/>
          </a:prstGeom>
          <a:noFill/>
          <a:ln w="9525">
            <a:noFill/>
            <a:miter lim="800000"/>
            <a:headEnd/>
            <a:tailEnd/>
          </a:ln>
        </p:spPr>
      </p:pic>
      <p:pic>
        <p:nvPicPr>
          <p:cNvPr id="109584" name="Picture 140" descr="mdlgplat_white"/>
          <p:cNvPicPr>
            <a:picLocks noChangeAspect="1" noChangeArrowheads="1"/>
          </p:cNvPicPr>
          <p:nvPr/>
        </p:nvPicPr>
        <p:blipFill>
          <a:blip r:embed="rId21"/>
          <a:srcRect/>
          <a:stretch>
            <a:fillRect/>
          </a:stretch>
        </p:blipFill>
        <p:spPr bwMode="auto">
          <a:xfrm>
            <a:off x="4360863" y="5245100"/>
            <a:ext cx="3551237" cy="1079500"/>
          </a:xfrm>
          <a:prstGeom prst="rect">
            <a:avLst/>
          </a:prstGeom>
          <a:noFill/>
          <a:ln w="9525">
            <a:noFill/>
            <a:miter lim="800000"/>
            <a:headEnd/>
            <a:tailEnd/>
          </a:ln>
        </p:spPr>
      </p:pic>
      <p:sp>
        <p:nvSpPr>
          <p:cNvPr id="109585" name="Text Box 141"/>
          <p:cNvSpPr txBox="1">
            <a:spLocks noChangeArrowheads="1"/>
          </p:cNvSpPr>
          <p:nvPr/>
        </p:nvSpPr>
        <p:spPr bwMode="auto">
          <a:xfrm>
            <a:off x="4584700" y="5251450"/>
            <a:ext cx="3022600" cy="1027113"/>
          </a:xfrm>
          <a:prstGeom prst="rect">
            <a:avLst/>
          </a:prstGeom>
          <a:noFill/>
          <a:ln w="9525">
            <a:noFill/>
            <a:miter lim="800000"/>
            <a:headEnd/>
            <a:tailEnd/>
          </a:ln>
        </p:spPr>
        <p:txBody>
          <a:bodyPr>
            <a:spAutoFit/>
          </a:bodyPr>
          <a:lstStyle/>
          <a:p>
            <a:pPr marL="114300" indent="-114300" defTabSz="457200">
              <a:spcBef>
                <a:spcPct val="50000"/>
              </a:spcBef>
              <a:buClr>
                <a:srgbClr val="595959"/>
              </a:buClr>
              <a:buSzPct val="100000"/>
              <a:buFont typeface="Arial" charset="0"/>
              <a:buNone/>
            </a:pPr>
            <a:r>
              <a:rPr lang="en-GB" sz="1200" b="1">
                <a:solidFill>
                  <a:schemeClr val="tx2"/>
                </a:solidFill>
              </a:rPr>
              <a:t>Translation and Integration</a:t>
            </a:r>
          </a:p>
          <a:p>
            <a:pPr marL="114300" indent="-114300" defTabSz="457200">
              <a:lnSpc>
                <a:spcPct val="50000"/>
              </a:lnSpc>
              <a:spcBef>
                <a:spcPct val="50000"/>
              </a:spcBef>
              <a:buClr>
                <a:srgbClr val="595959"/>
              </a:buClr>
              <a:buSzPct val="100000"/>
              <a:buFontTx/>
              <a:buChar char="•"/>
            </a:pPr>
            <a:r>
              <a:rPr lang="en-GB" sz="1200">
                <a:solidFill>
                  <a:schemeClr val="tx2"/>
                </a:solidFill>
              </a:rPr>
              <a:t>Adapters</a:t>
            </a:r>
          </a:p>
          <a:p>
            <a:pPr marL="114300" indent="-114300" defTabSz="457200">
              <a:lnSpc>
                <a:spcPct val="50000"/>
              </a:lnSpc>
              <a:spcBef>
                <a:spcPct val="50000"/>
              </a:spcBef>
              <a:buClr>
                <a:srgbClr val="595959"/>
              </a:buClr>
              <a:buSzPct val="100000"/>
              <a:buFontTx/>
              <a:buChar char="•"/>
            </a:pPr>
            <a:r>
              <a:rPr lang="en-GB" sz="1200">
                <a:solidFill>
                  <a:schemeClr val="tx2"/>
                </a:solidFill>
              </a:rPr>
              <a:t>Mapping</a:t>
            </a:r>
          </a:p>
          <a:p>
            <a:pPr marL="114300" indent="-114300" defTabSz="457200">
              <a:lnSpc>
                <a:spcPct val="50000"/>
              </a:lnSpc>
              <a:spcBef>
                <a:spcPct val="50000"/>
              </a:spcBef>
              <a:buClr>
                <a:srgbClr val="595959"/>
              </a:buClr>
              <a:buSzPct val="100000"/>
              <a:buFontTx/>
              <a:buChar char="•"/>
            </a:pPr>
            <a:r>
              <a:rPr lang="en-GB" sz="1200">
                <a:solidFill>
                  <a:schemeClr val="tx2"/>
                </a:solidFill>
              </a:rPr>
              <a:t>Financial services standards</a:t>
            </a:r>
          </a:p>
          <a:p>
            <a:pPr marL="114300" indent="-114300" defTabSz="457200">
              <a:lnSpc>
                <a:spcPct val="50000"/>
              </a:lnSpc>
              <a:spcBef>
                <a:spcPct val="50000"/>
              </a:spcBef>
              <a:buClr>
                <a:srgbClr val="595959"/>
              </a:buClr>
              <a:buSzPct val="100000"/>
              <a:buFontTx/>
              <a:buChar char="•"/>
            </a:pPr>
            <a:r>
              <a:rPr lang="en-GB" sz="1200">
                <a:solidFill>
                  <a:schemeClr val="tx2"/>
                </a:solidFill>
              </a:rPr>
              <a:t>Translation services</a:t>
            </a:r>
          </a:p>
        </p:txBody>
      </p:sp>
      <p:pic>
        <p:nvPicPr>
          <p:cNvPr id="109586" name="Picture 142" descr="ICON_BusIntegration"/>
          <p:cNvPicPr>
            <a:picLocks noChangeAspect="1" noChangeArrowheads="1"/>
          </p:cNvPicPr>
          <p:nvPr/>
        </p:nvPicPr>
        <p:blipFill>
          <a:blip r:embed="rId28"/>
          <a:srcRect/>
          <a:stretch>
            <a:fillRect/>
          </a:stretch>
        </p:blipFill>
        <p:spPr bwMode="auto">
          <a:xfrm>
            <a:off x="6491288" y="5514975"/>
            <a:ext cx="1217612" cy="346075"/>
          </a:xfrm>
          <a:prstGeom prst="rect">
            <a:avLst/>
          </a:prstGeom>
          <a:noFill/>
          <a:ln w="9525">
            <a:noFill/>
            <a:miter lim="800000"/>
            <a:headEnd/>
            <a:tailEnd/>
          </a:ln>
        </p:spPr>
      </p:pic>
      <p:pic>
        <p:nvPicPr>
          <p:cNvPr id="109587" name="Picture 143" descr="mdlgplat_white"/>
          <p:cNvPicPr>
            <a:picLocks noChangeAspect="1" noChangeArrowheads="1"/>
          </p:cNvPicPr>
          <p:nvPr/>
        </p:nvPicPr>
        <p:blipFill>
          <a:blip r:embed="rId21"/>
          <a:srcRect/>
          <a:stretch>
            <a:fillRect/>
          </a:stretch>
        </p:blipFill>
        <p:spPr bwMode="auto">
          <a:xfrm>
            <a:off x="8078788" y="4767263"/>
            <a:ext cx="3487737" cy="1079500"/>
          </a:xfrm>
          <a:prstGeom prst="rect">
            <a:avLst/>
          </a:prstGeom>
          <a:noFill/>
          <a:ln w="9525">
            <a:noFill/>
            <a:miter lim="800000"/>
            <a:headEnd/>
            <a:tailEnd/>
          </a:ln>
        </p:spPr>
      </p:pic>
      <p:pic>
        <p:nvPicPr>
          <p:cNvPr id="109588" name="Picture 144" descr="ICON_BusProcess"/>
          <p:cNvPicPr>
            <a:picLocks noChangeAspect="1" noChangeArrowheads="1"/>
          </p:cNvPicPr>
          <p:nvPr/>
        </p:nvPicPr>
        <p:blipFill>
          <a:blip r:embed="rId29"/>
          <a:srcRect/>
          <a:stretch>
            <a:fillRect/>
          </a:stretch>
        </p:blipFill>
        <p:spPr bwMode="auto">
          <a:xfrm>
            <a:off x="10261600" y="4919663"/>
            <a:ext cx="1203325" cy="428625"/>
          </a:xfrm>
          <a:prstGeom prst="rect">
            <a:avLst/>
          </a:prstGeom>
          <a:noFill/>
          <a:ln w="9525">
            <a:noFill/>
            <a:miter lim="800000"/>
            <a:headEnd/>
            <a:tailEnd/>
          </a:ln>
        </p:spPr>
      </p:pic>
      <p:sp>
        <p:nvSpPr>
          <p:cNvPr id="109589" name="Text Box 145"/>
          <p:cNvSpPr txBox="1">
            <a:spLocks noChangeArrowheads="1"/>
          </p:cNvSpPr>
          <p:nvPr/>
        </p:nvSpPr>
        <p:spPr bwMode="auto">
          <a:xfrm>
            <a:off x="8099425" y="4868863"/>
            <a:ext cx="3568700" cy="1027112"/>
          </a:xfrm>
          <a:prstGeom prst="rect">
            <a:avLst/>
          </a:prstGeom>
          <a:noFill/>
          <a:ln w="9525">
            <a:noFill/>
            <a:miter lim="800000"/>
            <a:headEnd/>
            <a:tailEnd/>
          </a:ln>
        </p:spPr>
        <p:txBody>
          <a:bodyPr>
            <a:spAutoFit/>
          </a:bodyPr>
          <a:lstStyle/>
          <a:p>
            <a:pPr marL="114300" indent="-114300" defTabSz="457200">
              <a:spcBef>
                <a:spcPct val="50000"/>
              </a:spcBef>
              <a:buClr>
                <a:srgbClr val="595959"/>
              </a:buClr>
              <a:buSzPct val="100000"/>
              <a:buFont typeface="Arial" charset="0"/>
              <a:buNone/>
            </a:pPr>
            <a:r>
              <a:rPr lang="en-GB" sz="1200" b="1">
                <a:solidFill>
                  <a:schemeClr val="tx2"/>
                </a:solidFill>
              </a:rPr>
              <a:t>Process Automation</a:t>
            </a:r>
          </a:p>
          <a:p>
            <a:pPr marL="114300" indent="-114300" defTabSz="457200">
              <a:lnSpc>
                <a:spcPct val="50000"/>
              </a:lnSpc>
              <a:spcBef>
                <a:spcPct val="50000"/>
              </a:spcBef>
              <a:buClr>
                <a:srgbClr val="595959"/>
              </a:buClr>
              <a:buSzPct val="100000"/>
              <a:buFontTx/>
              <a:buChar char="•"/>
            </a:pPr>
            <a:r>
              <a:rPr lang="en-GB" sz="1200">
                <a:solidFill>
                  <a:schemeClr val="tx2"/>
                </a:solidFill>
              </a:rPr>
              <a:t>Process modelling</a:t>
            </a:r>
          </a:p>
          <a:p>
            <a:pPr marL="114300" indent="-114300" defTabSz="457200">
              <a:lnSpc>
                <a:spcPct val="50000"/>
              </a:lnSpc>
              <a:spcBef>
                <a:spcPct val="50000"/>
              </a:spcBef>
              <a:buClr>
                <a:srgbClr val="595959"/>
              </a:buClr>
              <a:buSzPct val="100000"/>
              <a:buFontTx/>
              <a:buChar char="•"/>
            </a:pPr>
            <a:r>
              <a:rPr lang="en-GB" sz="1200">
                <a:solidFill>
                  <a:schemeClr val="tx2"/>
                </a:solidFill>
              </a:rPr>
              <a:t>File and message routing</a:t>
            </a:r>
          </a:p>
          <a:p>
            <a:pPr marL="114300" indent="-114300" defTabSz="457200">
              <a:lnSpc>
                <a:spcPct val="50000"/>
              </a:lnSpc>
              <a:spcBef>
                <a:spcPct val="50000"/>
              </a:spcBef>
              <a:buClr>
                <a:srgbClr val="595959"/>
              </a:buClr>
              <a:buSzPct val="100000"/>
              <a:buFontTx/>
              <a:buChar char="•"/>
            </a:pPr>
            <a:r>
              <a:rPr lang="en-GB" sz="1200">
                <a:solidFill>
                  <a:schemeClr val="tx2"/>
                </a:solidFill>
              </a:rPr>
              <a:t>Automated exception handling</a:t>
            </a:r>
          </a:p>
          <a:p>
            <a:pPr marL="114300" indent="-114300" defTabSz="457200">
              <a:lnSpc>
                <a:spcPct val="50000"/>
              </a:lnSpc>
              <a:spcBef>
                <a:spcPct val="50000"/>
              </a:spcBef>
              <a:buClr>
                <a:srgbClr val="595959"/>
              </a:buClr>
              <a:buSzPct val="100000"/>
              <a:buFontTx/>
              <a:buChar char="•"/>
            </a:pPr>
            <a:endParaRPr lang="en-GB" sz="1200">
              <a:solidFill>
                <a:schemeClr val="tx2"/>
              </a:solidFill>
            </a:endParaRPr>
          </a:p>
        </p:txBody>
      </p:sp>
      <p:pic>
        <p:nvPicPr>
          <p:cNvPr id="109590" name="Picture 146" descr="mdlgplat_white"/>
          <p:cNvPicPr>
            <a:picLocks noChangeAspect="1" noChangeArrowheads="1"/>
          </p:cNvPicPr>
          <p:nvPr/>
        </p:nvPicPr>
        <p:blipFill>
          <a:blip r:embed="rId21"/>
          <a:srcRect/>
          <a:stretch>
            <a:fillRect/>
          </a:stretch>
        </p:blipFill>
        <p:spPr bwMode="auto">
          <a:xfrm>
            <a:off x="7116763" y="1582738"/>
            <a:ext cx="4648200" cy="1160462"/>
          </a:xfrm>
          <a:prstGeom prst="rect">
            <a:avLst/>
          </a:prstGeom>
          <a:noFill/>
          <a:ln w="9525">
            <a:noFill/>
            <a:miter lim="800000"/>
            <a:headEnd/>
            <a:tailEnd/>
          </a:ln>
        </p:spPr>
      </p:pic>
      <p:sp>
        <p:nvSpPr>
          <p:cNvPr id="109591" name="Text Box 147"/>
          <p:cNvSpPr txBox="1">
            <a:spLocks noChangeArrowheads="1"/>
          </p:cNvSpPr>
          <p:nvPr/>
        </p:nvSpPr>
        <p:spPr bwMode="auto">
          <a:xfrm>
            <a:off x="7212013" y="1646238"/>
            <a:ext cx="3365500" cy="1027112"/>
          </a:xfrm>
          <a:prstGeom prst="rect">
            <a:avLst/>
          </a:prstGeom>
          <a:noFill/>
          <a:ln w="9525">
            <a:noFill/>
            <a:miter lim="800000"/>
            <a:headEnd/>
            <a:tailEnd/>
          </a:ln>
        </p:spPr>
        <p:txBody>
          <a:bodyPr>
            <a:spAutoFit/>
          </a:bodyPr>
          <a:lstStyle/>
          <a:p>
            <a:pPr marL="114300" indent="-114300" defTabSz="457200">
              <a:spcBef>
                <a:spcPct val="50000"/>
              </a:spcBef>
              <a:buClr>
                <a:srgbClr val="595959"/>
              </a:buClr>
              <a:buSzPct val="100000"/>
              <a:buFont typeface="Arial" charset="0"/>
              <a:buNone/>
            </a:pPr>
            <a:r>
              <a:rPr lang="en-GB" sz="1200" b="1">
                <a:solidFill>
                  <a:schemeClr val="tx2"/>
                </a:solidFill>
              </a:rPr>
              <a:t>Visibility Management</a:t>
            </a:r>
          </a:p>
          <a:p>
            <a:pPr marL="114300" indent="-114300" defTabSz="457200">
              <a:lnSpc>
                <a:spcPct val="50000"/>
              </a:lnSpc>
              <a:spcBef>
                <a:spcPct val="50000"/>
              </a:spcBef>
              <a:buClr>
                <a:srgbClr val="595959"/>
              </a:buClr>
              <a:buSzPct val="100000"/>
              <a:buFontTx/>
              <a:buChar char="•"/>
            </a:pPr>
            <a:r>
              <a:rPr lang="en-GB" sz="1200">
                <a:solidFill>
                  <a:schemeClr val="tx2"/>
                </a:solidFill>
              </a:rPr>
              <a:t>Monitoring and management</a:t>
            </a:r>
          </a:p>
          <a:p>
            <a:pPr marL="114300" indent="-114300" defTabSz="457200">
              <a:lnSpc>
                <a:spcPct val="50000"/>
              </a:lnSpc>
              <a:spcBef>
                <a:spcPct val="50000"/>
              </a:spcBef>
              <a:buClr>
                <a:srgbClr val="595959"/>
              </a:buClr>
              <a:buSzPct val="100000"/>
              <a:buFontTx/>
              <a:buChar char="•"/>
            </a:pPr>
            <a:r>
              <a:rPr lang="en-GB" sz="1200">
                <a:solidFill>
                  <a:schemeClr val="tx2"/>
                </a:solidFill>
              </a:rPr>
              <a:t>Notifications and alerts</a:t>
            </a:r>
          </a:p>
          <a:p>
            <a:pPr marL="114300" indent="-114300" defTabSz="457200">
              <a:lnSpc>
                <a:spcPct val="50000"/>
              </a:lnSpc>
              <a:spcBef>
                <a:spcPct val="50000"/>
              </a:spcBef>
              <a:buClr>
                <a:srgbClr val="595959"/>
              </a:buClr>
              <a:buSzPct val="100000"/>
              <a:buFontTx/>
              <a:buChar char="•"/>
            </a:pPr>
            <a:r>
              <a:rPr lang="en-GB" sz="1200">
                <a:solidFill>
                  <a:schemeClr val="tx2"/>
                </a:solidFill>
              </a:rPr>
              <a:t>Audit and reporting</a:t>
            </a:r>
          </a:p>
          <a:p>
            <a:pPr marL="114300" indent="-114300" defTabSz="457200">
              <a:lnSpc>
                <a:spcPct val="50000"/>
              </a:lnSpc>
              <a:spcBef>
                <a:spcPct val="50000"/>
              </a:spcBef>
              <a:buClr>
                <a:srgbClr val="595959"/>
              </a:buClr>
              <a:buSzPct val="100000"/>
              <a:buFontTx/>
              <a:buChar char="•"/>
            </a:pPr>
            <a:endParaRPr lang="en-GB" sz="1200">
              <a:solidFill>
                <a:schemeClr val="tx2"/>
              </a:solidFill>
            </a:endParaRPr>
          </a:p>
        </p:txBody>
      </p:sp>
      <p:pic>
        <p:nvPicPr>
          <p:cNvPr id="109592" name="Picture 148" descr="ICON_BusVisibility"/>
          <p:cNvPicPr>
            <a:picLocks noChangeAspect="1" noChangeArrowheads="1"/>
          </p:cNvPicPr>
          <p:nvPr/>
        </p:nvPicPr>
        <p:blipFill>
          <a:blip r:embed="rId30"/>
          <a:srcRect/>
          <a:stretch>
            <a:fillRect/>
          </a:stretch>
        </p:blipFill>
        <p:spPr bwMode="auto">
          <a:xfrm>
            <a:off x="10307638" y="1858963"/>
            <a:ext cx="1204912" cy="492125"/>
          </a:xfrm>
          <a:prstGeom prst="rect">
            <a:avLst/>
          </a:prstGeom>
          <a:noFill/>
          <a:ln w="9525">
            <a:noFill/>
            <a:miter lim="800000"/>
            <a:headEnd/>
            <a:tailEnd/>
          </a:ln>
        </p:spPr>
      </p:pic>
      <p:pic>
        <p:nvPicPr>
          <p:cNvPr id="109593" name="Picture 2"/>
          <p:cNvPicPr>
            <a:picLocks noChangeAspect="1" noChangeArrowheads="1"/>
          </p:cNvPicPr>
          <p:nvPr/>
        </p:nvPicPr>
        <p:blipFill>
          <a:blip r:embed="rId31"/>
          <a:srcRect/>
          <a:stretch>
            <a:fillRect/>
          </a:stretch>
        </p:blipFill>
        <p:spPr bwMode="auto">
          <a:xfrm>
            <a:off x="9331325" y="515938"/>
            <a:ext cx="2686050" cy="550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p:cNvSpPr>
          <p:nvPr>
            <p:ph type="title" idx="4294967295"/>
          </p:nvPr>
        </p:nvSpPr>
        <p:spPr>
          <a:xfrm>
            <a:off x="1044575" y="152400"/>
            <a:ext cx="10072688" cy="1066800"/>
          </a:xfrm>
        </p:spPr>
        <p:txBody>
          <a:bodyPr/>
          <a:lstStyle/>
          <a:p>
            <a:pPr algn="l" eaLnBrk="1" hangingPunct="1"/>
            <a:r>
              <a:rPr lang="en-GB" sz="2800" smtClean="0"/>
              <a:t>Banking Framework for Payments and Securities – </a:t>
            </a:r>
            <a:br>
              <a:rPr lang="en-GB" sz="2800" smtClean="0"/>
            </a:br>
            <a:r>
              <a:rPr lang="en-GB" sz="2800" smtClean="0"/>
              <a:t>Nordic Reference examples </a:t>
            </a:r>
          </a:p>
        </p:txBody>
      </p:sp>
      <p:graphicFrame>
        <p:nvGraphicFramePr>
          <p:cNvPr id="106602" name="Group 106"/>
          <p:cNvGraphicFramePr>
            <a:graphicFrameLocks noGrp="1"/>
          </p:cNvGraphicFramePr>
          <p:nvPr/>
        </p:nvGraphicFramePr>
        <p:xfrm>
          <a:off x="449263" y="1254125"/>
          <a:ext cx="11545887" cy="5011738"/>
        </p:xfrm>
        <a:graphic>
          <a:graphicData uri="http://schemas.openxmlformats.org/drawingml/2006/table">
            <a:tbl>
              <a:tblPr/>
              <a:tblGrid>
                <a:gridCol w="2886075"/>
                <a:gridCol w="2884487"/>
                <a:gridCol w="3689350"/>
                <a:gridCol w="2085975"/>
              </a:tblGrid>
              <a:tr h="455613">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GB" sz="2300" b="1" i="0" u="none" strike="noStrike" cap="none" normalizeH="0" baseline="0" smtClean="0">
                          <a:ln>
                            <a:noFill/>
                          </a:ln>
                          <a:solidFill>
                            <a:schemeClr val="tx1"/>
                          </a:solidFill>
                          <a:effectLst/>
                          <a:latin typeface="Calibri" pitchFamily="34" charset="0"/>
                        </a:rPr>
                        <a:t>Customer name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GB" sz="2300" b="1" i="0" u="none" strike="noStrike" cap="none" normalizeH="0" baseline="0" smtClean="0">
                          <a:ln>
                            <a:noFill/>
                          </a:ln>
                          <a:solidFill>
                            <a:schemeClr val="tx1"/>
                          </a:solidFill>
                          <a:effectLst/>
                          <a:latin typeface="Calibri" pitchFamily="34" charset="0"/>
                        </a:rPr>
                        <a:t>Value proposition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GB" sz="2300" b="1" i="0" u="none" strike="noStrike" cap="none" normalizeH="0" baseline="0" smtClean="0">
                          <a:ln>
                            <a:noFill/>
                          </a:ln>
                          <a:solidFill>
                            <a:schemeClr val="tx1"/>
                          </a:solidFill>
                          <a:effectLst/>
                          <a:latin typeface="Calibri" pitchFamily="34" charset="0"/>
                        </a:rPr>
                        <a:t>Solution content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GB" sz="2300" b="1" i="0" u="none" strike="noStrike" cap="none" normalizeH="0" baseline="0" smtClean="0">
                          <a:ln>
                            <a:noFill/>
                          </a:ln>
                          <a:solidFill>
                            <a:schemeClr val="tx1"/>
                          </a:solidFill>
                          <a:effectLst/>
                          <a:latin typeface="Calibri" pitchFamily="34" charset="0"/>
                        </a:rPr>
                        <a:t>Platform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72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600" b="0" i="0" u="none" strike="noStrike" cap="none" normalizeH="0" baseline="0" smtClean="0">
                          <a:ln>
                            <a:noFill/>
                          </a:ln>
                          <a:solidFill>
                            <a:schemeClr val="tx1"/>
                          </a:solidFill>
                          <a:effectLst/>
                          <a:latin typeface="Calibri" pitchFamily="34" charset="0"/>
                        </a:rPr>
                        <a:t>Dansk Bank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2"/>
                          </a:solidFill>
                          <a:effectLst/>
                          <a:latin typeface="Calibri" pitchFamily="34" charset="0"/>
                        </a:rPr>
                        <a:t>Solution for SWIFT and Peyments Gateway</a:t>
                      </a:r>
                      <a:endParaRPr kumimoji="0" lang="en-GB" sz="1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200" b="0" i="0" u="none" strike="noStrike" cap="none" normalizeH="0" baseline="0" smtClean="0">
                          <a:ln>
                            <a:noFill/>
                          </a:ln>
                          <a:solidFill>
                            <a:schemeClr val="tx1"/>
                          </a:solidFill>
                          <a:effectLst/>
                          <a:latin typeface="Calibri" pitchFamily="34" charset="0"/>
                        </a:rPr>
                        <a:t>WBI FN DB2, WAS, MQSeries</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200" b="0" i="0" u="none" strike="noStrike" cap="none" normalizeH="0" baseline="0" smtClean="0">
                          <a:ln>
                            <a:noFill/>
                          </a:ln>
                          <a:solidFill>
                            <a:schemeClr val="tx1"/>
                          </a:solidFill>
                          <a:effectLst/>
                          <a:latin typeface="Calibri" pitchFamily="34" charset="0"/>
                        </a:rPr>
                        <a:t>Websphere Message broker SW Services and PM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200" b="0" i="0" u="none" strike="noStrike" cap="none" normalizeH="0" baseline="0" smtClean="0">
                          <a:ln>
                            <a:noFill/>
                          </a:ln>
                          <a:solidFill>
                            <a:schemeClr val="tx1"/>
                          </a:solidFill>
                          <a:effectLst/>
                          <a:latin typeface="Calibri" pitchFamily="34" charset="0"/>
                        </a:rPr>
                        <a:t>Z/OS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600" b="0" i="0" u="none" strike="noStrike" cap="none" normalizeH="0" baseline="0" smtClean="0">
                          <a:ln>
                            <a:noFill/>
                          </a:ln>
                          <a:solidFill>
                            <a:schemeClr val="tx1"/>
                          </a:solidFill>
                          <a:effectLst/>
                          <a:latin typeface="Calibri" pitchFamily="34" charset="0"/>
                        </a:rPr>
                        <a:t>DnB NOR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2"/>
                          </a:solidFill>
                          <a:effectLst/>
                          <a:latin typeface="Calibri" pitchFamily="34" charset="0"/>
                        </a:rPr>
                        <a:t>Solution for SEPA Credit Transfer and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2"/>
                          </a:solidFill>
                          <a:effectLst/>
                          <a:latin typeface="Calibri" pitchFamily="34" charset="0"/>
                        </a:rPr>
                        <a:t>Corporate B2B Payments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2"/>
                          </a:solidFill>
                          <a:effectLst/>
                          <a:latin typeface="Calibri" pitchFamily="34" charset="0"/>
                        </a:rPr>
                        <a:t>Liquidity Manager</a:t>
                      </a:r>
                      <a:endParaRPr kumimoji="0" lang="en-GB" sz="1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200" b="0" i="0" u="none" strike="noStrike" cap="none" normalizeH="0" baseline="0" smtClean="0">
                          <a:ln>
                            <a:noFill/>
                          </a:ln>
                          <a:solidFill>
                            <a:schemeClr val="tx1"/>
                          </a:solidFill>
                          <a:effectLst/>
                          <a:latin typeface="Calibri" pitchFamily="34" charset="0"/>
                        </a:rPr>
                        <a:t>EPP using DB2, WAS, MQSeries</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200" b="0" i="0" u="none" strike="noStrike" cap="none" normalizeH="0" baseline="0" smtClean="0">
                          <a:ln>
                            <a:noFill/>
                          </a:ln>
                          <a:solidFill>
                            <a:schemeClr val="tx1"/>
                          </a:solidFill>
                          <a:effectLst/>
                          <a:latin typeface="Calibri" pitchFamily="34" charset="0"/>
                        </a:rPr>
                        <a:t>Websphere Message broker, SW Services and PM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200" b="0" i="0" u="none" strike="noStrike" cap="none" normalizeH="0" baseline="0" smtClean="0">
                          <a:ln>
                            <a:noFill/>
                          </a:ln>
                          <a:solidFill>
                            <a:schemeClr val="tx1"/>
                          </a:solidFill>
                          <a:effectLst/>
                          <a:latin typeface="Calibri" pitchFamily="34" charset="0"/>
                        </a:rPr>
                        <a:t>Z/OS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34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600" b="0" i="0" u="none" strike="noStrike" cap="none" normalizeH="0" baseline="0" smtClean="0">
                          <a:ln>
                            <a:noFill/>
                          </a:ln>
                          <a:solidFill>
                            <a:schemeClr val="tx1"/>
                          </a:solidFill>
                          <a:effectLst/>
                          <a:latin typeface="Calibri" pitchFamily="34" charset="0"/>
                        </a:rPr>
                        <a:t>DnB NOR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200" b="0" i="0" u="none" strike="noStrike" cap="none" normalizeH="0" baseline="0" smtClean="0">
                          <a:ln>
                            <a:noFill/>
                          </a:ln>
                          <a:solidFill>
                            <a:schemeClr val="tx1"/>
                          </a:solidFill>
                          <a:effectLst/>
                          <a:latin typeface="Calibri" pitchFamily="34" charset="0"/>
                        </a:rPr>
                        <a:t>SWIFT Gateway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200" b="0" i="0" u="none" strike="noStrike" cap="none" normalizeH="0" baseline="0" smtClean="0">
                          <a:ln>
                            <a:noFill/>
                          </a:ln>
                          <a:solidFill>
                            <a:schemeClr val="tx1"/>
                          </a:solidFill>
                          <a:effectLst/>
                          <a:latin typeface="Calibri" pitchFamily="34" charset="0"/>
                        </a:rPr>
                        <a:t>Merva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200" b="0" i="0" u="none" strike="noStrike" cap="none" normalizeH="0" baseline="0" smtClean="0">
                          <a:ln>
                            <a:noFill/>
                          </a:ln>
                          <a:solidFill>
                            <a:schemeClr val="tx1"/>
                          </a:solidFill>
                          <a:effectLst/>
                          <a:latin typeface="Calibri" pitchFamily="34" charset="0"/>
                        </a:rPr>
                        <a:t>Using WBI FN at EDB BP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200" b="0" i="0" u="none" strike="noStrike" cap="none" normalizeH="0" baseline="0" smtClean="0">
                          <a:ln>
                            <a:noFill/>
                          </a:ln>
                          <a:solidFill>
                            <a:schemeClr val="tx1"/>
                          </a:solidFill>
                          <a:effectLst/>
                          <a:latin typeface="Calibri" pitchFamily="34" charset="0"/>
                        </a:rPr>
                        <a:t>Z/OS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276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600" b="0" i="0" u="none" strike="noStrike" cap="none" normalizeH="0" baseline="0" smtClean="0">
                          <a:ln>
                            <a:noFill/>
                          </a:ln>
                          <a:solidFill>
                            <a:schemeClr val="tx1"/>
                          </a:solidFill>
                          <a:effectLst/>
                          <a:latin typeface="Calibri" pitchFamily="34" charset="0"/>
                        </a:rPr>
                        <a:t>EDB BP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200" b="0" i="0" u="none" strike="noStrike" cap="none" normalizeH="0" baseline="0" smtClean="0">
                          <a:ln>
                            <a:noFill/>
                          </a:ln>
                          <a:solidFill>
                            <a:schemeClr val="tx1"/>
                          </a:solidFill>
                          <a:effectLst/>
                          <a:latin typeface="Calibri" pitchFamily="34" charset="0"/>
                        </a:rPr>
                        <a:t>SWIFT Gateway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200" b="0" i="0" u="none" strike="noStrike" cap="none" normalizeH="0" baseline="0" smtClean="0">
                          <a:ln>
                            <a:noFill/>
                          </a:ln>
                          <a:solidFill>
                            <a:schemeClr val="tx1"/>
                          </a:solidFill>
                          <a:effectLst/>
                          <a:latin typeface="Calibri" pitchFamily="34" charset="0"/>
                        </a:rPr>
                        <a:t>WBI FN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200" b="0" i="0" u="none" strike="noStrike" cap="none" normalizeH="0" baseline="0" smtClean="0">
                          <a:ln>
                            <a:noFill/>
                          </a:ln>
                          <a:solidFill>
                            <a:schemeClr val="tx1"/>
                          </a:solidFill>
                          <a:effectLst/>
                          <a:latin typeface="Calibri" pitchFamily="34" charset="0"/>
                        </a:rPr>
                        <a:t>Z/OS</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88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600" b="0" i="0" u="none" strike="noStrike" cap="none" normalizeH="0" baseline="0" smtClean="0">
                          <a:ln>
                            <a:noFill/>
                          </a:ln>
                          <a:solidFill>
                            <a:schemeClr val="tx1"/>
                          </a:solidFill>
                          <a:effectLst/>
                          <a:latin typeface="Calibri" pitchFamily="34" charset="0"/>
                        </a:rPr>
                        <a:t>VPS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2"/>
                          </a:solidFill>
                          <a:effectLst/>
                          <a:latin typeface="Calibri" pitchFamily="34" charset="0"/>
                        </a:rPr>
                        <a:t>Solution for Funds and new SWTFT formats for securities </a:t>
                      </a:r>
                      <a:endParaRPr kumimoji="0" lang="en-GB" sz="1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200" b="0" i="0" u="none" strike="noStrike" cap="none" normalizeH="0" baseline="0" smtClean="0">
                          <a:ln>
                            <a:noFill/>
                          </a:ln>
                          <a:solidFill>
                            <a:schemeClr val="tx1"/>
                          </a:solidFill>
                          <a:effectLst/>
                          <a:latin typeface="Calibri" pitchFamily="34" charset="0"/>
                        </a:rPr>
                        <a:t>EPP using DB2, WAS, MQSeries</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200" b="0" i="0" u="none" strike="noStrike" cap="none" normalizeH="0" baseline="0" smtClean="0">
                          <a:ln>
                            <a:noFill/>
                          </a:ln>
                          <a:solidFill>
                            <a:schemeClr val="tx1"/>
                          </a:solidFill>
                          <a:effectLst/>
                          <a:latin typeface="Calibri" pitchFamily="34" charset="0"/>
                        </a:rPr>
                        <a:t>Websphere Message broker,</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200" b="0" i="0" u="none" strike="noStrike" cap="none" normalizeH="0" baseline="0" smtClean="0">
                          <a:ln>
                            <a:noFill/>
                          </a:ln>
                          <a:solidFill>
                            <a:schemeClr val="tx1"/>
                          </a:solidFill>
                          <a:effectLst/>
                          <a:latin typeface="Calibri" pitchFamily="34" charset="0"/>
                        </a:rPr>
                        <a:t>SW Services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200" b="0" i="0" u="none" strike="noStrike" cap="none" normalizeH="0" baseline="0" smtClean="0">
                          <a:ln>
                            <a:noFill/>
                          </a:ln>
                          <a:solidFill>
                            <a:schemeClr val="tx1"/>
                          </a:solidFill>
                          <a:effectLst/>
                          <a:latin typeface="Calibri" pitchFamily="34" charset="0"/>
                        </a:rPr>
                        <a:t>Intel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22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600" b="0" i="0" u="none" strike="noStrike" cap="none" normalizeH="0" baseline="0" smtClean="0">
                          <a:ln>
                            <a:noFill/>
                          </a:ln>
                          <a:solidFill>
                            <a:schemeClr val="tx1"/>
                          </a:solidFill>
                          <a:effectLst/>
                          <a:latin typeface="Calibri" pitchFamily="34" charset="0"/>
                        </a:rPr>
                        <a:t>VP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2"/>
                          </a:solidFill>
                          <a:effectLst/>
                          <a:latin typeface="Calibri" pitchFamily="34" charset="0"/>
                        </a:rPr>
                        <a:t>Solution for Funds and new SWTFT formats for securities </a:t>
                      </a:r>
                      <a:endParaRPr kumimoji="0" lang="en-GB" sz="1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200" b="0" i="0" u="none" strike="noStrike" cap="none" normalizeH="0" baseline="0" smtClean="0">
                          <a:ln>
                            <a:noFill/>
                          </a:ln>
                          <a:solidFill>
                            <a:schemeClr val="tx1"/>
                          </a:solidFill>
                          <a:effectLst/>
                          <a:latin typeface="Calibri" pitchFamily="34" charset="0"/>
                        </a:rPr>
                        <a:t>EPP using DB2, WAS, MQSeries</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200" b="0" i="0" u="none" strike="noStrike" cap="none" normalizeH="0" baseline="0" smtClean="0">
                          <a:ln>
                            <a:noFill/>
                          </a:ln>
                          <a:solidFill>
                            <a:schemeClr val="tx1"/>
                          </a:solidFill>
                          <a:effectLst/>
                          <a:latin typeface="Calibri" pitchFamily="34" charset="0"/>
                        </a:rPr>
                        <a:t>Websphere Message Broker,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200" b="0" i="0" u="none" strike="noStrike" cap="none" normalizeH="0" baseline="0" smtClean="0">
                          <a:ln>
                            <a:noFill/>
                          </a:ln>
                          <a:solidFill>
                            <a:schemeClr val="tx1"/>
                          </a:solidFill>
                          <a:effectLst/>
                          <a:latin typeface="Calibri" pitchFamily="34" charset="0"/>
                        </a:rPr>
                        <a:t>SW Services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200" b="0" i="0" u="none" strike="noStrike" cap="none" normalizeH="0" baseline="0" smtClean="0">
                          <a:ln>
                            <a:noFill/>
                          </a:ln>
                          <a:solidFill>
                            <a:schemeClr val="tx1"/>
                          </a:solidFill>
                          <a:effectLst/>
                          <a:latin typeface="Calibri" pitchFamily="34" charset="0"/>
                        </a:rPr>
                        <a:t>Z/OS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9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600" b="0" i="0" u="none" strike="noStrike" cap="none" normalizeH="0" baseline="0" smtClean="0">
                          <a:ln>
                            <a:noFill/>
                          </a:ln>
                          <a:solidFill>
                            <a:schemeClr val="tx1"/>
                          </a:solidFill>
                          <a:effectLst/>
                          <a:latin typeface="Calibri" pitchFamily="34" charset="0"/>
                        </a:rPr>
                        <a:t>Swedbank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2"/>
                          </a:solidFill>
                          <a:effectLst/>
                          <a:latin typeface="Calibri" pitchFamily="34" charset="0"/>
                        </a:rPr>
                        <a:t>Solution for Funds and new SWTFT formats for securities </a:t>
                      </a:r>
                      <a:endParaRPr kumimoji="0" lang="en-GB" sz="1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200" b="0" i="0" u="none" strike="noStrike" cap="none" normalizeH="0" baseline="0" smtClean="0">
                          <a:ln>
                            <a:noFill/>
                          </a:ln>
                          <a:solidFill>
                            <a:schemeClr val="tx1"/>
                          </a:solidFill>
                          <a:effectLst/>
                          <a:latin typeface="Calibri" pitchFamily="34" charset="0"/>
                        </a:rPr>
                        <a:t>EPP using DB2, WAS, MQSeries</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200" b="0" i="0" u="none" strike="noStrike" cap="none" normalizeH="0" baseline="0" smtClean="0">
                          <a:ln>
                            <a:noFill/>
                          </a:ln>
                          <a:solidFill>
                            <a:schemeClr val="tx1"/>
                          </a:solidFill>
                          <a:effectLst/>
                          <a:latin typeface="Calibri" pitchFamily="34" charset="0"/>
                        </a:rPr>
                        <a:t>Websphere Message Broker,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200" b="0" i="0" u="none" strike="noStrike" cap="none" normalizeH="0" baseline="0" smtClean="0">
                          <a:ln>
                            <a:noFill/>
                          </a:ln>
                          <a:solidFill>
                            <a:schemeClr val="tx1"/>
                          </a:solidFill>
                          <a:effectLst/>
                          <a:latin typeface="Calibri" pitchFamily="34" charset="0"/>
                        </a:rPr>
                        <a:t>SW Services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200" b="0" i="0" u="none" strike="noStrike" cap="none" normalizeH="0" baseline="0" smtClean="0">
                          <a:ln>
                            <a:noFill/>
                          </a:ln>
                          <a:solidFill>
                            <a:schemeClr val="tx1"/>
                          </a:solidFill>
                          <a:effectLst/>
                          <a:latin typeface="Calibri" pitchFamily="34" charset="0"/>
                        </a:rPr>
                        <a:t>UNIX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a:xfrm>
            <a:off x="241300" y="407988"/>
            <a:ext cx="11685588" cy="498475"/>
          </a:xfrm>
        </p:spPr>
        <p:txBody>
          <a:bodyPr lIns="91440" tIns="45720" rIns="91440" bIns="45720" anchor="t"/>
          <a:lstStyle/>
          <a:p>
            <a:pPr eaLnBrk="1" hangingPunct="1"/>
            <a:r>
              <a:rPr lang="en-GB" sz="4000" smtClean="0"/>
              <a:t>Clients</a:t>
            </a:r>
            <a:r>
              <a:rPr lang="en-GB" sz="3800" smtClean="0"/>
              <a:t> value IBM's ability to deliver integrated solutions </a:t>
            </a:r>
            <a:br>
              <a:rPr lang="en-GB" sz="3800" smtClean="0"/>
            </a:br>
            <a:endParaRPr lang="en-US" sz="3800" smtClean="0"/>
          </a:p>
        </p:txBody>
      </p:sp>
      <p:sp>
        <p:nvSpPr>
          <p:cNvPr id="18434" name="Text Box 3"/>
          <p:cNvSpPr txBox="1">
            <a:spLocks noChangeArrowheads="1"/>
          </p:cNvSpPr>
          <p:nvPr/>
        </p:nvSpPr>
        <p:spPr bwMode="auto">
          <a:xfrm>
            <a:off x="241300" y="1304925"/>
            <a:ext cx="9850438" cy="1890713"/>
          </a:xfrm>
          <a:prstGeom prst="rect">
            <a:avLst/>
          </a:prstGeom>
          <a:noFill/>
          <a:ln w="9525" algn="ctr">
            <a:noFill/>
            <a:miter lim="800000"/>
            <a:headEnd/>
            <a:tailEnd/>
          </a:ln>
        </p:spPr>
        <p:txBody>
          <a:bodyPr>
            <a:spAutoFit/>
          </a:bodyPr>
          <a:lstStyle/>
          <a:p>
            <a:pPr defTabSz="914400">
              <a:lnSpc>
                <a:spcPct val="85000"/>
              </a:lnSpc>
              <a:spcBef>
                <a:spcPct val="35000"/>
              </a:spcBef>
            </a:pPr>
            <a:r>
              <a:rPr lang="en-US" sz="2000" b="1">
                <a:solidFill>
                  <a:srgbClr val="336699"/>
                </a:solidFill>
                <a:ea typeface="MS PGothic" pitchFamily="34" charset="-128"/>
              </a:rPr>
              <a:t>Client buying behaviors are shifting:</a:t>
            </a:r>
          </a:p>
          <a:p>
            <a:pPr marL="342900" lvl="1" indent="-228600" defTabSz="914400">
              <a:lnSpc>
                <a:spcPct val="85000"/>
              </a:lnSpc>
              <a:spcBef>
                <a:spcPct val="35000"/>
              </a:spcBef>
              <a:buClr>
                <a:schemeClr val="accent2"/>
              </a:buClr>
              <a:buSzPct val="120000"/>
              <a:buFont typeface="Wingdings" pitchFamily="2" charset="2"/>
              <a:buChar char="§"/>
            </a:pPr>
            <a:r>
              <a:rPr lang="en-US" sz="1800">
                <a:ea typeface="MS PGothic" pitchFamily="34" charset="-128"/>
              </a:rPr>
              <a:t>Customers are looking for their business commitments to be met at market speed, or better</a:t>
            </a:r>
          </a:p>
          <a:p>
            <a:pPr marL="342900" lvl="1" indent="-228600" defTabSz="914400">
              <a:lnSpc>
                <a:spcPct val="85000"/>
              </a:lnSpc>
              <a:spcBef>
                <a:spcPct val="50000"/>
              </a:spcBef>
              <a:buClr>
                <a:schemeClr val="accent2"/>
              </a:buClr>
              <a:buSzPct val="120000"/>
              <a:buFont typeface="Wingdings" pitchFamily="2" charset="2"/>
              <a:buChar char="§"/>
            </a:pPr>
            <a:r>
              <a:rPr lang="en-US" sz="1800">
                <a:ea typeface="MS PGothic" pitchFamily="34" charset="-128"/>
              </a:rPr>
              <a:t>Managing project costs into bite-sized bits is now a requirement</a:t>
            </a:r>
          </a:p>
          <a:p>
            <a:pPr marL="342900" lvl="1" indent="-228600" defTabSz="914400">
              <a:lnSpc>
                <a:spcPct val="85000"/>
              </a:lnSpc>
              <a:spcBef>
                <a:spcPct val="50000"/>
              </a:spcBef>
              <a:buClr>
                <a:schemeClr val="accent2"/>
              </a:buClr>
              <a:buSzPct val="120000"/>
              <a:buFont typeface="Wingdings" pitchFamily="2" charset="2"/>
              <a:buChar char="§"/>
            </a:pPr>
            <a:r>
              <a:rPr lang="en-US" sz="1800">
                <a:ea typeface="MS PGothic" pitchFamily="34" charset="-128"/>
              </a:rPr>
              <a:t>Customers want to utilize the technology that best supports their strategy, independent of vendor</a:t>
            </a:r>
          </a:p>
        </p:txBody>
      </p:sp>
      <p:sp>
        <p:nvSpPr>
          <p:cNvPr id="18435" name="Text Box 4"/>
          <p:cNvSpPr txBox="1">
            <a:spLocks noChangeArrowheads="1"/>
          </p:cNvSpPr>
          <p:nvPr/>
        </p:nvSpPr>
        <p:spPr bwMode="auto">
          <a:xfrm>
            <a:off x="4629150" y="3459163"/>
            <a:ext cx="7404100" cy="2728912"/>
          </a:xfrm>
          <a:prstGeom prst="rect">
            <a:avLst/>
          </a:prstGeom>
          <a:noFill/>
          <a:ln w="9525" algn="ctr">
            <a:noFill/>
            <a:miter lim="800000"/>
            <a:headEnd/>
            <a:tailEnd/>
          </a:ln>
        </p:spPr>
        <p:txBody>
          <a:bodyPr>
            <a:spAutoFit/>
          </a:bodyPr>
          <a:lstStyle/>
          <a:p>
            <a:pPr defTabSz="914400">
              <a:lnSpc>
                <a:spcPct val="85000"/>
              </a:lnSpc>
              <a:spcBef>
                <a:spcPct val="35000"/>
              </a:spcBef>
            </a:pPr>
            <a:r>
              <a:rPr lang="en-US" sz="2000" b="1">
                <a:solidFill>
                  <a:srgbClr val="336699"/>
                </a:solidFill>
                <a:ea typeface="MS PGothic" pitchFamily="34" charset="-128"/>
              </a:rPr>
              <a:t>Our Strategy:</a:t>
            </a:r>
          </a:p>
          <a:p>
            <a:pPr marL="342900" lvl="1" indent="-228600" defTabSz="914400">
              <a:lnSpc>
                <a:spcPct val="85000"/>
              </a:lnSpc>
              <a:spcBef>
                <a:spcPct val="35000"/>
              </a:spcBef>
              <a:buClr>
                <a:schemeClr val="accent2"/>
              </a:buClr>
              <a:buSzPct val="120000"/>
              <a:buFont typeface="Wingdings" pitchFamily="2" charset="2"/>
              <a:buChar char="§"/>
            </a:pPr>
            <a:r>
              <a:rPr lang="en-US" sz="1800">
                <a:ea typeface="MS PGothic" pitchFamily="34" charset="-128"/>
              </a:rPr>
              <a:t>Combine industry assets and best practices into offerings focused on core and connected business problems</a:t>
            </a:r>
          </a:p>
          <a:p>
            <a:pPr marL="342900" lvl="1" indent="-228600" defTabSz="914400">
              <a:lnSpc>
                <a:spcPct val="85000"/>
              </a:lnSpc>
              <a:spcBef>
                <a:spcPct val="50000"/>
              </a:spcBef>
              <a:buClr>
                <a:schemeClr val="accent2"/>
              </a:buClr>
              <a:buSzPct val="120000"/>
              <a:buFont typeface="Wingdings" pitchFamily="2" charset="2"/>
              <a:buChar char="§"/>
            </a:pPr>
            <a:r>
              <a:rPr lang="en-US" sz="1800">
                <a:ea typeface="MS PGothic" pitchFamily="34" charset="-128"/>
              </a:rPr>
              <a:t>Design for re-use</a:t>
            </a:r>
          </a:p>
          <a:p>
            <a:pPr marL="342900" lvl="1" indent="-228600" defTabSz="914400">
              <a:lnSpc>
                <a:spcPct val="85000"/>
              </a:lnSpc>
              <a:spcBef>
                <a:spcPct val="50000"/>
              </a:spcBef>
              <a:buClr>
                <a:schemeClr val="accent2"/>
              </a:buClr>
              <a:buSzPct val="120000"/>
              <a:buFont typeface="Wingdings" pitchFamily="2" charset="2"/>
              <a:buChar char="§"/>
            </a:pPr>
            <a:r>
              <a:rPr lang="en-US" sz="1800">
                <a:ea typeface="MS PGothic" pitchFamily="34" charset="-128"/>
              </a:rPr>
              <a:t>Incubate an ecosystem of industry ISVs, pre-integrate</a:t>
            </a:r>
          </a:p>
          <a:p>
            <a:pPr marL="342900" lvl="1" indent="-228600" defTabSz="914400">
              <a:lnSpc>
                <a:spcPct val="85000"/>
              </a:lnSpc>
              <a:spcBef>
                <a:spcPct val="50000"/>
              </a:spcBef>
              <a:buClr>
                <a:schemeClr val="accent2"/>
              </a:buClr>
              <a:buSzPct val="120000"/>
              <a:buFont typeface="Wingdings" pitchFamily="2" charset="2"/>
              <a:buChar char="§"/>
            </a:pPr>
            <a:r>
              <a:rPr lang="en-US" sz="1800">
                <a:ea typeface="MS PGothic" pitchFamily="34" charset="-128"/>
              </a:rPr>
              <a:t>Be prescriptive about a platform, emphasize best practices, better utilize our industry expertise</a:t>
            </a:r>
          </a:p>
        </p:txBody>
      </p:sp>
      <p:grpSp>
        <p:nvGrpSpPr>
          <p:cNvPr id="18436" name="Group 5"/>
          <p:cNvGrpSpPr>
            <a:grpSpLocks noChangeAspect="1"/>
          </p:cNvGrpSpPr>
          <p:nvPr/>
        </p:nvGrpSpPr>
        <p:grpSpPr bwMode="auto">
          <a:xfrm>
            <a:off x="719138" y="3875088"/>
            <a:ext cx="2849562" cy="2078037"/>
            <a:chOff x="3379" y="501"/>
            <a:chExt cx="2182" cy="2242"/>
          </a:xfrm>
        </p:grpSpPr>
        <p:pic>
          <p:nvPicPr>
            <p:cNvPr id="18437" name="Picture 6"/>
            <p:cNvPicPr>
              <a:picLocks noChangeAspect="1" noChangeArrowheads="1"/>
            </p:cNvPicPr>
            <p:nvPr/>
          </p:nvPicPr>
          <p:blipFill>
            <a:blip r:embed="rId3"/>
            <a:srcRect/>
            <a:stretch>
              <a:fillRect/>
            </a:stretch>
          </p:blipFill>
          <p:spPr bwMode="auto">
            <a:xfrm>
              <a:off x="3379" y="501"/>
              <a:ext cx="2182" cy="2036"/>
            </a:xfrm>
            <a:prstGeom prst="rect">
              <a:avLst/>
            </a:prstGeom>
            <a:noFill/>
            <a:ln w="9525">
              <a:noFill/>
              <a:miter lim="800000"/>
              <a:headEnd/>
              <a:tailEnd/>
            </a:ln>
          </p:spPr>
        </p:pic>
        <p:sp>
          <p:nvSpPr>
            <p:cNvPr id="18438" name="WordArt 7"/>
            <p:cNvSpPr>
              <a:spLocks noChangeAspect="1" noChangeArrowheads="1" noChangeShapeType="1" noTextEdit="1"/>
            </p:cNvSpPr>
            <p:nvPr/>
          </p:nvSpPr>
          <p:spPr bwMode="auto">
            <a:xfrm>
              <a:off x="3710" y="2599"/>
              <a:ext cx="1740" cy="144"/>
            </a:xfrm>
            <a:prstGeom prst="rect">
              <a:avLst/>
            </a:prstGeom>
          </p:spPr>
          <p:txBody>
            <a:bodyPr wrap="none" fromWordArt="1">
              <a:prstTxWarp prst="textPlain">
                <a:avLst>
                  <a:gd name="adj" fmla="val 50000"/>
                </a:avLst>
              </a:prstTxWarp>
            </a:bodyPr>
            <a:lstStyle/>
            <a:p>
              <a:pPr algn="ctr"/>
              <a:r>
                <a:rPr lang="da-DK" sz="1400" kern="10">
                  <a:ln w="9525">
                    <a:noFill/>
                    <a:round/>
                    <a:headEnd/>
                    <a:tailEnd/>
                  </a:ln>
                  <a:solidFill>
                    <a:srgbClr val="000000"/>
                  </a:solidFill>
                  <a:latin typeface="Arial Black"/>
                </a:rPr>
                <a:t>Innovation for a Smarter Planet</a:t>
              </a:r>
            </a:p>
          </p:txBody>
        </p:sp>
      </p:gr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1" name="Rectangle 2"/>
          <p:cNvSpPr>
            <a:spLocks noGrp="1"/>
          </p:cNvSpPr>
          <p:nvPr>
            <p:ph type="title" idx="4294967295"/>
          </p:nvPr>
        </p:nvSpPr>
        <p:spPr>
          <a:xfrm>
            <a:off x="623888" y="53975"/>
            <a:ext cx="10955337" cy="1143000"/>
          </a:xfrm>
        </p:spPr>
        <p:txBody>
          <a:bodyPr/>
          <a:lstStyle/>
          <a:p>
            <a:pPr eaLnBrk="1" hangingPunct="1"/>
            <a:r>
              <a:rPr lang="en-US" sz="3600" smtClean="0"/>
              <a:t>WebSphere BI for FN   –   Structure</a:t>
            </a:r>
            <a:r>
              <a:rPr lang="en-US" smtClean="0"/>
              <a:t> </a:t>
            </a:r>
            <a:endParaRPr lang="de-DE" smtClean="0"/>
          </a:p>
        </p:txBody>
      </p:sp>
      <p:sp>
        <p:nvSpPr>
          <p:cNvPr id="112642" name="Rectangle 3"/>
          <p:cNvSpPr>
            <a:spLocks noChangeArrowheads="1"/>
          </p:cNvSpPr>
          <p:nvPr/>
        </p:nvSpPr>
        <p:spPr bwMode="auto">
          <a:xfrm>
            <a:off x="623888" y="1025525"/>
            <a:ext cx="10783887" cy="5256213"/>
          </a:xfrm>
          <a:prstGeom prst="rect">
            <a:avLst/>
          </a:prstGeom>
          <a:gradFill rotWithShape="0">
            <a:gsLst>
              <a:gs pos="0">
                <a:srgbClr val="F3F4FF"/>
              </a:gs>
              <a:gs pos="100000">
                <a:srgbClr val="D7D8E2"/>
              </a:gs>
            </a:gsLst>
            <a:lin ang="5400000" scaled="1"/>
          </a:gradFill>
          <a:ln w="9525">
            <a:noFill/>
            <a:round/>
            <a:headEnd/>
            <a:tailEnd/>
          </a:ln>
        </p:spPr>
        <p:txBody>
          <a:bodyPr wrap="none" anchor="ctr"/>
          <a:lstStyle/>
          <a:p>
            <a:endParaRPr lang="da-DK"/>
          </a:p>
        </p:txBody>
      </p:sp>
      <p:sp>
        <p:nvSpPr>
          <p:cNvPr id="112643" name="Text Box 4"/>
          <p:cNvSpPr txBox="1">
            <a:spLocks noChangeArrowheads="1"/>
          </p:cNvSpPr>
          <p:nvPr/>
        </p:nvSpPr>
        <p:spPr bwMode="auto">
          <a:xfrm rot="-5400000">
            <a:off x="747713" y="3614738"/>
            <a:ext cx="1335087" cy="528637"/>
          </a:xfrm>
          <a:prstGeom prst="rect">
            <a:avLst/>
          </a:prstGeom>
          <a:noFill/>
          <a:ln w="9525">
            <a:noFill/>
            <a:round/>
            <a:headEnd/>
            <a:tailEnd/>
          </a:ln>
        </p:spPr>
        <p:txBody>
          <a:bodyPr wrap="none" anchor="ctr"/>
          <a:lstStyle/>
          <a:p>
            <a:endParaRPr lang="da-DK"/>
          </a:p>
        </p:txBody>
      </p:sp>
      <p:sp>
        <p:nvSpPr>
          <p:cNvPr id="112644" name="Rectangle 5"/>
          <p:cNvSpPr>
            <a:spLocks noChangeArrowheads="1"/>
          </p:cNvSpPr>
          <p:nvPr/>
        </p:nvSpPr>
        <p:spPr bwMode="auto">
          <a:xfrm>
            <a:off x="4213225" y="1341438"/>
            <a:ext cx="3898900" cy="468312"/>
          </a:xfrm>
          <a:prstGeom prst="rect">
            <a:avLst/>
          </a:prstGeom>
          <a:gradFill rotWithShape="0">
            <a:gsLst>
              <a:gs pos="0">
                <a:srgbClr val="FEF2DA"/>
              </a:gs>
              <a:gs pos="100000">
                <a:srgbClr val="FFDC95"/>
              </a:gs>
            </a:gsLst>
            <a:lin ang="5400000" scaled="1"/>
          </a:gradFill>
          <a:ln w="9525">
            <a:miter lim="800000"/>
            <a:headEnd/>
            <a:tailEnd/>
          </a:ln>
          <a:scene3d>
            <a:camera prst="legacyObliqueTopRight"/>
            <a:lightRig rig="legacyFlat4" dir="b"/>
          </a:scene3d>
          <a:sp3d extrusionH="87300" prstMaterial="legacyMatte">
            <a:bevelT w="13500" h="13500" prst="angle"/>
            <a:bevelB w="13500" h="13500" prst="angle"/>
            <a:extrusionClr>
              <a:srgbClr val="FFDC95"/>
            </a:extrusionClr>
          </a:sp3d>
        </p:spPr>
        <p:txBody>
          <a:bodyPr wrap="none" lIns="90000" tIns="70992" rIns="90000" bIns="46800" anchor="ctr">
            <a:flatTx/>
          </a:bodyPr>
          <a:lstStyle/>
          <a:p>
            <a:pPr algn="ctr" defTabSz="457200">
              <a:lnSpc>
                <a:spcPct val="84000"/>
              </a:lnSpc>
              <a:buClr>
                <a:srgbClr val="000000"/>
              </a:buClr>
              <a:buSzPct val="100000"/>
              <a:buFont typeface="Times New Roman" pitchFamily="18" charset="0"/>
              <a:buNone/>
              <a:tabLst>
                <a:tab pos="723900" algn="l"/>
                <a:tab pos="1447800" algn="l"/>
                <a:tab pos="2171700" algn="l"/>
                <a:tab pos="2895600" algn="l"/>
              </a:tabLst>
            </a:pPr>
            <a:r>
              <a:rPr lang="en-US" sz="1100" b="1">
                <a:solidFill>
                  <a:srgbClr val="111111"/>
                </a:solidFill>
                <a:ea typeface="MS PGothic" pitchFamily="34" charset="-128"/>
              </a:rPr>
              <a:t>Business</a:t>
            </a:r>
            <a:br>
              <a:rPr lang="en-US" sz="1100" b="1">
                <a:solidFill>
                  <a:srgbClr val="111111"/>
                </a:solidFill>
                <a:ea typeface="MS PGothic" pitchFamily="34" charset="-128"/>
              </a:rPr>
            </a:br>
            <a:r>
              <a:rPr lang="en-US" sz="1100" b="1">
                <a:solidFill>
                  <a:srgbClr val="111111"/>
                </a:solidFill>
                <a:ea typeface="MS PGothic" pitchFamily="34" charset="-128"/>
              </a:rPr>
              <a:t>Application</a:t>
            </a:r>
          </a:p>
        </p:txBody>
      </p:sp>
      <p:grpSp>
        <p:nvGrpSpPr>
          <p:cNvPr id="112645" name="Group 6"/>
          <p:cNvGrpSpPr>
            <a:grpSpLocks/>
          </p:cNvGrpSpPr>
          <p:nvPr/>
        </p:nvGrpSpPr>
        <p:grpSpPr bwMode="auto">
          <a:xfrm>
            <a:off x="4868863" y="5867400"/>
            <a:ext cx="2514600" cy="514350"/>
            <a:chOff x="2304" y="3504"/>
            <a:chExt cx="1190" cy="324"/>
          </a:xfrm>
        </p:grpSpPr>
        <p:sp>
          <p:nvSpPr>
            <p:cNvPr id="112678" name="Rectangle 7"/>
            <p:cNvSpPr>
              <a:spLocks noChangeArrowheads="1"/>
            </p:cNvSpPr>
            <p:nvPr/>
          </p:nvSpPr>
          <p:spPr bwMode="auto">
            <a:xfrm>
              <a:off x="2304" y="3504"/>
              <a:ext cx="1190" cy="324"/>
            </a:xfrm>
            <a:prstGeom prst="rect">
              <a:avLst/>
            </a:prstGeom>
            <a:gradFill rotWithShape="0">
              <a:gsLst>
                <a:gs pos="0">
                  <a:srgbClr val="D8F7E6"/>
                </a:gs>
                <a:gs pos="100000">
                  <a:srgbClr val="BEF4D6"/>
                </a:gs>
              </a:gsLst>
              <a:lin ang="5400000" scaled="1"/>
            </a:gradFill>
            <a:ln w="9525">
              <a:miter lim="800000"/>
              <a:headEnd/>
              <a:tailEnd/>
            </a:ln>
            <a:scene3d>
              <a:camera prst="legacyObliqueTopRight"/>
              <a:lightRig rig="legacyFlat4" dir="b"/>
            </a:scene3d>
            <a:sp3d extrusionH="87300" prstMaterial="legacyMatte">
              <a:bevelT w="13500" h="13500" prst="angle"/>
              <a:bevelB w="13500" h="13500" prst="angle"/>
              <a:extrusionClr>
                <a:srgbClr val="BEF4D6"/>
              </a:extrusionClr>
            </a:sp3d>
          </p:spPr>
          <p:txBody>
            <a:bodyPr wrap="none" lIns="90000" tIns="89136" rIns="90000" bIns="46800" anchor="ctr">
              <a:flatTx/>
            </a:bodyPr>
            <a:lstStyle/>
            <a:p>
              <a:pPr algn="ctr" defTabSz="457200">
                <a:lnSpc>
                  <a:spcPct val="86000"/>
                </a:lnSpc>
                <a:buClr>
                  <a:srgbClr val="000000"/>
                </a:buClr>
                <a:buSzPct val="100000"/>
                <a:buFont typeface="Times New Roman" pitchFamily="18" charset="0"/>
                <a:buNone/>
                <a:tabLst>
                  <a:tab pos="723900" algn="l"/>
                  <a:tab pos="1447800" algn="l"/>
                </a:tabLst>
              </a:pPr>
              <a:r>
                <a:rPr lang="en-US">
                  <a:solidFill>
                    <a:srgbClr val="FFFFFF"/>
                  </a:solidFill>
                  <a:latin typeface="Times New Roman" pitchFamily="18" charset="0"/>
                  <a:ea typeface="MS Gothic" pitchFamily="49" charset="-128"/>
                  <a:cs typeface="Lucida Sans Unicode" pitchFamily="34" charset="0"/>
                </a:rPr>
                <a:t>  </a:t>
              </a:r>
            </a:p>
          </p:txBody>
        </p:sp>
        <p:sp>
          <p:nvSpPr>
            <p:cNvPr id="112679" name="Text Box 8"/>
            <p:cNvSpPr txBox="1">
              <a:spLocks noChangeArrowheads="1"/>
            </p:cNvSpPr>
            <p:nvPr/>
          </p:nvSpPr>
          <p:spPr bwMode="auto">
            <a:xfrm>
              <a:off x="2352" y="3535"/>
              <a:ext cx="1138" cy="232"/>
            </a:xfrm>
            <a:prstGeom prst="rect">
              <a:avLst/>
            </a:prstGeom>
            <a:noFill/>
            <a:ln w="9525">
              <a:noFill/>
              <a:round/>
              <a:headEnd/>
              <a:tailEnd/>
            </a:ln>
          </p:spPr>
          <p:txBody>
            <a:bodyPr lIns="64440" tIns="54216" rIns="64440" bIns="32040">
              <a:spAutoFit/>
            </a:bodyPr>
            <a:lstStyle/>
            <a:p>
              <a:pPr defTabSz="457200">
                <a:lnSpc>
                  <a:spcPct val="84000"/>
                </a:lnSpc>
                <a:spcBef>
                  <a:spcPts val="750"/>
                </a:spcBef>
                <a:buClr>
                  <a:srgbClr val="000000"/>
                </a:buClr>
                <a:buSzPct val="100000"/>
                <a:buFont typeface="Times New Roman" pitchFamily="18" charset="0"/>
                <a:buNone/>
                <a:tabLst>
                  <a:tab pos="723900" algn="l"/>
                  <a:tab pos="1447800" algn="l"/>
                </a:tabLst>
              </a:pPr>
              <a:r>
                <a:rPr lang="en-US" sz="1100" b="1">
                  <a:solidFill>
                    <a:srgbClr val="111111"/>
                  </a:solidFill>
                  <a:ea typeface="MS PGothic" pitchFamily="34" charset="-128"/>
                </a:rPr>
                <a:t>SWIFTAlliance </a:t>
              </a:r>
              <a:br>
                <a:rPr lang="en-US" sz="1100" b="1">
                  <a:solidFill>
                    <a:srgbClr val="111111"/>
                  </a:solidFill>
                  <a:ea typeface="MS PGothic" pitchFamily="34" charset="-128"/>
                </a:rPr>
              </a:br>
              <a:r>
                <a:rPr lang="en-US" sz="1100" b="1">
                  <a:solidFill>
                    <a:srgbClr val="111111"/>
                  </a:solidFill>
                  <a:ea typeface="MS PGothic" pitchFamily="34" charset="-128"/>
                </a:rPr>
                <a:t>Gateway (SAG) </a:t>
              </a:r>
            </a:p>
          </p:txBody>
        </p:sp>
        <p:pic>
          <p:nvPicPr>
            <p:cNvPr id="112680" name="Picture 9"/>
            <p:cNvPicPr>
              <a:picLocks noChangeAspect="1" noChangeArrowheads="1"/>
            </p:cNvPicPr>
            <p:nvPr/>
          </p:nvPicPr>
          <p:blipFill>
            <a:blip r:embed="rId3"/>
            <a:srcRect t="14670" r="65048" b="13260"/>
            <a:stretch>
              <a:fillRect/>
            </a:stretch>
          </p:blipFill>
          <p:spPr bwMode="auto">
            <a:xfrm>
              <a:off x="3113" y="3525"/>
              <a:ext cx="363" cy="261"/>
            </a:xfrm>
            <a:prstGeom prst="rect">
              <a:avLst/>
            </a:prstGeom>
            <a:noFill/>
            <a:ln w="9525">
              <a:noFill/>
              <a:round/>
              <a:headEnd/>
              <a:tailEnd/>
            </a:ln>
          </p:spPr>
        </p:pic>
      </p:grpSp>
      <p:sp>
        <p:nvSpPr>
          <p:cNvPr id="112646" name="AutoShape 10"/>
          <p:cNvSpPr>
            <a:spLocks noChangeArrowheads="1"/>
          </p:cNvSpPr>
          <p:nvPr/>
        </p:nvSpPr>
        <p:spPr bwMode="auto">
          <a:xfrm flipH="1">
            <a:off x="844550" y="1989138"/>
            <a:ext cx="989013" cy="3744912"/>
          </a:xfrm>
          <a:prstGeom prst="flowChartProcess">
            <a:avLst/>
          </a:prstGeom>
          <a:gradFill rotWithShape="1">
            <a:gsLst>
              <a:gs pos="0">
                <a:srgbClr val="8EB4E6"/>
              </a:gs>
              <a:gs pos="100000">
                <a:srgbClr val="D9E6F7"/>
              </a:gs>
            </a:gsLst>
            <a:lin ang="0" scaled="1"/>
          </a:gradFill>
          <a:ln w="9525">
            <a:miter lim="800000"/>
            <a:headEnd/>
            <a:tailEnd/>
          </a:ln>
          <a:scene3d>
            <a:camera prst="legacyObliqueTopRight"/>
            <a:lightRig rig="legacyFlat3" dir="b"/>
          </a:scene3d>
          <a:sp3d extrusionH="87300" prstMaterial="legacyMatte">
            <a:bevelT w="13500" h="13500" prst="angle"/>
            <a:bevelB w="13500" h="13500" prst="angle"/>
            <a:extrusionClr>
              <a:srgbClr val="8EB4E6"/>
            </a:extrusionClr>
          </a:sp3d>
        </p:spPr>
        <p:txBody>
          <a:bodyPr wrap="none" anchor="ctr">
            <a:flatTx/>
          </a:bodyPr>
          <a:lstStyle/>
          <a:p>
            <a:pPr algn="ctr">
              <a:lnSpc>
                <a:spcPct val="90000"/>
              </a:lnSpc>
              <a:buClr>
                <a:schemeClr val="accent2"/>
              </a:buClr>
              <a:buFont typeface="Wingdings" pitchFamily="2" charset="2"/>
              <a:buNone/>
            </a:pPr>
            <a:endParaRPr lang="da-DK" sz="1400"/>
          </a:p>
        </p:txBody>
      </p:sp>
      <p:sp>
        <p:nvSpPr>
          <p:cNvPr id="112647" name="Text Box 11"/>
          <p:cNvSpPr txBox="1">
            <a:spLocks noChangeArrowheads="1"/>
          </p:cNvSpPr>
          <p:nvPr/>
        </p:nvSpPr>
        <p:spPr bwMode="auto">
          <a:xfrm rot="-5400000">
            <a:off x="-14287" y="3722688"/>
            <a:ext cx="2830512" cy="525462"/>
          </a:xfrm>
          <a:prstGeom prst="rect">
            <a:avLst/>
          </a:prstGeom>
          <a:noFill/>
          <a:ln w="9525" algn="ctr">
            <a:noFill/>
            <a:miter lim="800000"/>
            <a:headEnd/>
            <a:tailEnd/>
          </a:ln>
        </p:spPr>
        <p:txBody>
          <a:bodyPr lIns="64284" tIns="32142" rIns="64284" bIns="32142">
            <a:spAutoFit/>
          </a:bodyPr>
          <a:lstStyle/>
          <a:p>
            <a:pPr algn="ctr" defTabSz="914400">
              <a:lnSpc>
                <a:spcPct val="90000"/>
              </a:lnSpc>
              <a:spcBef>
                <a:spcPct val="50000"/>
              </a:spcBef>
            </a:pPr>
            <a:r>
              <a:rPr lang="en-US" altLang="ja-JP" sz="1200" b="1">
                <a:solidFill>
                  <a:srgbClr val="111111"/>
                </a:solidFill>
                <a:cs typeface="Times New Roman" pitchFamily="18" charset="0"/>
              </a:rPr>
              <a:t>DB2, WebSphere MQ, </a:t>
            </a:r>
            <a:br>
              <a:rPr lang="en-US" altLang="ja-JP" sz="1200" b="1">
                <a:solidFill>
                  <a:srgbClr val="111111"/>
                </a:solidFill>
                <a:cs typeface="Times New Roman" pitchFamily="18" charset="0"/>
              </a:rPr>
            </a:br>
            <a:r>
              <a:rPr lang="en-US" altLang="ja-JP" sz="1200" b="1">
                <a:solidFill>
                  <a:srgbClr val="111111"/>
                </a:solidFill>
                <a:cs typeface="Times New Roman" pitchFamily="18" charset="0"/>
              </a:rPr>
              <a:t>WebSphere Application Server</a:t>
            </a:r>
            <a:endParaRPr lang="en-US" sz="1200" b="1">
              <a:solidFill>
                <a:srgbClr val="111111"/>
              </a:solidFill>
              <a:ea typeface="MS PGothic" pitchFamily="34" charset="-128"/>
              <a:cs typeface="Times New Roman" pitchFamily="18" charset="0"/>
            </a:endParaRPr>
          </a:p>
        </p:txBody>
      </p:sp>
      <p:sp>
        <p:nvSpPr>
          <p:cNvPr id="112648" name="AutoShape 12"/>
          <p:cNvSpPr>
            <a:spLocks noChangeArrowheads="1"/>
          </p:cNvSpPr>
          <p:nvPr/>
        </p:nvSpPr>
        <p:spPr bwMode="auto">
          <a:xfrm flipH="1">
            <a:off x="2081213" y="1989138"/>
            <a:ext cx="9017000" cy="3744912"/>
          </a:xfrm>
          <a:prstGeom prst="flowChartProcess">
            <a:avLst/>
          </a:prstGeom>
          <a:gradFill rotWithShape="0">
            <a:gsLst>
              <a:gs pos="0">
                <a:srgbClr val="DCE7F6"/>
              </a:gs>
              <a:gs pos="100000">
                <a:srgbClr val="8EB4E6"/>
              </a:gs>
            </a:gsLst>
            <a:lin ang="5400000" scaled="1"/>
          </a:gradFill>
          <a:ln w="9525">
            <a:miter lim="800000"/>
            <a:headEnd/>
            <a:tailEnd/>
          </a:ln>
          <a:scene3d>
            <a:camera prst="legacyObliqueTopRight"/>
            <a:lightRig rig="legacyFlat3" dir="b"/>
          </a:scene3d>
          <a:sp3d extrusionH="87300" prstMaterial="legacyMatte">
            <a:bevelT w="13500" h="13500" prst="angle"/>
            <a:bevelB w="13500" h="13500" prst="angle"/>
            <a:extrusionClr>
              <a:srgbClr val="8EB4E6"/>
            </a:extrusionClr>
          </a:sp3d>
        </p:spPr>
        <p:txBody>
          <a:bodyPr wrap="none" anchor="ctr">
            <a:flatTx/>
          </a:bodyPr>
          <a:lstStyle/>
          <a:p>
            <a:endParaRPr lang="da-DK"/>
          </a:p>
        </p:txBody>
      </p:sp>
      <p:sp>
        <p:nvSpPr>
          <p:cNvPr id="112649" name="Rectangle 13"/>
          <p:cNvSpPr>
            <a:spLocks noChangeArrowheads="1"/>
          </p:cNvSpPr>
          <p:nvPr/>
        </p:nvSpPr>
        <p:spPr bwMode="auto">
          <a:xfrm rot="5400000">
            <a:off x="9035256" y="3615532"/>
            <a:ext cx="111125" cy="2395538"/>
          </a:xfrm>
          <a:prstGeom prst="rect">
            <a:avLst/>
          </a:prstGeom>
          <a:gradFill rotWithShape="0">
            <a:gsLst>
              <a:gs pos="0">
                <a:srgbClr val="A0ABFC"/>
              </a:gs>
              <a:gs pos="100000">
                <a:srgbClr val="BEC6FC"/>
              </a:gs>
            </a:gsLst>
            <a:lin ang="5400000" scaled="1"/>
          </a:gradFill>
          <a:ln w="9525">
            <a:miter lim="800000"/>
            <a:headEnd/>
            <a:tailEnd/>
          </a:ln>
          <a:scene3d>
            <a:camera prst="legacyObliqueTopRight"/>
            <a:lightRig rig="legacyFlat2" dir="t"/>
          </a:scene3d>
          <a:sp3d extrusionH="49200" prstMaterial="legacyMatte">
            <a:bevelT w="13500" h="13500" prst="angle"/>
            <a:bevelB w="13500" h="13500" prst="angle"/>
            <a:extrusionClr>
              <a:srgbClr val="BEC6FC"/>
            </a:extrusionClr>
          </a:sp3d>
        </p:spPr>
        <p:txBody>
          <a:bodyPr rot="10800000" vert="eaVert" wrap="none" lIns="90000" tIns="85176" rIns="90000" bIns="46800" anchor="ctr">
            <a:flatTx/>
          </a:bodyPr>
          <a:lstStyle/>
          <a:p>
            <a:pPr algn="ctr" rtl="1">
              <a:lnSpc>
                <a:spcPct val="78000"/>
              </a:lnSpc>
              <a:spcBef>
                <a:spcPts val="500"/>
              </a:spcBef>
              <a:buClr>
                <a:srgbClr val="000000"/>
              </a:buClr>
              <a:buSzPct val="100000"/>
              <a:buFont typeface="Times New Roman" pitchFamily="18" charset="0"/>
              <a:buNone/>
            </a:pPr>
            <a:r>
              <a:rPr lang="en-US" sz="800" b="1">
                <a:solidFill>
                  <a:srgbClr val="111111"/>
                </a:solidFill>
                <a:ea typeface="MS Gothic" pitchFamily="49" charset="-128"/>
                <a:cs typeface="Times New Roman" pitchFamily="18" charset="0"/>
              </a:rPr>
              <a:t>Accounting</a:t>
            </a:r>
          </a:p>
        </p:txBody>
      </p:sp>
      <p:sp>
        <p:nvSpPr>
          <p:cNvPr id="112650" name="Rectangle 14"/>
          <p:cNvSpPr>
            <a:spLocks noChangeArrowheads="1"/>
          </p:cNvSpPr>
          <p:nvPr/>
        </p:nvSpPr>
        <p:spPr bwMode="auto">
          <a:xfrm rot="5400000">
            <a:off x="9035256" y="3447257"/>
            <a:ext cx="111125" cy="2395538"/>
          </a:xfrm>
          <a:prstGeom prst="rect">
            <a:avLst/>
          </a:prstGeom>
          <a:gradFill rotWithShape="0">
            <a:gsLst>
              <a:gs pos="0">
                <a:srgbClr val="A0ABFC"/>
              </a:gs>
              <a:gs pos="100000">
                <a:srgbClr val="BEC6FC"/>
              </a:gs>
            </a:gsLst>
            <a:lin ang="5400000" scaled="1"/>
          </a:gradFill>
          <a:ln w="9525">
            <a:miter lim="800000"/>
            <a:headEnd/>
            <a:tailEnd/>
          </a:ln>
          <a:scene3d>
            <a:camera prst="legacyObliqueTopRight"/>
            <a:lightRig rig="legacyFlat2" dir="t"/>
          </a:scene3d>
          <a:sp3d extrusionH="49200" prstMaterial="legacyMatte">
            <a:bevelT w="13500" h="13500" prst="angle"/>
            <a:bevelB w="13500" h="13500" prst="angle"/>
            <a:extrusionClr>
              <a:srgbClr val="BEC6FC"/>
            </a:extrusionClr>
          </a:sp3d>
        </p:spPr>
        <p:txBody>
          <a:bodyPr rot="10800000" vert="eaVert" wrap="none" lIns="90000" tIns="85176" rIns="90000" bIns="46800" anchor="ctr">
            <a:flatTx/>
          </a:bodyPr>
          <a:lstStyle/>
          <a:p>
            <a:pPr algn="ctr" rtl="1">
              <a:lnSpc>
                <a:spcPct val="78000"/>
              </a:lnSpc>
              <a:spcBef>
                <a:spcPts val="500"/>
              </a:spcBef>
              <a:buClr>
                <a:srgbClr val="000000"/>
              </a:buClr>
              <a:buSzPct val="100000"/>
              <a:buFont typeface="Times New Roman" pitchFamily="18" charset="0"/>
              <a:buNone/>
            </a:pPr>
            <a:r>
              <a:rPr lang="en-US" sz="800" b="1">
                <a:solidFill>
                  <a:srgbClr val="111111"/>
                </a:solidFill>
                <a:ea typeface="MS Gothic" pitchFamily="49" charset="-128"/>
                <a:cs typeface="Times New Roman" pitchFamily="18" charset="0"/>
              </a:rPr>
              <a:t>Timer Service</a:t>
            </a:r>
          </a:p>
        </p:txBody>
      </p:sp>
      <p:sp>
        <p:nvSpPr>
          <p:cNvPr id="112651" name="Text Box 15"/>
          <p:cNvSpPr txBox="1">
            <a:spLocks noChangeArrowheads="1"/>
          </p:cNvSpPr>
          <p:nvPr/>
        </p:nvSpPr>
        <p:spPr bwMode="auto">
          <a:xfrm>
            <a:off x="2155825" y="5445125"/>
            <a:ext cx="5145088" cy="263525"/>
          </a:xfrm>
          <a:prstGeom prst="rect">
            <a:avLst/>
          </a:prstGeom>
          <a:noFill/>
          <a:ln w="9525">
            <a:noFill/>
            <a:round/>
            <a:headEnd/>
            <a:tailEnd/>
          </a:ln>
        </p:spPr>
        <p:txBody>
          <a:bodyPr lIns="64440" tIns="89424" rIns="64440" bIns="32040">
            <a:spAutoFit/>
          </a:bodyPr>
          <a:lstStyle/>
          <a:p>
            <a:pPr defTabSz="457200">
              <a:lnSpc>
                <a:spcPct val="78000"/>
              </a:lnSpc>
              <a:spcBef>
                <a:spcPts val="750"/>
              </a:spcBef>
              <a:buClr>
                <a:srgbClr val="000000"/>
              </a:buClr>
              <a:buSzPct val="100000"/>
              <a:buFont typeface="Times New Roman" pitchFamily="18" charset="0"/>
              <a:buNone/>
              <a:tabLst>
                <a:tab pos="723900" algn="l"/>
                <a:tab pos="1447800" algn="l"/>
                <a:tab pos="2171700" algn="l"/>
                <a:tab pos="2895600" algn="l"/>
                <a:tab pos="3619500" algn="l"/>
              </a:tabLst>
            </a:pPr>
            <a:r>
              <a:rPr lang="en-US" sz="1200" b="1">
                <a:solidFill>
                  <a:srgbClr val="111111"/>
                </a:solidFill>
                <a:ea typeface="MS PGothic" pitchFamily="34" charset="-128"/>
              </a:rPr>
              <a:t>WebSphere Message Broker</a:t>
            </a:r>
          </a:p>
        </p:txBody>
      </p:sp>
      <p:sp>
        <p:nvSpPr>
          <p:cNvPr id="112652" name="Rectangle 16"/>
          <p:cNvSpPr>
            <a:spLocks noChangeArrowheads="1"/>
          </p:cNvSpPr>
          <p:nvPr/>
        </p:nvSpPr>
        <p:spPr bwMode="auto">
          <a:xfrm>
            <a:off x="2214563" y="2082800"/>
            <a:ext cx="8580437" cy="3311525"/>
          </a:xfrm>
          <a:prstGeom prst="rect">
            <a:avLst/>
          </a:prstGeom>
          <a:gradFill rotWithShape="0">
            <a:gsLst>
              <a:gs pos="0">
                <a:srgbClr val="E5E8FD"/>
              </a:gs>
              <a:gs pos="100000">
                <a:srgbClr val="B7BFFD"/>
              </a:gs>
            </a:gsLst>
            <a:lin ang="5400000" scaled="1"/>
          </a:gradFill>
          <a:ln w="9525">
            <a:miter lim="800000"/>
            <a:headEnd/>
            <a:tailEnd/>
          </a:ln>
          <a:scene3d>
            <a:camera prst="legacyObliqueTopRight"/>
            <a:lightRig rig="legacyFlat4" dir="b"/>
          </a:scene3d>
          <a:sp3d extrusionH="87300" prstMaterial="legacyMatte">
            <a:bevelT w="13500" h="13500" prst="angle"/>
            <a:bevelB w="13500" h="13500" prst="angle"/>
            <a:extrusionClr>
              <a:srgbClr val="B7BFFD"/>
            </a:extrusionClr>
          </a:sp3d>
        </p:spPr>
        <p:txBody>
          <a:bodyPr wrap="none" anchor="ctr">
            <a:flatTx/>
          </a:bodyPr>
          <a:lstStyle/>
          <a:p>
            <a:endParaRPr lang="da-DK"/>
          </a:p>
        </p:txBody>
      </p:sp>
      <p:sp>
        <p:nvSpPr>
          <p:cNvPr id="112653" name="Rectangle 17"/>
          <p:cNvSpPr>
            <a:spLocks noChangeArrowheads="1"/>
          </p:cNvSpPr>
          <p:nvPr/>
        </p:nvSpPr>
        <p:spPr bwMode="auto">
          <a:xfrm>
            <a:off x="2541588" y="2851150"/>
            <a:ext cx="7761287" cy="434975"/>
          </a:xfrm>
          <a:prstGeom prst="rect">
            <a:avLst/>
          </a:prstGeom>
          <a:gradFill rotWithShape="0">
            <a:gsLst>
              <a:gs pos="0">
                <a:srgbClr val="D5DAFC"/>
              </a:gs>
              <a:gs pos="100000">
                <a:srgbClr val="A4AEFC"/>
              </a:gs>
            </a:gsLst>
            <a:lin ang="0" scaled="1"/>
          </a:gradFill>
          <a:ln w="9525">
            <a:miter lim="800000"/>
            <a:headEnd/>
            <a:tailEnd/>
          </a:ln>
          <a:scene3d>
            <a:camera prst="legacyObliqueTopRight"/>
            <a:lightRig rig="legacyFlat3" dir="b"/>
          </a:scene3d>
          <a:sp3d extrusionH="87300" prstMaterial="legacyMatte">
            <a:bevelT w="13500" h="13500" prst="angle"/>
            <a:bevelB w="13500" h="13500" prst="angle"/>
            <a:extrusionClr>
              <a:srgbClr val="A4AEFC"/>
            </a:extrusionClr>
          </a:sp3d>
        </p:spPr>
        <p:txBody>
          <a:bodyPr wrap="none" anchor="ctr">
            <a:flatTx/>
          </a:bodyPr>
          <a:lstStyle/>
          <a:p>
            <a:endParaRPr lang="da-DK"/>
          </a:p>
        </p:txBody>
      </p:sp>
      <p:sp>
        <p:nvSpPr>
          <p:cNvPr id="112654" name="Text Box 18"/>
          <p:cNvSpPr txBox="1">
            <a:spLocks noChangeArrowheads="1"/>
          </p:cNvSpPr>
          <p:nvPr/>
        </p:nvSpPr>
        <p:spPr bwMode="auto">
          <a:xfrm>
            <a:off x="2724150" y="2851150"/>
            <a:ext cx="6964363" cy="414338"/>
          </a:xfrm>
          <a:prstGeom prst="rect">
            <a:avLst/>
          </a:prstGeom>
          <a:noFill/>
          <a:ln w="9525">
            <a:noFill/>
            <a:round/>
            <a:headEnd/>
            <a:tailEnd/>
          </a:ln>
        </p:spPr>
        <p:txBody>
          <a:bodyPr lIns="90000" tIns="57384" rIns="90000" bIns="46800">
            <a:spAutoFit/>
          </a:bodyPr>
          <a:lstStyle/>
          <a:p>
            <a:pPr defTabSz="457200">
              <a:lnSpc>
                <a:spcPct val="93000"/>
              </a:lnSpc>
              <a:spcBef>
                <a:spcPts val="750"/>
              </a:spcBef>
              <a:buClr>
                <a:srgbClr val="000000"/>
              </a:buClr>
              <a:buSzPct val="100000"/>
              <a:buFont typeface="Times New Roman" pitchFamily="18" charset="0"/>
              <a:buNone/>
              <a:tabLst>
                <a:tab pos="723900" algn="l"/>
                <a:tab pos="1447800" algn="l"/>
                <a:tab pos="2171700" algn="l"/>
                <a:tab pos="2895600" algn="l"/>
                <a:tab pos="3619500" algn="l"/>
              </a:tabLst>
            </a:pPr>
            <a:r>
              <a:rPr lang="en-US" sz="1200" b="1">
                <a:solidFill>
                  <a:srgbClr val="111111"/>
                </a:solidFill>
                <a:ea typeface="MS Gothic" pitchFamily="49" charset="-128"/>
                <a:cs typeface="Lucida Sans Unicode" pitchFamily="34" charset="0"/>
              </a:rPr>
              <a:t>Message Management</a:t>
            </a:r>
            <a:br>
              <a:rPr lang="en-US" sz="1200" b="1">
                <a:solidFill>
                  <a:srgbClr val="111111"/>
                </a:solidFill>
                <a:ea typeface="MS Gothic" pitchFamily="49" charset="-128"/>
                <a:cs typeface="Lucida Sans Unicode" pitchFamily="34" charset="0"/>
              </a:rPr>
            </a:br>
            <a:r>
              <a:rPr lang="en-US" sz="1000">
                <a:solidFill>
                  <a:srgbClr val="111111"/>
                </a:solidFill>
                <a:ea typeface="MS Gothic" pitchFamily="49" charset="-128"/>
                <a:cs typeface="Lucida Sans Unicode" pitchFamily="34" charset="0"/>
              </a:rPr>
              <a:t>Message Entry and Repair GUI, Printing, Routing, …</a:t>
            </a:r>
          </a:p>
        </p:txBody>
      </p:sp>
      <p:sp>
        <p:nvSpPr>
          <p:cNvPr id="112655" name="Rectangle 19"/>
          <p:cNvSpPr>
            <a:spLocks noChangeArrowheads="1"/>
          </p:cNvSpPr>
          <p:nvPr/>
        </p:nvSpPr>
        <p:spPr bwMode="auto">
          <a:xfrm rot="-5400000">
            <a:off x="8212931" y="2124869"/>
            <a:ext cx="785813" cy="3400425"/>
          </a:xfrm>
          <a:prstGeom prst="rect">
            <a:avLst/>
          </a:prstGeom>
          <a:gradFill rotWithShape="0">
            <a:gsLst>
              <a:gs pos="0">
                <a:srgbClr val="D5DAFC"/>
              </a:gs>
              <a:gs pos="100000">
                <a:srgbClr val="A4AEFC"/>
              </a:gs>
            </a:gsLst>
            <a:lin ang="0" scaled="1"/>
          </a:gradFill>
          <a:ln w="9525">
            <a:miter lim="800000"/>
            <a:headEnd/>
            <a:tailEnd/>
          </a:ln>
          <a:scene3d>
            <a:camera prst="legacyObliqueTopRight"/>
            <a:lightRig rig="legacyFlat2" dir="t"/>
          </a:scene3d>
          <a:sp3d extrusionH="87300" prstMaterial="legacyMatte">
            <a:bevelT w="13500" h="13500" prst="angle"/>
            <a:bevelB w="13500" h="13500" prst="angle"/>
            <a:extrusionClr>
              <a:srgbClr val="A4AEFC"/>
            </a:extrusionClr>
          </a:sp3d>
        </p:spPr>
        <p:txBody>
          <a:bodyPr rot="10800000" wrap="none" anchor="ctr">
            <a:flatTx/>
          </a:bodyPr>
          <a:lstStyle/>
          <a:p>
            <a:endParaRPr lang="da-DK"/>
          </a:p>
        </p:txBody>
      </p:sp>
      <p:sp>
        <p:nvSpPr>
          <p:cNvPr id="112656" name="Text Box 20"/>
          <p:cNvSpPr txBox="1">
            <a:spLocks noChangeArrowheads="1"/>
          </p:cNvSpPr>
          <p:nvPr/>
        </p:nvSpPr>
        <p:spPr bwMode="auto">
          <a:xfrm>
            <a:off x="7424738" y="3489325"/>
            <a:ext cx="2581275" cy="639763"/>
          </a:xfrm>
          <a:prstGeom prst="rect">
            <a:avLst/>
          </a:prstGeom>
          <a:noFill/>
          <a:ln w="9525">
            <a:noFill/>
            <a:round/>
            <a:headEnd/>
            <a:tailEnd/>
          </a:ln>
        </p:spPr>
        <p:txBody>
          <a:bodyPr lIns="90000" tIns="74538" rIns="90000" bIns="46800">
            <a:spAutoFit/>
          </a:bodyPr>
          <a:lstStyle/>
          <a:p>
            <a:pPr defTabSz="457200">
              <a:lnSpc>
                <a:spcPct val="87000"/>
              </a:lnSpc>
              <a:spcBef>
                <a:spcPts val="688"/>
              </a:spcBef>
              <a:buClr>
                <a:srgbClr val="000000"/>
              </a:buClr>
              <a:buSzPct val="100000"/>
              <a:buFont typeface="Times New Roman" pitchFamily="18" charset="0"/>
              <a:buNone/>
              <a:tabLst>
                <a:tab pos="723900" algn="l"/>
                <a:tab pos="1447800" algn="l"/>
              </a:tabLst>
            </a:pPr>
            <a:r>
              <a:rPr lang="en-US" sz="1300">
                <a:solidFill>
                  <a:srgbClr val="111111"/>
                </a:solidFill>
                <a:ea typeface="MS Gothic" pitchFamily="49" charset="-128"/>
                <a:cs typeface="Lucida Sans Unicode" pitchFamily="34" charset="0"/>
              </a:rPr>
              <a:t>Messaging Services</a:t>
            </a:r>
            <a:br>
              <a:rPr lang="en-US" sz="1300">
                <a:solidFill>
                  <a:srgbClr val="111111"/>
                </a:solidFill>
                <a:ea typeface="MS Gothic" pitchFamily="49" charset="-128"/>
                <a:cs typeface="Lucida Sans Unicode" pitchFamily="34" charset="0"/>
              </a:rPr>
            </a:br>
            <a:r>
              <a:rPr lang="en-US" sz="1300">
                <a:solidFill>
                  <a:srgbClr val="111111"/>
                </a:solidFill>
                <a:ea typeface="MS Gothic" pitchFamily="49" charset="-128"/>
                <a:cs typeface="Lucida Sans Unicode" pitchFamily="34" charset="0"/>
              </a:rPr>
              <a:t>for SWIFTNet </a:t>
            </a:r>
            <a:br>
              <a:rPr lang="en-US" sz="1300">
                <a:solidFill>
                  <a:srgbClr val="111111"/>
                </a:solidFill>
                <a:ea typeface="MS Gothic" pitchFamily="49" charset="-128"/>
                <a:cs typeface="Lucida Sans Unicode" pitchFamily="34" charset="0"/>
              </a:rPr>
            </a:br>
            <a:r>
              <a:rPr lang="en-US" sz="1300">
                <a:solidFill>
                  <a:srgbClr val="111111"/>
                </a:solidFill>
                <a:ea typeface="MS Gothic" pitchFamily="49" charset="-128"/>
                <a:cs typeface="Lucida Sans Unicode" pitchFamily="34" charset="0"/>
              </a:rPr>
              <a:t>InterAct and FileAct</a:t>
            </a:r>
          </a:p>
        </p:txBody>
      </p:sp>
      <p:sp>
        <p:nvSpPr>
          <p:cNvPr id="112657" name="Text Box 21"/>
          <p:cNvSpPr txBox="1">
            <a:spLocks noChangeArrowheads="1"/>
          </p:cNvSpPr>
          <p:nvPr/>
        </p:nvSpPr>
        <p:spPr bwMode="auto">
          <a:xfrm>
            <a:off x="2252663" y="5118100"/>
            <a:ext cx="8242300" cy="279400"/>
          </a:xfrm>
          <a:prstGeom prst="rect">
            <a:avLst/>
          </a:prstGeom>
          <a:noFill/>
          <a:ln w="9525">
            <a:noFill/>
            <a:round/>
            <a:headEnd/>
            <a:tailEnd/>
          </a:ln>
        </p:spPr>
        <p:txBody>
          <a:bodyPr lIns="64440" tIns="94356" rIns="64440" bIns="32040">
            <a:spAutoFit/>
          </a:bodyPr>
          <a:lstStyle/>
          <a:p>
            <a:pPr defTabSz="457200">
              <a:lnSpc>
                <a:spcPct val="78000"/>
              </a:lnSpc>
              <a:spcBef>
                <a:spcPts val="750"/>
              </a:spcBef>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lang="en-US" sz="1300" b="1">
                <a:solidFill>
                  <a:srgbClr val="111111"/>
                </a:solidFill>
                <a:ea typeface="MS PGothic" pitchFamily="34" charset="-128"/>
              </a:rPr>
              <a:t>WebSphere BI for FN V3.1.1</a:t>
            </a:r>
          </a:p>
        </p:txBody>
      </p:sp>
      <p:grpSp>
        <p:nvGrpSpPr>
          <p:cNvPr id="112658" name="Group 22"/>
          <p:cNvGrpSpPr>
            <a:grpSpLocks/>
          </p:cNvGrpSpPr>
          <p:nvPr/>
        </p:nvGrpSpPr>
        <p:grpSpPr bwMode="auto">
          <a:xfrm>
            <a:off x="2546350" y="3430588"/>
            <a:ext cx="1781175" cy="768350"/>
            <a:chOff x="1205" y="2367"/>
            <a:chExt cx="567" cy="484"/>
          </a:xfrm>
        </p:grpSpPr>
        <p:sp>
          <p:nvSpPr>
            <p:cNvPr id="112676" name="Rectangle 23"/>
            <p:cNvSpPr>
              <a:spLocks noChangeArrowheads="1"/>
            </p:cNvSpPr>
            <p:nvPr/>
          </p:nvSpPr>
          <p:spPr bwMode="auto">
            <a:xfrm rot="-5400000">
              <a:off x="1247" y="2325"/>
              <a:ext cx="484" cy="567"/>
            </a:xfrm>
            <a:prstGeom prst="rect">
              <a:avLst/>
            </a:prstGeom>
            <a:gradFill rotWithShape="0">
              <a:gsLst>
                <a:gs pos="0">
                  <a:srgbClr val="D5DAFC"/>
                </a:gs>
                <a:gs pos="100000">
                  <a:srgbClr val="A4AEFC"/>
                </a:gs>
              </a:gsLst>
              <a:lin ang="0" scaled="1"/>
            </a:gradFill>
            <a:ln w="9525">
              <a:miter lim="800000"/>
              <a:headEnd/>
              <a:tailEnd/>
            </a:ln>
            <a:scene3d>
              <a:camera prst="legacyObliqueTopRight"/>
              <a:lightRig rig="legacyFlat2" dir="t"/>
            </a:scene3d>
            <a:sp3d extrusionH="87300" prstMaterial="legacyMatte">
              <a:bevelT w="13500" h="13500" prst="angle"/>
              <a:bevelB w="13500" h="13500" prst="angle"/>
              <a:extrusionClr>
                <a:srgbClr val="A4AEFC"/>
              </a:extrusionClr>
            </a:sp3d>
          </p:spPr>
          <p:txBody>
            <a:bodyPr wrap="none" lIns="90000" tIns="113688" rIns="90000" bIns="46800" anchor="ctr">
              <a:flatTx/>
            </a:bodyPr>
            <a:lstStyle/>
            <a:p>
              <a:pPr defTabSz="457200">
                <a:lnSpc>
                  <a:spcPct val="78000"/>
                </a:lnSpc>
                <a:spcBef>
                  <a:spcPts val="875"/>
                </a:spcBef>
                <a:buClr>
                  <a:srgbClr val="000000"/>
                </a:buClr>
                <a:buSzPct val="100000"/>
                <a:buFont typeface="Times New Roman" pitchFamily="18" charset="0"/>
                <a:buNone/>
                <a:tabLst>
                  <a:tab pos="723900" algn="l"/>
                </a:tabLst>
              </a:pPr>
              <a:r>
                <a:rPr lang="de-DE" sz="1400">
                  <a:solidFill>
                    <a:srgbClr val="111111"/>
                  </a:solidFill>
                  <a:ea typeface="MS Gothic" pitchFamily="49" charset="-128"/>
                  <a:cs typeface="Times New Roman" pitchFamily="18" charset="0"/>
                </a:rPr>
                <a:t> </a:t>
              </a:r>
              <a:r>
                <a:rPr lang="de-DE" sz="1400">
                  <a:solidFill>
                    <a:srgbClr val="FFFFFF"/>
                  </a:solidFill>
                  <a:ea typeface="MS Gothic" pitchFamily="49" charset="-128"/>
                  <a:cs typeface="Times New Roman" pitchFamily="18" charset="0"/>
                </a:rPr>
                <a:t>       </a:t>
              </a:r>
            </a:p>
          </p:txBody>
        </p:sp>
        <p:sp>
          <p:nvSpPr>
            <p:cNvPr id="112677" name="Text Box 24"/>
            <p:cNvSpPr txBox="1">
              <a:spLocks noChangeArrowheads="1"/>
            </p:cNvSpPr>
            <p:nvPr/>
          </p:nvSpPr>
          <p:spPr bwMode="auto">
            <a:xfrm>
              <a:off x="1339" y="2501"/>
              <a:ext cx="260" cy="198"/>
            </a:xfrm>
            <a:prstGeom prst="rect">
              <a:avLst/>
            </a:prstGeom>
            <a:noFill/>
            <a:ln w="9525">
              <a:noFill/>
              <a:round/>
              <a:headEnd/>
              <a:tailEnd/>
            </a:ln>
          </p:spPr>
          <p:txBody>
            <a:bodyPr wrap="none" lIns="90000" tIns="81972" rIns="90000" bIns="46800">
              <a:spAutoFit/>
            </a:bodyPr>
            <a:lstStyle/>
            <a:p>
              <a:pPr>
                <a:lnSpc>
                  <a:spcPct val="87000"/>
                </a:lnSpc>
                <a:spcBef>
                  <a:spcPts val="875"/>
                </a:spcBef>
                <a:buClr>
                  <a:srgbClr val="000000"/>
                </a:buClr>
                <a:buSzPct val="100000"/>
                <a:buFont typeface="Times New Roman" pitchFamily="18" charset="0"/>
                <a:buNone/>
              </a:pPr>
              <a:r>
                <a:rPr lang="en-US" sz="1400">
                  <a:solidFill>
                    <a:srgbClr val="111111"/>
                  </a:solidFill>
                  <a:ea typeface="MS Gothic" pitchFamily="49" charset="-128"/>
                  <a:cs typeface="Lucida Sans Unicode" pitchFamily="34" charset="0"/>
                </a:rPr>
                <a:t>  </a:t>
              </a:r>
              <a:r>
                <a:rPr lang="en-US" sz="1400" b="1">
                  <a:solidFill>
                    <a:srgbClr val="111111"/>
                  </a:solidFill>
                  <a:ea typeface="MS Gothic" pitchFamily="49" charset="-128"/>
                  <a:cs typeface="Lucida Sans Unicode" pitchFamily="34" charset="0"/>
                </a:rPr>
                <a:t> </a:t>
              </a:r>
              <a:r>
                <a:rPr lang="en-US" sz="1400">
                  <a:solidFill>
                    <a:srgbClr val="111111"/>
                  </a:solidFill>
                  <a:ea typeface="MS Gothic" pitchFamily="49" charset="-128"/>
                  <a:cs typeface="Lucida Sans Unicode" pitchFamily="34" charset="0"/>
                </a:rPr>
                <a:t>FIN</a:t>
              </a:r>
            </a:p>
          </p:txBody>
        </p:sp>
      </p:grpSp>
      <p:sp>
        <p:nvSpPr>
          <p:cNvPr id="112659" name="Rectangle 25"/>
          <p:cNvSpPr>
            <a:spLocks noChangeArrowheads="1"/>
          </p:cNvSpPr>
          <p:nvPr/>
        </p:nvSpPr>
        <p:spPr bwMode="auto">
          <a:xfrm rot="-5400000">
            <a:off x="5249069" y="2926556"/>
            <a:ext cx="769938" cy="1781175"/>
          </a:xfrm>
          <a:prstGeom prst="rect">
            <a:avLst/>
          </a:prstGeom>
          <a:gradFill rotWithShape="0">
            <a:gsLst>
              <a:gs pos="0">
                <a:srgbClr val="D5DAFC"/>
              </a:gs>
              <a:gs pos="100000">
                <a:srgbClr val="A4AEFC"/>
              </a:gs>
            </a:gsLst>
            <a:lin ang="0" scaled="1"/>
          </a:gradFill>
          <a:ln w="9525">
            <a:miter lim="800000"/>
            <a:headEnd/>
            <a:tailEnd/>
          </a:ln>
          <a:scene3d>
            <a:camera prst="legacyObliqueTopRight"/>
            <a:lightRig rig="legacyFlat2" dir="t"/>
          </a:scene3d>
          <a:sp3d extrusionH="87300" prstMaterial="legacyMatte">
            <a:bevelT w="13500" h="13500" prst="angle"/>
            <a:bevelB w="13500" h="13500" prst="angle"/>
            <a:extrusionClr>
              <a:srgbClr val="A4AEFC"/>
            </a:extrusionClr>
          </a:sp3d>
        </p:spPr>
        <p:txBody>
          <a:bodyPr wrap="none" lIns="90000" tIns="113688" rIns="90000" bIns="46800" anchor="ctr">
            <a:flatTx/>
          </a:bodyPr>
          <a:lstStyle/>
          <a:p>
            <a:pPr defTabSz="457200">
              <a:lnSpc>
                <a:spcPct val="78000"/>
              </a:lnSpc>
              <a:spcBef>
                <a:spcPts val="875"/>
              </a:spcBef>
              <a:buClr>
                <a:srgbClr val="000000"/>
              </a:buClr>
              <a:buSzPct val="100000"/>
              <a:buFont typeface="Times New Roman" pitchFamily="18" charset="0"/>
              <a:buNone/>
              <a:tabLst>
                <a:tab pos="723900" algn="l"/>
              </a:tabLst>
            </a:pPr>
            <a:r>
              <a:rPr lang="de-DE" sz="1400">
                <a:solidFill>
                  <a:srgbClr val="111111"/>
                </a:solidFill>
                <a:ea typeface="MS Gothic" pitchFamily="49" charset="-128"/>
                <a:cs typeface="Times New Roman" pitchFamily="18" charset="0"/>
              </a:rPr>
              <a:t>   </a:t>
            </a:r>
          </a:p>
        </p:txBody>
      </p:sp>
      <p:sp>
        <p:nvSpPr>
          <p:cNvPr id="112660" name="Text Box 26"/>
          <p:cNvSpPr txBox="1">
            <a:spLocks noChangeArrowheads="1"/>
          </p:cNvSpPr>
          <p:nvPr/>
        </p:nvSpPr>
        <p:spPr bwMode="auto">
          <a:xfrm>
            <a:off x="5030788" y="3476625"/>
            <a:ext cx="1135062" cy="639763"/>
          </a:xfrm>
          <a:prstGeom prst="rect">
            <a:avLst/>
          </a:prstGeom>
          <a:noFill/>
          <a:ln w="9525">
            <a:noFill/>
            <a:round/>
            <a:headEnd/>
            <a:tailEnd/>
          </a:ln>
        </p:spPr>
        <p:txBody>
          <a:bodyPr wrap="none" lIns="90000" tIns="74538" rIns="90000" bIns="46800">
            <a:spAutoFit/>
          </a:bodyPr>
          <a:lstStyle/>
          <a:p>
            <a:pPr>
              <a:lnSpc>
                <a:spcPct val="87000"/>
              </a:lnSpc>
              <a:spcBef>
                <a:spcPts val="875"/>
              </a:spcBef>
              <a:buClr>
                <a:srgbClr val="000000"/>
              </a:buClr>
              <a:buSzPct val="100000"/>
              <a:buFont typeface="Times New Roman" pitchFamily="18" charset="0"/>
              <a:buNone/>
            </a:pPr>
            <a:r>
              <a:rPr lang="en-US" sz="1300">
                <a:solidFill>
                  <a:srgbClr val="111111"/>
                </a:solidFill>
                <a:ea typeface="MS Gothic" pitchFamily="49" charset="-128"/>
                <a:cs typeface="Lucida Sans Unicode" pitchFamily="34" charset="0"/>
              </a:rPr>
              <a:t>Financial</a:t>
            </a:r>
            <a:br>
              <a:rPr lang="en-US" sz="1300">
                <a:solidFill>
                  <a:srgbClr val="111111"/>
                </a:solidFill>
                <a:ea typeface="MS Gothic" pitchFamily="49" charset="-128"/>
                <a:cs typeface="Lucida Sans Unicode" pitchFamily="34" charset="0"/>
              </a:rPr>
            </a:br>
            <a:r>
              <a:rPr lang="en-US" sz="1300">
                <a:solidFill>
                  <a:srgbClr val="111111"/>
                </a:solidFill>
                <a:ea typeface="MS Gothic" pitchFamily="49" charset="-128"/>
                <a:cs typeface="Lucida Sans Unicode" pitchFamily="34" charset="0"/>
              </a:rPr>
              <a:t>Message</a:t>
            </a:r>
            <a:br>
              <a:rPr lang="en-US" sz="1300">
                <a:solidFill>
                  <a:srgbClr val="111111"/>
                </a:solidFill>
                <a:ea typeface="MS Gothic" pitchFamily="49" charset="-128"/>
                <a:cs typeface="Lucida Sans Unicode" pitchFamily="34" charset="0"/>
              </a:rPr>
            </a:br>
            <a:r>
              <a:rPr lang="en-US" sz="1300">
                <a:solidFill>
                  <a:srgbClr val="111111"/>
                </a:solidFill>
                <a:ea typeface="MS Gothic" pitchFamily="49" charset="-128"/>
                <a:cs typeface="Lucida Sans Unicode" pitchFamily="34" charset="0"/>
              </a:rPr>
              <a:t>Transfer</a:t>
            </a:r>
            <a:r>
              <a:rPr lang="en-US" sz="1100">
                <a:solidFill>
                  <a:srgbClr val="111111"/>
                </a:solidFill>
                <a:ea typeface="MS Gothic" pitchFamily="49" charset="-128"/>
                <a:cs typeface="Lucida Sans Unicode" pitchFamily="34" charset="0"/>
              </a:rPr>
              <a:t> </a:t>
            </a:r>
          </a:p>
        </p:txBody>
      </p:sp>
      <p:sp>
        <p:nvSpPr>
          <p:cNvPr id="112661" name="Rectangle 27"/>
          <p:cNvSpPr>
            <a:spLocks noChangeArrowheads="1"/>
          </p:cNvSpPr>
          <p:nvPr/>
        </p:nvSpPr>
        <p:spPr bwMode="auto">
          <a:xfrm rot="5400000">
            <a:off x="3385344" y="3675856"/>
            <a:ext cx="134938" cy="1825625"/>
          </a:xfrm>
          <a:prstGeom prst="rect">
            <a:avLst/>
          </a:prstGeom>
          <a:gradFill rotWithShape="0">
            <a:gsLst>
              <a:gs pos="0">
                <a:srgbClr val="BEC6FC"/>
              </a:gs>
              <a:gs pos="100000">
                <a:srgbClr val="A0ABFC"/>
              </a:gs>
            </a:gsLst>
            <a:lin ang="0" scaled="1"/>
          </a:gradFill>
          <a:ln w="9525">
            <a:miter lim="800000"/>
            <a:headEnd/>
            <a:tailEnd/>
          </a:ln>
          <a:scene3d>
            <a:camera prst="legacyObliqueTopRight"/>
            <a:lightRig rig="legacyFlat2" dir="t"/>
          </a:scene3d>
          <a:sp3d extrusionH="49200" prstMaterial="legacyMatte">
            <a:bevelT w="13500" h="13500" prst="angle"/>
            <a:bevelB w="13500" h="13500" prst="angle"/>
            <a:extrusionClr>
              <a:srgbClr val="BEC6FC"/>
            </a:extrusionClr>
          </a:sp3d>
        </p:spPr>
        <p:txBody>
          <a:bodyPr rot="10800000" vert="eaVert" wrap="none" lIns="90000" tIns="62927" rIns="90000" bIns="46800" anchor="ctr">
            <a:flatTx/>
          </a:bodyPr>
          <a:lstStyle/>
          <a:p>
            <a:pPr algn="ctr" rtl="1">
              <a:lnSpc>
                <a:spcPct val="84000"/>
              </a:lnSpc>
              <a:spcBef>
                <a:spcPts val="500"/>
              </a:spcBef>
              <a:buClr>
                <a:srgbClr val="000000"/>
              </a:buClr>
              <a:buSzPct val="100000"/>
              <a:buFont typeface="Times New Roman" pitchFamily="18" charset="0"/>
              <a:buNone/>
            </a:pPr>
            <a:r>
              <a:rPr lang="en-US" sz="800" b="1">
                <a:solidFill>
                  <a:srgbClr val="111111"/>
                </a:solidFill>
                <a:ea typeface="MS Gothic" pitchFamily="49" charset="-128"/>
                <a:cs typeface="Times New Roman" pitchFamily="18" charset="0"/>
              </a:rPr>
              <a:t>Centralized Operating</a:t>
            </a:r>
          </a:p>
        </p:txBody>
      </p:sp>
      <p:sp>
        <p:nvSpPr>
          <p:cNvPr id="112662" name="Rectangle 28"/>
          <p:cNvSpPr>
            <a:spLocks noChangeArrowheads="1"/>
          </p:cNvSpPr>
          <p:nvPr/>
        </p:nvSpPr>
        <p:spPr bwMode="auto">
          <a:xfrm rot="5400000">
            <a:off x="3384550" y="3887788"/>
            <a:ext cx="136525" cy="1825625"/>
          </a:xfrm>
          <a:prstGeom prst="rect">
            <a:avLst/>
          </a:prstGeom>
          <a:gradFill rotWithShape="0">
            <a:gsLst>
              <a:gs pos="0">
                <a:srgbClr val="BEC6FC"/>
              </a:gs>
              <a:gs pos="100000">
                <a:srgbClr val="A0ABFC"/>
              </a:gs>
            </a:gsLst>
            <a:lin ang="0" scaled="1"/>
          </a:gradFill>
          <a:ln w="9525">
            <a:miter lim="800000"/>
            <a:headEnd/>
            <a:tailEnd/>
          </a:ln>
          <a:scene3d>
            <a:camera prst="legacyObliqueTopRight"/>
            <a:lightRig rig="legacyFlat2" dir="t"/>
          </a:scene3d>
          <a:sp3d extrusionH="49200" prstMaterial="legacyMatte">
            <a:bevelT w="13500" h="13500" prst="angle"/>
            <a:bevelB w="13500" h="13500" prst="angle"/>
            <a:extrusionClr>
              <a:srgbClr val="BEC6FC"/>
            </a:extrusionClr>
          </a:sp3d>
        </p:spPr>
        <p:txBody>
          <a:bodyPr rot="10800000" vert="eaVert" wrap="none" lIns="90000" tIns="62927" rIns="90000" bIns="46800" anchor="ctr">
            <a:flatTx/>
          </a:bodyPr>
          <a:lstStyle/>
          <a:p>
            <a:pPr algn="ctr" rtl="1">
              <a:lnSpc>
                <a:spcPct val="84000"/>
              </a:lnSpc>
              <a:spcBef>
                <a:spcPts val="500"/>
              </a:spcBef>
              <a:buClr>
                <a:srgbClr val="000000"/>
              </a:buClr>
              <a:buSzPct val="100000"/>
              <a:buFont typeface="Times New Roman" pitchFamily="18" charset="0"/>
              <a:buNone/>
            </a:pPr>
            <a:r>
              <a:rPr lang="en-US" sz="800" b="1">
                <a:solidFill>
                  <a:srgbClr val="111111"/>
                </a:solidFill>
                <a:ea typeface="MS Gothic" pitchFamily="49" charset="-128"/>
                <a:cs typeface="Times New Roman" pitchFamily="18" charset="0"/>
              </a:rPr>
              <a:t>Configuration</a:t>
            </a:r>
          </a:p>
        </p:txBody>
      </p:sp>
      <p:sp>
        <p:nvSpPr>
          <p:cNvPr id="112663" name="Rectangle 29"/>
          <p:cNvSpPr>
            <a:spLocks noChangeArrowheads="1"/>
          </p:cNvSpPr>
          <p:nvPr/>
        </p:nvSpPr>
        <p:spPr bwMode="auto">
          <a:xfrm rot="5400000">
            <a:off x="3384550" y="4098925"/>
            <a:ext cx="136525" cy="1825625"/>
          </a:xfrm>
          <a:prstGeom prst="rect">
            <a:avLst/>
          </a:prstGeom>
          <a:gradFill rotWithShape="0">
            <a:gsLst>
              <a:gs pos="0">
                <a:srgbClr val="BEC6FC"/>
              </a:gs>
              <a:gs pos="100000">
                <a:srgbClr val="A0ABFC"/>
              </a:gs>
            </a:gsLst>
            <a:lin ang="0" scaled="1"/>
          </a:gradFill>
          <a:ln w="9525">
            <a:miter lim="800000"/>
            <a:headEnd/>
            <a:tailEnd/>
          </a:ln>
          <a:scene3d>
            <a:camera prst="legacyObliqueTopRight"/>
            <a:lightRig rig="legacyFlat2" dir="t"/>
          </a:scene3d>
          <a:sp3d extrusionH="49200" prstMaterial="legacyMatte">
            <a:bevelT w="13500" h="13500" prst="angle"/>
            <a:bevelB w="13500" h="13500" prst="angle"/>
            <a:extrusionClr>
              <a:srgbClr val="BEC6FC"/>
            </a:extrusionClr>
          </a:sp3d>
        </p:spPr>
        <p:txBody>
          <a:bodyPr rot="10800000" vert="eaVert" wrap="none" lIns="90000" tIns="62927" rIns="90000" bIns="46800" anchor="ctr">
            <a:flatTx/>
          </a:bodyPr>
          <a:lstStyle/>
          <a:p>
            <a:pPr algn="ctr" rtl="1">
              <a:lnSpc>
                <a:spcPct val="84000"/>
              </a:lnSpc>
              <a:spcBef>
                <a:spcPts val="500"/>
              </a:spcBef>
              <a:buClr>
                <a:srgbClr val="000000"/>
              </a:buClr>
              <a:buSzPct val="100000"/>
              <a:buFont typeface="Times New Roman" pitchFamily="18" charset="0"/>
              <a:buNone/>
            </a:pPr>
            <a:r>
              <a:rPr lang="en-US" sz="800" b="1">
                <a:solidFill>
                  <a:srgbClr val="111111"/>
                </a:solidFill>
                <a:ea typeface="MS Gothic" pitchFamily="49" charset="-128"/>
                <a:cs typeface="Times New Roman" pitchFamily="18" charset="0"/>
              </a:rPr>
              <a:t>Security / Access Control</a:t>
            </a:r>
          </a:p>
        </p:txBody>
      </p:sp>
      <p:sp>
        <p:nvSpPr>
          <p:cNvPr id="112664" name="Rectangle 30"/>
          <p:cNvSpPr>
            <a:spLocks noChangeArrowheads="1"/>
          </p:cNvSpPr>
          <p:nvPr/>
        </p:nvSpPr>
        <p:spPr bwMode="auto">
          <a:xfrm rot="5400000">
            <a:off x="5396707" y="3674269"/>
            <a:ext cx="134937" cy="1825625"/>
          </a:xfrm>
          <a:prstGeom prst="rect">
            <a:avLst/>
          </a:prstGeom>
          <a:gradFill rotWithShape="0">
            <a:gsLst>
              <a:gs pos="0">
                <a:srgbClr val="BEC6FC"/>
              </a:gs>
              <a:gs pos="100000">
                <a:srgbClr val="A0ABFC"/>
              </a:gs>
            </a:gsLst>
            <a:lin ang="0" scaled="1"/>
          </a:gradFill>
          <a:ln w="9525">
            <a:miter lim="800000"/>
            <a:headEnd/>
            <a:tailEnd/>
          </a:ln>
          <a:scene3d>
            <a:camera prst="legacyObliqueTopRight"/>
            <a:lightRig rig="legacyFlat2" dir="t"/>
          </a:scene3d>
          <a:sp3d extrusionH="49200" prstMaterial="legacyMatte">
            <a:bevelT w="13500" h="13500" prst="angle"/>
            <a:bevelB w="13500" h="13500" prst="angle"/>
            <a:extrusionClr>
              <a:srgbClr val="BEC6FC"/>
            </a:extrusionClr>
          </a:sp3d>
        </p:spPr>
        <p:txBody>
          <a:bodyPr rot="10800000" vert="eaVert" wrap="none" lIns="90000" tIns="62927" rIns="90000" bIns="46800" anchor="ctr">
            <a:flatTx/>
          </a:bodyPr>
          <a:lstStyle/>
          <a:p>
            <a:pPr algn="ctr" rtl="1">
              <a:lnSpc>
                <a:spcPct val="84000"/>
              </a:lnSpc>
              <a:spcBef>
                <a:spcPts val="500"/>
              </a:spcBef>
              <a:buClr>
                <a:srgbClr val="000000"/>
              </a:buClr>
              <a:buSzPct val="100000"/>
              <a:buFont typeface="Times New Roman" pitchFamily="18" charset="0"/>
              <a:buNone/>
            </a:pPr>
            <a:r>
              <a:rPr lang="en-US" sz="800" b="1">
                <a:solidFill>
                  <a:srgbClr val="111111"/>
                </a:solidFill>
                <a:ea typeface="MS Gothic" pitchFamily="49" charset="-128"/>
                <a:cs typeface="Times New Roman" pitchFamily="18" charset="0"/>
              </a:rPr>
              <a:t>Event handling</a:t>
            </a:r>
          </a:p>
        </p:txBody>
      </p:sp>
      <p:sp>
        <p:nvSpPr>
          <p:cNvPr id="112665" name="Rectangle 31"/>
          <p:cNvSpPr>
            <a:spLocks noChangeArrowheads="1"/>
          </p:cNvSpPr>
          <p:nvPr/>
        </p:nvSpPr>
        <p:spPr bwMode="auto">
          <a:xfrm rot="5400000">
            <a:off x="5395913" y="3887788"/>
            <a:ext cx="136525" cy="1825625"/>
          </a:xfrm>
          <a:prstGeom prst="rect">
            <a:avLst/>
          </a:prstGeom>
          <a:gradFill rotWithShape="0">
            <a:gsLst>
              <a:gs pos="0">
                <a:srgbClr val="BEC6FC"/>
              </a:gs>
              <a:gs pos="100000">
                <a:srgbClr val="A0ABFC"/>
              </a:gs>
            </a:gsLst>
            <a:lin ang="0" scaled="1"/>
          </a:gradFill>
          <a:ln w="9525">
            <a:miter lim="800000"/>
            <a:headEnd/>
            <a:tailEnd/>
          </a:ln>
          <a:scene3d>
            <a:camera prst="legacyObliqueTopRight"/>
            <a:lightRig rig="legacyFlat2" dir="t"/>
          </a:scene3d>
          <a:sp3d extrusionH="49200" prstMaterial="legacyMatte">
            <a:bevelT w="13500" h="13500" prst="angle"/>
            <a:bevelB w="13500" h="13500" prst="angle"/>
            <a:extrusionClr>
              <a:srgbClr val="BEC6FC"/>
            </a:extrusionClr>
          </a:sp3d>
        </p:spPr>
        <p:txBody>
          <a:bodyPr rot="10800000" vert="eaVert" wrap="none" lIns="90000" tIns="62927" rIns="90000" bIns="46800" anchor="ctr">
            <a:flatTx/>
          </a:bodyPr>
          <a:lstStyle/>
          <a:p>
            <a:pPr algn="ctr" rtl="1">
              <a:lnSpc>
                <a:spcPct val="84000"/>
              </a:lnSpc>
              <a:spcBef>
                <a:spcPts val="500"/>
              </a:spcBef>
              <a:buClr>
                <a:srgbClr val="000000"/>
              </a:buClr>
              <a:buSzPct val="100000"/>
              <a:buFont typeface="Times New Roman" pitchFamily="18" charset="0"/>
              <a:buNone/>
            </a:pPr>
            <a:r>
              <a:rPr lang="en-US" sz="800" b="1">
                <a:solidFill>
                  <a:srgbClr val="111111"/>
                </a:solidFill>
                <a:ea typeface="MS Gothic" pitchFamily="49" charset="-128"/>
                <a:cs typeface="Times New Roman" pitchFamily="18" charset="0"/>
              </a:rPr>
              <a:t>Monitoring</a:t>
            </a:r>
          </a:p>
        </p:txBody>
      </p:sp>
      <p:sp>
        <p:nvSpPr>
          <p:cNvPr id="112666" name="Rectangle 32"/>
          <p:cNvSpPr>
            <a:spLocks noChangeArrowheads="1"/>
          </p:cNvSpPr>
          <p:nvPr/>
        </p:nvSpPr>
        <p:spPr bwMode="auto">
          <a:xfrm rot="5400000">
            <a:off x="5400675" y="4095750"/>
            <a:ext cx="136525" cy="1825625"/>
          </a:xfrm>
          <a:prstGeom prst="rect">
            <a:avLst/>
          </a:prstGeom>
          <a:gradFill rotWithShape="0">
            <a:gsLst>
              <a:gs pos="0">
                <a:srgbClr val="BEC6FC"/>
              </a:gs>
              <a:gs pos="100000">
                <a:srgbClr val="A0ABFC"/>
              </a:gs>
            </a:gsLst>
            <a:lin ang="0" scaled="1"/>
          </a:gradFill>
          <a:ln w="9525">
            <a:miter lim="800000"/>
            <a:headEnd/>
            <a:tailEnd/>
          </a:ln>
          <a:scene3d>
            <a:camera prst="legacyObliqueTopRight"/>
            <a:lightRig rig="legacyFlat2" dir="t"/>
          </a:scene3d>
          <a:sp3d extrusionH="49200" prstMaterial="legacyMatte">
            <a:bevelT w="13500" h="13500" prst="angle"/>
            <a:bevelB w="13500" h="13500" prst="angle"/>
            <a:extrusionClr>
              <a:srgbClr val="BEC6FC"/>
            </a:extrusionClr>
          </a:sp3d>
        </p:spPr>
        <p:txBody>
          <a:bodyPr rot="10800000" vert="eaVert" wrap="none" lIns="90000" tIns="62927" rIns="90000" bIns="46800" anchor="ctr">
            <a:flatTx/>
          </a:bodyPr>
          <a:lstStyle/>
          <a:p>
            <a:pPr algn="ctr" rtl="1">
              <a:lnSpc>
                <a:spcPct val="84000"/>
              </a:lnSpc>
              <a:spcBef>
                <a:spcPts val="500"/>
              </a:spcBef>
              <a:buClr>
                <a:srgbClr val="000000"/>
              </a:buClr>
              <a:buSzPct val="100000"/>
              <a:buFont typeface="Times New Roman" pitchFamily="18" charset="0"/>
              <a:buNone/>
            </a:pPr>
            <a:r>
              <a:rPr lang="en-US" sz="800" b="1">
                <a:solidFill>
                  <a:srgbClr val="111111"/>
                </a:solidFill>
                <a:ea typeface="MS Gothic" pitchFamily="49" charset="-128"/>
                <a:cs typeface="Times New Roman" pitchFamily="18" charset="0"/>
              </a:rPr>
              <a:t>Auditing</a:t>
            </a:r>
          </a:p>
        </p:txBody>
      </p:sp>
      <p:sp>
        <p:nvSpPr>
          <p:cNvPr id="112667" name="Rectangle 33"/>
          <p:cNvSpPr>
            <a:spLocks noChangeArrowheads="1"/>
          </p:cNvSpPr>
          <p:nvPr/>
        </p:nvSpPr>
        <p:spPr bwMode="auto">
          <a:xfrm rot="5400000">
            <a:off x="7408863" y="3676650"/>
            <a:ext cx="139700" cy="1825625"/>
          </a:xfrm>
          <a:prstGeom prst="rect">
            <a:avLst/>
          </a:prstGeom>
          <a:gradFill rotWithShape="0">
            <a:gsLst>
              <a:gs pos="0">
                <a:srgbClr val="BEC6FC"/>
              </a:gs>
              <a:gs pos="100000">
                <a:srgbClr val="A0ABFC"/>
              </a:gs>
            </a:gsLst>
            <a:lin ang="0" scaled="1"/>
          </a:gradFill>
          <a:ln w="9525">
            <a:miter lim="800000"/>
            <a:headEnd/>
            <a:tailEnd/>
          </a:ln>
          <a:scene3d>
            <a:camera prst="legacyObliqueTopRight"/>
            <a:lightRig rig="legacyFlat2" dir="t"/>
          </a:scene3d>
          <a:sp3d extrusionH="49200" prstMaterial="legacyMatte">
            <a:bevelT w="13500" h="13500" prst="angle"/>
            <a:bevelB w="13500" h="13500" prst="angle"/>
            <a:extrusionClr>
              <a:srgbClr val="BEC6FC"/>
            </a:extrusionClr>
          </a:sp3d>
        </p:spPr>
        <p:txBody>
          <a:bodyPr rot="10800000" vert="eaVert" wrap="none" lIns="90000" tIns="62927" rIns="90000" bIns="46800" anchor="ctr">
            <a:flatTx/>
          </a:bodyPr>
          <a:lstStyle/>
          <a:p>
            <a:pPr algn="ctr" rtl="1">
              <a:lnSpc>
                <a:spcPct val="84000"/>
              </a:lnSpc>
              <a:spcBef>
                <a:spcPts val="500"/>
              </a:spcBef>
              <a:buClr>
                <a:srgbClr val="000000"/>
              </a:buClr>
              <a:buSzPct val="100000"/>
              <a:buFont typeface="Times New Roman" pitchFamily="18" charset="0"/>
              <a:buNone/>
            </a:pPr>
            <a:r>
              <a:rPr lang="en-US" sz="800" b="1">
                <a:solidFill>
                  <a:srgbClr val="111111"/>
                </a:solidFill>
                <a:ea typeface="MS Gothic" pitchFamily="49" charset="-128"/>
                <a:cs typeface="Times New Roman" pitchFamily="18" charset="0"/>
              </a:rPr>
              <a:t>Message Warehouse</a:t>
            </a:r>
          </a:p>
        </p:txBody>
      </p:sp>
      <p:sp>
        <p:nvSpPr>
          <p:cNvPr id="112668" name="Rectangle 34"/>
          <p:cNvSpPr>
            <a:spLocks noChangeArrowheads="1"/>
          </p:cNvSpPr>
          <p:nvPr/>
        </p:nvSpPr>
        <p:spPr bwMode="auto">
          <a:xfrm rot="5400000">
            <a:off x="7408863" y="4100512"/>
            <a:ext cx="139700" cy="1825625"/>
          </a:xfrm>
          <a:prstGeom prst="rect">
            <a:avLst/>
          </a:prstGeom>
          <a:gradFill rotWithShape="0">
            <a:gsLst>
              <a:gs pos="0">
                <a:srgbClr val="BEC6FC"/>
              </a:gs>
              <a:gs pos="100000">
                <a:srgbClr val="A0ABFC"/>
              </a:gs>
            </a:gsLst>
            <a:lin ang="0" scaled="1"/>
          </a:gradFill>
          <a:ln w="9525">
            <a:miter lim="800000"/>
            <a:headEnd/>
            <a:tailEnd/>
          </a:ln>
          <a:scene3d>
            <a:camera prst="legacyObliqueTopRight"/>
            <a:lightRig rig="legacyFlat2" dir="t"/>
          </a:scene3d>
          <a:sp3d extrusionH="49200" prstMaterial="legacyMatte">
            <a:bevelT w="13500" h="13500" prst="angle"/>
            <a:bevelB w="13500" h="13500" prst="angle"/>
            <a:extrusionClr>
              <a:srgbClr val="BEC6FC"/>
            </a:extrusionClr>
          </a:sp3d>
        </p:spPr>
        <p:txBody>
          <a:bodyPr rot="10800000" vert="eaVert" wrap="none" lIns="90000" tIns="62927" rIns="90000" bIns="46800" anchor="ctr">
            <a:flatTx/>
          </a:bodyPr>
          <a:lstStyle/>
          <a:p>
            <a:pPr algn="ctr" rtl="1">
              <a:lnSpc>
                <a:spcPct val="84000"/>
              </a:lnSpc>
              <a:spcBef>
                <a:spcPts val="500"/>
              </a:spcBef>
              <a:buClr>
                <a:srgbClr val="000000"/>
              </a:buClr>
              <a:buSzPct val="100000"/>
              <a:buFont typeface="Times New Roman" pitchFamily="18" charset="0"/>
              <a:buNone/>
            </a:pPr>
            <a:r>
              <a:rPr lang="en-US" sz="800" b="1">
                <a:solidFill>
                  <a:srgbClr val="111111"/>
                </a:solidFill>
                <a:ea typeface="MS Gothic" pitchFamily="49" charset="-128"/>
                <a:cs typeface="Times New Roman" pitchFamily="18" charset="0"/>
              </a:rPr>
              <a:t>SAG AddOn</a:t>
            </a:r>
          </a:p>
        </p:txBody>
      </p:sp>
      <p:sp>
        <p:nvSpPr>
          <p:cNvPr id="112669" name="Rectangle 35"/>
          <p:cNvSpPr>
            <a:spLocks noChangeArrowheads="1"/>
          </p:cNvSpPr>
          <p:nvPr/>
        </p:nvSpPr>
        <p:spPr bwMode="auto">
          <a:xfrm rot="5400000">
            <a:off x="7408863" y="3889375"/>
            <a:ext cx="139700" cy="1825625"/>
          </a:xfrm>
          <a:prstGeom prst="rect">
            <a:avLst/>
          </a:prstGeom>
          <a:gradFill rotWithShape="0">
            <a:gsLst>
              <a:gs pos="0">
                <a:srgbClr val="BEC6FC"/>
              </a:gs>
              <a:gs pos="100000">
                <a:srgbClr val="A0ABFC"/>
              </a:gs>
            </a:gsLst>
            <a:lin ang="0" scaled="1"/>
          </a:gradFill>
          <a:ln w="9525">
            <a:miter lim="800000"/>
            <a:headEnd/>
            <a:tailEnd/>
          </a:ln>
          <a:scene3d>
            <a:camera prst="legacyObliqueTopRight"/>
            <a:lightRig rig="legacyFlat2" dir="t"/>
          </a:scene3d>
          <a:sp3d extrusionH="49200" prstMaterial="legacyMatte">
            <a:bevelT w="13500" h="13500" prst="angle"/>
            <a:bevelB w="13500" h="13500" prst="angle"/>
            <a:extrusionClr>
              <a:srgbClr val="BEC6FC"/>
            </a:extrusionClr>
          </a:sp3d>
        </p:spPr>
        <p:txBody>
          <a:bodyPr rot="10800000" vert="eaVert" wrap="none" lIns="90000" tIns="62927" rIns="90000" bIns="46800" anchor="ctr">
            <a:flatTx/>
          </a:bodyPr>
          <a:lstStyle/>
          <a:p>
            <a:pPr algn="ctr" rtl="1">
              <a:lnSpc>
                <a:spcPct val="84000"/>
              </a:lnSpc>
              <a:spcBef>
                <a:spcPts val="500"/>
              </a:spcBef>
              <a:buClr>
                <a:srgbClr val="000000"/>
              </a:buClr>
              <a:buSzPct val="100000"/>
              <a:buFont typeface="Times New Roman" pitchFamily="18" charset="0"/>
              <a:buNone/>
            </a:pPr>
            <a:r>
              <a:rPr lang="en-US" sz="800" b="1">
                <a:solidFill>
                  <a:srgbClr val="111111"/>
                </a:solidFill>
                <a:ea typeface="MS Gothic" pitchFamily="49" charset="-128"/>
                <a:cs typeface="Times New Roman" pitchFamily="18" charset="0"/>
              </a:rPr>
              <a:t>Message Validation</a:t>
            </a:r>
          </a:p>
        </p:txBody>
      </p:sp>
      <p:sp>
        <p:nvSpPr>
          <p:cNvPr id="112670" name="Text Box 36"/>
          <p:cNvSpPr txBox="1">
            <a:spLocks noChangeArrowheads="1"/>
          </p:cNvSpPr>
          <p:nvPr/>
        </p:nvSpPr>
        <p:spPr bwMode="auto">
          <a:xfrm>
            <a:off x="2724150" y="4240213"/>
            <a:ext cx="5310188" cy="239712"/>
          </a:xfrm>
          <a:prstGeom prst="rect">
            <a:avLst/>
          </a:prstGeom>
          <a:noFill/>
          <a:ln w="9525">
            <a:noFill/>
            <a:round/>
            <a:headEnd/>
            <a:tailEnd/>
          </a:ln>
        </p:spPr>
        <p:txBody>
          <a:bodyPr lIns="64440" tIns="56232" rIns="64440" bIns="32040">
            <a:spAutoFit/>
          </a:bodyPr>
          <a:lstStyle/>
          <a:p>
            <a:pPr defTabSz="457200">
              <a:lnSpc>
                <a:spcPct val="84000"/>
              </a:lnSpc>
              <a:spcBef>
                <a:spcPts val="875"/>
              </a:spcBef>
              <a:buClr>
                <a:srgbClr val="000000"/>
              </a:buClr>
              <a:buSzPct val="100000"/>
              <a:buFont typeface="Times New Roman" pitchFamily="18" charset="0"/>
              <a:buNone/>
              <a:tabLst>
                <a:tab pos="723900" algn="l"/>
                <a:tab pos="1447800" algn="l"/>
                <a:tab pos="2171700" algn="l"/>
                <a:tab pos="2895600" algn="l"/>
                <a:tab pos="3619500" algn="l"/>
              </a:tabLst>
            </a:pPr>
            <a:r>
              <a:rPr lang="en-US" sz="1200" b="1">
                <a:solidFill>
                  <a:srgbClr val="111111"/>
                </a:solidFill>
                <a:ea typeface="MS PGothic" pitchFamily="34" charset="-128"/>
              </a:rPr>
              <a:t>WebSphere BI for FN - Base</a:t>
            </a:r>
          </a:p>
        </p:txBody>
      </p:sp>
      <p:sp>
        <p:nvSpPr>
          <p:cNvPr id="112671" name="Rectangle 37"/>
          <p:cNvSpPr>
            <a:spLocks noChangeArrowheads="1"/>
          </p:cNvSpPr>
          <p:nvPr/>
        </p:nvSpPr>
        <p:spPr bwMode="auto">
          <a:xfrm>
            <a:off x="2540000" y="2201863"/>
            <a:ext cx="7762875" cy="503237"/>
          </a:xfrm>
          <a:prstGeom prst="rect">
            <a:avLst/>
          </a:prstGeom>
          <a:gradFill rotWithShape="0">
            <a:gsLst>
              <a:gs pos="0">
                <a:srgbClr val="C6E6F2"/>
              </a:gs>
              <a:gs pos="100000">
                <a:srgbClr val="AFD3D7"/>
              </a:gs>
            </a:gsLst>
            <a:lin ang="0" scaled="1"/>
          </a:gradFill>
          <a:ln w="9525">
            <a:miter lim="800000"/>
            <a:headEnd/>
            <a:tailEnd/>
          </a:ln>
          <a:scene3d>
            <a:camera prst="legacyObliqueTopRight"/>
            <a:lightRig rig="legacyFlat3" dir="b"/>
          </a:scene3d>
          <a:sp3d extrusionH="87300" prstMaterial="legacyMatte">
            <a:bevelT w="13500" h="13500" prst="angle"/>
            <a:bevelB w="13500" h="13500" prst="angle"/>
            <a:extrusionClr>
              <a:srgbClr val="AFD3D7"/>
            </a:extrusionClr>
          </a:sp3d>
        </p:spPr>
        <p:txBody>
          <a:bodyPr wrap="none" anchor="ctr">
            <a:flatTx/>
          </a:bodyPr>
          <a:lstStyle/>
          <a:p>
            <a:endParaRPr lang="da-DK"/>
          </a:p>
        </p:txBody>
      </p:sp>
      <p:sp>
        <p:nvSpPr>
          <p:cNvPr id="112672" name="Text Box 38"/>
          <p:cNvSpPr txBox="1">
            <a:spLocks noChangeArrowheads="1"/>
          </p:cNvSpPr>
          <p:nvPr/>
        </p:nvSpPr>
        <p:spPr bwMode="auto">
          <a:xfrm>
            <a:off x="2730500" y="2219325"/>
            <a:ext cx="7572375" cy="414338"/>
          </a:xfrm>
          <a:prstGeom prst="rect">
            <a:avLst/>
          </a:prstGeom>
          <a:noFill/>
          <a:ln w="9525">
            <a:noFill/>
            <a:round/>
            <a:headEnd/>
            <a:tailEnd/>
          </a:ln>
        </p:spPr>
        <p:txBody>
          <a:bodyPr lIns="90000" tIns="57384" rIns="90000" bIns="46800">
            <a:spAutoFit/>
          </a:bodyPr>
          <a:lstStyle/>
          <a:p>
            <a:pPr defTabSz="457200">
              <a:lnSpc>
                <a:spcPct val="93000"/>
              </a:lnSpc>
              <a:spcBef>
                <a:spcPts val="750"/>
              </a:spcBef>
              <a:buClr>
                <a:srgbClr val="000000"/>
              </a:buClr>
              <a:buSzPct val="100000"/>
              <a:buFont typeface="Times New Roman" pitchFamily="18" charset="0"/>
              <a:buNone/>
              <a:tabLst>
                <a:tab pos="723900" algn="l"/>
                <a:tab pos="1447800" algn="l"/>
                <a:tab pos="2171700" algn="l"/>
                <a:tab pos="2895600" algn="l"/>
                <a:tab pos="3619500" algn="l"/>
              </a:tabLst>
            </a:pPr>
            <a:r>
              <a:rPr lang="en-US" sz="1200" b="1">
                <a:solidFill>
                  <a:srgbClr val="111111"/>
                </a:solidFill>
                <a:ea typeface="MS Gothic" pitchFamily="49" charset="-128"/>
                <a:cs typeface="Lucida Sans Unicode" pitchFamily="34" charset="0"/>
              </a:rPr>
              <a:t>Financial Transaction Manager</a:t>
            </a:r>
            <a:br>
              <a:rPr lang="en-US" sz="1200" b="1">
                <a:solidFill>
                  <a:srgbClr val="111111"/>
                </a:solidFill>
                <a:ea typeface="MS Gothic" pitchFamily="49" charset="-128"/>
                <a:cs typeface="Lucida Sans Unicode" pitchFamily="34" charset="0"/>
              </a:rPr>
            </a:br>
            <a:r>
              <a:rPr lang="en-US" sz="1000">
                <a:solidFill>
                  <a:srgbClr val="111111"/>
                </a:solidFill>
                <a:ea typeface="MS Gothic" pitchFamily="49" charset="-128"/>
                <a:cs typeface="Lucida Sans Unicode" pitchFamily="34" charset="0"/>
              </a:rPr>
              <a:t>Data model, message model, state machine, configuration and administrative interface, … </a:t>
            </a:r>
            <a:endParaRPr lang="en-US" sz="1200" b="1">
              <a:solidFill>
                <a:srgbClr val="111111"/>
              </a:solidFill>
              <a:ea typeface="MS Gothic" pitchFamily="49" charset="-128"/>
              <a:cs typeface="Lucida Sans Unicode" pitchFamily="34" charset="0"/>
            </a:endParaRPr>
          </a:p>
        </p:txBody>
      </p:sp>
      <p:sp>
        <p:nvSpPr>
          <p:cNvPr id="112673" name="Rectangle 39"/>
          <p:cNvSpPr>
            <a:spLocks noChangeArrowheads="1"/>
          </p:cNvSpPr>
          <p:nvPr/>
        </p:nvSpPr>
        <p:spPr bwMode="auto">
          <a:xfrm>
            <a:off x="8769350" y="4506913"/>
            <a:ext cx="1533525" cy="576262"/>
          </a:xfrm>
          <a:prstGeom prst="rect">
            <a:avLst/>
          </a:prstGeom>
          <a:gradFill rotWithShape="0">
            <a:gsLst>
              <a:gs pos="0">
                <a:srgbClr val="D5DAFC"/>
              </a:gs>
              <a:gs pos="100000">
                <a:srgbClr val="A4AEFC"/>
              </a:gs>
            </a:gsLst>
            <a:lin ang="0" scaled="1"/>
          </a:gradFill>
          <a:ln w="9525">
            <a:miter lim="800000"/>
            <a:headEnd/>
            <a:tailEnd/>
          </a:ln>
          <a:scene3d>
            <a:camera prst="legacyObliqueTopRight"/>
            <a:lightRig rig="legacyFlat3" dir="b"/>
          </a:scene3d>
          <a:sp3d extrusionH="11100" prstMaterial="legacyMatte">
            <a:bevelT w="13500" h="13500" prst="angle"/>
            <a:bevelB w="13500" h="13500" prst="angle"/>
            <a:extrusionClr>
              <a:srgbClr val="A4AEFC"/>
            </a:extrusionClr>
          </a:sp3d>
        </p:spPr>
        <p:txBody>
          <a:bodyPr wrap="none" anchor="ctr">
            <a:flatTx/>
          </a:bodyPr>
          <a:lstStyle/>
          <a:p>
            <a:pPr algn="ctr">
              <a:lnSpc>
                <a:spcPct val="90000"/>
              </a:lnSpc>
            </a:pPr>
            <a:r>
              <a:rPr lang="en-US" sz="1000">
                <a:solidFill>
                  <a:srgbClr val="111111"/>
                </a:solidFill>
              </a:rPr>
              <a:t>Relationship</a:t>
            </a:r>
            <a:br>
              <a:rPr lang="en-US" sz="1000">
                <a:solidFill>
                  <a:srgbClr val="111111"/>
                </a:solidFill>
              </a:rPr>
            </a:br>
            <a:r>
              <a:rPr lang="en-US" sz="1000">
                <a:solidFill>
                  <a:srgbClr val="111111"/>
                </a:solidFill>
              </a:rPr>
              <a:t>Management</a:t>
            </a:r>
            <a:br>
              <a:rPr lang="en-US" sz="1000">
                <a:solidFill>
                  <a:srgbClr val="111111"/>
                </a:solidFill>
              </a:rPr>
            </a:br>
            <a:r>
              <a:rPr lang="en-US" sz="1000">
                <a:solidFill>
                  <a:srgbClr val="111111"/>
                </a:solidFill>
              </a:rPr>
              <a:t>Application</a:t>
            </a:r>
            <a:endParaRPr lang="de-DE" sz="1000">
              <a:solidFill>
                <a:srgbClr val="111111"/>
              </a:solidFill>
            </a:endParaRPr>
          </a:p>
        </p:txBody>
      </p:sp>
      <p:sp>
        <p:nvSpPr>
          <p:cNvPr id="104488" name="Oval 40"/>
          <p:cNvSpPr>
            <a:spLocks noChangeArrowheads="1"/>
          </p:cNvSpPr>
          <p:nvPr/>
        </p:nvSpPr>
        <p:spPr bwMode="auto">
          <a:xfrm>
            <a:off x="8386763" y="4313238"/>
            <a:ext cx="2298700" cy="936625"/>
          </a:xfrm>
          <a:prstGeom prst="ellipse">
            <a:avLst/>
          </a:prstGeom>
          <a:noFill/>
          <a:ln w="38100" algn="ctr">
            <a:solidFill>
              <a:srgbClr val="FF0000"/>
            </a:solidFill>
            <a:round/>
            <a:headEnd/>
            <a:tailEnd/>
          </a:ln>
        </p:spPr>
        <p:txBody>
          <a:bodyPr wrap="none" anchor="ctr"/>
          <a:lstStyle/>
          <a:p>
            <a:endParaRPr lang="da-DK"/>
          </a:p>
        </p:txBody>
      </p:sp>
      <p:sp>
        <p:nvSpPr>
          <p:cNvPr id="104489" name="AutoShape 41"/>
          <p:cNvSpPr>
            <a:spLocks noChangeArrowheads="1"/>
          </p:cNvSpPr>
          <p:nvPr/>
        </p:nvSpPr>
        <p:spPr bwMode="auto">
          <a:xfrm>
            <a:off x="10494963" y="3860800"/>
            <a:ext cx="1300162" cy="879475"/>
          </a:xfrm>
          <a:prstGeom prst="star16">
            <a:avLst>
              <a:gd name="adj" fmla="val 37500"/>
            </a:avLst>
          </a:prstGeom>
          <a:solidFill>
            <a:srgbClr val="FF0000"/>
          </a:solidFill>
          <a:ln w="9525">
            <a:solidFill>
              <a:srgbClr val="C0C0C0"/>
            </a:solidFill>
            <a:miter lim="800000"/>
            <a:headEnd/>
            <a:tailEnd/>
          </a:ln>
        </p:spPr>
        <p:txBody>
          <a:bodyPr wrap="none" anchor="ctr"/>
          <a:lstStyle/>
          <a:p>
            <a:pPr algn="ctr" defTabSz="914400"/>
            <a:r>
              <a:rPr lang="en-US" sz="2000" b="1" i="1">
                <a:solidFill>
                  <a:schemeClr val="bg1"/>
                </a:solidFill>
                <a:ea typeface="MS PGothic" pitchFamily="34" charset="-128"/>
              </a:rPr>
              <a:t>New</a:t>
            </a:r>
            <a:endParaRPr lang="de-DE" sz="2000" b="1" i="1">
              <a:solidFill>
                <a:schemeClr val="bg1"/>
              </a:solidFill>
              <a:ea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488"/>
                                        </p:tgtEl>
                                        <p:attrNameLst>
                                          <p:attrName>style.visibility</p:attrName>
                                        </p:attrNameLst>
                                      </p:cBhvr>
                                      <p:to>
                                        <p:strVal val="visible"/>
                                      </p:to>
                                    </p:set>
                                    <p:animEffect transition="in" filter="fade">
                                      <p:cBhvr>
                                        <p:cTn id="7" dur="1000"/>
                                        <p:tgtEl>
                                          <p:spTgt spid="10448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4489"/>
                                        </p:tgtEl>
                                        <p:attrNameLst>
                                          <p:attrName>style.visibility</p:attrName>
                                        </p:attrNameLst>
                                      </p:cBhvr>
                                      <p:to>
                                        <p:strVal val="visible"/>
                                      </p:to>
                                    </p:set>
                                    <p:animEffect transition="in" filter="fade">
                                      <p:cBhvr>
                                        <p:cTn id="10" dur="2000"/>
                                        <p:tgtEl>
                                          <p:spTgt spid="104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88" grpId="0" animBg="1"/>
      <p:bldP spid="10448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22" descr="framework_financial_0723_hm_-08"/>
          <p:cNvPicPr>
            <a:picLocks noChangeAspect="1" noChangeArrowheads="1"/>
          </p:cNvPicPr>
          <p:nvPr/>
        </p:nvPicPr>
        <p:blipFill>
          <a:blip r:embed="rId3"/>
          <a:srcRect/>
          <a:stretch>
            <a:fillRect/>
          </a:stretch>
        </p:blipFill>
        <p:spPr bwMode="auto">
          <a:xfrm>
            <a:off x="3246438" y="2057400"/>
            <a:ext cx="4360862" cy="3276600"/>
          </a:xfrm>
          <a:prstGeom prst="rect">
            <a:avLst/>
          </a:prstGeom>
          <a:noFill/>
          <a:ln w="9525">
            <a:noFill/>
            <a:miter lim="800000"/>
            <a:headEnd/>
            <a:tailEnd/>
          </a:ln>
        </p:spPr>
      </p:pic>
      <p:sp>
        <p:nvSpPr>
          <p:cNvPr id="114690" name="Rectangle 2"/>
          <p:cNvSpPr txBox="1">
            <a:spLocks noChangeArrowheads="1"/>
          </p:cNvSpPr>
          <p:nvPr/>
        </p:nvSpPr>
        <p:spPr bwMode="auto">
          <a:xfrm>
            <a:off x="304800" y="609600"/>
            <a:ext cx="11668125" cy="477838"/>
          </a:xfrm>
          <a:prstGeom prst="rect">
            <a:avLst/>
          </a:prstGeom>
          <a:noFill/>
          <a:ln w="9525">
            <a:noFill/>
            <a:miter lim="800000"/>
            <a:headEnd/>
            <a:tailEnd/>
          </a:ln>
        </p:spPr>
        <p:txBody>
          <a:bodyPr/>
          <a:lstStyle/>
          <a:p>
            <a:pPr defTabSz="914400" eaLnBrk="0" hangingPunct="0"/>
            <a:r>
              <a:rPr lang="en-US" sz="2600">
                <a:ea typeface="MS PGothic" pitchFamily="34" charset="-128"/>
                <a:sym typeface="Arial" charset="0"/>
              </a:rPr>
              <a:t>IBM Financial Markets Framework</a:t>
            </a:r>
          </a:p>
        </p:txBody>
      </p:sp>
      <p:pic>
        <p:nvPicPr>
          <p:cNvPr id="114691" name="Picture 20" descr="framework_icons_0721_hm-12"/>
          <p:cNvPicPr>
            <a:picLocks noChangeAspect="1" noChangeArrowheads="1"/>
          </p:cNvPicPr>
          <p:nvPr/>
        </p:nvPicPr>
        <p:blipFill>
          <a:blip r:embed="rId4"/>
          <a:srcRect/>
          <a:stretch>
            <a:fillRect/>
          </a:stretch>
        </p:blipFill>
        <p:spPr bwMode="auto">
          <a:xfrm>
            <a:off x="4665663" y="3200400"/>
            <a:ext cx="1485900" cy="1116013"/>
          </a:xfrm>
          <a:prstGeom prst="rect">
            <a:avLst/>
          </a:prstGeom>
          <a:noFill/>
          <a:ln w="9525">
            <a:noFill/>
            <a:miter lim="800000"/>
            <a:headEnd/>
            <a:tailEnd/>
          </a:ln>
        </p:spPr>
      </p:pic>
      <p:sp>
        <p:nvSpPr>
          <p:cNvPr id="114692" name="TextBox 38"/>
          <p:cNvSpPr txBox="1">
            <a:spLocks noChangeArrowheads="1"/>
          </p:cNvSpPr>
          <p:nvPr/>
        </p:nvSpPr>
        <p:spPr bwMode="auto">
          <a:xfrm>
            <a:off x="3448050" y="3505200"/>
            <a:ext cx="904875" cy="365125"/>
          </a:xfrm>
          <a:prstGeom prst="rect">
            <a:avLst/>
          </a:prstGeom>
          <a:noFill/>
          <a:ln w="9525">
            <a:noFill/>
            <a:miter lim="800000"/>
            <a:headEnd/>
            <a:tailEnd/>
          </a:ln>
        </p:spPr>
        <p:txBody>
          <a:bodyPr>
            <a:spAutoFit/>
          </a:bodyPr>
          <a:lstStyle/>
          <a:p>
            <a:pPr algn="ctr" defTabSz="914400"/>
            <a:r>
              <a:rPr lang="en-US" sz="900" b="1">
                <a:solidFill>
                  <a:srgbClr val="FFFFFF"/>
                </a:solidFill>
                <a:ea typeface="MS PGothic" pitchFamily="34" charset="-128"/>
              </a:rPr>
              <a:t>Buy Side</a:t>
            </a:r>
          </a:p>
          <a:p>
            <a:pPr algn="ctr" defTabSz="914400"/>
            <a:r>
              <a:rPr lang="en-US" sz="900" b="1">
                <a:solidFill>
                  <a:srgbClr val="FFFFFF"/>
                </a:solidFill>
                <a:ea typeface="MS PGothic" pitchFamily="34" charset="-128"/>
              </a:rPr>
              <a:t>Sell Side</a:t>
            </a:r>
          </a:p>
        </p:txBody>
      </p:sp>
      <p:sp>
        <p:nvSpPr>
          <p:cNvPr id="114693" name="Text Box 9"/>
          <p:cNvSpPr txBox="1">
            <a:spLocks noChangeArrowheads="1"/>
          </p:cNvSpPr>
          <p:nvPr/>
        </p:nvSpPr>
        <p:spPr bwMode="auto">
          <a:xfrm>
            <a:off x="203200" y="4316413"/>
            <a:ext cx="1825625" cy="244475"/>
          </a:xfrm>
          <a:prstGeom prst="rect">
            <a:avLst/>
          </a:prstGeom>
          <a:noFill/>
          <a:ln w="9525">
            <a:noFill/>
            <a:miter lim="800000"/>
            <a:headEnd/>
            <a:tailEnd/>
          </a:ln>
        </p:spPr>
        <p:txBody>
          <a:bodyPr>
            <a:spAutoFit/>
          </a:bodyPr>
          <a:lstStyle/>
          <a:p>
            <a:pPr defTabSz="914400"/>
            <a:r>
              <a:rPr lang="en-US" sz="1000">
                <a:solidFill>
                  <a:srgbClr val="000000"/>
                </a:solidFill>
                <a:ea typeface="MS Gothic" pitchFamily="49" charset="-128"/>
              </a:rPr>
              <a:t>Financial Risk Management</a:t>
            </a:r>
          </a:p>
        </p:txBody>
      </p:sp>
      <p:sp>
        <p:nvSpPr>
          <p:cNvPr id="114694" name="Oval 12"/>
          <p:cNvSpPr>
            <a:spLocks noChangeArrowheads="1"/>
          </p:cNvSpPr>
          <p:nvPr/>
        </p:nvSpPr>
        <p:spPr bwMode="auto">
          <a:xfrm>
            <a:off x="1825625" y="4419600"/>
            <a:ext cx="1319213" cy="914400"/>
          </a:xfrm>
          <a:prstGeom prst="ellipse">
            <a:avLst/>
          </a:prstGeom>
          <a:solidFill>
            <a:srgbClr val="00A1D1"/>
          </a:solidFill>
          <a:ln w="3175">
            <a:solidFill>
              <a:srgbClr val="00A1D1"/>
            </a:solidFill>
            <a:round/>
            <a:headEnd/>
            <a:tailEnd/>
          </a:ln>
        </p:spPr>
        <p:txBody>
          <a:bodyPr wrap="none" anchor="ctr"/>
          <a:lstStyle/>
          <a:p>
            <a:pPr>
              <a:buClr>
                <a:srgbClr val="000000"/>
              </a:buClr>
              <a:buSzPct val="100000"/>
              <a:buFont typeface="Times New Roman" pitchFamily="18" charset="0"/>
              <a:buNone/>
            </a:pPr>
            <a:endParaRPr lang="da-DK" sz="1800">
              <a:solidFill>
                <a:srgbClr val="000000"/>
              </a:solidFill>
              <a:ea typeface="MS Gothic" pitchFamily="49" charset="-128"/>
            </a:endParaRPr>
          </a:p>
        </p:txBody>
      </p:sp>
      <p:sp>
        <p:nvSpPr>
          <p:cNvPr id="114695" name="Oval 12"/>
          <p:cNvSpPr>
            <a:spLocks noChangeArrowheads="1"/>
          </p:cNvSpPr>
          <p:nvPr/>
        </p:nvSpPr>
        <p:spPr bwMode="auto">
          <a:xfrm>
            <a:off x="1622425" y="2971800"/>
            <a:ext cx="1319213" cy="914400"/>
          </a:xfrm>
          <a:prstGeom prst="ellipse">
            <a:avLst/>
          </a:prstGeom>
          <a:solidFill>
            <a:srgbClr val="00A1D1"/>
          </a:solidFill>
          <a:ln w="3175">
            <a:solidFill>
              <a:srgbClr val="00A1D1"/>
            </a:solidFill>
            <a:round/>
            <a:headEnd/>
            <a:tailEnd/>
          </a:ln>
        </p:spPr>
        <p:txBody>
          <a:bodyPr wrap="none" anchor="ctr"/>
          <a:lstStyle/>
          <a:p>
            <a:pPr>
              <a:buClr>
                <a:srgbClr val="000000"/>
              </a:buClr>
              <a:buSzPct val="100000"/>
              <a:buFont typeface="Times New Roman" pitchFamily="18" charset="0"/>
              <a:buNone/>
            </a:pPr>
            <a:endParaRPr lang="da-DK" sz="1800">
              <a:solidFill>
                <a:srgbClr val="000000"/>
              </a:solidFill>
              <a:ea typeface="MS Gothic" pitchFamily="49" charset="-128"/>
            </a:endParaRPr>
          </a:p>
        </p:txBody>
      </p:sp>
      <p:sp>
        <p:nvSpPr>
          <p:cNvPr id="114696" name="TextBox 51"/>
          <p:cNvSpPr txBox="1">
            <a:spLocks noChangeArrowheads="1"/>
          </p:cNvSpPr>
          <p:nvPr/>
        </p:nvSpPr>
        <p:spPr bwMode="auto">
          <a:xfrm>
            <a:off x="1927225" y="3276600"/>
            <a:ext cx="681038" cy="365125"/>
          </a:xfrm>
          <a:prstGeom prst="rect">
            <a:avLst/>
          </a:prstGeom>
          <a:noFill/>
          <a:ln w="9525">
            <a:noFill/>
            <a:miter lim="800000"/>
            <a:headEnd/>
            <a:tailEnd/>
          </a:ln>
        </p:spPr>
        <p:txBody>
          <a:bodyPr>
            <a:spAutoFit/>
          </a:bodyPr>
          <a:lstStyle/>
          <a:p>
            <a:pPr algn="ctr" defTabSz="914400"/>
            <a:r>
              <a:rPr lang="en-US" sz="900" b="1">
                <a:solidFill>
                  <a:srgbClr val="FFFFFF"/>
                </a:solidFill>
                <a:ea typeface="MS PGothic" pitchFamily="34" charset="-128"/>
              </a:rPr>
              <a:t>Back</a:t>
            </a:r>
          </a:p>
          <a:p>
            <a:pPr algn="ctr" defTabSz="914400"/>
            <a:r>
              <a:rPr lang="en-US" sz="900" b="1">
                <a:solidFill>
                  <a:srgbClr val="FFFFFF"/>
                </a:solidFill>
                <a:ea typeface="MS PGothic" pitchFamily="34" charset="-128"/>
              </a:rPr>
              <a:t>Office</a:t>
            </a:r>
          </a:p>
        </p:txBody>
      </p:sp>
      <p:sp>
        <p:nvSpPr>
          <p:cNvPr id="114697" name="TextBox 51"/>
          <p:cNvSpPr txBox="1">
            <a:spLocks noChangeArrowheads="1"/>
          </p:cNvSpPr>
          <p:nvPr/>
        </p:nvSpPr>
        <p:spPr bwMode="auto">
          <a:xfrm>
            <a:off x="2232025" y="4800600"/>
            <a:ext cx="569913" cy="228600"/>
          </a:xfrm>
          <a:prstGeom prst="rect">
            <a:avLst/>
          </a:prstGeom>
          <a:noFill/>
          <a:ln w="9525">
            <a:noFill/>
            <a:miter lim="800000"/>
            <a:headEnd/>
            <a:tailEnd/>
          </a:ln>
        </p:spPr>
        <p:txBody>
          <a:bodyPr>
            <a:spAutoFit/>
          </a:bodyPr>
          <a:lstStyle/>
          <a:p>
            <a:pPr algn="ctr" defTabSz="914400"/>
            <a:r>
              <a:rPr lang="en-US" sz="900" b="1">
                <a:solidFill>
                  <a:srgbClr val="FFFFFF"/>
                </a:solidFill>
                <a:ea typeface="MS PGothic" pitchFamily="34" charset="-128"/>
              </a:rPr>
              <a:t>Risk</a:t>
            </a:r>
          </a:p>
        </p:txBody>
      </p:sp>
      <p:sp>
        <p:nvSpPr>
          <p:cNvPr id="114698" name="Line 6"/>
          <p:cNvSpPr>
            <a:spLocks noChangeShapeType="1"/>
          </p:cNvSpPr>
          <p:nvPr/>
        </p:nvSpPr>
        <p:spPr bwMode="auto">
          <a:xfrm>
            <a:off x="3752850" y="2133600"/>
            <a:ext cx="406400" cy="228600"/>
          </a:xfrm>
          <a:prstGeom prst="line">
            <a:avLst/>
          </a:prstGeom>
          <a:noFill/>
          <a:ln w="19050">
            <a:solidFill>
              <a:srgbClr val="00A1D1"/>
            </a:solidFill>
            <a:round/>
            <a:headEnd/>
            <a:tailEnd/>
          </a:ln>
        </p:spPr>
        <p:txBody>
          <a:bodyPr/>
          <a:lstStyle/>
          <a:p>
            <a:endParaRPr lang="da-DK"/>
          </a:p>
        </p:txBody>
      </p:sp>
      <p:sp>
        <p:nvSpPr>
          <p:cNvPr id="114699" name="Line 6"/>
          <p:cNvSpPr>
            <a:spLocks noChangeShapeType="1"/>
          </p:cNvSpPr>
          <p:nvPr/>
        </p:nvSpPr>
        <p:spPr bwMode="auto">
          <a:xfrm flipV="1">
            <a:off x="2941638" y="4495800"/>
            <a:ext cx="709612" cy="228600"/>
          </a:xfrm>
          <a:prstGeom prst="line">
            <a:avLst/>
          </a:prstGeom>
          <a:noFill/>
          <a:ln w="19050">
            <a:solidFill>
              <a:srgbClr val="00A1D1"/>
            </a:solidFill>
            <a:round/>
            <a:headEnd/>
            <a:tailEnd/>
          </a:ln>
        </p:spPr>
        <p:txBody>
          <a:bodyPr/>
          <a:lstStyle/>
          <a:p>
            <a:endParaRPr lang="da-DK"/>
          </a:p>
        </p:txBody>
      </p:sp>
      <p:sp>
        <p:nvSpPr>
          <p:cNvPr id="114700" name="Oval 12"/>
          <p:cNvSpPr>
            <a:spLocks noChangeArrowheads="1"/>
          </p:cNvSpPr>
          <p:nvPr/>
        </p:nvSpPr>
        <p:spPr bwMode="auto">
          <a:xfrm>
            <a:off x="2738438" y="1447800"/>
            <a:ext cx="1217612" cy="838200"/>
          </a:xfrm>
          <a:prstGeom prst="ellipse">
            <a:avLst/>
          </a:prstGeom>
          <a:solidFill>
            <a:srgbClr val="00A1D1"/>
          </a:solidFill>
          <a:ln w="3175">
            <a:solidFill>
              <a:srgbClr val="00A1D1"/>
            </a:solidFill>
            <a:round/>
            <a:headEnd/>
            <a:tailEnd/>
          </a:ln>
        </p:spPr>
        <p:txBody>
          <a:bodyPr wrap="none" anchor="ctr"/>
          <a:lstStyle/>
          <a:p>
            <a:pPr>
              <a:buClr>
                <a:srgbClr val="000000"/>
              </a:buClr>
              <a:buSzPct val="100000"/>
              <a:buFont typeface="Times New Roman" pitchFamily="18" charset="0"/>
              <a:buNone/>
            </a:pPr>
            <a:endParaRPr lang="da-DK" sz="900" b="1">
              <a:solidFill>
                <a:schemeClr val="bg1"/>
              </a:solidFill>
              <a:ea typeface="MS Gothic" pitchFamily="49" charset="-128"/>
            </a:endParaRPr>
          </a:p>
        </p:txBody>
      </p:sp>
      <p:sp>
        <p:nvSpPr>
          <p:cNvPr id="114701" name="Rectangle 14"/>
          <p:cNvSpPr>
            <a:spLocks noChangeArrowheads="1"/>
          </p:cNvSpPr>
          <p:nvPr/>
        </p:nvSpPr>
        <p:spPr bwMode="auto">
          <a:xfrm>
            <a:off x="304800" y="1431925"/>
            <a:ext cx="2433638" cy="854075"/>
          </a:xfrm>
          <a:prstGeom prst="rect">
            <a:avLst/>
          </a:prstGeom>
          <a:noFill/>
          <a:ln w="9525">
            <a:noFill/>
            <a:miter lim="800000"/>
            <a:headEnd/>
            <a:tailEnd/>
          </a:ln>
        </p:spPr>
        <p:txBody>
          <a:bodyPr>
            <a:spAutoFit/>
          </a:bodyPr>
          <a:lstStyle/>
          <a:p>
            <a:pPr>
              <a:spcBef>
                <a:spcPct val="50000"/>
              </a:spcBef>
            </a:pPr>
            <a:r>
              <a:rPr lang="en-US" sz="1000" b="1">
                <a:solidFill>
                  <a:srgbClr val="319AC9"/>
                </a:solidFill>
                <a:ea typeface="MS Gothic" pitchFamily="49" charset="-128"/>
              </a:rPr>
              <a:t>Market Data Solution *</a:t>
            </a:r>
          </a:p>
          <a:p>
            <a:pPr>
              <a:spcBef>
                <a:spcPct val="50000"/>
              </a:spcBef>
            </a:pPr>
            <a:r>
              <a:rPr lang="en-US" sz="1000" b="1">
                <a:solidFill>
                  <a:srgbClr val="319AC9"/>
                </a:solidFill>
                <a:ea typeface="MS Gothic" pitchFamily="49" charset="-128"/>
              </a:rPr>
              <a:t>Algorithmic Trading *</a:t>
            </a:r>
          </a:p>
          <a:p>
            <a:pPr>
              <a:spcBef>
                <a:spcPct val="50000"/>
              </a:spcBef>
            </a:pPr>
            <a:r>
              <a:rPr lang="en-US" sz="1000">
                <a:ea typeface="MS Gothic" pitchFamily="49" charset="-128"/>
              </a:rPr>
              <a:t>Portfolio Optimization and Trade Analytics</a:t>
            </a:r>
          </a:p>
        </p:txBody>
      </p:sp>
      <p:sp>
        <p:nvSpPr>
          <p:cNvPr id="114702" name="Rectangle 15"/>
          <p:cNvSpPr>
            <a:spLocks noChangeArrowheads="1"/>
          </p:cNvSpPr>
          <p:nvPr/>
        </p:nvSpPr>
        <p:spPr bwMode="auto">
          <a:xfrm>
            <a:off x="203200" y="2590800"/>
            <a:ext cx="2028825" cy="396875"/>
          </a:xfrm>
          <a:prstGeom prst="rect">
            <a:avLst/>
          </a:prstGeom>
          <a:noFill/>
          <a:ln w="9525">
            <a:noFill/>
            <a:miter lim="800000"/>
            <a:headEnd/>
            <a:tailEnd/>
          </a:ln>
        </p:spPr>
        <p:txBody>
          <a:bodyPr>
            <a:spAutoFit/>
          </a:bodyPr>
          <a:lstStyle/>
          <a:p>
            <a:r>
              <a:rPr lang="en-US" sz="1000">
                <a:solidFill>
                  <a:srgbClr val="000000"/>
                </a:solidFill>
                <a:ea typeface="MS PGothic" pitchFamily="34" charset="-128"/>
              </a:rPr>
              <a:t>Trade Process Transformation</a:t>
            </a:r>
          </a:p>
          <a:p>
            <a:endParaRPr lang="en-US" sz="1000">
              <a:solidFill>
                <a:srgbClr val="FF3300"/>
              </a:solidFill>
              <a:ea typeface="MS PGothic" pitchFamily="34" charset="-128"/>
            </a:endParaRPr>
          </a:p>
        </p:txBody>
      </p:sp>
      <p:sp>
        <p:nvSpPr>
          <p:cNvPr id="114703" name="Line 6"/>
          <p:cNvSpPr>
            <a:spLocks noChangeShapeType="1"/>
          </p:cNvSpPr>
          <p:nvPr/>
        </p:nvSpPr>
        <p:spPr bwMode="auto">
          <a:xfrm>
            <a:off x="2636838" y="3429000"/>
            <a:ext cx="709612" cy="0"/>
          </a:xfrm>
          <a:prstGeom prst="line">
            <a:avLst/>
          </a:prstGeom>
          <a:noFill/>
          <a:ln w="19050">
            <a:solidFill>
              <a:srgbClr val="00A1D1"/>
            </a:solidFill>
            <a:round/>
            <a:headEnd/>
            <a:tailEnd/>
          </a:ln>
        </p:spPr>
        <p:txBody>
          <a:bodyPr/>
          <a:lstStyle/>
          <a:p>
            <a:endParaRPr lang="da-DK"/>
          </a:p>
        </p:txBody>
      </p:sp>
      <p:sp>
        <p:nvSpPr>
          <p:cNvPr id="114704" name="TextBox 51"/>
          <p:cNvSpPr txBox="1">
            <a:spLocks noChangeArrowheads="1"/>
          </p:cNvSpPr>
          <p:nvPr/>
        </p:nvSpPr>
        <p:spPr bwMode="auto">
          <a:xfrm>
            <a:off x="6186488" y="3505200"/>
            <a:ext cx="1235075" cy="365125"/>
          </a:xfrm>
          <a:prstGeom prst="rect">
            <a:avLst/>
          </a:prstGeom>
          <a:noFill/>
          <a:ln w="9525">
            <a:noFill/>
            <a:miter lim="800000"/>
            <a:headEnd/>
            <a:tailEnd/>
          </a:ln>
        </p:spPr>
        <p:txBody>
          <a:bodyPr>
            <a:spAutoFit/>
          </a:bodyPr>
          <a:lstStyle/>
          <a:p>
            <a:pPr algn="ctr" defTabSz="914400"/>
            <a:r>
              <a:rPr lang="en-US" sz="900" b="1">
                <a:solidFill>
                  <a:srgbClr val="FFFFFF"/>
                </a:solidFill>
                <a:ea typeface="MS PGothic" pitchFamily="34" charset="-128"/>
              </a:rPr>
              <a:t>Market </a:t>
            </a:r>
          </a:p>
          <a:p>
            <a:pPr algn="ctr" defTabSz="914400"/>
            <a:r>
              <a:rPr lang="en-US" sz="900" b="1">
                <a:solidFill>
                  <a:srgbClr val="FFFFFF"/>
                </a:solidFill>
                <a:ea typeface="MS PGothic" pitchFamily="34" charset="-128"/>
              </a:rPr>
              <a:t>Infrastructure</a:t>
            </a:r>
          </a:p>
        </p:txBody>
      </p:sp>
      <p:sp>
        <p:nvSpPr>
          <p:cNvPr id="114705" name="TextBox 51"/>
          <p:cNvSpPr txBox="1">
            <a:spLocks noChangeArrowheads="1"/>
          </p:cNvSpPr>
          <p:nvPr/>
        </p:nvSpPr>
        <p:spPr bwMode="auto">
          <a:xfrm>
            <a:off x="9939338" y="5410200"/>
            <a:ext cx="568325" cy="228600"/>
          </a:xfrm>
          <a:prstGeom prst="rect">
            <a:avLst/>
          </a:prstGeom>
          <a:noFill/>
          <a:ln w="9525">
            <a:noFill/>
            <a:miter lim="800000"/>
            <a:headEnd/>
            <a:tailEnd/>
          </a:ln>
        </p:spPr>
        <p:txBody>
          <a:bodyPr>
            <a:spAutoFit/>
          </a:bodyPr>
          <a:lstStyle/>
          <a:p>
            <a:pPr algn="ctr" defTabSz="914400"/>
            <a:r>
              <a:rPr lang="en-US" sz="900" b="1">
                <a:solidFill>
                  <a:srgbClr val="FFFFFF"/>
                </a:solidFill>
                <a:ea typeface="MS PGothic" pitchFamily="34" charset="-128"/>
              </a:rPr>
              <a:t>Risk</a:t>
            </a:r>
          </a:p>
        </p:txBody>
      </p:sp>
      <p:sp>
        <p:nvSpPr>
          <p:cNvPr id="114706" name="Text Box 8"/>
          <p:cNvSpPr txBox="1">
            <a:spLocks noChangeArrowheads="1"/>
          </p:cNvSpPr>
          <p:nvPr/>
        </p:nvSpPr>
        <p:spPr bwMode="auto">
          <a:xfrm>
            <a:off x="8520113" y="1600200"/>
            <a:ext cx="3651250" cy="473075"/>
          </a:xfrm>
          <a:prstGeom prst="rect">
            <a:avLst/>
          </a:prstGeom>
          <a:noFill/>
          <a:ln w="9525">
            <a:noFill/>
            <a:miter lim="800000"/>
            <a:headEnd/>
            <a:tailEnd/>
          </a:ln>
        </p:spPr>
        <p:txBody>
          <a:bodyPr>
            <a:spAutoFit/>
          </a:bodyPr>
          <a:lstStyle/>
          <a:p>
            <a:pPr defTabSz="914400">
              <a:spcBef>
                <a:spcPct val="50000"/>
              </a:spcBef>
            </a:pPr>
            <a:r>
              <a:rPr lang="en-US" sz="1000" b="1">
                <a:solidFill>
                  <a:srgbClr val="D5742B"/>
                </a:solidFill>
                <a:ea typeface="MS Gothic" pitchFamily="49" charset="-128"/>
              </a:rPr>
              <a:t>Next Generation Trading Infrastructure *</a:t>
            </a:r>
          </a:p>
          <a:p>
            <a:pPr defTabSz="914400">
              <a:spcBef>
                <a:spcPct val="50000"/>
              </a:spcBef>
            </a:pPr>
            <a:r>
              <a:rPr lang="en-US" sz="1000">
                <a:solidFill>
                  <a:srgbClr val="000000"/>
                </a:solidFill>
                <a:ea typeface="MS Gothic" pitchFamily="49" charset="-128"/>
              </a:rPr>
              <a:t>Market Surveillance and Trade Monitoring</a:t>
            </a:r>
          </a:p>
        </p:txBody>
      </p:sp>
      <p:sp>
        <p:nvSpPr>
          <p:cNvPr id="114707" name="Text Box 8"/>
          <p:cNvSpPr txBox="1">
            <a:spLocks noChangeArrowheads="1"/>
          </p:cNvSpPr>
          <p:nvPr/>
        </p:nvSpPr>
        <p:spPr bwMode="auto">
          <a:xfrm>
            <a:off x="9440863" y="3357563"/>
            <a:ext cx="2333625" cy="244475"/>
          </a:xfrm>
          <a:prstGeom prst="rect">
            <a:avLst/>
          </a:prstGeom>
          <a:noFill/>
          <a:ln w="9525">
            <a:noFill/>
            <a:miter lim="800000"/>
            <a:headEnd/>
            <a:tailEnd/>
          </a:ln>
        </p:spPr>
        <p:txBody>
          <a:bodyPr>
            <a:spAutoFit/>
          </a:bodyPr>
          <a:lstStyle/>
          <a:p>
            <a:pPr defTabSz="914400"/>
            <a:r>
              <a:rPr lang="en-US" sz="1000">
                <a:solidFill>
                  <a:srgbClr val="000000"/>
                </a:solidFill>
                <a:ea typeface="MS Gothic" pitchFamily="49" charset="-128"/>
              </a:rPr>
              <a:t>Post Trade Infrastructure</a:t>
            </a:r>
            <a:endParaRPr lang="en-US" sz="1000" b="1">
              <a:solidFill>
                <a:srgbClr val="FF3300"/>
              </a:solidFill>
              <a:ea typeface="MS Gothic" pitchFamily="49" charset="-128"/>
            </a:endParaRPr>
          </a:p>
        </p:txBody>
      </p:sp>
      <p:sp>
        <p:nvSpPr>
          <p:cNvPr id="114708" name="Rectangle 21"/>
          <p:cNvSpPr>
            <a:spLocks noChangeArrowheads="1"/>
          </p:cNvSpPr>
          <p:nvPr/>
        </p:nvSpPr>
        <p:spPr bwMode="auto">
          <a:xfrm>
            <a:off x="9043988" y="4792663"/>
            <a:ext cx="2840037" cy="244475"/>
          </a:xfrm>
          <a:prstGeom prst="rect">
            <a:avLst/>
          </a:prstGeom>
          <a:noFill/>
          <a:ln w="9525">
            <a:noFill/>
            <a:miter lim="800000"/>
            <a:headEnd/>
            <a:tailEnd/>
          </a:ln>
        </p:spPr>
        <p:txBody>
          <a:bodyPr>
            <a:spAutoFit/>
          </a:bodyPr>
          <a:lstStyle/>
          <a:p>
            <a:r>
              <a:rPr lang="en-US" sz="1000">
                <a:solidFill>
                  <a:srgbClr val="000000"/>
                </a:solidFill>
                <a:ea typeface="MS PGothic" pitchFamily="34" charset="-128"/>
              </a:rPr>
              <a:t>Settlement Risk Management</a:t>
            </a:r>
            <a:endParaRPr lang="en-US" sz="1000" b="1">
              <a:solidFill>
                <a:srgbClr val="FF3300"/>
              </a:solidFill>
              <a:ea typeface="MS PGothic" pitchFamily="34" charset="-128"/>
            </a:endParaRPr>
          </a:p>
        </p:txBody>
      </p:sp>
      <p:sp>
        <p:nvSpPr>
          <p:cNvPr id="114709" name="TextBox 51"/>
          <p:cNvSpPr txBox="1">
            <a:spLocks noChangeArrowheads="1"/>
          </p:cNvSpPr>
          <p:nvPr/>
        </p:nvSpPr>
        <p:spPr bwMode="auto">
          <a:xfrm>
            <a:off x="8723313" y="3200400"/>
            <a:ext cx="679450" cy="365125"/>
          </a:xfrm>
          <a:prstGeom prst="rect">
            <a:avLst/>
          </a:prstGeom>
          <a:noFill/>
          <a:ln w="9525">
            <a:noFill/>
            <a:miter lim="800000"/>
            <a:headEnd/>
            <a:tailEnd/>
          </a:ln>
        </p:spPr>
        <p:txBody>
          <a:bodyPr>
            <a:spAutoFit/>
          </a:bodyPr>
          <a:lstStyle/>
          <a:p>
            <a:pPr algn="ctr" defTabSz="914400"/>
            <a:r>
              <a:rPr lang="en-US" sz="900" b="1">
                <a:solidFill>
                  <a:srgbClr val="FFFFFF"/>
                </a:solidFill>
                <a:ea typeface="MS PGothic" pitchFamily="34" charset="-128"/>
              </a:rPr>
              <a:t>Back</a:t>
            </a:r>
          </a:p>
          <a:p>
            <a:pPr algn="ctr" defTabSz="914400"/>
            <a:r>
              <a:rPr lang="en-US" sz="900" b="1">
                <a:solidFill>
                  <a:srgbClr val="FFFFFF"/>
                </a:solidFill>
                <a:ea typeface="MS PGothic" pitchFamily="34" charset="-128"/>
              </a:rPr>
              <a:t>Office</a:t>
            </a:r>
          </a:p>
        </p:txBody>
      </p:sp>
      <p:sp>
        <p:nvSpPr>
          <p:cNvPr id="114710" name="TextBox 51"/>
          <p:cNvSpPr txBox="1">
            <a:spLocks noChangeArrowheads="1"/>
          </p:cNvSpPr>
          <p:nvPr/>
        </p:nvSpPr>
        <p:spPr bwMode="auto">
          <a:xfrm>
            <a:off x="8215313" y="4876800"/>
            <a:ext cx="571500" cy="228600"/>
          </a:xfrm>
          <a:prstGeom prst="rect">
            <a:avLst/>
          </a:prstGeom>
          <a:noFill/>
          <a:ln w="9525">
            <a:noFill/>
            <a:miter lim="800000"/>
            <a:headEnd/>
            <a:tailEnd/>
          </a:ln>
        </p:spPr>
        <p:txBody>
          <a:bodyPr>
            <a:spAutoFit/>
          </a:bodyPr>
          <a:lstStyle/>
          <a:p>
            <a:pPr algn="ctr" defTabSz="914400"/>
            <a:r>
              <a:rPr lang="en-US" sz="900" b="1">
                <a:solidFill>
                  <a:srgbClr val="FFFFFF"/>
                </a:solidFill>
                <a:ea typeface="MS PGothic" pitchFamily="34" charset="-128"/>
              </a:rPr>
              <a:t>Risk</a:t>
            </a:r>
          </a:p>
        </p:txBody>
      </p:sp>
      <p:sp>
        <p:nvSpPr>
          <p:cNvPr id="114711" name="Oval 12"/>
          <p:cNvSpPr>
            <a:spLocks noChangeArrowheads="1"/>
          </p:cNvSpPr>
          <p:nvPr/>
        </p:nvSpPr>
        <p:spPr bwMode="auto">
          <a:xfrm>
            <a:off x="7912100" y="2971800"/>
            <a:ext cx="1216025" cy="914400"/>
          </a:xfrm>
          <a:prstGeom prst="ellipse">
            <a:avLst/>
          </a:prstGeom>
          <a:solidFill>
            <a:srgbClr val="D5742B"/>
          </a:solidFill>
          <a:ln w="3175">
            <a:solidFill>
              <a:srgbClr val="00A1D1"/>
            </a:solidFill>
            <a:round/>
            <a:headEnd/>
            <a:tailEnd/>
          </a:ln>
        </p:spPr>
        <p:txBody>
          <a:bodyPr wrap="none" anchor="ctr"/>
          <a:lstStyle/>
          <a:p>
            <a:pPr>
              <a:buClr>
                <a:srgbClr val="000000"/>
              </a:buClr>
              <a:buSzPct val="100000"/>
              <a:buFont typeface="Times New Roman" pitchFamily="18" charset="0"/>
              <a:buNone/>
            </a:pPr>
            <a:endParaRPr lang="da-DK" sz="1800">
              <a:solidFill>
                <a:srgbClr val="D5742B"/>
              </a:solidFill>
              <a:ea typeface="MS Gothic" pitchFamily="49" charset="-128"/>
            </a:endParaRPr>
          </a:p>
        </p:txBody>
      </p:sp>
      <p:sp>
        <p:nvSpPr>
          <p:cNvPr id="114712" name="TextBox 51"/>
          <p:cNvSpPr txBox="1">
            <a:spLocks noChangeArrowheads="1"/>
          </p:cNvSpPr>
          <p:nvPr/>
        </p:nvSpPr>
        <p:spPr bwMode="auto">
          <a:xfrm>
            <a:off x="8215313" y="3276600"/>
            <a:ext cx="681037" cy="365125"/>
          </a:xfrm>
          <a:prstGeom prst="rect">
            <a:avLst/>
          </a:prstGeom>
          <a:noFill/>
          <a:ln w="9525">
            <a:noFill/>
            <a:miter lim="800000"/>
            <a:headEnd/>
            <a:tailEnd/>
          </a:ln>
        </p:spPr>
        <p:txBody>
          <a:bodyPr>
            <a:spAutoFit/>
          </a:bodyPr>
          <a:lstStyle/>
          <a:p>
            <a:pPr algn="ctr" defTabSz="914400"/>
            <a:r>
              <a:rPr lang="en-US" sz="900" b="1">
                <a:solidFill>
                  <a:schemeClr val="bg1"/>
                </a:solidFill>
                <a:ea typeface="MS PGothic" pitchFamily="34" charset="-128"/>
              </a:rPr>
              <a:t>Back</a:t>
            </a:r>
          </a:p>
          <a:p>
            <a:pPr algn="ctr" defTabSz="914400"/>
            <a:r>
              <a:rPr lang="en-US" sz="900" b="1">
                <a:solidFill>
                  <a:schemeClr val="bg1"/>
                </a:solidFill>
                <a:ea typeface="MS PGothic" pitchFamily="34" charset="-128"/>
              </a:rPr>
              <a:t>Office</a:t>
            </a:r>
          </a:p>
        </p:txBody>
      </p:sp>
      <p:sp>
        <p:nvSpPr>
          <p:cNvPr id="114713" name="Line 6"/>
          <p:cNvSpPr>
            <a:spLocks noChangeShapeType="1"/>
          </p:cNvSpPr>
          <p:nvPr/>
        </p:nvSpPr>
        <p:spPr bwMode="auto">
          <a:xfrm flipH="1">
            <a:off x="6796088" y="2209800"/>
            <a:ext cx="709612" cy="381000"/>
          </a:xfrm>
          <a:prstGeom prst="line">
            <a:avLst/>
          </a:prstGeom>
          <a:noFill/>
          <a:ln w="19050">
            <a:solidFill>
              <a:srgbClr val="D5742B"/>
            </a:solidFill>
            <a:round/>
            <a:headEnd/>
            <a:tailEnd/>
          </a:ln>
        </p:spPr>
        <p:txBody>
          <a:bodyPr/>
          <a:lstStyle/>
          <a:p>
            <a:endParaRPr lang="da-DK"/>
          </a:p>
        </p:txBody>
      </p:sp>
      <p:sp>
        <p:nvSpPr>
          <p:cNvPr id="114714" name="Line 6"/>
          <p:cNvSpPr>
            <a:spLocks noChangeShapeType="1"/>
          </p:cNvSpPr>
          <p:nvPr/>
        </p:nvSpPr>
        <p:spPr bwMode="auto">
          <a:xfrm>
            <a:off x="7099300" y="4572000"/>
            <a:ext cx="711200" cy="228600"/>
          </a:xfrm>
          <a:prstGeom prst="line">
            <a:avLst/>
          </a:prstGeom>
          <a:noFill/>
          <a:ln w="19050">
            <a:solidFill>
              <a:srgbClr val="D5742B"/>
            </a:solidFill>
            <a:round/>
            <a:headEnd/>
            <a:tailEnd/>
          </a:ln>
        </p:spPr>
        <p:txBody>
          <a:bodyPr/>
          <a:lstStyle/>
          <a:p>
            <a:endParaRPr lang="da-DK"/>
          </a:p>
        </p:txBody>
      </p:sp>
      <p:sp>
        <p:nvSpPr>
          <p:cNvPr id="114715" name="Oval 12"/>
          <p:cNvSpPr>
            <a:spLocks noChangeArrowheads="1"/>
          </p:cNvSpPr>
          <p:nvPr/>
        </p:nvSpPr>
        <p:spPr bwMode="auto">
          <a:xfrm>
            <a:off x="7099300" y="1524000"/>
            <a:ext cx="1319213" cy="914400"/>
          </a:xfrm>
          <a:prstGeom prst="ellipse">
            <a:avLst/>
          </a:prstGeom>
          <a:solidFill>
            <a:srgbClr val="D5742B"/>
          </a:solidFill>
          <a:ln w="3175">
            <a:solidFill>
              <a:srgbClr val="00A1D1"/>
            </a:solidFill>
            <a:round/>
            <a:headEnd/>
            <a:tailEnd/>
          </a:ln>
        </p:spPr>
        <p:txBody>
          <a:bodyPr wrap="none" anchor="ctr"/>
          <a:lstStyle/>
          <a:p>
            <a:pPr>
              <a:buClr>
                <a:srgbClr val="000000"/>
              </a:buClr>
              <a:buSzPct val="100000"/>
              <a:buFont typeface="Times New Roman" pitchFamily="18" charset="0"/>
              <a:buNone/>
            </a:pPr>
            <a:endParaRPr lang="da-DK" sz="900" b="1">
              <a:solidFill>
                <a:schemeClr val="bg1"/>
              </a:solidFill>
              <a:ea typeface="MS Gothic" pitchFamily="49" charset="-128"/>
            </a:endParaRPr>
          </a:p>
        </p:txBody>
      </p:sp>
      <p:sp>
        <p:nvSpPr>
          <p:cNvPr id="114716" name="Line 6"/>
          <p:cNvSpPr>
            <a:spLocks noChangeShapeType="1"/>
          </p:cNvSpPr>
          <p:nvPr/>
        </p:nvSpPr>
        <p:spPr bwMode="auto">
          <a:xfrm>
            <a:off x="7607300" y="3429000"/>
            <a:ext cx="709613" cy="0"/>
          </a:xfrm>
          <a:prstGeom prst="line">
            <a:avLst/>
          </a:prstGeom>
          <a:noFill/>
          <a:ln w="19050">
            <a:solidFill>
              <a:srgbClr val="D5742B"/>
            </a:solidFill>
            <a:round/>
            <a:headEnd/>
            <a:tailEnd/>
          </a:ln>
        </p:spPr>
        <p:txBody>
          <a:bodyPr/>
          <a:lstStyle/>
          <a:p>
            <a:endParaRPr lang="da-DK"/>
          </a:p>
        </p:txBody>
      </p:sp>
      <p:sp>
        <p:nvSpPr>
          <p:cNvPr id="114717" name="Oval 12"/>
          <p:cNvSpPr>
            <a:spLocks noChangeArrowheads="1"/>
          </p:cNvSpPr>
          <p:nvPr/>
        </p:nvSpPr>
        <p:spPr bwMode="auto">
          <a:xfrm>
            <a:off x="7708900" y="4419600"/>
            <a:ext cx="1317625" cy="914400"/>
          </a:xfrm>
          <a:prstGeom prst="ellipse">
            <a:avLst/>
          </a:prstGeom>
          <a:solidFill>
            <a:srgbClr val="D5742B"/>
          </a:solidFill>
          <a:ln w="3175">
            <a:solidFill>
              <a:srgbClr val="00A1D1"/>
            </a:solidFill>
            <a:round/>
            <a:headEnd/>
            <a:tailEnd/>
          </a:ln>
        </p:spPr>
        <p:txBody>
          <a:bodyPr wrap="none" anchor="ctr"/>
          <a:lstStyle/>
          <a:p>
            <a:pPr>
              <a:buClr>
                <a:srgbClr val="000000"/>
              </a:buClr>
              <a:buSzPct val="100000"/>
              <a:buFont typeface="Times New Roman" pitchFamily="18" charset="0"/>
              <a:buNone/>
            </a:pPr>
            <a:endParaRPr lang="da-DK" sz="1800">
              <a:solidFill>
                <a:srgbClr val="D5742B"/>
              </a:solidFill>
              <a:ea typeface="MS Gothic" pitchFamily="49" charset="-128"/>
            </a:endParaRPr>
          </a:p>
        </p:txBody>
      </p:sp>
      <p:sp>
        <p:nvSpPr>
          <p:cNvPr id="114718" name="TextBox 51"/>
          <p:cNvSpPr txBox="1">
            <a:spLocks noChangeArrowheads="1"/>
          </p:cNvSpPr>
          <p:nvPr/>
        </p:nvSpPr>
        <p:spPr bwMode="auto">
          <a:xfrm>
            <a:off x="8113713" y="4800600"/>
            <a:ext cx="571500" cy="228600"/>
          </a:xfrm>
          <a:prstGeom prst="rect">
            <a:avLst/>
          </a:prstGeom>
          <a:noFill/>
          <a:ln w="9525">
            <a:noFill/>
            <a:miter lim="800000"/>
            <a:headEnd/>
            <a:tailEnd/>
          </a:ln>
        </p:spPr>
        <p:txBody>
          <a:bodyPr>
            <a:spAutoFit/>
          </a:bodyPr>
          <a:lstStyle/>
          <a:p>
            <a:pPr algn="ctr" defTabSz="914400"/>
            <a:r>
              <a:rPr lang="en-US" sz="900" b="1">
                <a:solidFill>
                  <a:schemeClr val="bg1"/>
                </a:solidFill>
                <a:ea typeface="MS PGothic" pitchFamily="34" charset="-128"/>
              </a:rPr>
              <a:t>Risk</a:t>
            </a:r>
          </a:p>
        </p:txBody>
      </p:sp>
      <p:sp>
        <p:nvSpPr>
          <p:cNvPr id="114719" name="TextBox 51"/>
          <p:cNvSpPr txBox="1">
            <a:spLocks noChangeArrowheads="1"/>
          </p:cNvSpPr>
          <p:nvPr/>
        </p:nvSpPr>
        <p:spPr bwMode="auto">
          <a:xfrm>
            <a:off x="7404100" y="1828800"/>
            <a:ext cx="681038" cy="365125"/>
          </a:xfrm>
          <a:prstGeom prst="rect">
            <a:avLst/>
          </a:prstGeom>
          <a:noFill/>
          <a:ln w="9525">
            <a:noFill/>
            <a:miter lim="800000"/>
            <a:headEnd/>
            <a:tailEnd/>
          </a:ln>
        </p:spPr>
        <p:txBody>
          <a:bodyPr>
            <a:spAutoFit/>
          </a:bodyPr>
          <a:lstStyle/>
          <a:p>
            <a:pPr algn="ctr" defTabSz="914400"/>
            <a:r>
              <a:rPr lang="en-US" sz="900" b="1">
                <a:solidFill>
                  <a:schemeClr val="bg1"/>
                </a:solidFill>
                <a:ea typeface="MS PGothic" pitchFamily="34" charset="-128"/>
              </a:rPr>
              <a:t>Front</a:t>
            </a:r>
          </a:p>
          <a:p>
            <a:pPr algn="ctr" defTabSz="914400"/>
            <a:r>
              <a:rPr lang="en-US" sz="900" b="1">
                <a:solidFill>
                  <a:schemeClr val="bg1"/>
                </a:solidFill>
                <a:ea typeface="MS PGothic" pitchFamily="34" charset="-128"/>
              </a:rPr>
              <a:t>Office</a:t>
            </a:r>
          </a:p>
        </p:txBody>
      </p:sp>
      <p:sp>
        <p:nvSpPr>
          <p:cNvPr id="114720" name="TextBox 51"/>
          <p:cNvSpPr txBox="1">
            <a:spLocks noChangeArrowheads="1"/>
          </p:cNvSpPr>
          <p:nvPr/>
        </p:nvSpPr>
        <p:spPr bwMode="auto">
          <a:xfrm>
            <a:off x="2941638" y="1676400"/>
            <a:ext cx="679450" cy="365125"/>
          </a:xfrm>
          <a:prstGeom prst="rect">
            <a:avLst/>
          </a:prstGeom>
          <a:noFill/>
          <a:ln w="9525">
            <a:noFill/>
            <a:miter lim="800000"/>
            <a:headEnd/>
            <a:tailEnd/>
          </a:ln>
        </p:spPr>
        <p:txBody>
          <a:bodyPr>
            <a:spAutoFit/>
          </a:bodyPr>
          <a:lstStyle/>
          <a:p>
            <a:pPr algn="ctr" defTabSz="914400"/>
            <a:r>
              <a:rPr lang="en-US" sz="900" b="1">
                <a:solidFill>
                  <a:schemeClr val="bg1"/>
                </a:solidFill>
                <a:ea typeface="MS PGothic" pitchFamily="34" charset="-128"/>
              </a:rPr>
              <a:t>Front </a:t>
            </a:r>
          </a:p>
          <a:p>
            <a:pPr algn="ctr" defTabSz="914400"/>
            <a:r>
              <a:rPr lang="en-US" sz="900" b="1">
                <a:solidFill>
                  <a:schemeClr val="bg1"/>
                </a:solidFill>
                <a:ea typeface="MS PGothic" pitchFamily="34" charset="-128"/>
              </a:rPr>
              <a:t>Office</a:t>
            </a:r>
          </a:p>
        </p:txBody>
      </p:sp>
      <p:sp>
        <p:nvSpPr>
          <p:cNvPr id="114721" name="Rectangle 34"/>
          <p:cNvSpPr>
            <a:spLocks noChangeArrowheads="1"/>
          </p:cNvSpPr>
          <p:nvPr/>
        </p:nvSpPr>
        <p:spPr bwMode="auto">
          <a:xfrm>
            <a:off x="3346450" y="5976938"/>
            <a:ext cx="4330700" cy="257175"/>
          </a:xfrm>
          <a:prstGeom prst="rect">
            <a:avLst/>
          </a:prstGeom>
          <a:noFill/>
          <a:ln w="9525" algn="ctr">
            <a:noFill/>
            <a:miter lim="800000"/>
            <a:headEnd/>
            <a:tailEnd/>
          </a:ln>
        </p:spPr>
        <p:txBody>
          <a:bodyPr wrap="none">
            <a:spAutoFit/>
          </a:bodyPr>
          <a:lstStyle/>
          <a:p>
            <a:pPr>
              <a:lnSpc>
                <a:spcPct val="90000"/>
              </a:lnSpc>
            </a:pPr>
            <a:r>
              <a:rPr lang="en-US" sz="1200" b="1"/>
              <a:t>* Project includes WebSphere Front Office</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2"/>
          <p:cNvPicPr>
            <a:picLocks noChangeAspect="1" noChangeArrowheads="1"/>
          </p:cNvPicPr>
          <p:nvPr/>
        </p:nvPicPr>
        <p:blipFill>
          <a:blip r:embed="rId3"/>
          <a:srcRect b="4150"/>
          <a:stretch>
            <a:fillRect/>
          </a:stretch>
        </p:blipFill>
        <p:spPr bwMode="auto">
          <a:xfrm>
            <a:off x="-11113" y="481013"/>
            <a:ext cx="12182476" cy="6335712"/>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45" name="Rectangle 2"/>
          <p:cNvSpPr>
            <a:spLocks noChangeArrowheads="1"/>
          </p:cNvSpPr>
          <p:nvPr/>
        </p:nvSpPr>
        <p:spPr bwMode="auto">
          <a:xfrm>
            <a:off x="0" y="1844675"/>
            <a:ext cx="12171363" cy="5013325"/>
          </a:xfrm>
          <a:prstGeom prst="rect">
            <a:avLst/>
          </a:prstGeom>
          <a:solidFill>
            <a:srgbClr val="EFF7FF"/>
          </a:solidFill>
          <a:ln w="50800" algn="ctr">
            <a:solidFill>
              <a:srgbClr val="000000"/>
            </a:solidFill>
            <a:miter lim="800000"/>
            <a:headEnd/>
            <a:tailEnd/>
          </a:ln>
        </p:spPr>
        <p:txBody>
          <a:bodyPr wrap="none" lIns="45720" rIns="45720" anchor="ctr"/>
          <a:lstStyle/>
          <a:p>
            <a:endParaRPr lang="da-DK"/>
          </a:p>
        </p:txBody>
      </p:sp>
      <p:sp>
        <p:nvSpPr>
          <p:cNvPr id="111646" name="Rectangle 3"/>
          <p:cNvSpPr>
            <a:spLocks noChangeArrowheads="1"/>
          </p:cNvSpPr>
          <p:nvPr/>
        </p:nvSpPr>
        <p:spPr bwMode="auto">
          <a:xfrm>
            <a:off x="0" y="404813"/>
            <a:ext cx="12171363" cy="1295400"/>
          </a:xfrm>
          <a:prstGeom prst="rect">
            <a:avLst/>
          </a:prstGeom>
          <a:solidFill>
            <a:srgbClr val="F7FFF7"/>
          </a:solidFill>
          <a:ln w="15875" algn="ctr">
            <a:solidFill>
              <a:schemeClr val="tx1"/>
            </a:solidFill>
            <a:miter lim="800000"/>
            <a:headEnd/>
            <a:tailEnd/>
          </a:ln>
        </p:spPr>
        <p:txBody>
          <a:bodyPr wrap="none" lIns="45720" rIns="45720" anchor="ctr"/>
          <a:lstStyle/>
          <a:p>
            <a:endParaRPr lang="da-DK"/>
          </a:p>
        </p:txBody>
      </p:sp>
      <p:grpSp>
        <p:nvGrpSpPr>
          <p:cNvPr id="111647" name="Group 4"/>
          <p:cNvGrpSpPr>
            <a:grpSpLocks/>
          </p:cNvGrpSpPr>
          <p:nvPr/>
        </p:nvGrpSpPr>
        <p:grpSpPr bwMode="auto">
          <a:xfrm>
            <a:off x="623888" y="3643313"/>
            <a:ext cx="11452225" cy="361950"/>
            <a:chOff x="2490" y="2664"/>
            <a:chExt cx="2898" cy="180"/>
          </a:xfrm>
        </p:grpSpPr>
        <p:sp>
          <p:nvSpPr>
            <p:cNvPr id="111621" name="Rectangle 5"/>
            <p:cNvSpPr>
              <a:spLocks noChangeArrowheads="1"/>
            </p:cNvSpPr>
            <p:nvPr/>
          </p:nvSpPr>
          <p:spPr bwMode="auto">
            <a:xfrm>
              <a:off x="2490" y="2664"/>
              <a:ext cx="2856" cy="180"/>
            </a:xfrm>
            <a:prstGeom prst="rect">
              <a:avLst/>
            </a:prstGeom>
            <a:gradFill rotWithShape="1">
              <a:gsLst>
                <a:gs pos="0">
                  <a:srgbClr val="008000"/>
                </a:gs>
                <a:gs pos="50000">
                  <a:schemeClr val="tx1"/>
                </a:gs>
                <a:gs pos="100000">
                  <a:srgbClr val="008000"/>
                </a:gs>
              </a:gsLst>
              <a:lin ang="5400000" scaled="1"/>
            </a:gradFill>
            <a:ln w="9525" algn="ctr">
              <a:noFill/>
              <a:miter lim="800000"/>
              <a:headEnd/>
              <a:tailEnd/>
            </a:ln>
            <a:effectLst/>
          </p:spPr>
          <p:txBody>
            <a:bodyPr wrap="none" anchor="ctr"/>
            <a:lstStyle/>
            <a:p>
              <a:pPr>
                <a:defRPr/>
              </a:pPr>
              <a:endParaRPr lang="da-DK"/>
            </a:p>
          </p:txBody>
        </p:sp>
        <p:sp>
          <p:nvSpPr>
            <p:cNvPr id="111622" name="Oval 6"/>
            <p:cNvSpPr>
              <a:spLocks noChangeArrowheads="1"/>
            </p:cNvSpPr>
            <p:nvPr/>
          </p:nvSpPr>
          <p:spPr bwMode="auto">
            <a:xfrm>
              <a:off x="5316" y="2664"/>
              <a:ext cx="72" cy="174"/>
            </a:xfrm>
            <a:prstGeom prst="ellipse">
              <a:avLst/>
            </a:prstGeom>
            <a:gradFill rotWithShape="1">
              <a:gsLst>
                <a:gs pos="0">
                  <a:srgbClr val="008000"/>
                </a:gs>
                <a:gs pos="50000">
                  <a:schemeClr val="tx1"/>
                </a:gs>
                <a:gs pos="100000">
                  <a:srgbClr val="008000"/>
                </a:gs>
              </a:gsLst>
              <a:lin ang="2700000" scaled="1"/>
            </a:gradFill>
            <a:ln w="9525" algn="ctr">
              <a:noFill/>
              <a:round/>
              <a:headEnd/>
              <a:tailEnd/>
            </a:ln>
            <a:effectLst/>
          </p:spPr>
          <p:txBody>
            <a:bodyPr wrap="none" anchor="ctr"/>
            <a:lstStyle/>
            <a:p>
              <a:pPr>
                <a:defRPr/>
              </a:pPr>
              <a:endParaRPr lang="da-DK"/>
            </a:p>
          </p:txBody>
        </p:sp>
      </p:grpSp>
      <p:sp>
        <p:nvSpPr>
          <p:cNvPr id="111623" name="Rectangle 7"/>
          <p:cNvSpPr>
            <a:spLocks noChangeArrowheads="1"/>
          </p:cNvSpPr>
          <p:nvPr/>
        </p:nvSpPr>
        <p:spPr bwMode="auto">
          <a:xfrm>
            <a:off x="2636838" y="4191000"/>
            <a:ext cx="4484687" cy="1992313"/>
          </a:xfrm>
          <a:prstGeom prst="rect">
            <a:avLst/>
          </a:prstGeom>
          <a:solidFill>
            <a:srgbClr val="A6C4E2"/>
          </a:solidFill>
          <a:ln w="9525" algn="ctr">
            <a:noFill/>
            <a:miter lim="800000"/>
            <a:headEnd/>
            <a:tailEnd/>
          </a:ln>
          <a:effectLst>
            <a:outerShdw dist="35921" dir="2700000" algn="ctr" rotWithShape="0">
              <a:schemeClr val="bg1"/>
            </a:outerShdw>
          </a:effectLst>
        </p:spPr>
        <p:txBody>
          <a:bodyPr wrap="none" anchor="ctr"/>
          <a:lstStyle/>
          <a:p>
            <a:pPr>
              <a:defRPr/>
            </a:pPr>
            <a:endParaRPr lang="da-DK"/>
          </a:p>
        </p:txBody>
      </p:sp>
      <p:sp>
        <p:nvSpPr>
          <p:cNvPr id="111624" name="Rectangle 8"/>
          <p:cNvSpPr>
            <a:spLocks noChangeArrowheads="1"/>
          </p:cNvSpPr>
          <p:nvPr/>
        </p:nvSpPr>
        <p:spPr bwMode="auto">
          <a:xfrm>
            <a:off x="2840038" y="4302125"/>
            <a:ext cx="4179887" cy="1376363"/>
          </a:xfrm>
          <a:prstGeom prst="rect">
            <a:avLst/>
          </a:prstGeom>
          <a:gradFill rotWithShape="1">
            <a:gsLst>
              <a:gs pos="0">
                <a:srgbClr val="996600"/>
              </a:gs>
              <a:gs pos="50000">
                <a:srgbClr val="FFECC5"/>
              </a:gs>
              <a:gs pos="100000">
                <a:srgbClr val="996600"/>
              </a:gs>
            </a:gsLst>
            <a:lin ang="2700000" scaled="1"/>
          </a:gradFill>
          <a:ln w="15875" algn="ctr">
            <a:noFill/>
            <a:miter lim="800000"/>
            <a:headEnd/>
            <a:tailEnd/>
          </a:ln>
          <a:effectLst>
            <a:outerShdw dist="35921" dir="2700000" algn="ctr" rotWithShape="0">
              <a:schemeClr val="tx1"/>
            </a:outerShdw>
          </a:effectLst>
        </p:spPr>
        <p:txBody>
          <a:bodyPr wrap="none" lIns="45720" rIns="45720" anchor="ctr"/>
          <a:lstStyle/>
          <a:p>
            <a:pPr algn="ctr">
              <a:defRPr/>
            </a:pPr>
            <a:endParaRPr lang="da-DK" sz="1800"/>
          </a:p>
        </p:txBody>
      </p:sp>
      <p:sp>
        <p:nvSpPr>
          <p:cNvPr id="111625" name="Rectangle 9"/>
          <p:cNvSpPr>
            <a:spLocks noChangeArrowheads="1"/>
          </p:cNvSpPr>
          <p:nvPr/>
        </p:nvSpPr>
        <p:spPr bwMode="auto">
          <a:xfrm>
            <a:off x="7708900" y="4191000"/>
            <a:ext cx="4259263" cy="1989138"/>
          </a:xfrm>
          <a:prstGeom prst="rect">
            <a:avLst/>
          </a:prstGeom>
          <a:solidFill>
            <a:srgbClr val="A6C4E2"/>
          </a:solidFill>
          <a:ln w="9525" algn="ctr">
            <a:noFill/>
            <a:miter lim="800000"/>
            <a:headEnd/>
            <a:tailEnd/>
          </a:ln>
          <a:effectLst>
            <a:outerShdw dist="35921" dir="2700000" algn="ctr" rotWithShape="0">
              <a:schemeClr val="bg1"/>
            </a:outerShdw>
          </a:effectLst>
        </p:spPr>
        <p:txBody>
          <a:bodyPr wrap="none" anchor="ctr"/>
          <a:lstStyle/>
          <a:p>
            <a:pPr>
              <a:defRPr/>
            </a:pPr>
            <a:endParaRPr lang="da-DK"/>
          </a:p>
        </p:txBody>
      </p:sp>
      <p:sp>
        <p:nvSpPr>
          <p:cNvPr id="111651" name="Text Box 10"/>
          <p:cNvSpPr txBox="1">
            <a:spLocks noChangeArrowheads="1"/>
          </p:cNvSpPr>
          <p:nvPr/>
        </p:nvSpPr>
        <p:spPr bwMode="auto">
          <a:xfrm>
            <a:off x="7620000" y="5886450"/>
            <a:ext cx="4351338" cy="274638"/>
          </a:xfrm>
          <a:prstGeom prst="rect">
            <a:avLst/>
          </a:prstGeom>
          <a:noFill/>
          <a:ln w="9525">
            <a:noFill/>
            <a:miter lim="800000"/>
            <a:headEnd/>
            <a:tailEnd/>
          </a:ln>
        </p:spPr>
        <p:txBody>
          <a:bodyPr>
            <a:spAutoFit/>
          </a:bodyPr>
          <a:lstStyle/>
          <a:p>
            <a:r>
              <a:rPr lang="en-US" sz="1200" b="1">
                <a:latin typeface="Arial Narrow" pitchFamily="34" charset="0"/>
              </a:rPr>
              <a:t>Execution Strategy and Order Routing</a:t>
            </a:r>
          </a:p>
        </p:txBody>
      </p:sp>
      <p:sp>
        <p:nvSpPr>
          <p:cNvPr id="111627" name="Rectangle 11"/>
          <p:cNvSpPr>
            <a:spLocks noChangeArrowheads="1"/>
          </p:cNvSpPr>
          <p:nvPr/>
        </p:nvSpPr>
        <p:spPr bwMode="auto">
          <a:xfrm>
            <a:off x="7810500" y="4292600"/>
            <a:ext cx="4056063" cy="1471613"/>
          </a:xfrm>
          <a:prstGeom prst="rect">
            <a:avLst/>
          </a:prstGeom>
          <a:gradFill rotWithShape="1">
            <a:gsLst>
              <a:gs pos="0">
                <a:srgbClr val="008000"/>
              </a:gs>
              <a:gs pos="50000">
                <a:srgbClr val="8BBC00"/>
              </a:gs>
              <a:gs pos="100000">
                <a:srgbClr val="008000"/>
              </a:gs>
            </a:gsLst>
            <a:lin ang="2700000" scaled="1"/>
          </a:gradFill>
          <a:ln w="9525" algn="ctr">
            <a:noFill/>
            <a:miter lim="800000"/>
            <a:headEnd/>
            <a:tailEnd/>
          </a:ln>
          <a:effectLst>
            <a:outerShdw dist="35921" dir="2700000" algn="ctr" rotWithShape="0">
              <a:schemeClr val="tx1"/>
            </a:outerShdw>
          </a:effectLst>
        </p:spPr>
        <p:txBody>
          <a:bodyPr wrap="none" anchor="ctr"/>
          <a:lstStyle/>
          <a:p>
            <a:pPr>
              <a:defRPr/>
            </a:pPr>
            <a:endParaRPr lang="da-DK"/>
          </a:p>
        </p:txBody>
      </p:sp>
      <p:sp>
        <p:nvSpPr>
          <p:cNvPr id="111653" name="Line 12"/>
          <p:cNvSpPr>
            <a:spLocks noChangeShapeType="1"/>
          </p:cNvSpPr>
          <p:nvPr/>
        </p:nvSpPr>
        <p:spPr bwMode="auto">
          <a:xfrm>
            <a:off x="8820150" y="4779963"/>
            <a:ext cx="307975" cy="0"/>
          </a:xfrm>
          <a:prstGeom prst="line">
            <a:avLst/>
          </a:prstGeom>
          <a:noFill/>
          <a:ln w="28575">
            <a:solidFill>
              <a:srgbClr val="000000"/>
            </a:solidFill>
            <a:round/>
            <a:headEnd/>
            <a:tailEnd type="triangle" w="med" len="med"/>
          </a:ln>
        </p:spPr>
        <p:txBody>
          <a:bodyPr/>
          <a:lstStyle/>
          <a:p>
            <a:endParaRPr lang="da-DK"/>
          </a:p>
        </p:txBody>
      </p:sp>
      <p:sp>
        <p:nvSpPr>
          <p:cNvPr id="111629" name="Rectangle 13"/>
          <p:cNvSpPr>
            <a:spLocks noChangeArrowheads="1"/>
          </p:cNvSpPr>
          <p:nvPr/>
        </p:nvSpPr>
        <p:spPr bwMode="auto">
          <a:xfrm>
            <a:off x="5903913" y="4941888"/>
            <a:ext cx="1073150" cy="503237"/>
          </a:xfrm>
          <a:prstGeom prst="rect">
            <a:avLst/>
          </a:prstGeom>
          <a:solidFill>
            <a:srgbClr val="EFF9FF"/>
          </a:solidFill>
          <a:ln w="9525">
            <a:noFill/>
            <a:miter lim="800000"/>
            <a:headEnd/>
            <a:tailEnd/>
          </a:ln>
          <a:effectLst>
            <a:outerShdw dist="35921" dir="2700000" algn="ctr" rotWithShape="0">
              <a:schemeClr val="tx1"/>
            </a:outerShdw>
          </a:effectLst>
        </p:spPr>
        <p:txBody>
          <a:bodyPr wrap="none" anchor="ctr"/>
          <a:lstStyle/>
          <a:p>
            <a:pPr algn="ctr">
              <a:defRPr/>
            </a:pPr>
            <a:endParaRPr lang="da-DK" sz="1000" b="1">
              <a:solidFill>
                <a:srgbClr val="000000"/>
              </a:solidFill>
            </a:endParaRPr>
          </a:p>
        </p:txBody>
      </p:sp>
      <p:sp>
        <p:nvSpPr>
          <p:cNvPr id="111655" name="Line 14"/>
          <p:cNvSpPr>
            <a:spLocks noChangeShapeType="1"/>
          </p:cNvSpPr>
          <p:nvPr/>
        </p:nvSpPr>
        <p:spPr bwMode="auto">
          <a:xfrm>
            <a:off x="5648325" y="5292725"/>
            <a:ext cx="255588" cy="0"/>
          </a:xfrm>
          <a:prstGeom prst="line">
            <a:avLst/>
          </a:prstGeom>
          <a:noFill/>
          <a:ln w="28575">
            <a:solidFill>
              <a:srgbClr val="000000"/>
            </a:solidFill>
            <a:round/>
            <a:headEnd/>
            <a:tailEnd type="triangle" w="med" len="med"/>
          </a:ln>
        </p:spPr>
        <p:txBody>
          <a:bodyPr/>
          <a:lstStyle/>
          <a:p>
            <a:endParaRPr lang="da-DK"/>
          </a:p>
        </p:txBody>
      </p:sp>
      <p:grpSp>
        <p:nvGrpSpPr>
          <p:cNvPr id="111656" name="Group 15"/>
          <p:cNvGrpSpPr>
            <a:grpSpLocks/>
          </p:cNvGrpSpPr>
          <p:nvPr/>
        </p:nvGrpSpPr>
        <p:grpSpPr bwMode="auto">
          <a:xfrm>
            <a:off x="2840038" y="4683125"/>
            <a:ext cx="2840037" cy="990600"/>
            <a:chOff x="616" y="1644"/>
            <a:chExt cx="3638" cy="1321"/>
          </a:xfrm>
        </p:grpSpPr>
        <p:sp>
          <p:nvSpPr>
            <p:cNvPr id="111731" name="AutoShape 16" descr="Large grid"/>
            <p:cNvSpPr>
              <a:spLocks noChangeArrowheads="1"/>
            </p:cNvSpPr>
            <p:nvPr/>
          </p:nvSpPr>
          <p:spPr bwMode="auto">
            <a:xfrm>
              <a:off x="616" y="1644"/>
              <a:ext cx="3638" cy="1321"/>
            </a:xfrm>
            <a:prstGeom prst="cube">
              <a:avLst>
                <a:gd name="adj" fmla="val 0"/>
              </a:avLst>
            </a:prstGeom>
            <a:pattFill prst="lgGrid">
              <a:fgClr>
                <a:srgbClr val="C7ECF5"/>
              </a:fgClr>
              <a:bgClr>
                <a:srgbClr val="F8F8F8"/>
              </a:bgClr>
            </a:pattFill>
            <a:ln w="9525">
              <a:solidFill>
                <a:srgbClr val="006699"/>
              </a:solidFill>
              <a:miter lim="800000"/>
              <a:headEnd/>
              <a:tailEnd/>
            </a:ln>
          </p:spPr>
          <p:txBody>
            <a:bodyPr wrap="none" lIns="0" tIns="0" rIns="0" bIns="0"/>
            <a:lstStyle/>
            <a:p>
              <a:pPr algn="ctr"/>
              <a:endParaRPr lang="da-DK" sz="1400" b="1">
                <a:solidFill>
                  <a:srgbClr val="003366"/>
                </a:solidFill>
              </a:endParaRPr>
            </a:p>
          </p:txBody>
        </p:sp>
        <p:cxnSp>
          <p:nvCxnSpPr>
            <p:cNvPr id="2" name="AutoShape 17"/>
            <p:cNvCxnSpPr>
              <a:cxnSpLocks noChangeShapeType="1"/>
            </p:cNvCxnSpPr>
            <p:nvPr/>
          </p:nvCxnSpPr>
          <p:spPr bwMode="black">
            <a:xfrm flipV="1">
              <a:off x="1096" y="2303"/>
              <a:ext cx="205" cy="2"/>
            </a:xfrm>
            <a:prstGeom prst="curvedConnector3">
              <a:avLst>
                <a:gd name="adj1" fmla="val 49755"/>
              </a:avLst>
            </a:prstGeom>
            <a:noFill/>
            <a:ln w="28575">
              <a:solidFill>
                <a:srgbClr val="C0C0C0"/>
              </a:solidFill>
              <a:round/>
              <a:headEnd/>
              <a:tailEnd/>
            </a:ln>
          </p:spPr>
        </p:cxnSp>
        <p:cxnSp>
          <p:nvCxnSpPr>
            <p:cNvPr id="111733" name="AutoShape 18"/>
            <p:cNvCxnSpPr>
              <a:cxnSpLocks noChangeShapeType="1"/>
            </p:cNvCxnSpPr>
            <p:nvPr/>
          </p:nvCxnSpPr>
          <p:spPr bwMode="black">
            <a:xfrm flipV="1">
              <a:off x="3737" y="2291"/>
              <a:ext cx="119" cy="16"/>
            </a:xfrm>
            <a:prstGeom prst="curvedConnector3">
              <a:avLst>
                <a:gd name="adj1" fmla="val 49579"/>
              </a:avLst>
            </a:prstGeom>
            <a:noFill/>
            <a:ln w="28575">
              <a:solidFill>
                <a:srgbClr val="C0C0C0"/>
              </a:solidFill>
              <a:round/>
              <a:headEnd/>
              <a:tailEnd/>
            </a:ln>
          </p:spPr>
        </p:cxnSp>
        <p:pic>
          <p:nvPicPr>
            <p:cNvPr id="111734" name="Picture 19" descr="NYSE"/>
            <p:cNvPicPr>
              <a:picLocks noChangeAspect="1" noChangeArrowheads="1"/>
            </p:cNvPicPr>
            <p:nvPr/>
          </p:nvPicPr>
          <p:blipFill>
            <a:blip r:embed="rId4">
              <a:clrChange>
                <a:clrFrom>
                  <a:srgbClr val="FFFFFF"/>
                </a:clrFrom>
                <a:clrTo>
                  <a:srgbClr val="FFFFFF">
                    <a:alpha val="0"/>
                  </a:srgbClr>
                </a:clrTo>
              </a:clrChange>
            </a:blip>
            <a:srcRect r="4486"/>
            <a:stretch>
              <a:fillRect/>
            </a:stretch>
          </p:blipFill>
          <p:spPr bwMode="auto">
            <a:xfrm>
              <a:off x="672" y="1705"/>
              <a:ext cx="426" cy="287"/>
            </a:xfrm>
            <a:prstGeom prst="rect">
              <a:avLst/>
            </a:prstGeom>
            <a:noFill/>
            <a:ln w="19050">
              <a:noFill/>
              <a:miter lim="800000"/>
              <a:headEnd/>
              <a:tailEnd/>
            </a:ln>
          </p:spPr>
        </p:pic>
        <p:pic>
          <p:nvPicPr>
            <p:cNvPr id="111735" name="Picture 20" descr="VWAP Timeperiod"/>
            <p:cNvPicPr>
              <a:picLocks noChangeAspect="1" noChangeArrowheads="1"/>
            </p:cNvPicPr>
            <p:nvPr/>
          </p:nvPicPr>
          <p:blipFill>
            <a:blip r:embed="rId5"/>
            <a:srcRect/>
            <a:stretch>
              <a:fillRect/>
            </a:stretch>
          </p:blipFill>
          <p:spPr bwMode="auto">
            <a:xfrm>
              <a:off x="1758" y="1719"/>
              <a:ext cx="319" cy="261"/>
            </a:xfrm>
            <a:prstGeom prst="rect">
              <a:avLst/>
            </a:prstGeom>
            <a:noFill/>
            <a:ln w="9525">
              <a:noFill/>
              <a:miter lim="800000"/>
              <a:headEnd/>
              <a:tailEnd/>
            </a:ln>
          </p:spPr>
        </p:pic>
        <p:cxnSp>
          <p:nvCxnSpPr>
            <p:cNvPr id="111736" name="AutoShape 21"/>
            <p:cNvCxnSpPr>
              <a:cxnSpLocks noChangeShapeType="1"/>
            </p:cNvCxnSpPr>
            <p:nvPr/>
          </p:nvCxnSpPr>
          <p:spPr bwMode="black">
            <a:xfrm>
              <a:off x="2077" y="1850"/>
              <a:ext cx="1779" cy="441"/>
            </a:xfrm>
            <a:prstGeom prst="curvedConnector3">
              <a:avLst>
                <a:gd name="adj1" fmla="val 91343"/>
              </a:avLst>
            </a:prstGeom>
            <a:noFill/>
            <a:ln w="28575">
              <a:solidFill>
                <a:srgbClr val="C0C0C0"/>
              </a:solidFill>
              <a:round/>
              <a:headEnd/>
              <a:tailEnd/>
            </a:ln>
          </p:spPr>
        </p:cxnSp>
        <p:cxnSp>
          <p:nvCxnSpPr>
            <p:cNvPr id="111737" name="AutoShape 22"/>
            <p:cNvCxnSpPr>
              <a:cxnSpLocks noChangeShapeType="1"/>
            </p:cNvCxnSpPr>
            <p:nvPr/>
          </p:nvCxnSpPr>
          <p:spPr bwMode="black">
            <a:xfrm rot="10800000" flipV="1">
              <a:off x="2092" y="2298"/>
              <a:ext cx="172" cy="5"/>
            </a:xfrm>
            <a:prstGeom prst="curvedConnector3">
              <a:avLst>
                <a:gd name="adj1" fmla="val 50000"/>
              </a:avLst>
            </a:prstGeom>
            <a:noFill/>
            <a:ln w="28575">
              <a:solidFill>
                <a:srgbClr val="C0C0C0"/>
              </a:solidFill>
              <a:round/>
              <a:headEnd/>
              <a:tailEnd/>
            </a:ln>
          </p:spPr>
        </p:cxnSp>
        <p:cxnSp>
          <p:nvCxnSpPr>
            <p:cNvPr id="111738" name="AutoShape 23"/>
            <p:cNvCxnSpPr>
              <a:cxnSpLocks noChangeShapeType="1"/>
            </p:cNvCxnSpPr>
            <p:nvPr/>
          </p:nvCxnSpPr>
          <p:spPr bwMode="black">
            <a:xfrm>
              <a:off x="2615" y="2298"/>
              <a:ext cx="771" cy="9"/>
            </a:xfrm>
            <a:prstGeom prst="curvedConnector3">
              <a:avLst>
                <a:gd name="adj1" fmla="val 49935"/>
              </a:avLst>
            </a:prstGeom>
            <a:noFill/>
            <a:ln w="28575">
              <a:solidFill>
                <a:srgbClr val="C0C0C0"/>
              </a:solidFill>
              <a:round/>
              <a:headEnd/>
              <a:tailEnd/>
            </a:ln>
          </p:spPr>
        </p:cxnSp>
        <p:graphicFrame>
          <p:nvGraphicFramePr>
            <p:cNvPr id="111640" name="Object 24"/>
            <p:cNvGraphicFramePr>
              <a:graphicFrameLocks noChangeAspect="1"/>
            </p:cNvGraphicFramePr>
            <p:nvPr/>
          </p:nvGraphicFramePr>
          <p:xfrm>
            <a:off x="2264" y="2166"/>
            <a:ext cx="351" cy="264"/>
          </p:xfrm>
          <a:graphic>
            <a:graphicData uri="http://schemas.openxmlformats.org/presentationml/2006/ole">
              <p:oleObj spid="_x0000_s111640" name="Photo Editor Photo" r:id="rId6" imgW="1428949" imgH="1076475" progId="">
                <p:embed/>
              </p:oleObj>
            </a:graphicData>
          </a:graphic>
        </p:graphicFrame>
        <p:graphicFrame>
          <p:nvGraphicFramePr>
            <p:cNvPr id="111641" name="Object 25"/>
            <p:cNvGraphicFramePr>
              <a:graphicFrameLocks noChangeAspect="1"/>
            </p:cNvGraphicFramePr>
            <p:nvPr/>
          </p:nvGraphicFramePr>
          <p:xfrm>
            <a:off x="1299" y="1716"/>
            <a:ext cx="351" cy="267"/>
          </p:xfrm>
          <a:graphic>
            <a:graphicData uri="http://schemas.openxmlformats.org/presentationml/2006/ole">
              <p:oleObj spid="_x0000_s111641" name="Photo Editor Photo" r:id="rId7" imgW="876190" imgH="666667" progId="">
                <p:embed/>
              </p:oleObj>
            </a:graphicData>
          </a:graphic>
        </p:graphicFrame>
        <p:cxnSp>
          <p:nvCxnSpPr>
            <p:cNvPr id="111739" name="AutoShape 26"/>
            <p:cNvCxnSpPr>
              <a:cxnSpLocks noChangeShapeType="1"/>
            </p:cNvCxnSpPr>
            <p:nvPr/>
          </p:nvCxnSpPr>
          <p:spPr bwMode="black">
            <a:xfrm>
              <a:off x="1650" y="1850"/>
              <a:ext cx="108" cy="0"/>
            </a:xfrm>
            <a:prstGeom prst="straightConnector1">
              <a:avLst/>
            </a:prstGeom>
            <a:noFill/>
            <a:ln w="28575">
              <a:solidFill>
                <a:srgbClr val="C0C0C0"/>
              </a:solidFill>
              <a:round/>
              <a:headEnd/>
              <a:tailEnd/>
            </a:ln>
          </p:spPr>
        </p:cxnSp>
        <p:cxnSp>
          <p:nvCxnSpPr>
            <p:cNvPr id="111740" name="AutoShape 27"/>
            <p:cNvCxnSpPr>
              <a:cxnSpLocks noChangeShapeType="1"/>
            </p:cNvCxnSpPr>
            <p:nvPr/>
          </p:nvCxnSpPr>
          <p:spPr bwMode="black">
            <a:xfrm>
              <a:off x="1098" y="1849"/>
              <a:ext cx="201" cy="1"/>
            </a:xfrm>
            <a:prstGeom prst="curvedConnector3">
              <a:avLst>
                <a:gd name="adj1" fmla="val 49750"/>
              </a:avLst>
            </a:prstGeom>
            <a:noFill/>
            <a:ln w="38100">
              <a:solidFill>
                <a:srgbClr val="C0C0C0"/>
              </a:solidFill>
              <a:round/>
              <a:headEnd/>
              <a:tailEnd/>
            </a:ln>
          </p:spPr>
        </p:cxnSp>
        <p:graphicFrame>
          <p:nvGraphicFramePr>
            <p:cNvPr id="111644" name="Object 28"/>
            <p:cNvGraphicFramePr>
              <a:graphicFrameLocks noChangeAspect="1"/>
            </p:cNvGraphicFramePr>
            <p:nvPr/>
          </p:nvGraphicFramePr>
          <p:xfrm>
            <a:off x="3386" y="2173"/>
            <a:ext cx="351" cy="267"/>
          </p:xfrm>
          <a:graphic>
            <a:graphicData uri="http://schemas.openxmlformats.org/presentationml/2006/ole">
              <p:oleObj spid="_x0000_s111644" name="Photo Editor Photo" r:id="rId8" imgW="876190" imgH="666667" progId="">
                <p:embed/>
              </p:oleObj>
            </a:graphicData>
          </a:graphic>
        </p:graphicFrame>
        <p:pic>
          <p:nvPicPr>
            <p:cNvPr id="111741" name="Picture 29"/>
            <p:cNvPicPr>
              <a:picLocks noChangeAspect="1" noChangeArrowheads="1"/>
            </p:cNvPicPr>
            <p:nvPr/>
          </p:nvPicPr>
          <p:blipFill>
            <a:blip r:embed="rId9"/>
            <a:srcRect/>
            <a:stretch>
              <a:fillRect/>
            </a:stretch>
          </p:blipFill>
          <p:spPr bwMode="auto">
            <a:xfrm>
              <a:off x="3856" y="2159"/>
              <a:ext cx="351" cy="263"/>
            </a:xfrm>
            <a:prstGeom prst="rect">
              <a:avLst/>
            </a:prstGeom>
            <a:noFill/>
            <a:ln w="9525">
              <a:noFill/>
              <a:miter lim="800000"/>
              <a:headEnd/>
              <a:tailEnd/>
            </a:ln>
          </p:spPr>
        </p:pic>
        <p:grpSp>
          <p:nvGrpSpPr>
            <p:cNvPr id="111742" name="Group 30"/>
            <p:cNvGrpSpPr>
              <a:grpSpLocks/>
            </p:cNvGrpSpPr>
            <p:nvPr/>
          </p:nvGrpSpPr>
          <p:grpSpPr bwMode="auto">
            <a:xfrm>
              <a:off x="672" y="2154"/>
              <a:ext cx="424" cy="302"/>
              <a:chOff x="896" y="2308"/>
              <a:chExt cx="424" cy="302"/>
            </a:xfrm>
          </p:grpSpPr>
          <p:pic>
            <p:nvPicPr>
              <p:cNvPr id="111761" name="Picture 31" descr="SEC Edgar"/>
              <p:cNvPicPr>
                <a:picLocks noChangeAspect="1" noChangeArrowheads="1"/>
              </p:cNvPicPr>
              <p:nvPr/>
            </p:nvPicPr>
            <p:blipFill>
              <a:blip r:embed="rId10">
                <a:clrChange>
                  <a:clrFrom>
                    <a:srgbClr val="FFFFFF"/>
                  </a:clrFrom>
                  <a:clrTo>
                    <a:srgbClr val="FFFFFF">
                      <a:alpha val="0"/>
                    </a:srgbClr>
                  </a:clrTo>
                </a:clrChange>
              </a:blip>
              <a:srcRect r="5455"/>
              <a:stretch>
                <a:fillRect/>
              </a:stretch>
            </p:blipFill>
            <p:spPr bwMode="auto">
              <a:xfrm>
                <a:off x="896" y="2308"/>
                <a:ext cx="424" cy="302"/>
              </a:xfrm>
              <a:prstGeom prst="rect">
                <a:avLst/>
              </a:prstGeom>
              <a:noFill/>
              <a:ln w="9525">
                <a:noFill/>
                <a:miter lim="800000"/>
                <a:headEnd/>
                <a:tailEnd/>
              </a:ln>
            </p:spPr>
          </p:pic>
          <p:pic>
            <p:nvPicPr>
              <p:cNvPr id="111762" name="Picture 32"/>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black">
              <a:xfrm>
                <a:off x="1012" y="2348"/>
                <a:ext cx="169" cy="98"/>
              </a:xfrm>
              <a:prstGeom prst="rect">
                <a:avLst/>
              </a:prstGeom>
              <a:noFill/>
              <a:ln w="9525" algn="ctr">
                <a:noFill/>
                <a:miter lim="800000"/>
                <a:headEnd/>
                <a:tailEnd/>
              </a:ln>
            </p:spPr>
          </p:pic>
        </p:grpSp>
        <p:pic>
          <p:nvPicPr>
            <p:cNvPr id="111743" name="Picture 33" descr="RSS Parser"/>
            <p:cNvPicPr>
              <a:picLocks noChangeAspect="1" noChangeArrowheads="1"/>
            </p:cNvPicPr>
            <p:nvPr/>
          </p:nvPicPr>
          <p:blipFill>
            <a:blip r:embed="rId12"/>
            <a:srcRect/>
            <a:stretch>
              <a:fillRect/>
            </a:stretch>
          </p:blipFill>
          <p:spPr bwMode="auto">
            <a:xfrm>
              <a:off x="1301" y="2170"/>
              <a:ext cx="348" cy="265"/>
            </a:xfrm>
            <a:prstGeom prst="rect">
              <a:avLst/>
            </a:prstGeom>
            <a:noFill/>
            <a:ln w="9525">
              <a:noFill/>
              <a:miter lim="800000"/>
              <a:headEnd/>
              <a:tailEnd/>
            </a:ln>
          </p:spPr>
        </p:pic>
        <p:cxnSp>
          <p:nvCxnSpPr>
            <p:cNvPr id="111744" name="AutoShape 34"/>
            <p:cNvCxnSpPr>
              <a:cxnSpLocks noChangeShapeType="1"/>
            </p:cNvCxnSpPr>
            <p:nvPr/>
          </p:nvCxnSpPr>
          <p:spPr bwMode="black">
            <a:xfrm>
              <a:off x="1649" y="2303"/>
              <a:ext cx="92" cy="0"/>
            </a:xfrm>
            <a:prstGeom prst="straightConnector1">
              <a:avLst/>
            </a:prstGeom>
            <a:noFill/>
            <a:ln w="28575">
              <a:solidFill>
                <a:srgbClr val="C0C0C0"/>
              </a:solidFill>
              <a:round/>
              <a:headEnd/>
              <a:tailEnd/>
            </a:ln>
          </p:spPr>
        </p:cxnSp>
        <p:grpSp>
          <p:nvGrpSpPr>
            <p:cNvPr id="111745" name="Group 35"/>
            <p:cNvGrpSpPr>
              <a:grpSpLocks/>
            </p:cNvGrpSpPr>
            <p:nvPr/>
          </p:nvGrpSpPr>
          <p:grpSpPr bwMode="auto">
            <a:xfrm>
              <a:off x="672" y="2307"/>
              <a:ext cx="2714" cy="565"/>
              <a:chOff x="672" y="2307"/>
              <a:chExt cx="2714" cy="565"/>
            </a:xfrm>
          </p:grpSpPr>
          <p:cxnSp>
            <p:nvCxnSpPr>
              <p:cNvPr id="111747" name="AutoShape 36"/>
              <p:cNvCxnSpPr>
                <a:cxnSpLocks noChangeShapeType="1"/>
              </p:cNvCxnSpPr>
              <p:nvPr/>
            </p:nvCxnSpPr>
            <p:spPr bwMode="black">
              <a:xfrm>
                <a:off x="1684" y="2737"/>
                <a:ext cx="55" cy="0"/>
              </a:xfrm>
              <a:prstGeom prst="straightConnector1">
                <a:avLst/>
              </a:prstGeom>
              <a:noFill/>
              <a:ln w="28575">
                <a:solidFill>
                  <a:srgbClr val="C0C0C0"/>
                </a:solidFill>
                <a:round/>
                <a:headEnd/>
                <a:tailEnd/>
              </a:ln>
            </p:spPr>
          </p:cxnSp>
          <p:grpSp>
            <p:nvGrpSpPr>
              <p:cNvPr id="111748" name="Group 37"/>
              <p:cNvGrpSpPr>
                <a:grpSpLocks/>
              </p:cNvGrpSpPr>
              <p:nvPr/>
            </p:nvGrpSpPr>
            <p:grpSpPr bwMode="auto">
              <a:xfrm>
                <a:off x="672" y="2307"/>
                <a:ext cx="2714" cy="565"/>
                <a:chOff x="672" y="2307"/>
                <a:chExt cx="2714" cy="565"/>
              </a:xfrm>
            </p:grpSpPr>
            <p:cxnSp>
              <p:nvCxnSpPr>
                <p:cNvPr id="111749" name="AutoShape 38"/>
                <p:cNvCxnSpPr>
                  <a:cxnSpLocks noChangeShapeType="1"/>
                </p:cNvCxnSpPr>
                <p:nvPr/>
              </p:nvCxnSpPr>
              <p:spPr bwMode="black">
                <a:xfrm flipV="1">
                  <a:off x="1098" y="2740"/>
                  <a:ext cx="202" cy="1"/>
                </a:xfrm>
                <a:prstGeom prst="curvedConnector3">
                  <a:avLst>
                    <a:gd name="adj1" fmla="val 50000"/>
                  </a:avLst>
                </a:prstGeom>
                <a:noFill/>
                <a:ln w="28575">
                  <a:solidFill>
                    <a:srgbClr val="C0C0C0"/>
                  </a:solidFill>
                  <a:round/>
                  <a:headEnd/>
                  <a:tailEnd/>
                </a:ln>
              </p:spPr>
            </p:cxnSp>
            <p:pic>
              <p:nvPicPr>
                <p:cNvPr id="111750" name="Picture 39" descr="RSS Parser"/>
                <p:cNvPicPr>
                  <a:picLocks noChangeAspect="1" noChangeArrowheads="1"/>
                </p:cNvPicPr>
                <p:nvPr/>
              </p:nvPicPr>
              <p:blipFill>
                <a:blip r:embed="rId12"/>
                <a:srcRect/>
                <a:stretch>
                  <a:fillRect/>
                </a:stretch>
              </p:blipFill>
              <p:spPr bwMode="auto">
                <a:xfrm>
                  <a:off x="1300" y="2607"/>
                  <a:ext cx="348" cy="265"/>
                </a:xfrm>
                <a:prstGeom prst="rect">
                  <a:avLst/>
                </a:prstGeom>
                <a:noFill/>
                <a:ln w="9525">
                  <a:noFill/>
                  <a:miter lim="800000"/>
                  <a:headEnd/>
                  <a:tailEnd/>
                </a:ln>
              </p:spPr>
            </p:pic>
            <p:pic>
              <p:nvPicPr>
                <p:cNvPr id="111751" name="Picture 40" descr="RSS Content HTTP Fetch"/>
                <p:cNvPicPr>
                  <a:picLocks noChangeAspect="1" noChangeArrowheads="1"/>
                </p:cNvPicPr>
                <p:nvPr/>
              </p:nvPicPr>
              <p:blipFill>
                <a:blip r:embed="rId13"/>
                <a:srcRect/>
                <a:stretch>
                  <a:fillRect/>
                </a:stretch>
              </p:blipFill>
              <p:spPr bwMode="auto">
                <a:xfrm>
                  <a:off x="2145" y="2605"/>
                  <a:ext cx="353" cy="265"/>
                </a:xfrm>
                <a:prstGeom prst="rect">
                  <a:avLst/>
                </a:prstGeom>
                <a:noFill/>
                <a:ln w="9525">
                  <a:noFill/>
                  <a:miter lim="800000"/>
                  <a:headEnd/>
                  <a:tailEnd/>
                </a:ln>
              </p:spPr>
            </p:pic>
            <p:pic>
              <p:nvPicPr>
                <p:cNvPr id="111752" name="Picture 41" descr="Keyword Filter"/>
                <p:cNvPicPr>
                  <a:picLocks noChangeAspect="1" noChangeArrowheads="1"/>
                </p:cNvPicPr>
                <p:nvPr/>
              </p:nvPicPr>
              <p:blipFill>
                <a:blip r:embed="rId14"/>
                <a:srcRect/>
                <a:stretch>
                  <a:fillRect/>
                </a:stretch>
              </p:blipFill>
              <p:spPr bwMode="auto">
                <a:xfrm>
                  <a:off x="1739" y="2603"/>
                  <a:ext cx="351" cy="267"/>
                </a:xfrm>
                <a:prstGeom prst="rect">
                  <a:avLst/>
                </a:prstGeom>
                <a:noFill/>
                <a:ln w="9525">
                  <a:noFill/>
                  <a:miter lim="800000"/>
                  <a:headEnd/>
                  <a:tailEnd/>
                </a:ln>
              </p:spPr>
            </p:pic>
            <p:cxnSp>
              <p:nvCxnSpPr>
                <p:cNvPr id="111753" name="AutoShape 42"/>
                <p:cNvCxnSpPr>
                  <a:cxnSpLocks noChangeShapeType="1"/>
                </p:cNvCxnSpPr>
                <p:nvPr/>
              </p:nvCxnSpPr>
              <p:spPr bwMode="black">
                <a:xfrm>
                  <a:off x="2090" y="2737"/>
                  <a:ext cx="55" cy="1"/>
                </a:xfrm>
                <a:prstGeom prst="curvedConnector3">
                  <a:avLst>
                    <a:gd name="adj1" fmla="val 49093"/>
                  </a:avLst>
                </a:prstGeom>
                <a:noFill/>
                <a:ln w="28575">
                  <a:solidFill>
                    <a:srgbClr val="C0C0C0"/>
                  </a:solidFill>
                  <a:round/>
                  <a:headEnd/>
                  <a:tailEnd/>
                </a:ln>
              </p:spPr>
            </p:cxnSp>
            <p:pic>
              <p:nvPicPr>
                <p:cNvPr id="111754" name="Picture 43" descr="Financial News RSS"/>
                <p:cNvPicPr>
                  <a:picLocks noChangeAspect="1" noChangeArrowheads="1"/>
                </p:cNvPicPr>
                <p:nvPr/>
              </p:nvPicPr>
              <p:blipFill>
                <a:blip r:embed="rId15"/>
                <a:srcRect/>
                <a:stretch>
                  <a:fillRect/>
                </a:stretch>
              </p:blipFill>
              <p:spPr bwMode="auto">
                <a:xfrm>
                  <a:off x="672" y="2618"/>
                  <a:ext cx="426" cy="246"/>
                </a:xfrm>
                <a:prstGeom prst="rect">
                  <a:avLst/>
                </a:prstGeom>
                <a:noFill/>
                <a:ln w="9525">
                  <a:noFill/>
                  <a:miter lim="800000"/>
                  <a:headEnd/>
                  <a:tailEnd/>
                </a:ln>
              </p:spPr>
            </p:pic>
            <p:pic>
              <p:nvPicPr>
                <p:cNvPr id="111755" name="Picture 44" descr="Encumbrance Gister"/>
                <p:cNvPicPr>
                  <a:picLocks noChangeAspect="1" noChangeArrowheads="1"/>
                </p:cNvPicPr>
                <p:nvPr/>
              </p:nvPicPr>
              <p:blipFill>
                <a:blip r:embed="rId16"/>
                <a:srcRect/>
                <a:stretch>
                  <a:fillRect/>
                </a:stretch>
              </p:blipFill>
              <p:spPr bwMode="auto">
                <a:xfrm>
                  <a:off x="2553" y="2606"/>
                  <a:ext cx="351" cy="263"/>
                </a:xfrm>
                <a:prstGeom prst="rect">
                  <a:avLst/>
                </a:prstGeom>
                <a:noFill/>
                <a:ln w="9525">
                  <a:noFill/>
                  <a:miter lim="800000"/>
                  <a:headEnd/>
                  <a:tailEnd/>
                </a:ln>
              </p:spPr>
            </p:pic>
            <p:cxnSp>
              <p:nvCxnSpPr>
                <p:cNvPr id="111756" name="AutoShape 45"/>
                <p:cNvCxnSpPr>
                  <a:cxnSpLocks noChangeShapeType="1"/>
                </p:cNvCxnSpPr>
                <p:nvPr/>
              </p:nvCxnSpPr>
              <p:spPr bwMode="black">
                <a:xfrm>
                  <a:off x="2498" y="2738"/>
                  <a:ext cx="55" cy="0"/>
                </a:xfrm>
                <a:prstGeom prst="straightConnector1">
                  <a:avLst/>
                </a:prstGeom>
                <a:noFill/>
                <a:ln w="28575">
                  <a:solidFill>
                    <a:srgbClr val="C0C0C0"/>
                  </a:solidFill>
                  <a:round/>
                  <a:headEnd/>
                  <a:tailEnd/>
                </a:ln>
              </p:spPr>
            </p:cxnSp>
            <p:cxnSp>
              <p:nvCxnSpPr>
                <p:cNvPr id="111757" name="AutoShape 46"/>
                <p:cNvCxnSpPr>
                  <a:cxnSpLocks noChangeShapeType="1"/>
                </p:cNvCxnSpPr>
                <p:nvPr/>
              </p:nvCxnSpPr>
              <p:spPr bwMode="black">
                <a:xfrm flipV="1">
                  <a:off x="2904" y="2539"/>
                  <a:ext cx="75" cy="199"/>
                </a:xfrm>
                <a:prstGeom prst="curvedConnector3">
                  <a:avLst>
                    <a:gd name="adj1" fmla="val 49333"/>
                  </a:avLst>
                </a:prstGeom>
                <a:noFill/>
                <a:ln w="28575">
                  <a:solidFill>
                    <a:srgbClr val="C0C0C0"/>
                  </a:solidFill>
                  <a:round/>
                  <a:headEnd/>
                  <a:tailEnd/>
                </a:ln>
              </p:spPr>
            </p:cxnSp>
            <p:pic>
              <p:nvPicPr>
                <p:cNvPr id="111758" name="Picture 47" descr="Offset Earnings"/>
                <p:cNvPicPr>
                  <a:picLocks noChangeAspect="1" noChangeArrowheads="1"/>
                </p:cNvPicPr>
                <p:nvPr/>
              </p:nvPicPr>
              <p:blipFill>
                <a:blip r:embed="rId17"/>
                <a:srcRect/>
                <a:stretch>
                  <a:fillRect/>
                </a:stretch>
              </p:blipFill>
              <p:spPr bwMode="auto">
                <a:xfrm>
                  <a:off x="2979" y="2405"/>
                  <a:ext cx="351" cy="267"/>
                </a:xfrm>
                <a:prstGeom prst="rect">
                  <a:avLst/>
                </a:prstGeom>
                <a:noFill/>
                <a:ln w="9525">
                  <a:noFill/>
                  <a:miter lim="800000"/>
                  <a:headEnd/>
                  <a:tailEnd/>
                </a:ln>
              </p:spPr>
            </p:pic>
            <p:cxnSp>
              <p:nvCxnSpPr>
                <p:cNvPr id="111759" name="AutoShape 48"/>
                <p:cNvCxnSpPr>
                  <a:cxnSpLocks noChangeShapeType="1"/>
                </p:cNvCxnSpPr>
                <p:nvPr/>
              </p:nvCxnSpPr>
              <p:spPr bwMode="black">
                <a:xfrm flipV="1">
                  <a:off x="3330" y="2307"/>
                  <a:ext cx="56" cy="232"/>
                </a:xfrm>
                <a:prstGeom prst="curvedConnector3">
                  <a:avLst>
                    <a:gd name="adj1" fmla="val 50000"/>
                  </a:avLst>
                </a:prstGeom>
                <a:noFill/>
                <a:ln w="28575">
                  <a:solidFill>
                    <a:srgbClr val="C0C0C0"/>
                  </a:solidFill>
                  <a:round/>
                  <a:headEnd/>
                  <a:tailEnd/>
                </a:ln>
              </p:spPr>
            </p:cxnSp>
            <p:cxnSp>
              <p:nvCxnSpPr>
                <p:cNvPr id="111760" name="AutoShape 49"/>
                <p:cNvCxnSpPr>
                  <a:cxnSpLocks noChangeShapeType="1"/>
                </p:cNvCxnSpPr>
                <p:nvPr/>
              </p:nvCxnSpPr>
              <p:spPr bwMode="black">
                <a:xfrm flipV="1">
                  <a:off x="1648" y="2737"/>
                  <a:ext cx="91" cy="3"/>
                </a:xfrm>
                <a:prstGeom prst="curvedConnector3">
                  <a:avLst>
                    <a:gd name="adj1" fmla="val 49449"/>
                  </a:avLst>
                </a:prstGeom>
                <a:noFill/>
                <a:ln w="28575">
                  <a:solidFill>
                    <a:srgbClr val="C0C0C0"/>
                  </a:solidFill>
                  <a:round/>
                  <a:headEnd/>
                  <a:tailEnd/>
                </a:ln>
              </p:spPr>
            </p:cxnSp>
          </p:grpSp>
        </p:grpSp>
        <p:pic>
          <p:nvPicPr>
            <p:cNvPr id="111746" name="Picture 50" descr="Keyword Filter"/>
            <p:cNvPicPr>
              <a:picLocks noChangeAspect="1" noChangeArrowheads="1"/>
            </p:cNvPicPr>
            <p:nvPr/>
          </p:nvPicPr>
          <p:blipFill>
            <a:blip r:embed="rId14"/>
            <a:srcRect/>
            <a:stretch>
              <a:fillRect/>
            </a:stretch>
          </p:blipFill>
          <p:spPr bwMode="auto">
            <a:xfrm>
              <a:off x="1741" y="2169"/>
              <a:ext cx="351" cy="267"/>
            </a:xfrm>
            <a:prstGeom prst="rect">
              <a:avLst/>
            </a:prstGeom>
            <a:noFill/>
            <a:ln w="9525">
              <a:noFill/>
              <a:miter lim="800000"/>
              <a:headEnd/>
              <a:tailEnd/>
            </a:ln>
          </p:spPr>
        </p:pic>
      </p:grpSp>
      <p:sp>
        <p:nvSpPr>
          <p:cNvPr id="111667" name="Rectangle 51"/>
          <p:cNvSpPr>
            <a:spLocks noChangeArrowheads="1"/>
          </p:cNvSpPr>
          <p:nvPr/>
        </p:nvSpPr>
        <p:spPr bwMode="auto">
          <a:xfrm>
            <a:off x="2347913" y="1962150"/>
            <a:ext cx="5133975" cy="1524000"/>
          </a:xfrm>
          <a:prstGeom prst="rect">
            <a:avLst/>
          </a:prstGeom>
          <a:solidFill>
            <a:srgbClr val="A6C4E2"/>
          </a:solidFill>
          <a:ln w="9525" algn="ctr">
            <a:noFill/>
            <a:miter lim="800000"/>
            <a:headEnd/>
            <a:tailEnd/>
          </a:ln>
          <a:effectLst>
            <a:outerShdw dist="35921" dir="2700000" algn="ctr" rotWithShape="0">
              <a:schemeClr val="bg1"/>
            </a:outerShdw>
          </a:effectLst>
        </p:spPr>
        <p:txBody>
          <a:bodyPr wrap="none" anchor="ctr"/>
          <a:lstStyle/>
          <a:p>
            <a:pPr>
              <a:defRPr/>
            </a:pPr>
            <a:endParaRPr lang="da-DK" sz="1000"/>
          </a:p>
        </p:txBody>
      </p:sp>
      <p:sp>
        <p:nvSpPr>
          <p:cNvPr id="111658" name="Line 52"/>
          <p:cNvSpPr>
            <a:spLocks noChangeShapeType="1"/>
          </p:cNvSpPr>
          <p:nvPr/>
        </p:nvSpPr>
        <p:spPr bwMode="auto">
          <a:xfrm>
            <a:off x="4456113" y="2881313"/>
            <a:ext cx="2760662" cy="0"/>
          </a:xfrm>
          <a:prstGeom prst="line">
            <a:avLst/>
          </a:prstGeom>
          <a:noFill/>
          <a:ln w="19050">
            <a:solidFill>
              <a:srgbClr val="000000"/>
            </a:solidFill>
            <a:round/>
            <a:headEnd/>
            <a:tailEnd/>
          </a:ln>
        </p:spPr>
        <p:txBody>
          <a:bodyPr/>
          <a:lstStyle/>
          <a:p>
            <a:endParaRPr lang="da-DK"/>
          </a:p>
        </p:txBody>
      </p:sp>
      <p:sp>
        <p:nvSpPr>
          <p:cNvPr id="111669" name="Rectangle 53"/>
          <p:cNvSpPr>
            <a:spLocks noChangeArrowheads="1"/>
          </p:cNvSpPr>
          <p:nvPr/>
        </p:nvSpPr>
        <p:spPr bwMode="auto">
          <a:xfrm>
            <a:off x="9728200" y="1484313"/>
            <a:ext cx="1631950" cy="150812"/>
          </a:xfrm>
          <a:prstGeom prst="rect">
            <a:avLst/>
          </a:prstGeom>
          <a:solidFill>
            <a:srgbClr val="FFFFFF"/>
          </a:solidFill>
          <a:ln w="9525">
            <a:solidFill>
              <a:srgbClr val="000000"/>
            </a:solidFill>
            <a:miter lim="800000"/>
            <a:headEnd/>
            <a:tailEnd/>
          </a:ln>
          <a:effectLst>
            <a:outerShdw dist="35921" dir="2700000" algn="ctr" rotWithShape="0">
              <a:schemeClr val="bg1"/>
            </a:outerShdw>
          </a:effectLst>
        </p:spPr>
        <p:txBody>
          <a:bodyPr wrap="none" anchor="ctr"/>
          <a:lstStyle/>
          <a:p>
            <a:pPr algn="ctr">
              <a:defRPr/>
            </a:pPr>
            <a:r>
              <a:rPr lang="en-US" sz="1000" b="1">
                <a:solidFill>
                  <a:srgbClr val="000000"/>
                </a:solidFill>
              </a:rPr>
              <a:t>Gateway</a:t>
            </a:r>
          </a:p>
        </p:txBody>
      </p:sp>
      <p:sp>
        <p:nvSpPr>
          <p:cNvPr id="111660" name="Text Box 54"/>
          <p:cNvSpPr txBox="1">
            <a:spLocks noChangeArrowheads="1"/>
          </p:cNvSpPr>
          <p:nvPr/>
        </p:nvSpPr>
        <p:spPr bwMode="auto">
          <a:xfrm>
            <a:off x="2808288" y="3668713"/>
            <a:ext cx="5768975" cy="336550"/>
          </a:xfrm>
          <a:prstGeom prst="rect">
            <a:avLst/>
          </a:prstGeom>
          <a:noFill/>
          <a:ln w="9525" algn="ctr">
            <a:noFill/>
            <a:miter lim="800000"/>
            <a:headEnd/>
            <a:tailEnd/>
          </a:ln>
        </p:spPr>
        <p:txBody>
          <a:bodyPr>
            <a:spAutoFit/>
          </a:bodyPr>
          <a:lstStyle/>
          <a:p>
            <a:pPr algn="ctr">
              <a:spcBef>
                <a:spcPct val="50000"/>
              </a:spcBef>
            </a:pPr>
            <a:r>
              <a:rPr lang="en-US" sz="1600" b="1">
                <a:solidFill>
                  <a:schemeClr val="bg1"/>
                </a:solidFill>
              </a:rPr>
              <a:t>WebSphere MQ Low Latency Messaging</a:t>
            </a:r>
            <a:endParaRPr lang="en-US" sz="1400">
              <a:solidFill>
                <a:schemeClr val="bg1"/>
              </a:solidFill>
              <a:latin typeface="Arial Narrow" pitchFamily="34" charset="0"/>
            </a:endParaRPr>
          </a:p>
        </p:txBody>
      </p:sp>
      <p:sp>
        <p:nvSpPr>
          <p:cNvPr id="111671" name="AutoShape 55"/>
          <p:cNvSpPr>
            <a:spLocks noChangeArrowheads="1"/>
          </p:cNvSpPr>
          <p:nvPr/>
        </p:nvSpPr>
        <p:spPr bwMode="auto">
          <a:xfrm>
            <a:off x="6410325" y="3389313"/>
            <a:ext cx="203200" cy="304800"/>
          </a:xfrm>
          <a:prstGeom prst="upDownArrow">
            <a:avLst>
              <a:gd name="adj1" fmla="val 50000"/>
              <a:gd name="adj2" fmla="val 30000"/>
            </a:avLst>
          </a:prstGeom>
          <a:solidFill>
            <a:srgbClr val="008000"/>
          </a:solidFill>
          <a:ln w="9525" algn="ctr">
            <a:noFill/>
            <a:miter lim="800000"/>
            <a:headEnd/>
            <a:tailEnd/>
          </a:ln>
          <a:effectLst>
            <a:outerShdw dist="17961" dir="2700000" algn="ctr" rotWithShape="0">
              <a:schemeClr val="bg1"/>
            </a:outerShdw>
          </a:effectLst>
        </p:spPr>
        <p:txBody>
          <a:bodyPr wrap="none" anchor="ctr"/>
          <a:lstStyle/>
          <a:p>
            <a:pPr>
              <a:defRPr/>
            </a:pPr>
            <a:endParaRPr lang="da-DK"/>
          </a:p>
        </p:txBody>
      </p:sp>
      <p:sp>
        <p:nvSpPr>
          <p:cNvPr id="111672" name="Rectangle 56"/>
          <p:cNvSpPr>
            <a:spLocks noChangeArrowheads="1"/>
          </p:cNvSpPr>
          <p:nvPr/>
        </p:nvSpPr>
        <p:spPr bwMode="auto">
          <a:xfrm>
            <a:off x="5915025" y="2984500"/>
            <a:ext cx="1487488" cy="409575"/>
          </a:xfrm>
          <a:prstGeom prst="rect">
            <a:avLst/>
          </a:prstGeom>
          <a:solidFill>
            <a:srgbClr val="993300"/>
          </a:solidFill>
          <a:ln w="9525" algn="ctr">
            <a:noFill/>
            <a:miter lim="800000"/>
            <a:headEnd/>
            <a:tailEnd/>
          </a:ln>
          <a:effectLst>
            <a:outerShdw dist="35921" dir="2700000" algn="ctr" rotWithShape="0">
              <a:schemeClr val="tx1"/>
            </a:outerShdw>
          </a:effectLst>
        </p:spPr>
        <p:txBody>
          <a:bodyPr wrap="none" anchor="ctr"/>
          <a:lstStyle/>
          <a:p>
            <a:pPr>
              <a:defRPr/>
            </a:pPr>
            <a:endParaRPr lang="da-DK"/>
          </a:p>
        </p:txBody>
      </p:sp>
      <p:sp>
        <p:nvSpPr>
          <p:cNvPr id="111673" name="Rectangle 57"/>
          <p:cNvSpPr>
            <a:spLocks noChangeArrowheads="1"/>
          </p:cNvSpPr>
          <p:nvPr/>
        </p:nvSpPr>
        <p:spPr bwMode="auto">
          <a:xfrm>
            <a:off x="5580063" y="2420938"/>
            <a:ext cx="1822450" cy="355600"/>
          </a:xfrm>
          <a:prstGeom prst="rect">
            <a:avLst/>
          </a:prstGeom>
          <a:solidFill>
            <a:srgbClr val="993300"/>
          </a:solidFill>
          <a:ln w="9525" algn="ctr">
            <a:noFill/>
            <a:miter lim="800000"/>
            <a:headEnd/>
            <a:tailEnd/>
          </a:ln>
          <a:effectLst>
            <a:outerShdw dist="35921" dir="2700000" algn="ctr" rotWithShape="0">
              <a:schemeClr val="tx1"/>
            </a:outerShdw>
          </a:effectLst>
        </p:spPr>
        <p:txBody>
          <a:bodyPr wrap="none" anchor="ctr"/>
          <a:lstStyle/>
          <a:p>
            <a:pPr>
              <a:defRPr/>
            </a:pPr>
            <a:endParaRPr lang="da-DK"/>
          </a:p>
        </p:txBody>
      </p:sp>
      <p:sp>
        <p:nvSpPr>
          <p:cNvPr id="111664" name="Text Box 58"/>
          <p:cNvSpPr txBox="1">
            <a:spLocks noChangeArrowheads="1"/>
          </p:cNvSpPr>
          <p:nvPr/>
        </p:nvSpPr>
        <p:spPr bwMode="auto">
          <a:xfrm>
            <a:off x="5748338" y="2986088"/>
            <a:ext cx="1751012" cy="403225"/>
          </a:xfrm>
          <a:prstGeom prst="rect">
            <a:avLst/>
          </a:prstGeom>
          <a:noFill/>
          <a:ln w="9525" algn="ctr">
            <a:noFill/>
            <a:miter lim="800000"/>
            <a:headEnd/>
            <a:tailEnd/>
          </a:ln>
        </p:spPr>
        <p:txBody>
          <a:bodyPr>
            <a:spAutoFit/>
          </a:bodyPr>
          <a:lstStyle/>
          <a:p>
            <a:pPr algn="ctr">
              <a:lnSpc>
                <a:spcPct val="85000"/>
              </a:lnSpc>
              <a:spcBef>
                <a:spcPct val="50000"/>
              </a:spcBef>
            </a:pPr>
            <a:r>
              <a:rPr lang="en-US" sz="1200" b="1">
                <a:solidFill>
                  <a:schemeClr val="bg1"/>
                </a:solidFill>
                <a:latin typeface="Arial Narrow" pitchFamily="34" charset="0"/>
              </a:rPr>
              <a:t>Market Data Distribution</a:t>
            </a:r>
          </a:p>
        </p:txBody>
      </p:sp>
      <p:sp>
        <p:nvSpPr>
          <p:cNvPr id="111665" name="Text Box 59"/>
          <p:cNvSpPr txBox="1">
            <a:spLocks noChangeArrowheads="1"/>
          </p:cNvSpPr>
          <p:nvPr/>
        </p:nvSpPr>
        <p:spPr bwMode="auto">
          <a:xfrm>
            <a:off x="5773738" y="2492375"/>
            <a:ext cx="1749425" cy="247650"/>
          </a:xfrm>
          <a:prstGeom prst="rect">
            <a:avLst/>
          </a:prstGeom>
          <a:noFill/>
          <a:ln w="9525" algn="ctr">
            <a:noFill/>
            <a:miter lim="800000"/>
            <a:headEnd/>
            <a:tailEnd/>
          </a:ln>
        </p:spPr>
        <p:txBody>
          <a:bodyPr>
            <a:spAutoFit/>
          </a:bodyPr>
          <a:lstStyle/>
          <a:p>
            <a:pPr algn="ctr">
              <a:lnSpc>
                <a:spcPct val="85000"/>
              </a:lnSpc>
              <a:spcBef>
                <a:spcPct val="50000"/>
              </a:spcBef>
            </a:pPr>
            <a:r>
              <a:rPr lang="en-US" sz="1200" b="1">
                <a:solidFill>
                  <a:schemeClr val="bg1"/>
                </a:solidFill>
                <a:latin typeface="Arial Narrow" pitchFamily="34" charset="0"/>
              </a:rPr>
              <a:t>Feed Handlers</a:t>
            </a:r>
          </a:p>
        </p:txBody>
      </p:sp>
      <p:sp>
        <p:nvSpPr>
          <p:cNvPr id="111666" name="Text Box 60"/>
          <p:cNvSpPr txBox="1">
            <a:spLocks noChangeArrowheads="1"/>
          </p:cNvSpPr>
          <p:nvPr/>
        </p:nvSpPr>
        <p:spPr bwMode="auto">
          <a:xfrm>
            <a:off x="4159250" y="3170238"/>
            <a:ext cx="1647825" cy="244475"/>
          </a:xfrm>
          <a:prstGeom prst="rect">
            <a:avLst/>
          </a:prstGeom>
          <a:noFill/>
          <a:ln w="9525" algn="ctr">
            <a:noFill/>
            <a:miter lim="800000"/>
            <a:headEnd/>
            <a:tailEnd/>
          </a:ln>
        </p:spPr>
        <p:txBody>
          <a:bodyPr>
            <a:spAutoFit/>
          </a:bodyPr>
          <a:lstStyle/>
          <a:p>
            <a:pPr algn="ctr">
              <a:spcBef>
                <a:spcPct val="50000"/>
              </a:spcBef>
            </a:pPr>
            <a:r>
              <a:rPr lang="en-US" sz="1000" b="1" i="1">
                <a:solidFill>
                  <a:schemeClr val="bg1"/>
                </a:solidFill>
                <a:latin typeface="Arial Narrow" pitchFamily="34" charset="0"/>
              </a:rPr>
              <a:t>Platform</a:t>
            </a:r>
          </a:p>
        </p:txBody>
      </p:sp>
      <p:sp>
        <p:nvSpPr>
          <p:cNvPr id="111677" name="Rectangle 61"/>
          <p:cNvSpPr>
            <a:spLocks noChangeArrowheads="1"/>
          </p:cNvSpPr>
          <p:nvPr/>
        </p:nvSpPr>
        <p:spPr bwMode="auto">
          <a:xfrm>
            <a:off x="8002588" y="5373688"/>
            <a:ext cx="2492375" cy="279400"/>
          </a:xfrm>
          <a:prstGeom prst="rect">
            <a:avLst/>
          </a:prstGeom>
          <a:solidFill>
            <a:srgbClr val="FFFFE3"/>
          </a:solidFill>
          <a:ln w="12700" algn="ctr">
            <a:solidFill>
              <a:srgbClr val="C0C0C0"/>
            </a:solidFill>
            <a:miter lim="800000"/>
            <a:headEnd/>
            <a:tailEnd/>
          </a:ln>
          <a:effectLst>
            <a:outerShdw dist="53882" dir="2700000" algn="ctr" rotWithShape="0">
              <a:schemeClr val="bg1"/>
            </a:outerShdw>
          </a:effectLst>
        </p:spPr>
        <p:txBody>
          <a:bodyPr wrap="none" anchor="ctr"/>
          <a:lstStyle/>
          <a:p>
            <a:pPr>
              <a:defRPr/>
            </a:pPr>
            <a:endParaRPr lang="da-DK"/>
          </a:p>
        </p:txBody>
      </p:sp>
      <p:pic>
        <p:nvPicPr>
          <p:cNvPr id="111678" name="Picture 62" descr="websphere-web"/>
          <p:cNvPicPr>
            <a:picLocks noChangeAspect="1" noChangeArrowheads="1"/>
          </p:cNvPicPr>
          <p:nvPr/>
        </p:nvPicPr>
        <p:blipFill>
          <a:blip r:embed="rId18"/>
          <a:srcRect l="37402" t="23567" r="40234" b="65886"/>
          <a:stretch>
            <a:fillRect/>
          </a:stretch>
        </p:blipFill>
        <p:spPr bwMode="auto">
          <a:xfrm>
            <a:off x="7907338" y="5411788"/>
            <a:ext cx="1341437" cy="322262"/>
          </a:xfrm>
          <a:prstGeom prst="rect">
            <a:avLst/>
          </a:prstGeom>
          <a:noFill/>
          <a:effectLst>
            <a:outerShdw dist="35921" dir="2700000" algn="ctr" rotWithShape="0">
              <a:schemeClr val="bg1"/>
            </a:outerShdw>
          </a:effectLst>
        </p:spPr>
      </p:pic>
      <p:sp>
        <p:nvSpPr>
          <p:cNvPr id="111679" name="Text Box 63"/>
          <p:cNvSpPr txBox="1">
            <a:spLocks noChangeArrowheads="1"/>
          </p:cNvSpPr>
          <p:nvPr/>
        </p:nvSpPr>
        <p:spPr bwMode="auto">
          <a:xfrm>
            <a:off x="9153525" y="5445125"/>
            <a:ext cx="1628775" cy="214313"/>
          </a:xfrm>
          <a:prstGeom prst="rect">
            <a:avLst/>
          </a:prstGeom>
          <a:noFill/>
          <a:ln w="9525" algn="ctr">
            <a:noFill/>
            <a:miter lim="800000"/>
            <a:headEnd/>
            <a:tailEnd/>
          </a:ln>
          <a:effectLst>
            <a:outerShdw dist="17961" dir="2700000" algn="ctr" rotWithShape="0">
              <a:schemeClr val="bg1"/>
            </a:outerShdw>
          </a:effectLst>
        </p:spPr>
        <p:txBody>
          <a:bodyPr>
            <a:spAutoFit/>
          </a:bodyPr>
          <a:lstStyle/>
          <a:p>
            <a:pPr>
              <a:lnSpc>
                <a:spcPct val="90000"/>
              </a:lnSpc>
              <a:defRPr/>
            </a:pPr>
            <a:r>
              <a:rPr lang="en-US" sz="900" b="1"/>
              <a:t>eXtreme Scale </a:t>
            </a:r>
          </a:p>
        </p:txBody>
      </p:sp>
      <p:sp>
        <p:nvSpPr>
          <p:cNvPr id="111680" name="AutoShape 64"/>
          <p:cNvSpPr>
            <a:spLocks noChangeArrowheads="1"/>
          </p:cNvSpPr>
          <p:nvPr/>
        </p:nvSpPr>
        <p:spPr bwMode="auto">
          <a:xfrm>
            <a:off x="6332538" y="2814638"/>
            <a:ext cx="230187" cy="155575"/>
          </a:xfrm>
          <a:prstGeom prst="downArrow">
            <a:avLst>
              <a:gd name="adj1" fmla="val 50000"/>
              <a:gd name="adj2" fmla="val 25000"/>
            </a:avLst>
          </a:prstGeom>
          <a:solidFill>
            <a:srgbClr val="008000"/>
          </a:solidFill>
          <a:ln w="9525">
            <a:noFill/>
            <a:miter lim="800000"/>
            <a:headEnd/>
            <a:tailEnd/>
          </a:ln>
          <a:effectLst>
            <a:outerShdw dist="17961" dir="2700000" algn="ctr" rotWithShape="0">
              <a:schemeClr val="bg1"/>
            </a:outerShdw>
          </a:effectLst>
        </p:spPr>
        <p:txBody>
          <a:bodyPr wrap="none" anchor="ctr"/>
          <a:lstStyle/>
          <a:p>
            <a:pPr>
              <a:defRPr/>
            </a:pPr>
            <a:endParaRPr lang="da-DK"/>
          </a:p>
        </p:txBody>
      </p:sp>
      <p:sp>
        <p:nvSpPr>
          <p:cNvPr id="111681" name="Rectangle 65"/>
          <p:cNvSpPr>
            <a:spLocks noChangeArrowheads="1"/>
          </p:cNvSpPr>
          <p:nvPr/>
        </p:nvSpPr>
        <p:spPr bwMode="auto">
          <a:xfrm>
            <a:off x="2827338" y="4302125"/>
            <a:ext cx="2395537" cy="292100"/>
          </a:xfrm>
          <a:prstGeom prst="rect">
            <a:avLst/>
          </a:prstGeom>
          <a:solidFill>
            <a:srgbClr val="FFFFE3"/>
          </a:solidFill>
          <a:ln w="12700" algn="ctr">
            <a:solidFill>
              <a:srgbClr val="C0C0C0"/>
            </a:solidFill>
            <a:miter lim="800000"/>
            <a:headEnd/>
            <a:tailEnd/>
          </a:ln>
          <a:effectLst>
            <a:outerShdw dist="53882" dir="2700000" algn="ctr" rotWithShape="0">
              <a:schemeClr val="tx1"/>
            </a:outerShdw>
          </a:effectLst>
        </p:spPr>
        <p:txBody>
          <a:bodyPr wrap="none" anchor="ctr"/>
          <a:lstStyle/>
          <a:p>
            <a:pPr>
              <a:defRPr/>
            </a:pPr>
            <a:endParaRPr lang="da-DK"/>
          </a:p>
        </p:txBody>
      </p:sp>
      <p:pic>
        <p:nvPicPr>
          <p:cNvPr id="3" name="Picture 66" descr="infosphere"/>
          <p:cNvPicPr>
            <a:picLocks noChangeAspect="1" noChangeArrowheads="1"/>
          </p:cNvPicPr>
          <p:nvPr/>
        </p:nvPicPr>
        <p:blipFill>
          <a:blip r:embed="rId19"/>
          <a:srcRect/>
          <a:stretch>
            <a:fillRect/>
          </a:stretch>
        </p:blipFill>
        <p:spPr bwMode="auto">
          <a:xfrm>
            <a:off x="2827338" y="4302125"/>
            <a:ext cx="1341437" cy="304800"/>
          </a:xfrm>
          <a:prstGeom prst="rect">
            <a:avLst/>
          </a:prstGeom>
          <a:noFill/>
          <a:ln w="9525">
            <a:noFill/>
            <a:miter lim="800000"/>
            <a:headEnd/>
            <a:tailEnd/>
          </a:ln>
        </p:spPr>
      </p:pic>
      <p:sp>
        <p:nvSpPr>
          <p:cNvPr id="4" name="Text Box 67"/>
          <p:cNvSpPr txBox="1">
            <a:spLocks noChangeArrowheads="1"/>
          </p:cNvSpPr>
          <p:nvPr/>
        </p:nvSpPr>
        <p:spPr bwMode="auto">
          <a:xfrm>
            <a:off x="4071938" y="4302125"/>
            <a:ext cx="1179512" cy="284163"/>
          </a:xfrm>
          <a:prstGeom prst="rect">
            <a:avLst/>
          </a:prstGeom>
          <a:noFill/>
          <a:ln w="9525" algn="ctr">
            <a:noFill/>
            <a:miter lim="800000"/>
            <a:headEnd/>
            <a:tailEnd/>
          </a:ln>
        </p:spPr>
        <p:txBody>
          <a:bodyPr>
            <a:spAutoFit/>
          </a:bodyPr>
          <a:lstStyle/>
          <a:p>
            <a:pPr>
              <a:lnSpc>
                <a:spcPct val="90000"/>
              </a:lnSpc>
            </a:pPr>
            <a:r>
              <a:rPr lang="en-US" sz="1400" b="1"/>
              <a:t>Streams </a:t>
            </a:r>
          </a:p>
        </p:txBody>
      </p:sp>
      <p:sp>
        <p:nvSpPr>
          <p:cNvPr id="111674" name="Text Box 68"/>
          <p:cNvSpPr txBox="1">
            <a:spLocks noChangeArrowheads="1"/>
          </p:cNvSpPr>
          <p:nvPr/>
        </p:nvSpPr>
        <p:spPr bwMode="auto">
          <a:xfrm>
            <a:off x="4259263" y="5140325"/>
            <a:ext cx="1293812" cy="282575"/>
          </a:xfrm>
          <a:prstGeom prst="rect">
            <a:avLst/>
          </a:prstGeom>
          <a:solidFill>
            <a:srgbClr val="FFFFFF"/>
          </a:solidFill>
          <a:ln w="25400" algn="ctr">
            <a:solidFill>
              <a:schemeClr val="tx1"/>
            </a:solidFill>
            <a:miter lim="800000"/>
            <a:headEnd/>
            <a:tailEnd/>
          </a:ln>
        </p:spPr>
        <p:txBody>
          <a:bodyPr>
            <a:spAutoFit/>
          </a:bodyPr>
          <a:lstStyle/>
          <a:p>
            <a:pPr algn="ctr">
              <a:lnSpc>
                <a:spcPct val="90000"/>
              </a:lnSpc>
              <a:spcBef>
                <a:spcPct val="50000"/>
              </a:spcBef>
            </a:pPr>
            <a:r>
              <a:rPr lang="en-US" sz="1200" b="1">
                <a:latin typeface="Arial Narrow" pitchFamily="34" charset="0"/>
              </a:rPr>
              <a:t>Analytics</a:t>
            </a:r>
          </a:p>
        </p:txBody>
      </p:sp>
      <p:sp>
        <p:nvSpPr>
          <p:cNvPr id="111675" name="Text Box 69"/>
          <p:cNvSpPr txBox="1">
            <a:spLocks noChangeArrowheads="1"/>
          </p:cNvSpPr>
          <p:nvPr/>
        </p:nvSpPr>
        <p:spPr bwMode="auto">
          <a:xfrm>
            <a:off x="5802313" y="4987925"/>
            <a:ext cx="1217612" cy="365125"/>
          </a:xfrm>
          <a:prstGeom prst="rect">
            <a:avLst/>
          </a:prstGeom>
          <a:noFill/>
          <a:ln w="9525" algn="ctr">
            <a:noFill/>
            <a:miter lim="800000"/>
            <a:headEnd/>
            <a:tailEnd/>
          </a:ln>
        </p:spPr>
        <p:txBody>
          <a:bodyPr>
            <a:spAutoFit/>
          </a:bodyPr>
          <a:lstStyle/>
          <a:p>
            <a:pPr algn="ctr">
              <a:lnSpc>
                <a:spcPct val="90000"/>
              </a:lnSpc>
              <a:spcBef>
                <a:spcPct val="50000"/>
              </a:spcBef>
            </a:pPr>
            <a:r>
              <a:rPr lang="en-US" sz="1000" b="1">
                <a:latin typeface="Arial Narrow" pitchFamily="34" charset="0"/>
              </a:rPr>
              <a:t>Order Generation</a:t>
            </a:r>
          </a:p>
        </p:txBody>
      </p:sp>
      <p:sp>
        <p:nvSpPr>
          <p:cNvPr id="111686" name="Rectangle 70"/>
          <p:cNvSpPr>
            <a:spLocks noChangeArrowheads="1"/>
          </p:cNvSpPr>
          <p:nvPr/>
        </p:nvSpPr>
        <p:spPr bwMode="auto">
          <a:xfrm>
            <a:off x="10972800" y="4724400"/>
            <a:ext cx="766763" cy="381000"/>
          </a:xfrm>
          <a:prstGeom prst="rect">
            <a:avLst/>
          </a:prstGeom>
          <a:solidFill>
            <a:srgbClr val="EFF9FF"/>
          </a:solidFill>
          <a:ln w="9525">
            <a:noFill/>
            <a:miter lim="800000"/>
            <a:headEnd/>
            <a:tailEnd/>
          </a:ln>
          <a:effectLst>
            <a:outerShdw dist="35921" dir="2700000" algn="ctr" rotWithShape="0">
              <a:schemeClr val="tx1"/>
            </a:outerShdw>
          </a:effectLst>
        </p:spPr>
        <p:txBody>
          <a:bodyPr wrap="none" anchor="ctr"/>
          <a:lstStyle/>
          <a:p>
            <a:pPr algn="ctr">
              <a:defRPr/>
            </a:pPr>
            <a:endParaRPr lang="da-DK" sz="1000" b="1">
              <a:solidFill>
                <a:srgbClr val="003399"/>
              </a:solidFill>
            </a:endParaRPr>
          </a:p>
        </p:txBody>
      </p:sp>
      <p:sp>
        <p:nvSpPr>
          <p:cNvPr id="111687" name="Rectangle 71"/>
          <p:cNvSpPr>
            <a:spLocks noChangeArrowheads="1"/>
          </p:cNvSpPr>
          <p:nvPr/>
        </p:nvSpPr>
        <p:spPr bwMode="auto">
          <a:xfrm>
            <a:off x="7912100" y="4475163"/>
            <a:ext cx="1520825" cy="690562"/>
          </a:xfrm>
          <a:prstGeom prst="rect">
            <a:avLst/>
          </a:prstGeom>
          <a:solidFill>
            <a:srgbClr val="EFF9FF"/>
          </a:solidFill>
          <a:ln w="9525">
            <a:noFill/>
            <a:miter lim="800000"/>
            <a:headEnd/>
            <a:tailEnd/>
          </a:ln>
          <a:effectLst>
            <a:outerShdw dist="35921" dir="2700000" algn="ctr" rotWithShape="0">
              <a:schemeClr val="tx1"/>
            </a:outerShdw>
          </a:effectLst>
        </p:spPr>
        <p:txBody>
          <a:bodyPr wrap="none" anchor="ctr"/>
          <a:lstStyle/>
          <a:p>
            <a:pPr algn="justLow">
              <a:defRPr/>
            </a:pPr>
            <a:endParaRPr lang="da-DK" sz="1000" b="1">
              <a:solidFill>
                <a:srgbClr val="003399"/>
              </a:solidFill>
            </a:endParaRPr>
          </a:p>
        </p:txBody>
      </p:sp>
      <p:sp>
        <p:nvSpPr>
          <p:cNvPr id="5" name="Text Box 72"/>
          <p:cNvSpPr txBox="1">
            <a:spLocks noChangeArrowheads="1"/>
          </p:cNvSpPr>
          <p:nvPr/>
        </p:nvSpPr>
        <p:spPr bwMode="auto">
          <a:xfrm>
            <a:off x="10877550" y="4719638"/>
            <a:ext cx="1006475" cy="365125"/>
          </a:xfrm>
          <a:prstGeom prst="rect">
            <a:avLst/>
          </a:prstGeom>
          <a:noFill/>
          <a:ln w="9525" algn="ctr">
            <a:noFill/>
            <a:miter lim="800000"/>
            <a:headEnd/>
            <a:tailEnd/>
          </a:ln>
        </p:spPr>
        <p:txBody>
          <a:bodyPr>
            <a:spAutoFit/>
          </a:bodyPr>
          <a:lstStyle/>
          <a:p>
            <a:pPr algn="ctr">
              <a:lnSpc>
                <a:spcPct val="90000"/>
              </a:lnSpc>
              <a:spcBef>
                <a:spcPct val="50000"/>
              </a:spcBef>
            </a:pPr>
            <a:r>
              <a:rPr lang="en-US" sz="1000" b="1">
                <a:latin typeface="Arial Narrow" pitchFamily="34" charset="0"/>
              </a:rPr>
              <a:t>FIX  Engine</a:t>
            </a:r>
          </a:p>
        </p:txBody>
      </p:sp>
      <p:sp>
        <p:nvSpPr>
          <p:cNvPr id="6" name="Text Box 73"/>
          <p:cNvSpPr txBox="1">
            <a:spLocks noChangeArrowheads="1"/>
          </p:cNvSpPr>
          <p:nvPr/>
        </p:nvSpPr>
        <p:spPr bwMode="auto">
          <a:xfrm>
            <a:off x="7505700" y="4703763"/>
            <a:ext cx="2130425" cy="517525"/>
          </a:xfrm>
          <a:prstGeom prst="rect">
            <a:avLst/>
          </a:prstGeom>
          <a:noFill/>
          <a:ln w="9525" algn="ctr">
            <a:noFill/>
            <a:miter lim="800000"/>
            <a:headEnd/>
            <a:tailEnd/>
          </a:ln>
        </p:spPr>
        <p:txBody>
          <a:bodyPr>
            <a:spAutoFit/>
          </a:bodyPr>
          <a:lstStyle/>
          <a:p>
            <a:pPr algn="ctr"/>
            <a:r>
              <a:rPr lang="en-US" sz="1400" b="1">
                <a:latin typeface="Arial Narrow" pitchFamily="34" charset="0"/>
              </a:rPr>
              <a:t>Processing</a:t>
            </a:r>
          </a:p>
          <a:p>
            <a:pPr algn="ctr"/>
            <a:r>
              <a:rPr lang="en-US" sz="1400" b="1">
                <a:latin typeface="Arial Narrow" pitchFamily="34" charset="0"/>
              </a:rPr>
              <a:t>Rules</a:t>
            </a:r>
          </a:p>
        </p:txBody>
      </p:sp>
      <p:pic>
        <p:nvPicPr>
          <p:cNvPr id="7" name="Picture 74"/>
          <p:cNvPicPr>
            <a:picLocks noChangeAspect="1" noChangeArrowheads="1"/>
          </p:cNvPicPr>
          <p:nvPr/>
        </p:nvPicPr>
        <p:blipFill>
          <a:blip r:embed="rId20"/>
          <a:srcRect/>
          <a:stretch>
            <a:fillRect/>
          </a:stretch>
        </p:blipFill>
        <p:spPr bwMode="auto">
          <a:xfrm>
            <a:off x="8621713" y="4475163"/>
            <a:ext cx="709612" cy="260350"/>
          </a:xfrm>
          <a:prstGeom prst="rect">
            <a:avLst/>
          </a:prstGeom>
          <a:noFill/>
          <a:ln w="9525">
            <a:noFill/>
            <a:miter lim="800000"/>
            <a:headEnd/>
            <a:tailEnd/>
          </a:ln>
        </p:spPr>
      </p:pic>
      <p:sp>
        <p:nvSpPr>
          <p:cNvPr id="111691" name="Rectangle 75"/>
          <p:cNvSpPr>
            <a:spLocks noChangeArrowheads="1"/>
          </p:cNvSpPr>
          <p:nvPr/>
        </p:nvSpPr>
        <p:spPr bwMode="auto">
          <a:xfrm>
            <a:off x="431800" y="4191000"/>
            <a:ext cx="1516063" cy="1989138"/>
          </a:xfrm>
          <a:prstGeom prst="rect">
            <a:avLst/>
          </a:prstGeom>
          <a:solidFill>
            <a:srgbClr val="A6C4E2"/>
          </a:solidFill>
          <a:ln w="9525" algn="ctr">
            <a:noFill/>
            <a:miter lim="800000"/>
            <a:headEnd/>
            <a:tailEnd/>
          </a:ln>
          <a:effectLst>
            <a:outerShdw dist="35921" dir="2700000" algn="ctr" rotWithShape="0">
              <a:schemeClr val="bg1"/>
            </a:outerShdw>
          </a:effectLst>
        </p:spPr>
        <p:txBody>
          <a:bodyPr wrap="none" anchor="ctr"/>
          <a:lstStyle/>
          <a:p>
            <a:pPr>
              <a:defRPr/>
            </a:pPr>
            <a:endParaRPr lang="da-DK"/>
          </a:p>
        </p:txBody>
      </p:sp>
      <p:sp>
        <p:nvSpPr>
          <p:cNvPr id="111682" name="Text Box 76"/>
          <p:cNvSpPr txBox="1">
            <a:spLocks noChangeArrowheads="1"/>
          </p:cNvSpPr>
          <p:nvPr/>
        </p:nvSpPr>
        <p:spPr bwMode="auto">
          <a:xfrm>
            <a:off x="623888" y="5741988"/>
            <a:ext cx="1419225" cy="457200"/>
          </a:xfrm>
          <a:prstGeom prst="rect">
            <a:avLst/>
          </a:prstGeom>
          <a:noFill/>
          <a:ln w="9525">
            <a:noFill/>
            <a:miter lim="800000"/>
            <a:headEnd/>
            <a:tailEnd/>
          </a:ln>
        </p:spPr>
        <p:txBody>
          <a:bodyPr>
            <a:spAutoFit/>
          </a:bodyPr>
          <a:lstStyle/>
          <a:p>
            <a:r>
              <a:rPr lang="en-US" sz="1200" b="1">
                <a:latin typeface="Arial Narrow" pitchFamily="34" charset="0"/>
              </a:rPr>
              <a:t>Market Data</a:t>
            </a:r>
          </a:p>
          <a:p>
            <a:r>
              <a:rPr lang="en-US" sz="1200" b="1">
                <a:latin typeface="Arial Narrow" pitchFamily="34" charset="0"/>
              </a:rPr>
              <a:t>Analytics</a:t>
            </a:r>
          </a:p>
        </p:txBody>
      </p:sp>
      <p:pic>
        <p:nvPicPr>
          <p:cNvPr id="111683" name="Picture 77"/>
          <p:cNvPicPr>
            <a:picLocks noChangeAspect="1" noChangeArrowheads="1"/>
          </p:cNvPicPr>
          <p:nvPr/>
        </p:nvPicPr>
        <p:blipFill>
          <a:blip r:embed="rId21"/>
          <a:srcRect/>
          <a:stretch>
            <a:fillRect/>
          </a:stretch>
        </p:blipFill>
        <p:spPr bwMode="auto">
          <a:xfrm>
            <a:off x="1231900" y="5292725"/>
            <a:ext cx="561975" cy="457200"/>
          </a:xfrm>
          <a:prstGeom prst="rect">
            <a:avLst/>
          </a:prstGeom>
          <a:noFill/>
          <a:ln w="9525">
            <a:noFill/>
            <a:miter lim="800000"/>
            <a:headEnd/>
            <a:tailEnd/>
          </a:ln>
        </p:spPr>
      </p:pic>
      <p:grpSp>
        <p:nvGrpSpPr>
          <p:cNvPr id="111684" name="Group 78"/>
          <p:cNvGrpSpPr>
            <a:grpSpLocks/>
          </p:cNvGrpSpPr>
          <p:nvPr/>
        </p:nvGrpSpPr>
        <p:grpSpPr bwMode="auto">
          <a:xfrm>
            <a:off x="623888" y="4365625"/>
            <a:ext cx="863600" cy="1143000"/>
            <a:chOff x="336" y="3168"/>
            <a:chExt cx="409" cy="528"/>
          </a:xfrm>
        </p:grpSpPr>
        <p:sp>
          <p:nvSpPr>
            <p:cNvPr id="8" name="AutoShape 79"/>
            <p:cNvSpPr>
              <a:spLocks noChangeAspect="1" noChangeArrowheads="1"/>
            </p:cNvSpPr>
            <p:nvPr/>
          </p:nvSpPr>
          <p:spPr bwMode="auto">
            <a:xfrm>
              <a:off x="336" y="3168"/>
              <a:ext cx="386" cy="528"/>
            </a:xfrm>
            <a:prstGeom prst="can">
              <a:avLst>
                <a:gd name="adj" fmla="val 17098"/>
              </a:avLst>
            </a:prstGeom>
            <a:gradFill rotWithShape="1">
              <a:gsLst>
                <a:gs pos="0">
                  <a:schemeClr val="folHlink"/>
                </a:gs>
                <a:gs pos="50000">
                  <a:srgbClr val="FFFFE7"/>
                </a:gs>
                <a:gs pos="100000">
                  <a:schemeClr val="folHlink"/>
                </a:gs>
              </a:gsLst>
              <a:lin ang="0" scaled="1"/>
            </a:gradFill>
            <a:ln w="9525">
              <a:solidFill>
                <a:schemeClr val="folHlink"/>
              </a:solidFill>
              <a:round/>
              <a:headEnd/>
              <a:tailEnd/>
            </a:ln>
            <a:effectLst/>
          </p:spPr>
          <p:txBody>
            <a:bodyPr wrap="none" lIns="45720" rIns="45720" anchor="ctr"/>
            <a:lstStyle/>
            <a:p>
              <a:pPr>
                <a:defRPr/>
              </a:pPr>
              <a:endParaRPr lang="da-DK"/>
            </a:p>
          </p:txBody>
        </p:sp>
        <p:sp>
          <p:nvSpPr>
            <p:cNvPr id="111730" name="Text Box 80"/>
            <p:cNvSpPr txBox="1">
              <a:spLocks noChangeAspect="1" noChangeArrowheads="1"/>
            </p:cNvSpPr>
            <p:nvPr/>
          </p:nvSpPr>
          <p:spPr bwMode="auto">
            <a:xfrm>
              <a:off x="336" y="3264"/>
              <a:ext cx="409" cy="312"/>
            </a:xfrm>
            <a:prstGeom prst="rect">
              <a:avLst/>
            </a:prstGeom>
            <a:noFill/>
            <a:ln w="9525" algn="ctr">
              <a:noFill/>
              <a:miter lim="800000"/>
              <a:headEnd/>
              <a:tailEnd/>
            </a:ln>
          </p:spPr>
          <p:txBody>
            <a:bodyPr>
              <a:spAutoFit/>
            </a:bodyPr>
            <a:lstStyle/>
            <a:p>
              <a:pPr algn="ctr">
                <a:lnSpc>
                  <a:spcPct val="75000"/>
                </a:lnSpc>
                <a:spcBef>
                  <a:spcPct val="50000"/>
                </a:spcBef>
              </a:pPr>
              <a:r>
                <a:rPr lang="en-US" sz="800" b="1">
                  <a:latin typeface="Arial Narrow" pitchFamily="34" charset="0"/>
                </a:rPr>
                <a:t>IDS</a:t>
              </a:r>
            </a:p>
            <a:p>
              <a:pPr algn="ctr">
                <a:lnSpc>
                  <a:spcPct val="75000"/>
                </a:lnSpc>
                <a:spcBef>
                  <a:spcPct val="50000"/>
                </a:spcBef>
              </a:pPr>
              <a:r>
                <a:rPr lang="en-US" sz="800" b="1">
                  <a:latin typeface="Arial Narrow" pitchFamily="34" charset="0"/>
                </a:rPr>
                <a:t>Market</a:t>
              </a:r>
            </a:p>
            <a:p>
              <a:pPr algn="ctr">
                <a:lnSpc>
                  <a:spcPct val="75000"/>
                </a:lnSpc>
                <a:spcBef>
                  <a:spcPct val="50000"/>
                </a:spcBef>
              </a:pPr>
              <a:r>
                <a:rPr lang="en-US" sz="800" b="1">
                  <a:latin typeface="Arial Narrow" pitchFamily="34" charset="0"/>
                </a:rPr>
                <a:t>Book and Market History</a:t>
              </a:r>
            </a:p>
          </p:txBody>
        </p:sp>
      </p:grpSp>
      <p:sp>
        <p:nvSpPr>
          <p:cNvPr id="111697" name="Rectangle 81"/>
          <p:cNvSpPr>
            <a:spLocks noChangeArrowheads="1"/>
          </p:cNvSpPr>
          <p:nvPr/>
        </p:nvSpPr>
        <p:spPr bwMode="auto">
          <a:xfrm>
            <a:off x="2060575" y="5597525"/>
            <a:ext cx="815975"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r">
              <a:defRPr/>
            </a:pPr>
            <a:r>
              <a:rPr lang="en-US" sz="700" b="1"/>
              <a:t>Reference</a:t>
            </a:r>
          </a:p>
          <a:p>
            <a:pPr algn="r">
              <a:defRPr/>
            </a:pPr>
            <a:r>
              <a:rPr lang="en-US" sz="700" b="1"/>
              <a:t>data</a:t>
            </a:r>
          </a:p>
        </p:txBody>
      </p:sp>
      <p:sp>
        <p:nvSpPr>
          <p:cNvPr id="111698" name="Rectangle 82"/>
          <p:cNvSpPr>
            <a:spLocks noChangeArrowheads="1"/>
          </p:cNvSpPr>
          <p:nvPr/>
        </p:nvSpPr>
        <p:spPr bwMode="auto">
          <a:xfrm>
            <a:off x="9737725" y="4470400"/>
            <a:ext cx="947738" cy="614363"/>
          </a:xfrm>
          <a:prstGeom prst="rect">
            <a:avLst/>
          </a:prstGeom>
          <a:solidFill>
            <a:srgbClr val="EFF9FF"/>
          </a:solidFill>
          <a:ln w="9525">
            <a:noFill/>
            <a:miter lim="800000"/>
            <a:headEnd/>
            <a:tailEnd/>
          </a:ln>
          <a:effectLst>
            <a:outerShdw dist="35921" dir="2700000" algn="ctr" rotWithShape="0">
              <a:schemeClr val="tx1"/>
            </a:outerShdw>
          </a:effectLst>
        </p:spPr>
        <p:txBody>
          <a:bodyPr wrap="none" anchor="ctr"/>
          <a:lstStyle/>
          <a:p>
            <a:pPr algn="ctr">
              <a:defRPr/>
            </a:pPr>
            <a:endParaRPr lang="da-DK" sz="1000" b="1">
              <a:solidFill>
                <a:srgbClr val="003399"/>
              </a:solidFill>
            </a:endParaRPr>
          </a:p>
        </p:txBody>
      </p:sp>
      <p:sp>
        <p:nvSpPr>
          <p:cNvPr id="9" name="Text Box 83"/>
          <p:cNvSpPr txBox="1">
            <a:spLocks noChangeArrowheads="1"/>
          </p:cNvSpPr>
          <p:nvPr/>
        </p:nvSpPr>
        <p:spPr bwMode="auto">
          <a:xfrm>
            <a:off x="9631363" y="4530725"/>
            <a:ext cx="1163637" cy="422275"/>
          </a:xfrm>
          <a:prstGeom prst="rect">
            <a:avLst/>
          </a:prstGeom>
          <a:noFill/>
          <a:ln w="9525" algn="ctr">
            <a:noFill/>
            <a:miter lim="800000"/>
            <a:headEnd/>
            <a:tailEnd/>
          </a:ln>
        </p:spPr>
        <p:txBody>
          <a:bodyPr>
            <a:spAutoFit/>
          </a:bodyPr>
          <a:lstStyle/>
          <a:p>
            <a:pPr algn="ctr">
              <a:lnSpc>
                <a:spcPct val="90000"/>
              </a:lnSpc>
            </a:pPr>
            <a:r>
              <a:rPr lang="en-US" sz="1200" b="1">
                <a:latin typeface="Arial Narrow" pitchFamily="34" charset="0"/>
              </a:rPr>
              <a:t>Routing</a:t>
            </a:r>
          </a:p>
          <a:p>
            <a:pPr algn="ctr">
              <a:lnSpc>
                <a:spcPct val="90000"/>
              </a:lnSpc>
            </a:pPr>
            <a:r>
              <a:rPr lang="en-US" sz="1200" b="1">
                <a:latin typeface="Arial Narrow" pitchFamily="34" charset="0"/>
              </a:rPr>
              <a:t>Engine</a:t>
            </a:r>
          </a:p>
        </p:txBody>
      </p:sp>
      <p:sp>
        <p:nvSpPr>
          <p:cNvPr id="111700" name="Line 84"/>
          <p:cNvSpPr>
            <a:spLocks noChangeShapeType="1"/>
          </p:cNvSpPr>
          <p:nvPr/>
        </p:nvSpPr>
        <p:spPr bwMode="auto">
          <a:xfrm>
            <a:off x="9432925" y="4856163"/>
            <a:ext cx="304800" cy="0"/>
          </a:xfrm>
          <a:prstGeom prst="line">
            <a:avLst/>
          </a:prstGeom>
          <a:noFill/>
          <a:ln w="25400">
            <a:solidFill>
              <a:schemeClr val="tx1"/>
            </a:solidFill>
            <a:round/>
            <a:headEnd type="triangle" w="med" len="med"/>
            <a:tailEnd type="triangle" w="med" len="med"/>
          </a:ln>
          <a:effectLst>
            <a:prstShdw prst="shdw17" dist="17961" dir="2700000">
              <a:schemeClr val="tx1">
                <a:gamma/>
                <a:shade val="60000"/>
                <a:invGamma/>
              </a:schemeClr>
            </a:prstShdw>
          </a:effectLst>
        </p:spPr>
        <p:txBody>
          <a:bodyPr/>
          <a:lstStyle/>
          <a:p>
            <a:pPr>
              <a:defRPr/>
            </a:pPr>
            <a:endParaRPr lang="da-DK"/>
          </a:p>
        </p:txBody>
      </p:sp>
      <p:sp>
        <p:nvSpPr>
          <p:cNvPr id="111701" name="Rectangle 85"/>
          <p:cNvSpPr>
            <a:spLocks noChangeArrowheads="1"/>
          </p:cNvSpPr>
          <p:nvPr/>
        </p:nvSpPr>
        <p:spPr bwMode="auto">
          <a:xfrm>
            <a:off x="1006475" y="476250"/>
            <a:ext cx="7188200" cy="1152525"/>
          </a:xfrm>
          <a:prstGeom prst="rect">
            <a:avLst/>
          </a:prstGeom>
          <a:solidFill>
            <a:srgbClr val="C0C0C0"/>
          </a:solidFill>
          <a:ln w="9525" algn="ctr">
            <a:noFill/>
            <a:miter lim="800000"/>
            <a:headEnd/>
            <a:tailEnd/>
          </a:ln>
          <a:effectLst>
            <a:outerShdw dist="35921" dir="2700000" algn="ctr" rotWithShape="0">
              <a:schemeClr val="bg1"/>
            </a:outerShdw>
          </a:effectLst>
        </p:spPr>
        <p:txBody>
          <a:bodyPr wrap="none" anchor="ctr"/>
          <a:lstStyle/>
          <a:p>
            <a:pPr>
              <a:defRPr/>
            </a:pPr>
            <a:endParaRPr lang="da-DK"/>
          </a:p>
        </p:txBody>
      </p:sp>
      <p:pic>
        <p:nvPicPr>
          <p:cNvPr id="111690" name="Picture 86" descr="nyse-picture"/>
          <p:cNvPicPr>
            <a:picLocks noChangeAspect="1" noChangeArrowheads="1"/>
          </p:cNvPicPr>
          <p:nvPr/>
        </p:nvPicPr>
        <p:blipFill>
          <a:blip r:embed="rId22"/>
          <a:srcRect/>
          <a:stretch>
            <a:fillRect/>
          </a:stretch>
        </p:blipFill>
        <p:spPr bwMode="auto">
          <a:xfrm>
            <a:off x="1952625" y="1058863"/>
            <a:ext cx="912813" cy="517525"/>
          </a:xfrm>
          <a:prstGeom prst="rect">
            <a:avLst/>
          </a:prstGeom>
          <a:noFill/>
          <a:ln w="9525">
            <a:noFill/>
            <a:miter lim="800000"/>
            <a:headEnd/>
            <a:tailEnd/>
          </a:ln>
        </p:spPr>
      </p:pic>
      <p:pic>
        <p:nvPicPr>
          <p:cNvPr id="10" name="Picture 87" descr="trading-floor"/>
          <p:cNvPicPr>
            <a:picLocks noChangeAspect="1" noChangeArrowheads="1"/>
          </p:cNvPicPr>
          <p:nvPr/>
        </p:nvPicPr>
        <p:blipFill>
          <a:blip r:embed="rId23"/>
          <a:srcRect/>
          <a:stretch>
            <a:fillRect/>
          </a:stretch>
        </p:blipFill>
        <p:spPr bwMode="auto">
          <a:xfrm>
            <a:off x="2763838" y="906463"/>
            <a:ext cx="912812" cy="463550"/>
          </a:xfrm>
          <a:prstGeom prst="rect">
            <a:avLst/>
          </a:prstGeom>
          <a:noFill/>
          <a:ln w="9525">
            <a:noFill/>
            <a:miter lim="800000"/>
            <a:headEnd/>
            <a:tailEnd/>
          </a:ln>
        </p:spPr>
      </p:pic>
      <p:sp>
        <p:nvSpPr>
          <p:cNvPr id="111692" name="Text Box 88"/>
          <p:cNvSpPr txBox="1">
            <a:spLocks noChangeArrowheads="1"/>
          </p:cNvSpPr>
          <p:nvPr/>
        </p:nvSpPr>
        <p:spPr bwMode="auto">
          <a:xfrm>
            <a:off x="1006475" y="476250"/>
            <a:ext cx="4981575" cy="396875"/>
          </a:xfrm>
          <a:prstGeom prst="rect">
            <a:avLst/>
          </a:prstGeom>
          <a:noFill/>
          <a:ln w="9525" algn="ctr">
            <a:noFill/>
            <a:miter lim="800000"/>
            <a:headEnd/>
            <a:tailEnd/>
          </a:ln>
        </p:spPr>
        <p:txBody>
          <a:bodyPr>
            <a:spAutoFit/>
          </a:bodyPr>
          <a:lstStyle/>
          <a:p>
            <a:pPr algn="ctr">
              <a:spcBef>
                <a:spcPct val="50000"/>
              </a:spcBef>
            </a:pPr>
            <a:r>
              <a:rPr lang="en-US" sz="2000" b="1"/>
              <a:t>Exchanges, ATS, ECN</a:t>
            </a:r>
            <a:endParaRPr lang="en-US" sz="1200" b="1"/>
          </a:p>
        </p:txBody>
      </p:sp>
      <p:sp>
        <p:nvSpPr>
          <p:cNvPr id="111705" name="AutoShape 89"/>
          <p:cNvSpPr>
            <a:spLocks noChangeArrowheads="1"/>
          </p:cNvSpPr>
          <p:nvPr/>
        </p:nvSpPr>
        <p:spPr bwMode="auto">
          <a:xfrm>
            <a:off x="6373813" y="1412875"/>
            <a:ext cx="192087" cy="1008063"/>
          </a:xfrm>
          <a:prstGeom prst="upDownArrow">
            <a:avLst>
              <a:gd name="adj1" fmla="val 50000"/>
              <a:gd name="adj2" fmla="val 104959"/>
            </a:avLst>
          </a:prstGeom>
          <a:solidFill>
            <a:srgbClr val="969696"/>
          </a:solidFill>
          <a:ln w="9525" algn="ctr">
            <a:noFill/>
            <a:miter lim="800000"/>
            <a:headEnd/>
            <a:tailEnd/>
          </a:ln>
          <a:effectLst>
            <a:outerShdw dist="17961" dir="2700000" algn="ctr" rotWithShape="0">
              <a:schemeClr val="bg1"/>
            </a:outerShdw>
          </a:effectLst>
        </p:spPr>
        <p:txBody>
          <a:bodyPr wrap="none" anchor="ctr"/>
          <a:lstStyle/>
          <a:p>
            <a:pPr>
              <a:defRPr/>
            </a:pPr>
            <a:endParaRPr lang="da-DK"/>
          </a:p>
        </p:txBody>
      </p:sp>
      <p:sp>
        <p:nvSpPr>
          <p:cNvPr id="111706" name="Line 90"/>
          <p:cNvSpPr>
            <a:spLocks noChangeShapeType="1"/>
          </p:cNvSpPr>
          <p:nvPr/>
        </p:nvSpPr>
        <p:spPr bwMode="auto">
          <a:xfrm>
            <a:off x="10685463" y="4868863"/>
            <a:ext cx="304800" cy="0"/>
          </a:xfrm>
          <a:prstGeom prst="line">
            <a:avLst/>
          </a:prstGeom>
          <a:noFill/>
          <a:ln w="25400">
            <a:solidFill>
              <a:schemeClr val="tx1"/>
            </a:solidFill>
            <a:round/>
            <a:headEnd type="triangle" w="med" len="med"/>
            <a:tailEnd type="triangle" w="med" len="med"/>
          </a:ln>
          <a:effectLst>
            <a:prstShdw prst="shdw17" dist="17961" dir="2700000">
              <a:schemeClr val="tx1">
                <a:gamma/>
                <a:shade val="60000"/>
                <a:invGamma/>
              </a:schemeClr>
            </a:prstShdw>
          </a:effectLst>
        </p:spPr>
        <p:txBody>
          <a:bodyPr/>
          <a:lstStyle/>
          <a:p>
            <a:pPr>
              <a:defRPr/>
            </a:pPr>
            <a:endParaRPr lang="da-DK"/>
          </a:p>
        </p:txBody>
      </p:sp>
      <p:sp>
        <p:nvSpPr>
          <p:cNvPr id="111695" name="Line 91"/>
          <p:cNvSpPr>
            <a:spLocks noChangeShapeType="1"/>
          </p:cNvSpPr>
          <p:nvPr/>
        </p:nvSpPr>
        <p:spPr bwMode="auto">
          <a:xfrm flipV="1">
            <a:off x="2347913" y="5668963"/>
            <a:ext cx="574675" cy="557212"/>
          </a:xfrm>
          <a:prstGeom prst="line">
            <a:avLst/>
          </a:prstGeom>
          <a:noFill/>
          <a:ln w="25400">
            <a:solidFill>
              <a:schemeClr val="tx1"/>
            </a:solidFill>
            <a:round/>
            <a:headEnd/>
            <a:tailEnd type="triangle" w="med" len="med"/>
          </a:ln>
        </p:spPr>
        <p:txBody>
          <a:bodyPr/>
          <a:lstStyle/>
          <a:p>
            <a:endParaRPr lang="da-DK"/>
          </a:p>
        </p:txBody>
      </p:sp>
      <p:sp>
        <p:nvSpPr>
          <p:cNvPr id="111696" name="Text Box 92"/>
          <p:cNvSpPr txBox="1">
            <a:spLocks noChangeArrowheads="1"/>
          </p:cNvSpPr>
          <p:nvPr/>
        </p:nvSpPr>
        <p:spPr bwMode="auto">
          <a:xfrm>
            <a:off x="2663825" y="5883275"/>
            <a:ext cx="4476750" cy="290513"/>
          </a:xfrm>
          <a:prstGeom prst="rect">
            <a:avLst/>
          </a:prstGeom>
          <a:noFill/>
          <a:ln w="9525">
            <a:noFill/>
            <a:miter lim="800000"/>
            <a:headEnd/>
            <a:tailEnd/>
          </a:ln>
        </p:spPr>
        <p:txBody>
          <a:bodyPr>
            <a:spAutoFit/>
          </a:bodyPr>
          <a:lstStyle/>
          <a:p>
            <a:r>
              <a:rPr lang="en-US" sz="1300" b="1">
                <a:latin typeface="Arial Narrow" pitchFamily="34" charset="0"/>
              </a:rPr>
              <a:t>Analysis, Pricing and Order Generation</a:t>
            </a:r>
          </a:p>
        </p:txBody>
      </p:sp>
      <p:pic>
        <p:nvPicPr>
          <p:cNvPr id="11" name="Picture 93"/>
          <p:cNvPicPr>
            <a:picLocks noChangeAspect="1" noChangeArrowheads="1"/>
          </p:cNvPicPr>
          <p:nvPr/>
        </p:nvPicPr>
        <p:blipFill>
          <a:blip r:embed="rId24"/>
          <a:srcRect/>
          <a:stretch>
            <a:fillRect/>
          </a:stretch>
        </p:blipFill>
        <p:spPr bwMode="auto">
          <a:xfrm>
            <a:off x="2027238" y="6092825"/>
            <a:ext cx="608012" cy="352425"/>
          </a:xfrm>
          <a:prstGeom prst="rect">
            <a:avLst/>
          </a:prstGeom>
          <a:noFill/>
          <a:ln w="9525">
            <a:noFill/>
            <a:miter lim="800000"/>
            <a:headEnd/>
            <a:tailEnd/>
          </a:ln>
        </p:spPr>
      </p:pic>
      <p:sp>
        <p:nvSpPr>
          <p:cNvPr id="111710" name="AutoShape 94"/>
          <p:cNvSpPr>
            <a:spLocks noChangeArrowheads="1"/>
          </p:cNvSpPr>
          <p:nvPr/>
        </p:nvSpPr>
        <p:spPr bwMode="auto">
          <a:xfrm flipH="1">
            <a:off x="10353675" y="1196975"/>
            <a:ext cx="141288" cy="287338"/>
          </a:xfrm>
          <a:prstGeom prst="upDownArrow">
            <a:avLst>
              <a:gd name="adj1" fmla="val 50000"/>
              <a:gd name="adj2" fmla="val 40674"/>
            </a:avLst>
          </a:prstGeom>
          <a:solidFill>
            <a:srgbClr val="969696"/>
          </a:solidFill>
          <a:ln w="9525" algn="ctr">
            <a:noFill/>
            <a:miter lim="800000"/>
            <a:headEnd/>
            <a:tailEnd/>
          </a:ln>
          <a:effectLst>
            <a:outerShdw dist="17961" dir="2700000" algn="ctr" rotWithShape="0">
              <a:schemeClr val="bg1"/>
            </a:outerShdw>
          </a:effectLst>
        </p:spPr>
        <p:txBody>
          <a:bodyPr wrap="none" anchor="ctr"/>
          <a:lstStyle/>
          <a:p>
            <a:pPr>
              <a:defRPr/>
            </a:pPr>
            <a:endParaRPr lang="da-DK"/>
          </a:p>
        </p:txBody>
      </p:sp>
      <p:sp>
        <p:nvSpPr>
          <p:cNvPr id="111711" name="Rectangle 95"/>
          <p:cNvSpPr>
            <a:spLocks noChangeArrowheads="1"/>
          </p:cNvSpPr>
          <p:nvPr/>
        </p:nvSpPr>
        <p:spPr bwMode="auto">
          <a:xfrm>
            <a:off x="7810500" y="1963738"/>
            <a:ext cx="1630363" cy="1524000"/>
          </a:xfrm>
          <a:prstGeom prst="rect">
            <a:avLst/>
          </a:prstGeom>
          <a:solidFill>
            <a:srgbClr val="A6C4E2"/>
          </a:solidFill>
          <a:ln w="9525" algn="ctr">
            <a:noFill/>
            <a:miter lim="800000"/>
            <a:headEnd/>
            <a:tailEnd/>
          </a:ln>
          <a:effectLst>
            <a:outerShdw dist="35921" dir="2700000" algn="ctr" rotWithShape="0">
              <a:schemeClr val="bg1"/>
            </a:outerShdw>
          </a:effectLst>
        </p:spPr>
        <p:txBody>
          <a:bodyPr wrap="none" anchor="ctr"/>
          <a:lstStyle/>
          <a:p>
            <a:pPr>
              <a:defRPr/>
            </a:pPr>
            <a:endParaRPr lang="da-DK" sz="1000"/>
          </a:p>
        </p:txBody>
      </p:sp>
      <p:sp>
        <p:nvSpPr>
          <p:cNvPr id="12" name="Text Box 96"/>
          <p:cNvSpPr txBox="1">
            <a:spLocks noChangeArrowheads="1"/>
          </p:cNvSpPr>
          <p:nvPr/>
        </p:nvSpPr>
        <p:spPr bwMode="auto">
          <a:xfrm>
            <a:off x="7907338" y="1989138"/>
            <a:ext cx="1419225" cy="549275"/>
          </a:xfrm>
          <a:prstGeom prst="rect">
            <a:avLst/>
          </a:prstGeom>
          <a:noFill/>
          <a:ln w="9525">
            <a:noFill/>
            <a:miter lim="800000"/>
            <a:headEnd/>
            <a:tailEnd/>
          </a:ln>
        </p:spPr>
        <p:txBody>
          <a:bodyPr>
            <a:spAutoFit/>
          </a:bodyPr>
          <a:lstStyle/>
          <a:p>
            <a:r>
              <a:rPr lang="en-US" sz="1500" b="1">
                <a:latin typeface="Arial Narrow" pitchFamily="34" charset="0"/>
              </a:rPr>
              <a:t>Monitor</a:t>
            </a:r>
          </a:p>
          <a:p>
            <a:r>
              <a:rPr lang="en-US" sz="1500" b="1">
                <a:latin typeface="Arial Narrow" pitchFamily="34" charset="0"/>
              </a:rPr>
              <a:t>Desktop</a:t>
            </a:r>
          </a:p>
        </p:txBody>
      </p:sp>
      <p:grpSp>
        <p:nvGrpSpPr>
          <p:cNvPr id="13" name="Group 97"/>
          <p:cNvGrpSpPr>
            <a:grpSpLocks/>
          </p:cNvGrpSpPr>
          <p:nvPr/>
        </p:nvGrpSpPr>
        <p:grpSpPr bwMode="auto">
          <a:xfrm>
            <a:off x="7907338" y="2565400"/>
            <a:ext cx="1457325" cy="779463"/>
            <a:chOff x="3060" y="2551"/>
            <a:chExt cx="588" cy="486"/>
          </a:xfrm>
        </p:grpSpPr>
        <p:pic>
          <p:nvPicPr>
            <p:cNvPr id="111725" name="Picture 98" descr="cognos-fm-dashboard"/>
            <p:cNvPicPr>
              <a:picLocks noChangeAspect="1" noChangeArrowheads="1"/>
            </p:cNvPicPr>
            <p:nvPr/>
          </p:nvPicPr>
          <p:blipFill>
            <a:blip r:embed="rId25"/>
            <a:srcRect/>
            <a:stretch>
              <a:fillRect/>
            </a:stretch>
          </p:blipFill>
          <p:spPr bwMode="auto">
            <a:xfrm>
              <a:off x="3084" y="2688"/>
              <a:ext cx="516" cy="349"/>
            </a:xfrm>
            <a:prstGeom prst="rect">
              <a:avLst/>
            </a:prstGeom>
            <a:noFill/>
            <a:ln w="9525">
              <a:noFill/>
              <a:miter lim="800000"/>
              <a:headEnd/>
              <a:tailEnd/>
            </a:ln>
          </p:spPr>
        </p:pic>
        <p:grpSp>
          <p:nvGrpSpPr>
            <p:cNvPr id="111726" name="Group 99"/>
            <p:cNvGrpSpPr>
              <a:grpSpLocks/>
            </p:cNvGrpSpPr>
            <p:nvPr/>
          </p:nvGrpSpPr>
          <p:grpSpPr bwMode="auto">
            <a:xfrm>
              <a:off x="3060" y="2551"/>
              <a:ext cx="588" cy="227"/>
              <a:chOff x="1911" y="3823"/>
              <a:chExt cx="588" cy="227"/>
            </a:xfrm>
          </p:grpSpPr>
          <p:pic>
            <p:nvPicPr>
              <p:cNvPr id="111727" name="Picture 100" descr="cognos"/>
              <p:cNvPicPr>
                <a:picLocks noChangeAspect="1" noChangeArrowheads="1"/>
              </p:cNvPicPr>
              <p:nvPr/>
            </p:nvPicPr>
            <p:blipFill>
              <a:blip r:embed="rId26"/>
              <a:srcRect/>
              <a:stretch>
                <a:fillRect/>
              </a:stretch>
            </p:blipFill>
            <p:spPr bwMode="auto">
              <a:xfrm>
                <a:off x="1911" y="3823"/>
                <a:ext cx="588" cy="227"/>
              </a:xfrm>
              <a:prstGeom prst="rect">
                <a:avLst/>
              </a:prstGeom>
              <a:noFill/>
              <a:ln w="9525">
                <a:noFill/>
                <a:miter lim="800000"/>
                <a:headEnd/>
                <a:tailEnd/>
              </a:ln>
            </p:spPr>
          </p:pic>
          <p:pic>
            <p:nvPicPr>
              <p:cNvPr id="111728" name="Picture 101" descr="Cognos_IBM_logo copy"/>
              <p:cNvPicPr>
                <a:picLocks noChangeAspect="1" noChangeArrowheads="1"/>
              </p:cNvPicPr>
              <p:nvPr/>
            </p:nvPicPr>
            <p:blipFill>
              <a:blip r:embed="rId27"/>
              <a:srcRect b="38040"/>
              <a:stretch>
                <a:fillRect/>
              </a:stretch>
            </p:blipFill>
            <p:spPr bwMode="auto">
              <a:xfrm>
                <a:off x="1969" y="3863"/>
                <a:ext cx="461" cy="123"/>
              </a:xfrm>
              <a:prstGeom prst="rect">
                <a:avLst/>
              </a:prstGeom>
              <a:noFill/>
              <a:ln w="9525">
                <a:noFill/>
                <a:miter lim="800000"/>
                <a:headEnd/>
                <a:tailEnd/>
              </a:ln>
            </p:spPr>
          </p:pic>
        </p:grpSp>
      </p:grpSp>
      <p:sp>
        <p:nvSpPr>
          <p:cNvPr id="111718" name="AutoShape 102"/>
          <p:cNvSpPr>
            <a:spLocks noChangeArrowheads="1"/>
          </p:cNvSpPr>
          <p:nvPr/>
        </p:nvSpPr>
        <p:spPr bwMode="auto">
          <a:xfrm>
            <a:off x="10302875" y="2133600"/>
            <a:ext cx="287338" cy="1511300"/>
          </a:xfrm>
          <a:prstGeom prst="upDownArrow">
            <a:avLst>
              <a:gd name="adj1" fmla="val 34306"/>
              <a:gd name="adj2" fmla="val 41420"/>
            </a:avLst>
          </a:prstGeom>
          <a:solidFill>
            <a:srgbClr val="008000"/>
          </a:solidFill>
          <a:ln w="9525" algn="ctr">
            <a:noFill/>
            <a:miter lim="800000"/>
            <a:headEnd/>
            <a:tailEnd/>
          </a:ln>
          <a:effectLst>
            <a:outerShdw dist="17961" dir="2700000" algn="ctr" rotWithShape="0">
              <a:schemeClr val="bg1"/>
            </a:outerShdw>
          </a:effectLst>
        </p:spPr>
        <p:txBody>
          <a:bodyPr wrap="none" anchor="ctr"/>
          <a:lstStyle/>
          <a:p>
            <a:pPr>
              <a:defRPr/>
            </a:pPr>
            <a:endParaRPr lang="da-DK"/>
          </a:p>
        </p:txBody>
      </p:sp>
      <p:sp>
        <p:nvSpPr>
          <p:cNvPr id="111703" name="Rectangle 103"/>
          <p:cNvSpPr>
            <a:spLocks noChangeArrowheads="1"/>
          </p:cNvSpPr>
          <p:nvPr/>
        </p:nvSpPr>
        <p:spPr bwMode="auto">
          <a:xfrm>
            <a:off x="6086475" y="620713"/>
            <a:ext cx="1820863" cy="528637"/>
          </a:xfrm>
          <a:prstGeom prst="rect">
            <a:avLst/>
          </a:prstGeom>
          <a:solidFill>
            <a:srgbClr val="CCECFF"/>
          </a:solidFill>
          <a:ln w="25400" algn="ctr">
            <a:solidFill>
              <a:schemeClr val="tx1"/>
            </a:solidFill>
            <a:miter lim="800000"/>
            <a:headEnd/>
            <a:tailEnd/>
          </a:ln>
        </p:spPr>
        <p:txBody>
          <a:bodyPr wrap="none" anchor="ctr"/>
          <a:lstStyle/>
          <a:p>
            <a:pPr algn="ctr"/>
            <a:endParaRPr lang="da-DK" sz="1200" b="1"/>
          </a:p>
        </p:txBody>
      </p:sp>
      <p:sp>
        <p:nvSpPr>
          <p:cNvPr id="111704" name="Rectangle 104"/>
          <p:cNvSpPr>
            <a:spLocks noChangeArrowheads="1"/>
          </p:cNvSpPr>
          <p:nvPr/>
        </p:nvSpPr>
        <p:spPr bwMode="auto">
          <a:xfrm>
            <a:off x="5510213" y="836613"/>
            <a:ext cx="1912937" cy="457200"/>
          </a:xfrm>
          <a:prstGeom prst="rect">
            <a:avLst/>
          </a:prstGeom>
          <a:solidFill>
            <a:srgbClr val="CCECFF"/>
          </a:solidFill>
          <a:ln w="25400" algn="ctr">
            <a:solidFill>
              <a:schemeClr val="tx1"/>
            </a:solidFill>
            <a:miter lim="800000"/>
            <a:headEnd/>
            <a:tailEnd/>
          </a:ln>
        </p:spPr>
        <p:txBody>
          <a:bodyPr wrap="none" anchor="ctr"/>
          <a:lstStyle/>
          <a:p>
            <a:pPr algn="ctr"/>
            <a:endParaRPr lang="da-DK" sz="1200" b="1"/>
          </a:p>
        </p:txBody>
      </p:sp>
      <p:sp>
        <p:nvSpPr>
          <p:cNvPr id="14" name="Rectangle 105"/>
          <p:cNvSpPr>
            <a:spLocks noChangeArrowheads="1"/>
          </p:cNvSpPr>
          <p:nvPr/>
        </p:nvSpPr>
        <p:spPr bwMode="auto">
          <a:xfrm>
            <a:off x="4935538" y="1052513"/>
            <a:ext cx="2300287" cy="387350"/>
          </a:xfrm>
          <a:prstGeom prst="rect">
            <a:avLst/>
          </a:prstGeom>
          <a:solidFill>
            <a:srgbClr val="CCECFF"/>
          </a:solidFill>
          <a:ln w="25400" algn="ctr">
            <a:solidFill>
              <a:schemeClr val="tx1"/>
            </a:solidFill>
            <a:miter lim="800000"/>
            <a:headEnd/>
            <a:tailEnd/>
          </a:ln>
        </p:spPr>
        <p:txBody>
          <a:bodyPr wrap="none" anchor="ctr"/>
          <a:lstStyle/>
          <a:p>
            <a:pPr algn="ctr"/>
            <a:r>
              <a:rPr lang="en-US" sz="1200" b="1"/>
              <a:t>Data Feeds (NYSE)</a:t>
            </a:r>
          </a:p>
        </p:txBody>
      </p:sp>
      <p:sp>
        <p:nvSpPr>
          <p:cNvPr id="15" name="Rectangle 106"/>
          <p:cNvSpPr>
            <a:spLocks noChangeArrowheads="1"/>
          </p:cNvSpPr>
          <p:nvPr/>
        </p:nvSpPr>
        <p:spPr bwMode="auto">
          <a:xfrm>
            <a:off x="9153525" y="739775"/>
            <a:ext cx="2684463" cy="457200"/>
          </a:xfrm>
          <a:prstGeom prst="rect">
            <a:avLst/>
          </a:prstGeom>
          <a:solidFill>
            <a:srgbClr val="CCECFF"/>
          </a:solidFill>
          <a:ln w="25400" algn="ctr">
            <a:solidFill>
              <a:schemeClr val="tx1"/>
            </a:solidFill>
            <a:miter lim="800000"/>
            <a:headEnd/>
            <a:tailEnd/>
          </a:ln>
        </p:spPr>
        <p:txBody>
          <a:bodyPr wrap="none" anchor="ctr"/>
          <a:lstStyle/>
          <a:p>
            <a:pPr algn="ctr"/>
            <a:r>
              <a:rPr lang="en-US" sz="1200" b="1"/>
              <a:t>Simulated Venue for</a:t>
            </a:r>
          </a:p>
          <a:p>
            <a:pPr algn="ctr"/>
            <a:r>
              <a:rPr lang="en-US" sz="1200" b="1"/>
              <a:t>Order execution</a:t>
            </a:r>
          </a:p>
        </p:txBody>
      </p:sp>
      <p:sp>
        <p:nvSpPr>
          <p:cNvPr id="111723" name="Rectangle 107"/>
          <p:cNvSpPr>
            <a:spLocks noChangeArrowheads="1"/>
          </p:cNvSpPr>
          <p:nvPr/>
        </p:nvSpPr>
        <p:spPr bwMode="auto">
          <a:xfrm>
            <a:off x="9728200" y="1989138"/>
            <a:ext cx="1631950" cy="150812"/>
          </a:xfrm>
          <a:prstGeom prst="rect">
            <a:avLst/>
          </a:prstGeom>
          <a:solidFill>
            <a:srgbClr val="FFFFFF"/>
          </a:solidFill>
          <a:ln w="9525">
            <a:solidFill>
              <a:srgbClr val="000000"/>
            </a:solidFill>
            <a:miter lim="800000"/>
            <a:headEnd/>
            <a:tailEnd/>
          </a:ln>
          <a:effectLst>
            <a:outerShdw dist="35921" dir="2700000" algn="ctr" rotWithShape="0">
              <a:schemeClr val="bg1"/>
            </a:outerShdw>
          </a:effectLst>
        </p:spPr>
        <p:txBody>
          <a:bodyPr wrap="none" anchor="ctr"/>
          <a:lstStyle/>
          <a:p>
            <a:pPr algn="ctr">
              <a:defRPr/>
            </a:pPr>
            <a:r>
              <a:rPr lang="en-US" sz="1000" b="1">
                <a:solidFill>
                  <a:srgbClr val="000000"/>
                </a:solidFill>
              </a:rPr>
              <a:t>Gateway</a:t>
            </a:r>
          </a:p>
        </p:txBody>
      </p:sp>
      <p:sp>
        <p:nvSpPr>
          <p:cNvPr id="111724" name="AutoShape 108"/>
          <p:cNvSpPr>
            <a:spLocks noChangeArrowheads="1"/>
          </p:cNvSpPr>
          <p:nvPr/>
        </p:nvSpPr>
        <p:spPr bwMode="auto">
          <a:xfrm flipH="1">
            <a:off x="10302875" y="1700213"/>
            <a:ext cx="142875" cy="287337"/>
          </a:xfrm>
          <a:prstGeom prst="upDownArrow">
            <a:avLst>
              <a:gd name="adj1" fmla="val 50000"/>
              <a:gd name="adj2" fmla="val 40222"/>
            </a:avLst>
          </a:prstGeom>
          <a:solidFill>
            <a:srgbClr val="969696"/>
          </a:solidFill>
          <a:ln w="9525" algn="ctr">
            <a:noFill/>
            <a:miter lim="800000"/>
            <a:headEnd/>
            <a:tailEnd/>
          </a:ln>
          <a:effectLst>
            <a:outerShdw dist="17961" dir="2700000" algn="ctr" rotWithShape="0">
              <a:schemeClr val="bg1"/>
            </a:outerShdw>
          </a:effectLst>
        </p:spPr>
        <p:txBody>
          <a:bodyPr wrap="none" anchor="ctr"/>
          <a:lstStyle/>
          <a:p>
            <a:pPr>
              <a:defRPr/>
            </a:pPr>
            <a:endParaRPr lang="da-DK"/>
          </a:p>
        </p:txBody>
      </p:sp>
      <p:sp>
        <p:nvSpPr>
          <p:cNvPr id="111709" name="Text Box 109"/>
          <p:cNvSpPr txBox="1">
            <a:spLocks noChangeArrowheads="1"/>
          </p:cNvSpPr>
          <p:nvPr/>
        </p:nvSpPr>
        <p:spPr bwMode="auto">
          <a:xfrm>
            <a:off x="5703888" y="825500"/>
            <a:ext cx="1774825" cy="228600"/>
          </a:xfrm>
          <a:prstGeom prst="rect">
            <a:avLst/>
          </a:prstGeom>
          <a:noFill/>
          <a:ln w="9525">
            <a:noFill/>
            <a:miter lim="800000"/>
            <a:headEnd/>
            <a:tailEnd/>
          </a:ln>
        </p:spPr>
        <p:txBody>
          <a:bodyPr wrap="none">
            <a:spAutoFit/>
          </a:bodyPr>
          <a:lstStyle/>
          <a:p>
            <a:pPr>
              <a:buClr>
                <a:srgbClr val="000000"/>
              </a:buClr>
              <a:buSzPct val="100000"/>
              <a:buFont typeface="Times New Roman" pitchFamily="18" charset="0"/>
              <a:buNone/>
            </a:pPr>
            <a:r>
              <a:rPr lang="en-US" sz="900" b="1"/>
              <a:t>Data Feed (NASDAQ)</a:t>
            </a:r>
          </a:p>
        </p:txBody>
      </p:sp>
      <p:sp>
        <p:nvSpPr>
          <p:cNvPr id="16" name="Text Box 110"/>
          <p:cNvSpPr txBox="1">
            <a:spLocks noChangeArrowheads="1"/>
          </p:cNvSpPr>
          <p:nvPr/>
        </p:nvSpPr>
        <p:spPr bwMode="auto">
          <a:xfrm>
            <a:off x="6180138" y="608013"/>
            <a:ext cx="1535112" cy="228600"/>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en-US" sz="900" b="1"/>
              <a:t>Data Feed (IDC)</a:t>
            </a:r>
          </a:p>
        </p:txBody>
      </p:sp>
      <p:sp>
        <p:nvSpPr>
          <p:cNvPr id="17" name="Text Box 111"/>
          <p:cNvSpPr txBox="1">
            <a:spLocks noChangeArrowheads="1"/>
          </p:cNvSpPr>
          <p:nvPr/>
        </p:nvSpPr>
        <p:spPr bwMode="auto">
          <a:xfrm>
            <a:off x="3432175" y="1985963"/>
            <a:ext cx="4475163" cy="290512"/>
          </a:xfrm>
          <a:prstGeom prst="rect">
            <a:avLst/>
          </a:prstGeom>
          <a:noFill/>
          <a:ln w="9525">
            <a:noFill/>
            <a:miter lim="800000"/>
            <a:headEnd/>
            <a:tailEnd/>
          </a:ln>
        </p:spPr>
        <p:txBody>
          <a:bodyPr>
            <a:spAutoFit/>
          </a:bodyPr>
          <a:lstStyle/>
          <a:p>
            <a:r>
              <a:rPr lang="en-US" sz="1300" b="1">
                <a:latin typeface="Arial Narrow" pitchFamily="34" charset="0"/>
              </a:rPr>
              <a:t>Market Data Distribution</a:t>
            </a:r>
          </a:p>
        </p:txBody>
      </p:sp>
      <p:grpSp>
        <p:nvGrpSpPr>
          <p:cNvPr id="111712" name="Group 112"/>
          <p:cNvGrpSpPr>
            <a:grpSpLocks/>
          </p:cNvGrpSpPr>
          <p:nvPr/>
        </p:nvGrpSpPr>
        <p:grpSpPr bwMode="auto">
          <a:xfrm>
            <a:off x="3230563" y="2162175"/>
            <a:ext cx="2109787" cy="1255713"/>
            <a:chOff x="1293" y="1344"/>
            <a:chExt cx="998" cy="791"/>
          </a:xfrm>
        </p:grpSpPr>
        <p:grpSp>
          <p:nvGrpSpPr>
            <p:cNvPr id="111720" name="Group 113"/>
            <p:cNvGrpSpPr>
              <a:grpSpLocks/>
            </p:cNvGrpSpPr>
            <p:nvPr/>
          </p:nvGrpSpPr>
          <p:grpSpPr bwMode="auto">
            <a:xfrm>
              <a:off x="1383" y="1559"/>
              <a:ext cx="907" cy="576"/>
              <a:chOff x="336" y="1200"/>
              <a:chExt cx="1074" cy="816"/>
            </a:xfrm>
          </p:grpSpPr>
          <p:sp>
            <p:nvSpPr>
              <p:cNvPr id="181339" name="Rectangle 91"/>
              <p:cNvSpPr>
                <a:spLocks noChangeArrowheads="1"/>
              </p:cNvSpPr>
              <p:nvPr/>
            </p:nvSpPr>
            <p:spPr bwMode="auto">
              <a:xfrm>
                <a:off x="348" y="1200"/>
                <a:ext cx="1063" cy="816"/>
              </a:xfrm>
              <a:prstGeom prst="rect">
                <a:avLst/>
              </a:prstGeom>
              <a:solidFill>
                <a:schemeClr val="bg1"/>
              </a:solidFill>
              <a:ln w="9525" algn="ctr">
                <a:solidFill>
                  <a:srgbClr val="336699"/>
                </a:solidFill>
                <a:miter lim="800000"/>
                <a:headEnd/>
                <a:tailEnd/>
              </a:ln>
              <a:effectLst>
                <a:outerShdw dist="35921" dir="2700000" algn="ctr" rotWithShape="0">
                  <a:schemeClr val="tx1"/>
                </a:outerShdw>
              </a:effectLst>
            </p:spPr>
            <p:txBody>
              <a:bodyPr wrap="none" anchor="ctr"/>
              <a:lstStyle/>
              <a:p>
                <a:pPr defTabSz="914400">
                  <a:defRPr/>
                </a:pPr>
                <a:endParaRPr lang="en-US" sz="1800"/>
              </a:p>
            </p:txBody>
          </p:sp>
          <p:pic>
            <p:nvPicPr>
              <p:cNvPr id="18" name="Picture 117" descr="WFO.png"/>
              <p:cNvPicPr>
                <a:picLocks noChangeAspect="1"/>
              </p:cNvPicPr>
              <p:nvPr/>
            </p:nvPicPr>
            <p:blipFill>
              <a:blip r:embed="rId28"/>
              <a:srcRect/>
              <a:stretch>
                <a:fillRect/>
              </a:stretch>
            </p:blipFill>
            <p:spPr bwMode="auto">
              <a:xfrm>
                <a:off x="336" y="1344"/>
                <a:ext cx="1064" cy="624"/>
              </a:xfrm>
              <a:prstGeom prst="rect">
                <a:avLst/>
              </a:prstGeom>
              <a:noFill/>
              <a:ln w="9525">
                <a:noFill/>
                <a:miter lim="800000"/>
                <a:headEnd/>
                <a:tailEnd/>
              </a:ln>
            </p:spPr>
          </p:pic>
        </p:grpSp>
        <p:sp>
          <p:nvSpPr>
            <p:cNvPr id="111732" name="Text Box 116"/>
            <p:cNvSpPr txBox="1">
              <a:spLocks noChangeArrowheads="1"/>
            </p:cNvSpPr>
            <p:nvPr/>
          </p:nvSpPr>
          <p:spPr bwMode="auto">
            <a:xfrm>
              <a:off x="1383" y="1570"/>
              <a:ext cx="908" cy="173"/>
            </a:xfrm>
            <a:prstGeom prst="rect">
              <a:avLst/>
            </a:prstGeom>
            <a:solidFill>
              <a:srgbClr val="FFFFCC"/>
            </a:solidFill>
            <a:ln w="9525" algn="ctr">
              <a:noFill/>
              <a:miter lim="800000"/>
              <a:headEnd/>
              <a:tailEnd/>
            </a:ln>
            <a:effectLst>
              <a:outerShdw dist="17961" dir="2700000" algn="ctr" rotWithShape="0">
                <a:schemeClr val="bg1"/>
              </a:outerShdw>
            </a:effectLst>
          </p:spPr>
          <p:txBody>
            <a:bodyPr>
              <a:spAutoFit/>
            </a:bodyPr>
            <a:lstStyle/>
            <a:p>
              <a:pPr>
                <a:spcBef>
                  <a:spcPct val="50000"/>
                </a:spcBef>
                <a:defRPr/>
              </a:pPr>
              <a:r>
                <a:rPr lang="en-US" sz="1200" b="1"/>
                <a:t>Front Office v3.0</a:t>
              </a:r>
            </a:p>
          </p:txBody>
        </p:sp>
        <p:pic>
          <p:nvPicPr>
            <p:cNvPr id="111722" name="Picture 117" descr="websphere-web"/>
            <p:cNvPicPr>
              <a:picLocks noChangeAspect="1" noChangeArrowheads="1"/>
            </p:cNvPicPr>
            <p:nvPr/>
          </p:nvPicPr>
          <p:blipFill>
            <a:blip r:embed="rId18"/>
            <a:srcRect l="37402" t="23567" r="40234" b="65886"/>
            <a:stretch>
              <a:fillRect/>
            </a:stretch>
          </p:blipFill>
          <p:spPr bwMode="auto">
            <a:xfrm>
              <a:off x="1293" y="1344"/>
              <a:ext cx="816" cy="329"/>
            </a:xfrm>
            <a:prstGeom prst="rect">
              <a:avLst/>
            </a:prstGeom>
            <a:noFill/>
            <a:ln w="9525">
              <a:noFill/>
              <a:miter lim="800000"/>
              <a:headEnd/>
              <a:tailEnd/>
            </a:ln>
          </p:spPr>
        </p:pic>
      </p:grpSp>
      <p:sp>
        <p:nvSpPr>
          <p:cNvPr id="111713" name="AutoShape 118"/>
          <p:cNvSpPr>
            <a:spLocks noChangeArrowheads="1"/>
          </p:cNvSpPr>
          <p:nvPr/>
        </p:nvSpPr>
        <p:spPr bwMode="auto">
          <a:xfrm>
            <a:off x="1485900" y="4941888"/>
            <a:ext cx="1341438" cy="142875"/>
          </a:xfrm>
          <a:prstGeom prst="leftArrow">
            <a:avLst>
              <a:gd name="adj1" fmla="val 50000"/>
              <a:gd name="adj2" fmla="val 234722"/>
            </a:avLst>
          </a:prstGeom>
          <a:solidFill>
            <a:schemeClr val="tx1"/>
          </a:solidFill>
          <a:ln w="9525">
            <a:solidFill>
              <a:schemeClr val="tx1"/>
            </a:solidFill>
            <a:miter lim="800000"/>
            <a:headEnd/>
            <a:tailEnd/>
          </a:ln>
        </p:spPr>
        <p:txBody>
          <a:bodyPr wrap="none" anchor="ctr"/>
          <a:lstStyle/>
          <a:p>
            <a:endParaRPr lang="da-DK"/>
          </a:p>
        </p:txBody>
      </p:sp>
      <p:sp>
        <p:nvSpPr>
          <p:cNvPr id="111714" name="AutoShape 119"/>
          <p:cNvSpPr>
            <a:spLocks noChangeArrowheads="1"/>
          </p:cNvSpPr>
          <p:nvPr/>
        </p:nvSpPr>
        <p:spPr bwMode="auto">
          <a:xfrm>
            <a:off x="5413375" y="4005263"/>
            <a:ext cx="192088" cy="647700"/>
          </a:xfrm>
          <a:prstGeom prst="downArrow">
            <a:avLst>
              <a:gd name="adj1" fmla="val 50000"/>
              <a:gd name="adj2" fmla="val 84297"/>
            </a:avLst>
          </a:prstGeom>
          <a:solidFill>
            <a:srgbClr val="008000"/>
          </a:solidFill>
          <a:ln w="9525">
            <a:solidFill>
              <a:schemeClr val="tx1"/>
            </a:solidFill>
            <a:miter lim="800000"/>
            <a:headEnd/>
            <a:tailEnd/>
          </a:ln>
        </p:spPr>
        <p:txBody>
          <a:bodyPr wrap="none" anchor="ctr"/>
          <a:lstStyle/>
          <a:p>
            <a:endParaRPr lang="da-DK"/>
          </a:p>
        </p:txBody>
      </p:sp>
      <p:sp>
        <p:nvSpPr>
          <p:cNvPr id="111715" name="AutoShape 120"/>
          <p:cNvSpPr>
            <a:spLocks noChangeArrowheads="1"/>
          </p:cNvSpPr>
          <p:nvPr/>
        </p:nvSpPr>
        <p:spPr bwMode="auto">
          <a:xfrm>
            <a:off x="6467475" y="4005263"/>
            <a:ext cx="193675" cy="936625"/>
          </a:xfrm>
          <a:prstGeom prst="upArrow">
            <a:avLst>
              <a:gd name="adj1" fmla="val 50000"/>
              <a:gd name="adj2" fmla="val 120902"/>
            </a:avLst>
          </a:prstGeom>
          <a:solidFill>
            <a:srgbClr val="008000"/>
          </a:solidFill>
          <a:ln w="9525">
            <a:solidFill>
              <a:schemeClr val="tx1"/>
            </a:solidFill>
            <a:miter lim="800000"/>
            <a:headEnd/>
            <a:tailEnd/>
          </a:ln>
        </p:spPr>
        <p:txBody>
          <a:bodyPr wrap="none" anchor="ctr"/>
          <a:lstStyle/>
          <a:p>
            <a:endParaRPr lang="da-DK"/>
          </a:p>
        </p:txBody>
      </p:sp>
      <p:sp>
        <p:nvSpPr>
          <p:cNvPr id="111716" name="AutoShape 121"/>
          <p:cNvSpPr>
            <a:spLocks noChangeArrowheads="1"/>
          </p:cNvSpPr>
          <p:nvPr/>
        </p:nvSpPr>
        <p:spPr bwMode="auto">
          <a:xfrm>
            <a:off x="8864600" y="4005263"/>
            <a:ext cx="192088" cy="287337"/>
          </a:xfrm>
          <a:prstGeom prst="downArrow">
            <a:avLst>
              <a:gd name="adj1" fmla="val 50000"/>
              <a:gd name="adj2" fmla="val 37397"/>
            </a:avLst>
          </a:prstGeom>
          <a:solidFill>
            <a:srgbClr val="008000"/>
          </a:solidFill>
          <a:ln w="9525">
            <a:solidFill>
              <a:schemeClr val="tx1"/>
            </a:solidFill>
            <a:miter lim="800000"/>
            <a:headEnd/>
            <a:tailEnd/>
          </a:ln>
        </p:spPr>
        <p:txBody>
          <a:bodyPr wrap="none" anchor="ctr"/>
          <a:lstStyle/>
          <a:p>
            <a:endParaRPr lang="da-DK"/>
          </a:p>
        </p:txBody>
      </p:sp>
      <p:sp>
        <p:nvSpPr>
          <p:cNvPr id="111717" name="AutoShape 122"/>
          <p:cNvSpPr>
            <a:spLocks noChangeArrowheads="1"/>
          </p:cNvSpPr>
          <p:nvPr/>
        </p:nvSpPr>
        <p:spPr bwMode="auto">
          <a:xfrm>
            <a:off x="10398125" y="4005263"/>
            <a:ext cx="192088" cy="288925"/>
          </a:xfrm>
          <a:prstGeom prst="upArrow">
            <a:avLst>
              <a:gd name="adj1" fmla="val 50000"/>
              <a:gd name="adj2" fmla="val 37603"/>
            </a:avLst>
          </a:prstGeom>
          <a:solidFill>
            <a:srgbClr val="008000"/>
          </a:solidFill>
          <a:ln w="9525">
            <a:solidFill>
              <a:schemeClr val="tx1"/>
            </a:solidFill>
            <a:miter lim="800000"/>
            <a:headEnd/>
            <a:tailEnd/>
          </a:ln>
        </p:spPr>
        <p:txBody>
          <a:bodyPr wrap="none" anchor="ctr"/>
          <a:lstStyle/>
          <a:p>
            <a:endParaRPr lang="da-DK"/>
          </a:p>
        </p:txBody>
      </p:sp>
      <p:sp>
        <p:nvSpPr>
          <p:cNvPr id="19" name="AutoShape 123"/>
          <p:cNvSpPr>
            <a:spLocks noChangeArrowheads="1"/>
          </p:cNvSpPr>
          <p:nvPr/>
        </p:nvSpPr>
        <p:spPr bwMode="auto">
          <a:xfrm>
            <a:off x="8672513" y="3355975"/>
            <a:ext cx="192087" cy="288925"/>
          </a:xfrm>
          <a:prstGeom prst="upArrow">
            <a:avLst>
              <a:gd name="adj1" fmla="val 50000"/>
              <a:gd name="adj2" fmla="val 37603"/>
            </a:avLst>
          </a:prstGeom>
          <a:solidFill>
            <a:srgbClr val="008000"/>
          </a:solidFill>
          <a:ln w="9525">
            <a:solidFill>
              <a:schemeClr val="tx1"/>
            </a:solidFill>
            <a:miter lim="800000"/>
            <a:headEnd/>
            <a:tailEnd/>
          </a:ln>
        </p:spPr>
        <p:txBody>
          <a:bodyPr wrap="none" anchor="ctr"/>
          <a:lstStyle/>
          <a:p>
            <a:endParaRPr lang="da-DK"/>
          </a:p>
        </p:txBody>
      </p:sp>
      <p:sp>
        <p:nvSpPr>
          <p:cNvPr id="111719" name="AutoShape 124"/>
          <p:cNvSpPr>
            <a:spLocks noChangeArrowheads="1"/>
          </p:cNvSpPr>
          <p:nvPr/>
        </p:nvSpPr>
        <p:spPr bwMode="auto">
          <a:xfrm>
            <a:off x="1100138" y="3984625"/>
            <a:ext cx="131762" cy="381000"/>
          </a:xfrm>
          <a:prstGeom prst="upArrow">
            <a:avLst>
              <a:gd name="adj1" fmla="val 50000"/>
              <a:gd name="adj2" fmla="val 72289"/>
            </a:avLst>
          </a:prstGeom>
          <a:solidFill>
            <a:schemeClr val="tx1"/>
          </a:solidFill>
          <a:ln w="9525">
            <a:solidFill>
              <a:schemeClr val="tx1"/>
            </a:solidFill>
            <a:miter lim="800000"/>
            <a:headEnd/>
            <a:tailEnd/>
          </a:ln>
        </p:spPr>
        <p:txBody>
          <a:bodyPr wrap="none" anchor="ctr"/>
          <a:lstStyle/>
          <a:p>
            <a:endParaRPr lang="da-DK"/>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86" name="Picture 77"/>
          <p:cNvPicPr>
            <a:picLocks noChangeAspect="1" noChangeArrowheads="1"/>
          </p:cNvPicPr>
          <p:nvPr/>
        </p:nvPicPr>
        <p:blipFill>
          <a:blip r:embed="rId4"/>
          <a:srcRect/>
          <a:stretch>
            <a:fillRect/>
          </a:stretch>
        </p:blipFill>
        <p:spPr bwMode="auto">
          <a:xfrm>
            <a:off x="1239838" y="2044700"/>
            <a:ext cx="1684337" cy="1096963"/>
          </a:xfrm>
          <a:prstGeom prst="rect">
            <a:avLst/>
          </a:prstGeom>
          <a:noFill/>
          <a:ln w="9525">
            <a:noFill/>
            <a:miter lim="800000"/>
            <a:headEnd/>
            <a:tailEnd/>
          </a:ln>
        </p:spPr>
      </p:pic>
      <p:grpSp>
        <p:nvGrpSpPr>
          <p:cNvPr id="113687" name="Group 97"/>
          <p:cNvGrpSpPr>
            <a:grpSpLocks/>
          </p:cNvGrpSpPr>
          <p:nvPr/>
        </p:nvGrpSpPr>
        <p:grpSpPr bwMode="auto">
          <a:xfrm>
            <a:off x="9690100" y="1758950"/>
            <a:ext cx="2259013" cy="2084388"/>
            <a:chOff x="5957321" y="1715878"/>
            <a:chExt cx="1696973" cy="2084935"/>
          </a:xfrm>
        </p:grpSpPr>
        <p:pic>
          <p:nvPicPr>
            <p:cNvPr id="113747" name="Picture 5" descr="brokers-light"/>
            <p:cNvPicPr>
              <a:picLocks noChangeAspect="1" noChangeArrowheads="1"/>
            </p:cNvPicPr>
            <p:nvPr/>
          </p:nvPicPr>
          <p:blipFill>
            <a:blip r:embed="rId5"/>
            <a:srcRect/>
            <a:stretch>
              <a:fillRect/>
            </a:stretch>
          </p:blipFill>
          <p:spPr bwMode="auto">
            <a:xfrm>
              <a:off x="5993894" y="1715878"/>
              <a:ext cx="1660400" cy="2084935"/>
            </a:xfrm>
            <a:prstGeom prst="rect">
              <a:avLst/>
            </a:prstGeom>
            <a:noFill/>
            <a:ln w="9525">
              <a:noFill/>
              <a:miter lim="800000"/>
              <a:headEnd/>
              <a:tailEnd/>
            </a:ln>
          </p:spPr>
        </p:pic>
        <p:grpSp>
          <p:nvGrpSpPr>
            <p:cNvPr id="113748" name="TextBox 94"/>
            <p:cNvGrpSpPr>
              <a:grpSpLocks/>
            </p:cNvGrpSpPr>
            <p:nvPr/>
          </p:nvGrpSpPr>
          <p:grpSpPr bwMode="auto">
            <a:xfrm>
              <a:off x="5949696" y="1747493"/>
              <a:ext cx="1578864" cy="1987296"/>
              <a:chOff x="5949696" y="1956816"/>
              <a:chExt cx="1578864" cy="1987296"/>
            </a:xfrm>
          </p:grpSpPr>
          <p:pic>
            <p:nvPicPr>
              <p:cNvPr id="113749" name="TextBox 94"/>
              <p:cNvPicPr>
                <a:picLocks noChangeArrowheads="1"/>
              </p:cNvPicPr>
              <p:nvPr/>
            </p:nvPicPr>
            <p:blipFill>
              <a:blip r:embed="rId6"/>
              <a:srcRect/>
              <a:stretch>
                <a:fillRect/>
              </a:stretch>
            </p:blipFill>
            <p:spPr bwMode="auto">
              <a:xfrm>
                <a:off x="5949696" y="1956816"/>
                <a:ext cx="1578864" cy="1987296"/>
              </a:xfrm>
              <a:prstGeom prst="rect">
                <a:avLst/>
              </a:prstGeom>
              <a:noFill/>
              <a:ln w="9525">
                <a:noFill/>
                <a:miter lim="800000"/>
                <a:headEnd/>
                <a:tailEnd/>
              </a:ln>
            </p:spPr>
          </p:pic>
          <p:sp>
            <p:nvSpPr>
              <p:cNvPr id="113750" name="Text Box 74"/>
              <p:cNvSpPr txBox="1">
                <a:spLocks noChangeArrowheads="1"/>
              </p:cNvSpPr>
              <p:nvPr/>
            </p:nvSpPr>
            <p:spPr bwMode="auto">
              <a:xfrm>
                <a:off x="5957321" y="1963897"/>
                <a:ext cx="1567188" cy="1971773"/>
              </a:xfrm>
              <a:prstGeom prst="rect">
                <a:avLst/>
              </a:prstGeom>
              <a:noFill/>
              <a:ln w="9525">
                <a:noFill/>
                <a:miter lim="800000"/>
                <a:headEnd/>
                <a:tailEnd/>
              </a:ln>
            </p:spPr>
            <p:txBody>
              <a:bodyPr/>
              <a:lstStyle/>
              <a:p>
                <a:pPr defTabSz="914400"/>
                <a:endParaRPr lang="en-GB" sz="1800">
                  <a:ea typeface="MS PGothic" pitchFamily="34" charset="-128"/>
                </a:endParaRPr>
              </a:p>
            </p:txBody>
          </p:sp>
        </p:grpSp>
      </p:grpSp>
      <p:grpSp>
        <p:nvGrpSpPr>
          <p:cNvPr id="113688" name="Group 91"/>
          <p:cNvGrpSpPr>
            <a:grpSpLocks/>
          </p:cNvGrpSpPr>
          <p:nvPr/>
        </p:nvGrpSpPr>
        <p:grpSpPr bwMode="auto">
          <a:xfrm>
            <a:off x="401638" y="4402138"/>
            <a:ext cx="3478212" cy="1096962"/>
            <a:chOff x="616" y="1644"/>
            <a:chExt cx="3638" cy="1321"/>
          </a:xfrm>
        </p:grpSpPr>
        <p:sp>
          <p:nvSpPr>
            <p:cNvPr id="113715" name="AutoShape 92" descr="Large grid"/>
            <p:cNvSpPr>
              <a:spLocks noChangeArrowheads="1"/>
            </p:cNvSpPr>
            <p:nvPr/>
          </p:nvSpPr>
          <p:spPr bwMode="auto">
            <a:xfrm>
              <a:off x="616" y="1644"/>
              <a:ext cx="3638" cy="1321"/>
            </a:xfrm>
            <a:prstGeom prst="cube">
              <a:avLst>
                <a:gd name="adj" fmla="val 0"/>
              </a:avLst>
            </a:prstGeom>
            <a:pattFill prst="lgGrid">
              <a:fgClr>
                <a:srgbClr val="C7ECF5"/>
              </a:fgClr>
              <a:bgClr>
                <a:srgbClr val="F8F8F8"/>
              </a:bgClr>
            </a:pattFill>
            <a:ln w="9525">
              <a:solidFill>
                <a:srgbClr val="006699"/>
              </a:solidFill>
              <a:miter lim="800000"/>
              <a:headEnd/>
              <a:tailEnd/>
            </a:ln>
          </p:spPr>
          <p:txBody>
            <a:bodyPr wrap="none" lIns="0" tIns="0" rIns="0" bIns="0"/>
            <a:lstStyle/>
            <a:p>
              <a:pPr defTabSz="914400"/>
              <a:endParaRPr lang="da-DK" sz="1800" b="1">
                <a:solidFill>
                  <a:srgbClr val="003366"/>
                </a:solidFill>
                <a:ea typeface="MS PGothic" pitchFamily="34" charset="-128"/>
              </a:endParaRPr>
            </a:p>
          </p:txBody>
        </p:sp>
        <p:cxnSp>
          <p:nvCxnSpPr>
            <p:cNvPr id="113716" name="AutoShape 93"/>
            <p:cNvCxnSpPr>
              <a:cxnSpLocks noChangeShapeType="1"/>
            </p:cNvCxnSpPr>
            <p:nvPr/>
          </p:nvCxnSpPr>
          <p:spPr bwMode="black">
            <a:xfrm flipV="1">
              <a:off x="1096" y="2303"/>
              <a:ext cx="205" cy="2"/>
            </a:xfrm>
            <a:prstGeom prst="curvedConnector3">
              <a:avLst>
                <a:gd name="adj1" fmla="val 49755"/>
              </a:avLst>
            </a:prstGeom>
            <a:noFill/>
            <a:ln w="28575">
              <a:solidFill>
                <a:schemeClr val="hlink"/>
              </a:solidFill>
              <a:round/>
              <a:headEnd/>
              <a:tailEnd/>
            </a:ln>
          </p:spPr>
        </p:cxnSp>
        <p:cxnSp>
          <p:nvCxnSpPr>
            <p:cNvPr id="113717" name="AutoShape 94"/>
            <p:cNvCxnSpPr>
              <a:cxnSpLocks noChangeShapeType="1"/>
            </p:cNvCxnSpPr>
            <p:nvPr/>
          </p:nvCxnSpPr>
          <p:spPr bwMode="black">
            <a:xfrm flipV="1">
              <a:off x="3737" y="2291"/>
              <a:ext cx="119" cy="16"/>
            </a:xfrm>
            <a:prstGeom prst="curvedConnector3">
              <a:avLst>
                <a:gd name="adj1" fmla="val 49579"/>
              </a:avLst>
            </a:prstGeom>
            <a:noFill/>
            <a:ln w="28575">
              <a:solidFill>
                <a:schemeClr val="hlink"/>
              </a:solidFill>
              <a:round/>
              <a:headEnd/>
              <a:tailEnd/>
            </a:ln>
          </p:spPr>
        </p:cxnSp>
        <p:pic>
          <p:nvPicPr>
            <p:cNvPr id="113718" name="Picture 95" descr="NYSE"/>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672" y="1705"/>
              <a:ext cx="426" cy="287"/>
            </a:xfrm>
            <a:prstGeom prst="rect">
              <a:avLst/>
            </a:prstGeom>
            <a:noFill/>
            <a:ln w="19050">
              <a:noFill/>
              <a:miter lim="800000"/>
              <a:headEnd/>
              <a:tailEnd/>
            </a:ln>
          </p:spPr>
        </p:pic>
        <p:pic>
          <p:nvPicPr>
            <p:cNvPr id="113719" name="Picture 96" descr="VWAP Timeperiod"/>
            <p:cNvPicPr>
              <a:picLocks noChangeAspect="1" noChangeArrowheads="1"/>
            </p:cNvPicPr>
            <p:nvPr/>
          </p:nvPicPr>
          <p:blipFill>
            <a:blip r:embed="rId8"/>
            <a:srcRect/>
            <a:stretch>
              <a:fillRect/>
            </a:stretch>
          </p:blipFill>
          <p:spPr bwMode="auto">
            <a:xfrm>
              <a:off x="1758" y="1719"/>
              <a:ext cx="319" cy="261"/>
            </a:xfrm>
            <a:prstGeom prst="rect">
              <a:avLst/>
            </a:prstGeom>
            <a:noFill/>
            <a:ln w="9525">
              <a:noFill/>
              <a:miter lim="800000"/>
              <a:headEnd/>
              <a:tailEnd/>
            </a:ln>
          </p:spPr>
        </p:pic>
        <p:cxnSp>
          <p:nvCxnSpPr>
            <p:cNvPr id="113720" name="AutoShape 97"/>
            <p:cNvCxnSpPr>
              <a:cxnSpLocks noChangeShapeType="1"/>
            </p:cNvCxnSpPr>
            <p:nvPr/>
          </p:nvCxnSpPr>
          <p:spPr bwMode="black">
            <a:xfrm>
              <a:off x="2077" y="1850"/>
              <a:ext cx="1779" cy="441"/>
            </a:xfrm>
            <a:prstGeom prst="curvedConnector3">
              <a:avLst>
                <a:gd name="adj1" fmla="val 91343"/>
              </a:avLst>
            </a:prstGeom>
            <a:noFill/>
            <a:ln w="28575">
              <a:solidFill>
                <a:schemeClr val="hlink"/>
              </a:solidFill>
              <a:round/>
              <a:headEnd/>
              <a:tailEnd/>
            </a:ln>
          </p:spPr>
        </p:cxnSp>
        <p:cxnSp>
          <p:nvCxnSpPr>
            <p:cNvPr id="113721" name="AutoShape 98"/>
            <p:cNvCxnSpPr>
              <a:cxnSpLocks noChangeShapeType="1"/>
            </p:cNvCxnSpPr>
            <p:nvPr/>
          </p:nvCxnSpPr>
          <p:spPr bwMode="black">
            <a:xfrm rot="10800000" flipV="1">
              <a:off x="2092" y="2298"/>
              <a:ext cx="172" cy="5"/>
            </a:xfrm>
            <a:prstGeom prst="curvedConnector3">
              <a:avLst>
                <a:gd name="adj1" fmla="val 50000"/>
              </a:avLst>
            </a:prstGeom>
            <a:noFill/>
            <a:ln w="28575">
              <a:solidFill>
                <a:schemeClr val="hlink"/>
              </a:solidFill>
              <a:round/>
              <a:headEnd/>
              <a:tailEnd/>
            </a:ln>
          </p:spPr>
        </p:cxnSp>
        <p:cxnSp>
          <p:nvCxnSpPr>
            <p:cNvPr id="113722" name="AutoShape 99"/>
            <p:cNvCxnSpPr>
              <a:cxnSpLocks noChangeShapeType="1"/>
            </p:cNvCxnSpPr>
            <p:nvPr/>
          </p:nvCxnSpPr>
          <p:spPr bwMode="black">
            <a:xfrm>
              <a:off x="2615" y="2298"/>
              <a:ext cx="771" cy="9"/>
            </a:xfrm>
            <a:prstGeom prst="curvedConnector3">
              <a:avLst>
                <a:gd name="adj1" fmla="val 49935"/>
              </a:avLst>
            </a:prstGeom>
            <a:noFill/>
            <a:ln w="28575">
              <a:solidFill>
                <a:schemeClr val="hlink"/>
              </a:solidFill>
              <a:round/>
              <a:headEnd/>
              <a:tailEnd/>
            </a:ln>
          </p:spPr>
        </p:cxnSp>
        <p:graphicFrame>
          <p:nvGraphicFramePr>
            <p:cNvPr id="113681" name="Object 100"/>
            <p:cNvGraphicFramePr>
              <a:graphicFrameLocks noChangeAspect="1"/>
            </p:cNvGraphicFramePr>
            <p:nvPr/>
          </p:nvGraphicFramePr>
          <p:xfrm>
            <a:off x="2264" y="2166"/>
            <a:ext cx="351" cy="264"/>
          </p:xfrm>
          <a:graphic>
            <a:graphicData uri="http://schemas.openxmlformats.org/presentationml/2006/ole">
              <p:oleObj spid="_x0000_s113681" name="Photo Editor Photo" r:id="rId9" imgW="1428949" imgH="1076475" progId="">
                <p:embed/>
              </p:oleObj>
            </a:graphicData>
          </a:graphic>
        </p:graphicFrame>
        <p:graphicFrame>
          <p:nvGraphicFramePr>
            <p:cNvPr id="113682" name="Object 101"/>
            <p:cNvGraphicFramePr>
              <a:graphicFrameLocks noChangeAspect="1"/>
            </p:cNvGraphicFramePr>
            <p:nvPr/>
          </p:nvGraphicFramePr>
          <p:xfrm>
            <a:off x="1299" y="1716"/>
            <a:ext cx="351" cy="267"/>
          </p:xfrm>
          <a:graphic>
            <a:graphicData uri="http://schemas.openxmlformats.org/presentationml/2006/ole">
              <p:oleObj spid="_x0000_s113682" name="Photo Editor Photo" r:id="rId10" imgW="876190" imgH="666667" progId="">
                <p:embed/>
              </p:oleObj>
            </a:graphicData>
          </a:graphic>
        </p:graphicFrame>
        <p:cxnSp>
          <p:nvCxnSpPr>
            <p:cNvPr id="113723" name="AutoShape 102"/>
            <p:cNvCxnSpPr>
              <a:cxnSpLocks noChangeShapeType="1"/>
            </p:cNvCxnSpPr>
            <p:nvPr/>
          </p:nvCxnSpPr>
          <p:spPr bwMode="black">
            <a:xfrm>
              <a:off x="1650" y="1850"/>
              <a:ext cx="108" cy="0"/>
            </a:xfrm>
            <a:prstGeom prst="straightConnector1">
              <a:avLst/>
            </a:prstGeom>
            <a:noFill/>
            <a:ln w="28575">
              <a:solidFill>
                <a:schemeClr val="hlink"/>
              </a:solidFill>
              <a:round/>
              <a:headEnd/>
              <a:tailEnd/>
            </a:ln>
          </p:spPr>
        </p:cxnSp>
        <p:cxnSp>
          <p:nvCxnSpPr>
            <p:cNvPr id="113724" name="AutoShape 103"/>
            <p:cNvCxnSpPr>
              <a:cxnSpLocks noChangeShapeType="1"/>
            </p:cNvCxnSpPr>
            <p:nvPr/>
          </p:nvCxnSpPr>
          <p:spPr bwMode="black">
            <a:xfrm>
              <a:off x="1098" y="1849"/>
              <a:ext cx="201" cy="1"/>
            </a:xfrm>
            <a:prstGeom prst="curvedConnector3">
              <a:avLst>
                <a:gd name="adj1" fmla="val 49750"/>
              </a:avLst>
            </a:prstGeom>
            <a:noFill/>
            <a:ln w="38100">
              <a:solidFill>
                <a:schemeClr val="hlink"/>
              </a:solidFill>
              <a:round/>
              <a:headEnd/>
              <a:tailEnd/>
            </a:ln>
          </p:spPr>
        </p:cxnSp>
        <p:graphicFrame>
          <p:nvGraphicFramePr>
            <p:cNvPr id="113685" name="Object 104"/>
            <p:cNvGraphicFramePr>
              <a:graphicFrameLocks noChangeAspect="1"/>
            </p:cNvGraphicFramePr>
            <p:nvPr/>
          </p:nvGraphicFramePr>
          <p:xfrm>
            <a:off x="3386" y="2173"/>
            <a:ext cx="351" cy="267"/>
          </p:xfrm>
          <a:graphic>
            <a:graphicData uri="http://schemas.openxmlformats.org/presentationml/2006/ole">
              <p:oleObj spid="_x0000_s113685" name="Photo Editor Photo" r:id="rId11" imgW="876190" imgH="666667" progId="">
                <p:embed/>
              </p:oleObj>
            </a:graphicData>
          </a:graphic>
        </p:graphicFrame>
        <p:pic>
          <p:nvPicPr>
            <p:cNvPr id="113725" name="Picture 105"/>
            <p:cNvPicPr>
              <a:picLocks noChangeAspect="1" noChangeArrowheads="1"/>
            </p:cNvPicPr>
            <p:nvPr/>
          </p:nvPicPr>
          <p:blipFill>
            <a:blip r:embed="rId12"/>
            <a:srcRect/>
            <a:stretch>
              <a:fillRect/>
            </a:stretch>
          </p:blipFill>
          <p:spPr bwMode="auto">
            <a:xfrm>
              <a:off x="3856" y="2159"/>
              <a:ext cx="351" cy="263"/>
            </a:xfrm>
            <a:prstGeom prst="rect">
              <a:avLst/>
            </a:prstGeom>
            <a:noFill/>
            <a:ln w="9525">
              <a:noFill/>
              <a:miter lim="800000"/>
              <a:headEnd/>
              <a:tailEnd/>
            </a:ln>
          </p:spPr>
        </p:pic>
        <p:grpSp>
          <p:nvGrpSpPr>
            <p:cNvPr id="113726" name="Group 106"/>
            <p:cNvGrpSpPr>
              <a:grpSpLocks/>
            </p:cNvGrpSpPr>
            <p:nvPr/>
          </p:nvGrpSpPr>
          <p:grpSpPr bwMode="auto">
            <a:xfrm>
              <a:off x="672" y="2154"/>
              <a:ext cx="424" cy="302"/>
              <a:chOff x="896" y="2308"/>
              <a:chExt cx="424" cy="302"/>
            </a:xfrm>
          </p:grpSpPr>
          <p:pic>
            <p:nvPicPr>
              <p:cNvPr id="113745" name="Picture 107" descr="SEC Edgar"/>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896" y="2308"/>
                <a:ext cx="424" cy="302"/>
              </a:xfrm>
              <a:prstGeom prst="rect">
                <a:avLst/>
              </a:prstGeom>
              <a:noFill/>
              <a:ln w="9525">
                <a:noFill/>
                <a:miter lim="800000"/>
                <a:headEnd/>
                <a:tailEnd/>
              </a:ln>
            </p:spPr>
          </p:pic>
          <p:pic>
            <p:nvPicPr>
              <p:cNvPr id="113746" name="Picture 108"/>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black">
              <a:xfrm>
                <a:off x="1012" y="2348"/>
                <a:ext cx="169" cy="98"/>
              </a:xfrm>
              <a:prstGeom prst="rect">
                <a:avLst/>
              </a:prstGeom>
              <a:noFill/>
              <a:ln w="9525" algn="ctr">
                <a:noFill/>
                <a:miter lim="800000"/>
                <a:headEnd/>
                <a:tailEnd/>
              </a:ln>
            </p:spPr>
          </p:pic>
        </p:grpSp>
        <p:pic>
          <p:nvPicPr>
            <p:cNvPr id="113727" name="Picture 109" descr="RSS Parser"/>
            <p:cNvPicPr>
              <a:picLocks noChangeAspect="1" noChangeArrowheads="1"/>
            </p:cNvPicPr>
            <p:nvPr/>
          </p:nvPicPr>
          <p:blipFill>
            <a:blip r:embed="rId15"/>
            <a:srcRect/>
            <a:stretch>
              <a:fillRect/>
            </a:stretch>
          </p:blipFill>
          <p:spPr bwMode="auto">
            <a:xfrm>
              <a:off x="1301" y="2170"/>
              <a:ext cx="348" cy="265"/>
            </a:xfrm>
            <a:prstGeom prst="rect">
              <a:avLst/>
            </a:prstGeom>
            <a:noFill/>
            <a:ln w="9525">
              <a:noFill/>
              <a:miter lim="800000"/>
              <a:headEnd/>
              <a:tailEnd/>
            </a:ln>
          </p:spPr>
        </p:pic>
        <p:cxnSp>
          <p:nvCxnSpPr>
            <p:cNvPr id="113728" name="AutoShape 110"/>
            <p:cNvCxnSpPr>
              <a:cxnSpLocks noChangeShapeType="1"/>
            </p:cNvCxnSpPr>
            <p:nvPr/>
          </p:nvCxnSpPr>
          <p:spPr bwMode="black">
            <a:xfrm>
              <a:off x="1649" y="2303"/>
              <a:ext cx="92" cy="0"/>
            </a:xfrm>
            <a:prstGeom prst="straightConnector1">
              <a:avLst/>
            </a:prstGeom>
            <a:noFill/>
            <a:ln w="28575">
              <a:solidFill>
                <a:schemeClr val="hlink"/>
              </a:solidFill>
              <a:round/>
              <a:headEnd/>
              <a:tailEnd/>
            </a:ln>
          </p:spPr>
        </p:cxnSp>
        <p:grpSp>
          <p:nvGrpSpPr>
            <p:cNvPr id="113729" name="Group 111"/>
            <p:cNvGrpSpPr>
              <a:grpSpLocks/>
            </p:cNvGrpSpPr>
            <p:nvPr/>
          </p:nvGrpSpPr>
          <p:grpSpPr bwMode="auto">
            <a:xfrm>
              <a:off x="672" y="2307"/>
              <a:ext cx="2714" cy="565"/>
              <a:chOff x="672" y="2307"/>
              <a:chExt cx="2714" cy="565"/>
            </a:xfrm>
          </p:grpSpPr>
          <p:cxnSp>
            <p:nvCxnSpPr>
              <p:cNvPr id="113731" name="AutoShape 112"/>
              <p:cNvCxnSpPr>
                <a:cxnSpLocks noChangeShapeType="1"/>
              </p:cNvCxnSpPr>
              <p:nvPr/>
            </p:nvCxnSpPr>
            <p:spPr bwMode="black">
              <a:xfrm>
                <a:off x="1684" y="2737"/>
                <a:ext cx="55" cy="0"/>
              </a:xfrm>
              <a:prstGeom prst="straightConnector1">
                <a:avLst/>
              </a:prstGeom>
              <a:noFill/>
              <a:ln w="28575">
                <a:solidFill>
                  <a:schemeClr val="hlink"/>
                </a:solidFill>
                <a:round/>
                <a:headEnd/>
                <a:tailEnd/>
              </a:ln>
            </p:spPr>
          </p:cxnSp>
          <p:grpSp>
            <p:nvGrpSpPr>
              <p:cNvPr id="113732" name="Group 113"/>
              <p:cNvGrpSpPr>
                <a:grpSpLocks/>
              </p:cNvGrpSpPr>
              <p:nvPr/>
            </p:nvGrpSpPr>
            <p:grpSpPr bwMode="auto">
              <a:xfrm>
                <a:off x="672" y="2307"/>
                <a:ext cx="2714" cy="565"/>
                <a:chOff x="672" y="2307"/>
                <a:chExt cx="2714" cy="565"/>
              </a:xfrm>
            </p:grpSpPr>
            <p:cxnSp>
              <p:nvCxnSpPr>
                <p:cNvPr id="113733" name="AutoShape 114"/>
                <p:cNvCxnSpPr>
                  <a:cxnSpLocks noChangeShapeType="1"/>
                </p:cNvCxnSpPr>
                <p:nvPr/>
              </p:nvCxnSpPr>
              <p:spPr bwMode="black">
                <a:xfrm flipV="1">
                  <a:off x="1098" y="2740"/>
                  <a:ext cx="202" cy="1"/>
                </a:xfrm>
                <a:prstGeom prst="curvedConnector3">
                  <a:avLst>
                    <a:gd name="adj1" fmla="val 50000"/>
                  </a:avLst>
                </a:prstGeom>
                <a:noFill/>
                <a:ln w="28575">
                  <a:solidFill>
                    <a:schemeClr val="hlink"/>
                  </a:solidFill>
                  <a:round/>
                  <a:headEnd/>
                  <a:tailEnd/>
                </a:ln>
              </p:spPr>
            </p:cxnSp>
            <p:pic>
              <p:nvPicPr>
                <p:cNvPr id="113734" name="Picture 115" descr="RSS Parser"/>
                <p:cNvPicPr>
                  <a:picLocks noChangeAspect="1" noChangeArrowheads="1"/>
                </p:cNvPicPr>
                <p:nvPr/>
              </p:nvPicPr>
              <p:blipFill>
                <a:blip r:embed="rId15"/>
                <a:srcRect/>
                <a:stretch>
                  <a:fillRect/>
                </a:stretch>
              </p:blipFill>
              <p:spPr bwMode="auto">
                <a:xfrm>
                  <a:off x="1300" y="2607"/>
                  <a:ext cx="348" cy="265"/>
                </a:xfrm>
                <a:prstGeom prst="rect">
                  <a:avLst/>
                </a:prstGeom>
                <a:noFill/>
                <a:ln w="9525">
                  <a:noFill/>
                  <a:miter lim="800000"/>
                  <a:headEnd/>
                  <a:tailEnd/>
                </a:ln>
              </p:spPr>
            </p:pic>
            <p:pic>
              <p:nvPicPr>
                <p:cNvPr id="113735" name="Picture 116" descr="RSS Content HTTP Fetch"/>
                <p:cNvPicPr>
                  <a:picLocks noChangeAspect="1" noChangeArrowheads="1"/>
                </p:cNvPicPr>
                <p:nvPr/>
              </p:nvPicPr>
              <p:blipFill>
                <a:blip r:embed="rId16"/>
                <a:srcRect/>
                <a:stretch>
                  <a:fillRect/>
                </a:stretch>
              </p:blipFill>
              <p:spPr bwMode="auto">
                <a:xfrm>
                  <a:off x="2145" y="2605"/>
                  <a:ext cx="353" cy="265"/>
                </a:xfrm>
                <a:prstGeom prst="rect">
                  <a:avLst/>
                </a:prstGeom>
                <a:noFill/>
                <a:ln w="9525">
                  <a:noFill/>
                  <a:miter lim="800000"/>
                  <a:headEnd/>
                  <a:tailEnd/>
                </a:ln>
              </p:spPr>
            </p:pic>
            <p:pic>
              <p:nvPicPr>
                <p:cNvPr id="113736" name="Picture 117" descr="Keyword Filter"/>
                <p:cNvPicPr>
                  <a:picLocks noChangeAspect="1" noChangeArrowheads="1"/>
                </p:cNvPicPr>
                <p:nvPr/>
              </p:nvPicPr>
              <p:blipFill>
                <a:blip r:embed="rId17"/>
                <a:srcRect/>
                <a:stretch>
                  <a:fillRect/>
                </a:stretch>
              </p:blipFill>
              <p:spPr bwMode="auto">
                <a:xfrm>
                  <a:off x="1739" y="2603"/>
                  <a:ext cx="351" cy="267"/>
                </a:xfrm>
                <a:prstGeom prst="rect">
                  <a:avLst/>
                </a:prstGeom>
                <a:noFill/>
                <a:ln w="9525">
                  <a:noFill/>
                  <a:miter lim="800000"/>
                  <a:headEnd/>
                  <a:tailEnd/>
                </a:ln>
              </p:spPr>
            </p:pic>
            <p:cxnSp>
              <p:nvCxnSpPr>
                <p:cNvPr id="113737" name="AutoShape 118"/>
                <p:cNvCxnSpPr>
                  <a:cxnSpLocks noChangeShapeType="1"/>
                </p:cNvCxnSpPr>
                <p:nvPr/>
              </p:nvCxnSpPr>
              <p:spPr bwMode="black">
                <a:xfrm>
                  <a:off x="2090" y="2737"/>
                  <a:ext cx="55" cy="1"/>
                </a:xfrm>
                <a:prstGeom prst="curvedConnector3">
                  <a:avLst>
                    <a:gd name="adj1" fmla="val 49093"/>
                  </a:avLst>
                </a:prstGeom>
                <a:noFill/>
                <a:ln w="28575">
                  <a:solidFill>
                    <a:schemeClr val="hlink"/>
                  </a:solidFill>
                  <a:round/>
                  <a:headEnd/>
                  <a:tailEnd/>
                </a:ln>
              </p:spPr>
            </p:cxnSp>
            <p:pic>
              <p:nvPicPr>
                <p:cNvPr id="113738" name="Picture 119" descr="Financial News RSS"/>
                <p:cNvPicPr>
                  <a:picLocks noChangeAspect="1" noChangeArrowheads="1"/>
                </p:cNvPicPr>
                <p:nvPr/>
              </p:nvPicPr>
              <p:blipFill>
                <a:blip r:embed="rId18"/>
                <a:srcRect/>
                <a:stretch>
                  <a:fillRect/>
                </a:stretch>
              </p:blipFill>
              <p:spPr bwMode="auto">
                <a:xfrm>
                  <a:off x="672" y="2618"/>
                  <a:ext cx="426" cy="246"/>
                </a:xfrm>
                <a:prstGeom prst="rect">
                  <a:avLst/>
                </a:prstGeom>
                <a:noFill/>
                <a:ln w="9525">
                  <a:noFill/>
                  <a:miter lim="800000"/>
                  <a:headEnd/>
                  <a:tailEnd/>
                </a:ln>
              </p:spPr>
            </p:pic>
            <p:pic>
              <p:nvPicPr>
                <p:cNvPr id="113739" name="Picture 120" descr="Encumbrance Gister"/>
                <p:cNvPicPr>
                  <a:picLocks noChangeAspect="1" noChangeArrowheads="1"/>
                </p:cNvPicPr>
                <p:nvPr/>
              </p:nvPicPr>
              <p:blipFill>
                <a:blip r:embed="rId19"/>
                <a:srcRect/>
                <a:stretch>
                  <a:fillRect/>
                </a:stretch>
              </p:blipFill>
              <p:spPr bwMode="auto">
                <a:xfrm>
                  <a:off x="2553" y="2606"/>
                  <a:ext cx="351" cy="263"/>
                </a:xfrm>
                <a:prstGeom prst="rect">
                  <a:avLst/>
                </a:prstGeom>
                <a:noFill/>
                <a:ln w="9525">
                  <a:noFill/>
                  <a:miter lim="800000"/>
                  <a:headEnd/>
                  <a:tailEnd/>
                </a:ln>
              </p:spPr>
            </p:pic>
            <p:cxnSp>
              <p:nvCxnSpPr>
                <p:cNvPr id="113740" name="AutoShape 121"/>
                <p:cNvCxnSpPr>
                  <a:cxnSpLocks noChangeShapeType="1"/>
                </p:cNvCxnSpPr>
                <p:nvPr/>
              </p:nvCxnSpPr>
              <p:spPr bwMode="black">
                <a:xfrm>
                  <a:off x="2498" y="2738"/>
                  <a:ext cx="55" cy="0"/>
                </a:xfrm>
                <a:prstGeom prst="straightConnector1">
                  <a:avLst/>
                </a:prstGeom>
                <a:noFill/>
                <a:ln w="28575">
                  <a:solidFill>
                    <a:schemeClr val="hlink"/>
                  </a:solidFill>
                  <a:round/>
                  <a:headEnd/>
                  <a:tailEnd/>
                </a:ln>
              </p:spPr>
            </p:cxnSp>
            <p:cxnSp>
              <p:nvCxnSpPr>
                <p:cNvPr id="113741" name="AutoShape 122"/>
                <p:cNvCxnSpPr>
                  <a:cxnSpLocks noChangeShapeType="1"/>
                </p:cNvCxnSpPr>
                <p:nvPr/>
              </p:nvCxnSpPr>
              <p:spPr bwMode="black">
                <a:xfrm flipV="1">
                  <a:off x="2904" y="2539"/>
                  <a:ext cx="75" cy="199"/>
                </a:xfrm>
                <a:prstGeom prst="curvedConnector3">
                  <a:avLst>
                    <a:gd name="adj1" fmla="val 49333"/>
                  </a:avLst>
                </a:prstGeom>
                <a:noFill/>
                <a:ln w="28575">
                  <a:solidFill>
                    <a:schemeClr val="hlink"/>
                  </a:solidFill>
                  <a:round/>
                  <a:headEnd/>
                  <a:tailEnd/>
                </a:ln>
              </p:spPr>
            </p:cxnSp>
            <p:pic>
              <p:nvPicPr>
                <p:cNvPr id="113742" name="Picture 123" descr="Offset Earnings"/>
                <p:cNvPicPr>
                  <a:picLocks noChangeAspect="1" noChangeArrowheads="1"/>
                </p:cNvPicPr>
                <p:nvPr/>
              </p:nvPicPr>
              <p:blipFill>
                <a:blip r:embed="rId20"/>
                <a:srcRect/>
                <a:stretch>
                  <a:fillRect/>
                </a:stretch>
              </p:blipFill>
              <p:spPr bwMode="auto">
                <a:xfrm>
                  <a:off x="2979" y="2405"/>
                  <a:ext cx="351" cy="267"/>
                </a:xfrm>
                <a:prstGeom prst="rect">
                  <a:avLst/>
                </a:prstGeom>
                <a:noFill/>
                <a:ln w="9525">
                  <a:noFill/>
                  <a:miter lim="800000"/>
                  <a:headEnd/>
                  <a:tailEnd/>
                </a:ln>
              </p:spPr>
            </p:pic>
            <p:cxnSp>
              <p:nvCxnSpPr>
                <p:cNvPr id="113743" name="AutoShape 124"/>
                <p:cNvCxnSpPr>
                  <a:cxnSpLocks noChangeShapeType="1"/>
                </p:cNvCxnSpPr>
                <p:nvPr/>
              </p:nvCxnSpPr>
              <p:spPr bwMode="black">
                <a:xfrm flipV="1">
                  <a:off x="3330" y="2307"/>
                  <a:ext cx="56" cy="232"/>
                </a:xfrm>
                <a:prstGeom prst="curvedConnector3">
                  <a:avLst>
                    <a:gd name="adj1" fmla="val 50000"/>
                  </a:avLst>
                </a:prstGeom>
                <a:noFill/>
                <a:ln w="28575">
                  <a:solidFill>
                    <a:schemeClr val="hlink"/>
                  </a:solidFill>
                  <a:round/>
                  <a:headEnd/>
                  <a:tailEnd/>
                </a:ln>
              </p:spPr>
            </p:cxnSp>
            <p:cxnSp>
              <p:nvCxnSpPr>
                <p:cNvPr id="113744" name="AutoShape 125"/>
                <p:cNvCxnSpPr>
                  <a:cxnSpLocks noChangeShapeType="1"/>
                </p:cNvCxnSpPr>
                <p:nvPr/>
              </p:nvCxnSpPr>
              <p:spPr bwMode="black">
                <a:xfrm flipV="1">
                  <a:off x="1648" y="2737"/>
                  <a:ext cx="91" cy="3"/>
                </a:xfrm>
                <a:prstGeom prst="curvedConnector3">
                  <a:avLst>
                    <a:gd name="adj1" fmla="val 49449"/>
                  </a:avLst>
                </a:prstGeom>
                <a:noFill/>
                <a:ln w="28575">
                  <a:solidFill>
                    <a:schemeClr val="hlink"/>
                  </a:solidFill>
                  <a:round/>
                  <a:headEnd/>
                  <a:tailEnd/>
                </a:ln>
              </p:spPr>
            </p:cxnSp>
          </p:grpSp>
        </p:grpSp>
        <p:pic>
          <p:nvPicPr>
            <p:cNvPr id="113730" name="Picture 126" descr="Keyword Filter"/>
            <p:cNvPicPr>
              <a:picLocks noChangeAspect="1" noChangeArrowheads="1"/>
            </p:cNvPicPr>
            <p:nvPr/>
          </p:nvPicPr>
          <p:blipFill>
            <a:blip r:embed="rId17"/>
            <a:srcRect/>
            <a:stretch>
              <a:fillRect/>
            </a:stretch>
          </p:blipFill>
          <p:spPr bwMode="auto">
            <a:xfrm>
              <a:off x="1741" y="2169"/>
              <a:ext cx="351" cy="267"/>
            </a:xfrm>
            <a:prstGeom prst="rect">
              <a:avLst/>
            </a:prstGeom>
            <a:noFill/>
            <a:ln w="9525">
              <a:noFill/>
              <a:miter lim="800000"/>
              <a:headEnd/>
              <a:tailEnd/>
            </a:ln>
          </p:spPr>
        </p:pic>
      </p:grpSp>
      <p:pic>
        <p:nvPicPr>
          <p:cNvPr id="113689" name="Picture 4" descr="tading-board-web"/>
          <p:cNvPicPr>
            <a:picLocks noChangeAspect="1" noChangeArrowheads="1"/>
          </p:cNvPicPr>
          <p:nvPr/>
        </p:nvPicPr>
        <p:blipFill>
          <a:blip r:embed="rId21"/>
          <a:srcRect/>
          <a:stretch>
            <a:fillRect/>
          </a:stretch>
        </p:blipFill>
        <p:spPr bwMode="auto">
          <a:xfrm>
            <a:off x="2098675" y="4329113"/>
            <a:ext cx="1789113" cy="1169987"/>
          </a:xfrm>
          <a:prstGeom prst="rect">
            <a:avLst/>
          </a:prstGeom>
          <a:noFill/>
          <a:ln w="9525">
            <a:noFill/>
            <a:miter lim="800000"/>
            <a:headEnd/>
            <a:tailEnd/>
          </a:ln>
        </p:spPr>
      </p:pic>
      <p:sp>
        <p:nvSpPr>
          <p:cNvPr id="113690" name="Rectangle 7"/>
          <p:cNvSpPr>
            <a:spLocks noChangeArrowheads="1"/>
          </p:cNvSpPr>
          <p:nvPr/>
        </p:nvSpPr>
        <p:spPr bwMode="auto">
          <a:xfrm>
            <a:off x="320675" y="549275"/>
            <a:ext cx="11379200" cy="576263"/>
          </a:xfrm>
          <a:prstGeom prst="rect">
            <a:avLst/>
          </a:prstGeom>
          <a:noFill/>
          <a:ln w="9525">
            <a:noFill/>
            <a:miter lim="800000"/>
            <a:headEnd/>
            <a:tailEnd/>
          </a:ln>
        </p:spPr>
        <p:txBody>
          <a:bodyPr lIns="91435" tIns="45718" rIns="91435" bIns="45718" anchor="ctr"/>
          <a:lstStyle/>
          <a:p>
            <a:pPr defTabSz="914400"/>
            <a:r>
              <a:rPr lang="en-US" sz="2000">
                <a:solidFill>
                  <a:schemeClr val="accent1"/>
                </a:solidFill>
                <a:ea typeface="MS PGothic" pitchFamily="34" charset="-128"/>
              </a:rPr>
              <a:t/>
            </a:r>
            <a:br>
              <a:rPr lang="en-US" sz="2000">
                <a:solidFill>
                  <a:schemeClr val="accent1"/>
                </a:solidFill>
                <a:ea typeface="MS PGothic" pitchFamily="34" charset="-128"/>
              </a:rPr>
            </a:br>
            <a:r>
              <a:rPr lang="en-US" sz="2000" i="1">
                <a:solidFill>
                  <a:schemeClr val="accent1"/>
                </a:solidFill>
                <a:ea typeface="MS PGothic" pitchFamily="34" charset="-128"/>
              </a:rPr>
              <a:t>Low Latency and High Performance Computing</a:t>
            </a:r>
          </a:p>
        </p:txBody>
      </p:sp>
      <p:sp>
        <p:nvSpPr>
          <p:cNvPr id="113691" name="Text Box 10"/>
          <p:cNvSpPr txBox="1">
            <a:spLocks noChangeArrowheads="1"/>
          </p:cNvSpPr>
          <p:nvPr/>
        </p:nvSpPr>
        <p:spPr bwMode="auto">
          <a:xfrm>
            <a:off x="119063" y="1357313"/>
            <a:ext cx="3852862" cy="587375"/>
          </a:xfrm>
          <a:prstGeom prst="rect">
            <a:avLst/>
          </a:prstGeom>
          <a:noFill/>
          <a:ln w="9525">
            <a:noFill/>
            <a:miter lim="800000"/>
            <a:headEnd/>
            <a:tailEnd/>
          </a:ln>
        </p:spPr>
        <p:txBody>
          <a:bodyPr>
            <a:spAutoFit/>
          </a:bodyPr>
          <a:lstStyle/>
          <a:p>
            <a:pPr algn="ctr" defTabSz="914400">
              <a:lnSpc>
                <a:spcPct val="90000"/>
              </a:lnSpc>
              <a:spcBef>
                <a:spcPct val="50000"/>
              </a:spcBef>
            </a:pPr>
            <a:r>
              <a:rPr lang="en-US" sz="1800" b="1">
                <a:ea typeface="MS PGothic" pitchFamily="34" charset="-128"/>
              </a:rPr>
              <a:t>Ultra-low Latency Transport</a:t>
            </a:r>
          </a:p>
        </p:txBody>
      </p:sp>
      <p:sp>
        <p:nvSpPr>
          <p:cNvPr id="113692" name="Text Box 13"/>
          <p:cNvSpPr txBox="1">
            <a:spLocks noChangeArrowheads="1"/>
          </p:cNvSpPr>
          <p:nvPr/>
        </p:nvSpPr>
        <p:spPr bwMode="auto">
          <a:xfrm>
            <a:off x="4159250" y="3925888"/>
            <a:ext cx="3852863" cy="339725"/>
          </a:xfrm>
          <a:prstGeom prst="rect">
            <a:avLst/>
          </a:prstGeom>
          <a:noFill/>
          <a:ln w="9525">
            <a:noFill/>
            <a:miter lim="800000"/>
            <a:headEnd/>
            <a:tailEnd/>
          </a:ln>
        </p:spPr>
        <p:txBody>
          <a:bodyPr>
            <a:spAutoFit/>
          </a:bodyPr>
          <a:lstStyle/>
          <a:p>
            <a:pPr algn="ctr" defTabSz="914400">
              <a:lnSpc>
                <a:spcPct val="90000"/>
              </a:lnSpc>
              <a:spcBef>
                <a:spcPct val="50000"/>
              </a:spcBef>
            </a:pPr>
            <a:r>
              <a:rPr lang="en-US" sz="1800" b="1">
                <a:ea typeface="MS PGothic" pitchFamily="34" charset="-128"/>
              </a:rPr>
              <a:t>In-memory Database</a:t>
            </a:r>
          </a:p>
        </p:txBody>
      </p:sp>
      <p:sp>
        <p:nvSpPr>
          <p:cNvPr id="113693" name="Text Box 14"/>
          <p:cNvSpPr txBox="1">
            <a:spLocks noChangeArrowheads="1"/>
          </p:cNvSpPr>
          <p:nvPr/>
        </p:nvSpPr>
        <p:spPr bwMode="auto">
          <a:xfrm>
            <a:off x="4278313" y="1357313"/>
            <a:ext cx="3854450" cy="835025"/>
          </a:xfrm>
          <a:prstGeom prst="rect">
            <a:avLst/>
          </a:prstGeom>
          <a:noFill/>
          <a:ln w="9525">
            <a:noFill/>
            <a:miter lim="800000"/>
            <a:headEnd/>
            <a:tailEnd/>
          </a:ln>
        </p:spPr>
        <p:txBody>
          <a:bodyPr>
            <a:spAutoFit/>
          </a:bodyPr>
          <a:lstStyle/>
          <a:p>
            <a:pPr algn="ctr" defTabSz="914400">
              <a:lnSpc>
                <a:spcPct val="90000"/>
              </a:lnSpc>
              <a:spcBef>
                <a:spcPct val="50000"/>
              </a:spcBef>
            </a:pPr>
            <a:r>
              <a:rPr lang="en-US" sz="1800" b="1">
                <a:ea typeface="MS PGothic" pitchFamily="34" charset="-128"/>
              </a:rPr>
              <a:t>Wire speed Transformation</a:t>
            </a:r>
            <a:br>
              <a:rPr lang="en-US" sz="1800" b="1">
                <a:ea typeface="MS PGothic" pitchFamily="34" charset="-128"/>
              </a:rPr>
            </a:br>
            <a:r>
              <a:rPr lang="en-US" sz="1800" b="1">
                <a:ea typeface="MS PGothic" pitchFamily="34" charset="-128"/>
              </a:rPr>
              <a:t>Maximum security</a:t>
            </a:r>
          </a:p>
        </p:txBody>
      </p:sp>
      <p:sp>
        <p:nvSpPr>
          <p:cNvPr id="690225" name="Text Box 20"/>
          <p:cNvSpPr txBox="1">
            <a:spLocks noChangeArrowheads="1"/>
          </p:cNvSpPr>
          <p:nvPr/>
        </p:nvSpPr>
        <p:spPr bwMode="auto">
          <a:xfrm>
            <a:off x="576263" y="3163888"/>
            <a:ext cx="2840037" cy="641350"/>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defTabSz="914400">
              <a:spcBef>
                <a:spcPct val="50000"/>
              </a:spcBef>
              <a:defRPr/>
            </a:pPr>
            <a:r>
              <a:rPr lang="en-US" sz="1800" b="1">
                <a:ea typeface="MS PGothic" pitchFamily="34" charset="-128"/>
              </a:rPr>
              <a:t>MQ Low Latency Messaging</a:t>
            </a:r>
          </a:p>
        </p:txBody>
      </p:sp>
      <p:pic>
        <p:nvPicPr>
          <p:cNvPr id="113695" name="Picture 21" descr="websphere-web"/>
          <p:cNvPicPr>
            <a:picLocks noChangeAspect="1" noChangeArrowheads="1"/>
          </p:cNvPicPr>
          <p:nvPr/>
        </p:nvPicPr>
        <p:blipFill>
          <a:blip r:embed="rId22"/>
          <a:srcRect l="37402" t="23567" r="40234" b="65886"/>
          <a:stretch>
            <a:fillRect/>
          </a:stretch>
        </p:blipFill>
        <p:spPr bwMode="auto">
          <a:xfrm>
            <a:off x="8993188" y="2173288"/>
            <a:ext cx="2027237" cy="614362"/>
          </a:xfrm>
          <a:prstGeom prst="rect">
            <a:avLst/>
          </a:prstGeom>
          <a:noFill/>
          <a:ln w="9525">
            <a:noFill/>
            <a:miter lim="800000"/>
            <a:headEnd/>
            <a:tailEnd/>
          </a:ln>
        </p:spPr>
      </p:pic>
      <p:sp>
        <p:nvSpPr>
          <p:cNvPr id="690227" name="Text Box 23"/>
          <p:cNvSpPr txBox="1">
            <a:spLocks noChangeArrowheads="1"/>
          </p:cNvSpPr>
          <p:nvPr/>
        </p:nvSpPr>
        <p:spPr bwMode="auto">
          <a:xfrm>
            <a:off x="7947025" y="3163888"/>
            <a:ext cx="4175125" cy="641350"/>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defTabSz="914400">
              <a:spcBef>
                <a:spcPct val="50000"/>
              </a:spcBef>
              <a:defRPr/>
            </a:pPr>
            <a:r>
              <a:rPr lang="en-US" sz="1800" b="1">
                <a:ea typeface="MS PGothic" pitchFamily="34" charset="-128"/>
              </a:rPr>
              <a:t>WebSphere Front Office</a:t>
            </a:r>
            <a:br>
              <a:rPr lang="en-US" sz="1800" b="1">
                <a:ea typeface="MS PGothic" pitchFamily="34" charset="-128"/>
              </a:rPr>
            </a:br>
            <a:r>
              <a:rPr lang="en-US" sz="1800" b="1">
                <a:ea typeface="MS PGothic" pitchFamily="34" charset="-128"/>
              </a:rPr>
              <a:t>for Financial Markets</a:t>
            </a:r>
          </a:p>
        </p:txBody>
      </p:sp>
      <p:sp>
        <p:nvSpPr>
          <p:cNvPr id="113697" name="Line 27"/>
          <p:cNvSpPr>
            <a:spLocks noChangeShapeType="1"/>
          </p:cNvSpPr>
          <p:nvPr/>
        </p:nvSpPr>
        <p:spPr bwMode="auto">
          <a:xfrm>
            <a:off x="119063" y="3795713"/>
            <a:ext cx="11833225" cy="0"/>
          </a:xfrm>
          <a:prstGeom prst="line">
            <a:avLst/>
          </a:prstGeom>
          <a:noFill/>
          <a:ln w="3175">
            <a:solidFill>
              <a:srgbClr val="808080">
                <a:alpha val="43137"/>
              </a:srgbClr>
            </a:solidFill>
            <a:round/>
            <a:headEnd/>
            <a:tailEnd/>
          </a:ln>
        </p:spPr>
        <p:txBody>
          <a:bodyPr/>
          <a:lstStyle/>
          <a:p>
            <a:endParaRPr lang="da-DK"/>
          </a:p>
        </p:txBody>
      </p:sp>
      <p:sp>
        <p:nvSpPr>
          <p:cNvPr id="113698" name="Line 28"/>
          <p:cNvSpPr>
            <a:spLocks noChangeShapeType="1"/>
          </p:cNvSpPr>
          <p:nvPr/>
        </p:nvSpPr>
        <p:spPr bwMode="auto">
          <a:xfrm>
            <a:off x="4090988" y="1276350"/>
            <a:ext cx="0" cy="5029200"/>
          </a:xfrm>
          <a:prstGeom prst="line">
            <a:avLst/>
          </a:prstGeom>
          <a:noFill/>
          <a:ln w="3175">
            <a:solidFill>
              <a:srgbClr val="808080">
                <a:alpha val="43137"/>
              </a:srgbClr>
            </a:solidFill>
            <a:round/>
            <a:headEnd/>
            <a:tailEnd/>
          </a:ln>
        </p:spPr>
        <p:txBody>
          <a:bodyPr/>
          <a:lstStyle/>
          <a:p>
            <a:endParaRPr lang="da-DK"/>
          </a:p>
        </p:txBody>
      </p:sp>
      <p:pic>
        <p:nvPicPr>
          <p:cNvPr id="113699" name="Picture 38" descr="websphere-web"/>
          <p:cNvPicPr>
            <a:picLocks noChangeAspect="1" noChangeArrowheads="1"/>
          </p:cNvPicPr>
          <p:nvPr/>
        </p:nvPicPr>
        <p:blipFill>
          <a:blip r:embed="rId22"/>
          <a:srcRect l="37402" t="23567" r="40234" b="65886"/>
          <a:stretch>
            <a:fillRect/>
          </a:stretch>
        </p:blipFill>
        <p:spPr bwMode="auto">
          <a:xfrm>
            <a:off x="5191125" y="2173288"/>
            <a:ext cx="2027238" cy="614362"/>
          </a:xfrm>
          <a:prstGeom prst="rect">
            <a:avLst/>
          </a:prstGeom>
          <a:noFill/>
          <a:ln w="9525">
            <a:noFill/>
            <a:miter lim="800000"/>
            <a:headEnd/>
            <a:tailEnd/>
          </a:ln>
        </p:spPr>
      </p:pic>
      <p:sp>
        <p:nvSpPr>
          <p:cNvPr id="690231" name="Text Box 40"/>
          <p:cNvSpPr txBox="1">
            <a:spLocks noChangeArrowheads="1"/>
          </p:cNvSpPr>
          <p:nvPr/>
        </p:nvSpPr>
        <p:spPr bwMode="auto">
          <a:xfrm>
            <a:off x="4268788" y="3214688"/>
            <a:ext cx="3870325" cy="587375"/>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defTabSz="914400">
              <a:lnSpc>
                <a:spcPct val="90000"/>
              </a:lnSpc>
              <a:spcBef>
                <a:spcPct val="50000"/>
              </a:spcBef>
              <a:defRPr/>
            </a:pPr>
            <a:r>
              <a:rPr lang="en-US" sz="1800" b="1">
                <a:ea typeface="MS PGothic" pitchFamily="34" charset="-128"/>
              </a:rPr>
              <a:t>DataPower </a:t>
            </a:r>
            <a:br>
              <a:rPr lang="en-US" sz="1800" b="1">
                <a:ea typeface="MS PGothic" pitchFamily="34" charset="-128"/>
              </a:rPr>
            </a:br>
            <a:r>
              <a:rPr lang="en-US" sz="1800" b="1">
                <a:ea typeface="MS PGothic" pitchFamily="34" charset="-128"/>
              </a:rPr>
              <a:t>Appliances </a:t>
            </a:r>
          </a:p>
        </p:txBody>
      </p:sp>
      <p:sp>
        <p:nvSpPr>
          <p:cNvPr id="690232" name="Text Box 48"/>
          <p:cNvSpPr txBox="1">
            <a:spLocks noChangeArrowheads="1"/>
          </p:cNvSpPr>
          <p:nvPr/>
        </p:nvSpPr>
        <p:spPr bwMode="auto">
          <a:xfrm>
            <a:off x="358775" y="5868988"/>
            <a:ext cx="3425825" cy="339725"/>
          </a:xfrm>
          <a:prstGeom prst="rect">
            <a:avLst/>
          </a:prstGeom>
          <a:noFill/>
          <a:ln w="9525">
            <a:noFill/>
            <a:miter lim="800000"/>
            <a:headEnd/>
            <a:tailEnd/>
          </a:ln>
          <a:effectLst>
            <a:outerShdw dist="12700" algn="ctr" rotWithShape="0">
              <a:schemeClr val="bg1"/>
            </a:outerShdw>
          </a:effectLst>
        </p:spPr>
        <p:txBody>
          <a:bodyPr>
            <a:spAutoFit/>
          </a:bodyPr>
          <a:lstStyle/>
          <a:p>
            <a:pPr algn="ctr" defTabSz="914400">
              <a:lnSpc>
                <a:spcPct val="90000"/>
              </a:lnSpc>
              <a:spcBef>
                <a:spcPct val="50000"/>
              </a:spcBef>
              <a:defRPr/>
            </a:pPr>
            <a:r>
              <a:rPr lang="en-US" sz="1800" b="1">
                <a:ea typeface="MS PGothic" pitchFamily="34" charset="-128"/>
              </a:rPr>
              <a:t>Infosphere Streams</a:t>
            </a:r>
          </a:p>
        </p:txBody>
      </p:sp>
      <p:pic>
        <p:nvPicPr>
          <p:cNvPr id="113702" name="Picture 127"/>
          <p:cNvPicPr>
            <a:picLocks noChangeAspect="1" noChangeArrowheads="1"/>
          </p:cNvPicPr>
          <p:nvPr/>
        </p:nvPicPr>
        <p:blipFill>
          <a:blip r:embed="rId23"/>
          <a:srcRect/>
          <a:stretch>
            <a:fillRect/>
          </a:stretch>
        </p:blipFill>
        <p:spPr bwMode="auto">
          <a:xfrm>
            <a:off x="5857875" y="4337050"/>
            <a:ext cx="2044700" cy="1844675"/>
          </a:xfrm>
          <a:prstGeom prst="rect">
            <a:avLst/>
          </a:prstGeom>
          <a:noFill/>
          <a:ln w="9525" algn="ctr">
            <a:noFill/>
            <a:miter lim="800000"/>
            <a:headEnd/>
            <a:tailEnd/>
          </a:ln>
        </p:spPr>
      </p:pic>
      <p:sp>
        <p:nvSpPr>
          <p:cNvPr id="690234" name="Text Box 129"/>
          <p:cNvSpPr txBox="1">
            <a:spLocks noChangeArrowheads="1"/>
          </p:cNvSpPr>
          <p:nvPr/>
        </p:nvSpPr>
        <p:spPr bwMode="auto">
          <a:xfrm>
            <a:off x="4089400" y="5308600"/>
            <a:ext cx="2020888" cy="366713"/>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defTabSz="914400">
              <a:spcBef>
                <a:spcPct val="50000"/>
              </a:spcBef>
              <a:defRPr/>
            </a:pPr>
            <a:r>
              <a:rPr lang="en-US" sz="1800" b="1">
                <a:ea typeface="MS PGothic" pitchFamily="34" charset="-128"/>
              </a:rPr>
              <a:t>Solid DB</a:t>
            </a:r>
          </a:p>
        </p:txBody>
      </p:sp>
      <p:pic>
        <p:nvPicPr>
          <p:cNvPr id="113704" name="Picture 131" descr="Information Management software">
            <a:hlinkClick r:id="rId24" action="ppaction://hlinkfile" tooltip="Information Management software - Integrating data and content"/>
          </p:cNvPr>
          <p:cNvPicPr>
            <a:picLocks noChangeAspect="1" noChangeArrowheads="1"/>
          </p:cNvPicPr>
          <p:nvPr/>
        </p:nvPicPr>
        <p:blipFill>
          <a:blip r:embed="rId25"/>
          <a:srcRect/>
          <a:stretch>
            <a:fillRect/>
          </a:stretch>
        </p:blipFill>
        <p:spPr bwMode="auto">
          <a:xfrm>
            <a:off x="876300" y="5583238"/>
            <a:ext cx="2352675" cy="268287"/>
          </a:xfrm>
          <a:prstGeom prst="rect">
            <a:avLst/>
          </a:prstGeom>
          <a:noFill/>
          <a:ln w="9525">
            <a:noFill/>
            <a:miter lim="800000"/>
            <a:headEnd/>
            <a:tailEnd/>
          </a:ln>
        </p:spPr>
      </p:pic>
      <p:pic>
        <p:nvPicPr>
          <p:cNvPr id="113705" name="Picture 134" descr="solid-db-web"/>
          <p:cNvPicPr>
            <a:picLocks noChangeAspect="1" noChangeArrowheads="1"/>
          </p:cNvPicPr>
          <p:nvPr/>
        </p:nvPicPr>
        <p:blipFill>
          <a:blip r:embed="rId26"/>
          <a:srcRect/>
          <a:stretch>
            <a:fillRect/>
          </a:stretch>
        </p:blipFill>
        <p:spPr bwMode="auto">
          <a:xfrm>
            <a:off x="4194175" y="4773613"/>
            <a:ext cx="1825625" cy="460375"/>
          </a:xfrm>
          <a:prstGeom prst="rect">
            <a:avLst/>
          </a:prstGeom>
          <a:noFill/>
          <a:ln w="9525">
            <a:noFill/>
            <a:miter lim="800000"/>
            <a:headEnd/>
            <a:tailEnd/>
          </a:ln>
        </p:spPr>
      </p:pic>
      <p:sp>
        <p:nvSpPr>
          <p:cNvPr id="113706" name="Text Box 136"/>
          <p:cNvSpPr txBox="1">
            <a:spLocks noChangeArrowheads="1"/>
          </p:cNvSpPr>
          <p:nvPr/>
        </p:nvSpPr>
        <p:spPr bwMode="auto">
          <a:xfrm>
            <a:off x="8040688" y="3925888"/>
            <a:ext cx="3854450" cy="558800"/>
          </a:xfrm>
          <a:prstGeom prst="rect">
            <a:avLst/>
          </a:prstGeom>
          <a:noFill/>
          <a:ln w="9525">
            <a:noFill/>
            <a:miter lim="800000"/>
            <a:headEnd/>
            <a:tailEnd/>
          </a:ln>
        </p:spPr>
        <p:txBody>
          <a:bodyPr>
            <a:spAutoFit/>
          </a:bodyPr>
          <a:lstStyle/>
          <a:p>
            <a:pPr algn="ctr" defTabSz="914400">
              <a:lnSpc>
                <a:spcPct val="85000"/>
              </a:lnSpc>
              <a:spcBef>
                <a:spcPct val="50000"/>
              </a:spcBef>
            </a:pPr>
            <a:r>
              <a:rPr lang="en-US" sz="1800" b="1">
                <a:ea typeface="MS PGothic" pitchFamily="34" charset="-128"/>
              </a:rPr>
              <a:t>Business Activity Monitoring</a:t>
            </a:r>
          </a:p>
        </p:txBody>
      </p:sp>
      <p:sp>
        <p:nvSpPr>
          <p:cNvPr id="113707" name="Text Box 136"/>
          <p:cNvSpPr txBox="1">
            <a:spLocks noChangeArrowheads="1"/>
          </p:cNvSpPr>
          <p:nvPr/>
        </p:nvSpPr>
        <p:spPr bwMode="auto">
          <a:xfrm>
            <a:off x="8040688" y="5875338"/>
            <a:ext cx="3854450" cy="327025"/>
          </a:xfrm>
          <a:prstGeom prst="rect">
            <a:avLst/>
          </a:prstGeom>
          <a:noFill/>
          <a:ln w="9525">
            <a:noFill/>
            <a:miter lim="800000"/>
            <a:headEnd/>
            <a:tailEnd/>
          </a:ln>
        </p:spPr>
        <p:txBody>
          <a:bodyPr>
            <a:spAutoFit/>
          </a:bodyPr>
          <a:lstStyle/>
          <a:p>
            <a:pPr algn="ctr" defTabSz="914400">
              <a:lnSpc>
                <a:spcPct val="85000"/>
              </a:lnSpc>
              <a:spcBef>
                <a:spcPct val="50000"/>
              </a:spcBef>
            </a:pPr>
            <a:r>
              <a:rPr lang="en-US" sz="1800" b="1">
                <a:ea typeface="MS PGothic" pitchFamily="34" charset="-128"/>
              </a:rPr>
              <a:t>Cognos Now!</a:t>
            </a:r>
          </a:p>
        </p:txBody>
      </p:sp>
      <p:sp>
        <p:nvSpPr>
          <p:cNvPr id="690239" name="Text Box 48"/>
          <p:cNvSpPr txBox="1">
            <a:spLocks noChangeArrowheads="1"/>
          </p:cNvSpPr>
          <p:nvPr/>
        </p:nvSpPr>
        <p:spPr bwMode="auto">
          <a:xfrm>
            <a:off x="177800" y="3925888"/>
            <a:ext cx="3838575" cy="339725"/>
          </a:xfrm>
          <a:prstGeom prst="rect">
            <a:avLst/>
          </a:prstGeom>
          <a:noFill/>
          <a:ln w="9525">
            <a:noFill/>
            <a:miter lim="800000"/>
            <a:headEnd/>
            <a:tailEnd/>
          </a:ln>
          <a:effectLst>
            <a:outerShdw dist="12700" algn="ctr" rotWithShape="0">
              <a:schemeClr val="bg1"/>
            </a:outerShdw>
          </a:effectLst>
        </p:spPr>
        <p:txBody>
          <a:bodyPr>
            <a:spAutoFit/>
          </a:bodyPr>
          <a:lstStyle/>
          <a:p>
            <a:pPr algn="ctr" defTabSz="914400">
              <a:lnSpc>
                <a:spcPct val="90000"/>
              </a:lnSpc>
              <a:spcBef>
                <a:spcPct val="50000"/>
              </a:spcBef>
              <a:defRPr/>
            </a:pPr>
            <a:r>
              <a:rPr lang="en-US" sz="1800" b="1">
                <a:ea typeface="MS PGothic" pitchFamily="34" charset="-128"/>
              </a:rPr>
              <a:t>Stream Processing</a:t>
            </a:r>
          </a:p>
        </p:txBody>
      </p:sp>
      <p:pic>
        <p:nvPicPr>
          <p:cNvPr id="113709" name="Picture 19" descr="websphere-web"/>
          <p:cNvPicPr>
            <a:picLocks noChangeAspect="1" noChangeArrowheads="1"/>
          </p:cNvPicPr>
          <p:nvPr/>
        </p:nvPicPr>
        <p:blipFill>
          <a:blip r:embed="rId22"/>
          <a:srcRect l="37402" t="23567" r="40234" b="65886"/>
          <a:stretch>
            <a:fillRect/>
          </a:stretch>
        </p:blipFill>
        <p:spPr bwMode="auto">
          <a:xfrm>
            <a:off x="490538" y="2173288"/>
            <a:ext cx="2025650" cy="614362"/>
          </a:xfrm>
          <a:prstGeom prst="rect">
            <a:avLst/>
          </a:prstGeom>
          <a:noFill/>
          <a:ln w="9525">
            <a:noFill/>
            <a:miter lim="800000"/>
            <a:headEnd/>
            <a:tailEnd/>
          </a:ln>
        </p:spPr>
      </p:pic>
      <p:pic>
        <p:nvPicPr>
          <p:cNvPr id="113710" name="Picture 42" descr="01_xa35"/>
          <p:cNvPicPr>
            <a:picLocks noChangeAspect="1" noChangeArrowheads="1"/>
          </p:cNvPicPr>
          <p:nvPr/>
        </p:nvPicPr>
        <p:blipFill>
          <a:blip r:embed="rId27"/>
          <a:srcRect/>
          <a:stretch>
            <a:fillRect/>
          </a:stretch>
        </p:blipFill>
        <p:spPr bwMode="auto">
          <a:xfrm>
            <a:off x="4822825" y="2606675"/>
            <a:ext cx="3001963" cy="750888"/>
          </a:xfrm>
          <a:prstGeom prst="rect">
            <a:avLst/>
          </a:prstGeom>
          <a:noFill/>
          <a:ln w="9525">
            <a:noFill/>
            <a:miter lim="800000"/>
            <a:headEnd/>
            <a:tailEnd/>
          </a:ln>
        </p:spPr>
      </p:pic>
      <p:sp>
        <p:nvSpPr>
          <p:cNvPr id="690242" name="Text Box 12"/>
          <p:cNvSpPr txBox="1">
            <a:spLocks noChangeArrowheads="1"/>
          </p:cNvSpPr>
          <p:nvPr/>
        </p:nvSpPr>
        <p:spPr bwMode="auto">
          <a:xfrm>
            <a:off x="8148638" y="1371600"/>
            <a:ext cx="3854450" cy="587375"/>
          </a:xfrm>
          <a:prstGeom prst="rect">
            <a:avLst/>
          </a:prstGeom>
          <a:noFill/>
          <a:ln w="9525">
            <a:noFill/>
            <a:miter lim="800000"/>
            <a:headEnd/>
            <a:tailEnd/>
          </a:ln>
          <a:effectLst>
            <a:outerShdw dist="17961" dir="2700000" algn="ctr" rotWithShape="0">
              <a:schemeClr val="bg1"/>
            </a:outerShdw>
          </a:effectLst>
        </p:spPr>
        <p:txBody>
          <a:bodyPr>
            <a:spAutoFit/>
          </a:bodyPr>
          <a:lstStyle/>
          <a:p>
            <a:pPr algn="ctr" defTabSz="914400">
              <a:lnSpc>
                <a:spcPct val="90000"/>
              </a:lnSpc>
              <a:spcBef>
                <a:spcPct val="50000"/>
              </a:spcBef>
              <a:defRPr/>
            </a:pPr>
            <a:r>
              <a:rPr lang="en-US" sz="1800" b="1">
                <a:ea typeface="MS PGothic" pitchFamily="34" charset="-128"/>
              </a:rPr>
              <a:t>Low Latency Market Data Platform</a:t>
            </a:r>
          </a:p>
        </p:txBody>
      </p:sp>
      <p:sp>
        <p:nvSpPr>
          <p:cNvPr id="113712" name="Line 29"/>
          <p:cNvSpPr>
            <a:spLocks noChangeShapeType="1"/>
          </p:cNvSpPr>
          <p:nvPr/>
        </p:nvSpPr>
        <p:spPr bwMode="auto">
          <a:xfrm>
            <a:off x="7978775" y="1290638"/>
            <a:ext cx="0" cy="5016500"/>
          </a:xfrm>
          <a:prstGeom prst="line">
            <a:avLst/>
          </a:prstGeom>
          <a:noFill/>
          <a:ln w="3175">
            <a:solidFill>
              <a:srgbClr val="808080">
                <a:alpha val="43137"/>
              </a:srgbClr>
            </a:solidFill>
            <a:round/>
            <a:headEnd/>
            <a:tailEnd/>
          </a:ln>
        </p:spPr>
        <p:txBody>
          <a:bodyPr/>
          <a:lstStyle/>
          <a:p>
            <a:endParaRPr lang="da-DK"/>
          </a:p>
        </p:txBody>
      </p:sp>
      <p:sp>
        <p:nvSpPr>
          <p:cNvPr id="113713" name="Title 96"/>
          <p:cNvSpPr>
            <a:spLocks noGrp="1"/>
          </p:cNvSpPr>
          <p:nvPr>
            <p:ph type="title" idx="4294967295"/>
          </p:nvPr>
        </p:nvSpPr>
        <p:spPr>
          <a:xfrm>
            <a:off x="728663" y="242888"/>
            <a:ext cx="10304462" cy="498475"/>
          </a:xfrm>
        </p:spPr>
        <p:txBody>
          <a:bodyPr lIns="91440" tIns="45720" rIns="91440" bIns="45720" anchor="t"/>
          <a:lstStyle/>
          <a:p>
            <a:pPr algn="l" eaLnBrk="1" hangingPunct="1"/>
            <a:r>
              <a:rPr lang="en-GB" sz="3200" smtClean="0"/>
              <a:t>IBM Offerings for Financial Markets</a:t>
            </a:r>
          </a:p>
        </p:txBody>
      </p:sp>
      <p:pic>
        <p:nvPicPr>
          <p:cNvPr id="113714" name="Picture 78"/>
          <p:cNvPicPr>
            <a:picLocks noChangeAspect="1" noChangeArrowheads="1"/>
          </p:cNvPicPr>
          <p:nvPr/>
        </p:nvPicPr>
        <p:blipFill>
          <a:blip r:embed="rId28"/>
          <a:srcRect/>
          <a:stretch>
            <a:fillRect/>
          </a:stretch>
        </p:blipFill>
        <p:spPr bwMode="auto">
          <a:xfrm>
            <a:off x="9177338" y="4564063"/>
            <a:ext cx="1582737" cy="1189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idx="4294967295"/>
          </p:nvPr>
        </p:nvSpPr>
        <p:spPr>
          <a:xfrm>
            <a:off x="0" y="573088"/>
            <a:ext cx="11353800" cy="457200"/>
          </a:xfrm>
        </p:spPr>
        <p:txBody>
          <a:bodyPr lIns="91440" tIns="45720" rIns="91440" bIns="45720" anchor="t"/>
          <a:lstStyle/>
          <a:p>
            <a:pPr eaLnBrk="1" hangingPunct="1"/>
            <a:r>
              <a:rPr lang="en-US" b="1" smtClean="0"/>
              <a:t>Agenda</a:t>
            </a:r>
          </a:p>
        </p:txBody>
      </p:sp>
      <p:sp>
        <p:nvSpPr>
          <p:cNvPr id="124930" name="Rectangle 3"/>
          <p:cNvSpPr>
            <a:spLocks noGrp="1" noChangeArrowheads="1"/>
          </p:cNvSpPr>
          <p:nvPr>
            <p:ph type="body" idx="4294967295"/>
          </p:nvPr>
        </p:nvSpPr>
        <p:spPr>
          <a:xfrm>
            <a:off x="2870200" y="1624013"/>
            <a:ext cx="11041063" cy="3724275"/>
          </a:xfrm>
        </p:spPr>
        <p:txBody>
          <a:bodyPr lIns="91440" tIns="45720" rIns="91440" bIns="45720"/>
          <a:lstStyle/>
          <a:p>
            <a:pPr marL="601663" lvl="1" indent="-266700" defTabSz="914400" eaLnBrk="1" hangingPunct="1">
              <a:spcBef>
                <a:spcPct val="0"/>
              </a:spcBef>
              <a:buFont typeface="Arial" charset="0"/>
              <a:buAutoNum type="arabicPeriod"/>
            </a:pPr>
            <a:r>
              <a:rPr lang="en-US" sz="2100" smtClean="0"/>
              <a:t>Introducing IBM Industry Framework for Banking</a:t>
            </a:r>
          </a:p>
          <a:p>
            <a:pPr marL="947738" lvl="2" indent="-266700" defTabSz="914400" eaLnBrk="1" hangingPunct="1">
              <a:spcBef>
                <a:spcPct val="0"/>
              </a:spcBef>
            </a:pPr>
            <a:r>
              <a:rPr lang="en-US" sz="1800" smtClean="0"/>
              <a:t>The market demand for Banking Industry Frameworks </a:t>
            </a:r>
          </a:p>
          <a:p>
            <a:pPr marL="947738" lvl="2" indent="-266700" defTabSz="914400" eaLnBrk="1" hangingPunct="1">
              <a:spcBef>
                <a:spcPct val="0"/>
              </a:spcBef>
            </a:pPr>
            <a:r>
              <a:rPr lang="en-US" sz="1800" smtClean="0"/>
              <a:t>Definitions and key benefits</a:t>
            </a:r>
          </a:p>
          <a:p>
            <a:pPr marL="947738" lvl="2" indent="-266700" defTabSz="914400" eaLnBrk="1" hangingPunct="1">
              <a:spcBef>
                <a:spcPct val="0"/>
              </a:spcBef>
            </a:pPr>
            <a:endParaRPr lang="en-US" sz="1800" smtClean="0"/>
          </a:p>
          <a:p>
            <a:pPr marL="601663" lvl="1" indent="-266700" defTabSz="914400" eaLnBrk="1" hangingPunct="1">
              <a:spcBef>
                <a:spcPct val="0"/>
              </a:spcBef>
              <a:buFont typeface="Arial" charset="0"/>
              <a:buAutoNum type="arabicPeriod"/>
            </a:pPr>
            <a:r>
              <a:rPr lang="en-US" sz="2100" smtClean="0"/>
              <a:t>Industry Framework and Industry Solutions for Banking </a:t>
            </a:r>
          </a:p>
          <a:p>
            <a:pPr marL="947738" lvl="2" indent="-266700" defTabSz="914400" eaLnBrk="1" hangingPunct="1">
              <a:spcBef>
                <a:spcPct val="0"/>
              </a:spcBef>
            </a:pPr>
            <a:r>
              <a:rPr lang="en-US" sz="1800" smtClean="0"/>
              <a:t>Corebanking Modernisation</a:t>
            </a:r>
          </a:p>
          <a:p>
            <a:pPr marL="947738" lvl="2" indent="-266700" defTabSz="914400" eaLnBrk="1" hangingPunct="1">
              <a:spcBef>
                <a:spcPct val="0"/>
              </a:spcBef>
            </a:pPr>
            <a:r>
              <a:rPr lang="en-US" sz="1800" smtClean="0"/>
              <a:t>Payments and Securities</a:t>
            </a:r>
          </a:p>
          <a:p>
            <a:pPr marL="947738" lvl="2" indent="-266700" defTabSz="914400" eaLnBrk="1" hangingPunct="1">
              <a:spcBef>
                <a:spcPct val="0"/>
              </a:spcBef>
            </a:pPr>
            <a:r>
              <a:rPr lang="en-US" sz="1800" smtClean="0"/>
              <a:t>Customer care &amp; Insight</a:t>
            </a:r>
          </a:p>
          <a:p>
            <a:pPr marL="947738" lvl="2" indent="-266700" defTabSz="914400" eaLnBrk="1" hangingPunct="1">
              <a:spcBef>
                <a:spcPct val="0"/>
              </a:spcBef>
            </a:pPr>
            <a:r>
              <a:rPr lang="en-US" sz="1800" smtClean="0"/>
              <a:t>Integrated Risk</a:t>
            </a:r>
          </a:p>
          <a:p>
            <a:pPr marL="947738" lvl="2" indent="-266700" defTabSz="914400" eaLnBrk="1" hangingPunct="1">
              <a:spcBef>
                <a:spcPct val="0"/>
              </a:spcBef>
            </a:pPr>
            <a:r>
              <a:rPr lang="en-US" sz="1800" smtClean="0"/>
              <a:t>Financial Markets Framework</a:t>
            </a:r>
          </a:p>
          <a:p>
            <a:pPr marL="947738" lvl="2" indent="-266700" defTabSz="914400" eaLnBrk="1" hangingPunct="1">
              <a:spcBef>
                <a:spcPct val="0"/>
              </a:spcBef>
              <a:buFont typeface="Arial" charset="0"/>
              <a:buNone/>
            </a:pPr>
            <a:endParaRPr lang="en-US" sz="1800" smtClean="0"/>
          </a:p>
          <a:p>
            <a:pPr marL="601663" lvl="1" indent="-266700" defTabSz="914400" eaLnBrk="1" hangingPunct="1">
              <a:spcBef>
                <a:spcPct val="0"/>
              </a:spcBef>
              <a:buFont typeface="Arial" charset="0"/>
              <a:buAutoNum type="arabicPeriod"/>
            </a:pPr>
            <a:r>
              <a:rPr lang="en-US" sz="2100" smtClean="0"/>
              <a:t>Closing remarks </a:t>
            </a:r>
          </a:p>
          <a:p>
            <a:pPr marL="947738" lvl="2" indent="-266700" defTabSz="914400" eaLnBrk="1" hangingPunct="1">
              <a:spcBef>
                <a:spcPct val="0"/>
              </a:spcBef>
            </a:pPr>
            <a:r>
              <a:rPr lang="en-US" sz="1800" smtClean="0"/>
              <a:t>Where to get new collateral and information</a:t>
            </a:r>
          </a:p>
          <a:p>
            <a:pPr marL="947738" lvl="2" indent="-266700" defTabSz="914400" eaLnBrk="1" hangingPunct="1">
              <a:spcBef>
                <a:spcPct val="0"/>
              </a:spcBef>
            </a:pPr>
            <a:r>
              <a:rPr lang="en-US" sz="1800" smtClean="0"/>
              <a:t>Who to contact</a:t>
            </a:r>
          </a:p>
          <a:p>
            <a:pPr marL="947738" lvl="2" indent="-266700" defTabSz="914400" eaLnBrk="1" hangingPunct="1">
              <a:spcBef>
                <a:spcPct val="0"/>
              </a:spcBef>
            </a:pPr>
            <a:r>
              <a:rPr lang="en-US" sz="1800" smtClean="0"/>
              <a:t>Questions</a:t>
            </a:r>
          </a:p>
        </p:txBody>
      </p:sp>
      <p:sp>
        <p:nvSpPr>
          <p:cNvPr id="5" name="Rectangle 4"/>
          <p:cNvSpPr>
            <a:spLocks noChangeArrowheads="1"/>
          </p:cNvSpPr>
          <p:nvPr/>
        </p:nvSpPr>
        <p:spPr bwMode="auto">
          <a:xfrm>
            <a:off x="1865313" y="4711700"/>
            <a:ext cx="8437562" cy="1489075"/>
          </a:xfrm>
          <a:prstGeom prst="rect">
            <a:avLst/>
          </a:prstGeom>
          <a:noFill/>
          <a:ln w="28575" algn="ctr">
            <a:solidFill>
              <a:srgbClr val="6666FF"/>
            </a:solidFill>
            <a:miter lim="800000"/>
            <a:headEnd/>
            <a:tailEnd/>
          </a:ln>
          <a:effectLst>
            <a:outerShdw dist="23000" dir="5400000" rotWithShape="0">
              <a:srgbClr val="000000">
                <a:alpha val="34999"/>
              </a:srgbClr>
            </a:outerShdw>
          </a:effectLst>
        </p:spPr>
        <p:txBody>
          <a:bodyPr anchor="ctr"/>
          <a:lstStyle/>
          <a:p>
            <a:pPr algn="ctr" defTabSz="914400">
              <a:defRPr/>
            </a:pPr>
            <a:endParaRPr lang="en-GB" sz="1800">
              <a:solidFill>
                <a:srgbClr val="6666FF"/>
              </a:solidFill>
              <a:ea typeface="MS PGothic" pitchFamily="34" charset="-12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p:cNvSpPr>
          <p:nvPr>
            <p:ph type="title" idx="4294967295"/>
          </p:nvPr>
        </p:nvSpPr>
        <p:spPr/>
        <p:txBody>
          <a:bodyPr/>
          <a:lstStyle/>
          <a:p>
            <a:pPr algn="l" eaLnBrk="1" hangingPunct="1"/>
            <a:r>
              <a:rPr lang="en-GB" sz="3600" smtClean="0"/>
              <a:t>Banking Industry Frameworks and Industry Solutions</a:t>
            </a:r>
          </a:p>
        </p:txBody>
      </p:sp>
      <p:sp>
        <p:nvSpPr>
          <p:cNvPr id="125954" name="Rectangle 3"/>
          <p:cNvSpPr>
            <a:spLocks noGrp="1"/>
          </p:cNvSpPr>
          <p:nvPr>
            <p:ph type="body" idx="4294967295"/>
          </p:nvPr>
        </p:nvSpPr>
        <p:spPr/>
        <p:txBody>
          <a:bodyPr/>
          <a:lstStyle/>
          <a:p>
            <a:pPr eaLnBrk="1" hangingPunct="1">
              <a:lnSpc>
                <a:spcPct val="80000"/>
              </a:lnSpc>
            </a:pPr>
            <a:r>
              <a:rPr lang="en-GB" smtClean="0"/>
              <a:t>IBM Industry Solutions</a:t>
            </a:r>
            <a:r>
              <a:rPr lang="en-GB" sz="3900" smtClean="0"/>
              <a:t>:</a:t>
            </a:r>
          </a:p>
          <a:p>
            <a:pPr eaLnBrk="1" hangingPunct="1">
              <a:lnSpc>
                <a:spcPct val="80000"/>
              </a:lnSpc>
              <a:buFont typeface="Arial" charset="0"/>
              <a:buNone/>
            </a:pPr>
            <a:r>
              <a:rPr lang="en-GB" sz="3500" smtClean="0"/>
              <a:t>    </a:t>
            </a:r>
            <a:r>
              <a:rPr lang="en-GB" sz="2700" smtClean="0">
                <a:hlinkClick r:id="rId2"/>
              </a:rPr>
              <a:t>http://www-01.ibm.com/software/data/content-management/industry-solutions/</a:t>
            </a:r>
            <a:endParaRPr lang="en-GB" sz="2700" smtClean="0"/>
          </a:p>
          <a:p>
            <a:pPr eaLnBrk="1" hangingPunct="1">
              <a:lnSpc>
                <a:spcPct val="80000"/>
              </a:lnSpc>
            </a:pPr>
            <a:r>
              <a:rPr lang="en-GB" sz="3900" b="1" smtClean="0"/>
              <a:t>Smarter Commerce: </a:t>
            </a:r>
            <a:r>
              <a:rPr lang="en-GB" sz="2400" b="1" smtClean="0">
                <a:hlinkClick r:id="rId3" tooltip="http://www.ibm.com/smarterplanet/dk/da/smarter_commerce/overview/index.html?re=spf"/>
              </a:rPr>
              <a:t>http://www.ibm.com/smarterplanet/dk/da/smarter_commerce/overview/index.html?re=spf</a:t>
            </a:r>
            <a:r>
              <a:rPr lang="en-GB" sz="3900" smtClean="0"/>
              <a:t> </a:t>
            </a:r>
            <a:endParaRPr lang="en-GB" smtClean="0"/>
          </a:p>
          <a:p>
            <a:pPr eaLnBrk="1" hangingPunct="1">
              <a:lnSpc>
                <a:spcPct val="80000"/>
              </a:lnSpc>
            </a:pPr>
            <a:r>
              <a:rPr lang="en-GB" smtClean="0"/>
              <a:t>Banking Industry Frameworks:</a:t>
            </a:r>
          </a:p>
          <a:p>
            <a:pPr eaLnBrk="1" hangingPunct="1">
              <a:lnSpc>
                <a:spcPct val="80000"/>
              </a:lnSpc>
              <a:buFont typeface="Arial" charset="0"/>
              <a:buNone/>
            </a:pPr>
            <a:r>
              <a:rPr lang="en-GB" sz="3900" smtClean="0"/>
              <a:t>   </a:t>
            </a:r>
            <a:r>
              <a:rPr lang="en-GB" sz="2400" smtClean="0">
                <a:hlinkClick r:id="rId4"/>
              </a:rPr>
              <a:t>http://www-935.ibm.com/services/us/gbs/industries/banking/</a:t>
            </a:r>
            <a:endParaRPr lang="en-GB" sz="2400" smtClean="0"/>
          </a:p>
          <a:p>
            <a:pPr eaLnBrk="1" hangingPunct="1">
              <a:lnSpc>
                <a:spcPct val="80000"/>
              </a:lnSpc>
            </a:pPr>
            <a:endParaRPr lang="en-GB" sz="240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Billede 3" descr="190593_4590.jpg"/>
          <p:cNvPicPr>
            <a:picLocks noChangeAspect="1"/>
          </p:cNvPicPr>
          <p:nvPr/>
        </p:nvPicPr>
        <p:blipFill>
          <a:blip r:embed="rId2"/>
          <a:srcRect/>
          <a:stretch>
            <a:fillRect/>
          </a:stretch>
        </p:blipFill>
        <p:spPr bwMode="auto">
          <a:xfrm>
            <a:off x="5797550" y="765175"/>
            <a:ext cx="5072063" cy="5080000"/>
          </a:xfrm>
          <a:prstGeom prst="rect">
            <a:avLst/>
          </a:prstGeom>
          <a:noFill/>
          <a:ln w="9525">
            <a:noFill/>
            <a:miter lim="800000"/>
            <a:headEnd/>
            <a:tailEnd/>
          </a:ln>
        </p:spPr>
      </p:pic>
      <p:sp>
        <p:nvSpPr>
          <p:cNvPr id="126978" name="Tekstfelt 4"/>
          <p:cNvSpPr txBox="1">
            <a:spLocks noChangeArrowheads="1"/>
          </p:cNvSpPr>
          <p:nvPr/>
        </p:nvSpPr>
        <p:spPr bwMode="auto">
          <a:xfrm>
            <a:off x="796925" y="3043238"/>
            <a:ext cx="3944938" cy="823912"/>
          </a:xfrm>
          <a:prstGeom prst="rect">
            <a:avLst/>
          </a:prstGeom>
          <a:noFill/>
          <a:ln w="9525">
            <a:noFill/>
            <a:miter lim="800000"/>
            <a:headEnd/>
            <a:tailEnd/>
          </a:ln>
        </p:spPr>
        <p:txBody>
          <a:bodyPr wrap="none">
            <a:spAutoFit/>
          </a:bodyPr>
          <a:lstStyle/>
          <a:p>
            <a:pPr defTabSz="914400"/>
            <a:r>
              <a:rPr lang="da-DK" sz="4800">
                <a:latin typeface="Calibri" pitchFamily="34" charset="0"/>
                <a:ea typeface="MS PGothic" pitchFamily="34" charset="-128"/>
              </a:rPr>
              <a:t>Questions?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Number Placeholder 1"/>
          <p:cNvSpPr txBox="1">
            <a:spLocks noGrp="1"/>
          </p:cNvSpPr>
          <p:nvPr/>
        </p:nvSpPr>
        <p:spPr bwMode="auto">
          <a:xfrm>
            <a:off x="177800" y="6467475"/>
            <a:ext cx="735013" cy="247650"/>
          </a:xfrm>
          <a:prstGeom prst="rect">
            <a:avLst/>
          </a:prstGeom>
          <a:noFill/>
          <a:ln w="9525">
            <a:noFill/>
            <a:miter lim="800000"/>
            <a:headEnd/>
            <a:tailEnd/>
          </a:ln>
        </p:spPr>
        <p:txBody>
          <a:bodyPr/>
          <a:lstStyle/>
          <a:p>
            <a:pPr defTabSz="914400"/>
            <a:fld id="{38943134-4A80-4331-8C61-A8B8C854E32B}" type="slidenum">
              <a:rPr lang="en-US" sz="1000">
                <a:ea typeface="MS PGothic" pitchFamily="34" charset="-128"/>
              </a:rPr>
              <a:pPr defTabSz="914400"/>
              <a:t>48</a:t>
            </a:fld>
            <a:endParaRPr lang="en-US" sz="1000">
              <a:ea typeface="MS PGothic" pitchFamily="34" charset="-128"/>
            </a:endParaRPr>
          </a:p>
        </p:txBody>
      </p:sp>
      <p:pic>
        <p:nvPicPr>
          <p:cNvPr id="128002" name="Picture 7" descr="crop"/>
          <p:cNvPicPr>
            <a:picLocks noChangeAspect="1" noChangeArrowheads="1"/>
          </p:cNvPicPr>
          <p:nvPr/>
        </p:nvPicPr>
        <p:blipFill>
          <a:blip r:embed="rId3"/>
          <a:srcRect/>
          <a:stretch>
            <a:fillRect/>
          </a:stretch>
        </p:blipFill>
        <p:spPr bwMode="auto">
          <a:xfrm>
            <a:off x="0" y="457200"/>
            <a:ext cx="12171363" cy="5638800"/>
          </a:xfrm>
          <a:prstGeom prst="rect">
            <a:avLst/>
          </a:prstGeom>
          <a:noFill/>
          <a:ln w="9525">
            <a:noFill/>
            <a:miter lim="800000"/>
            <a:headEnd/>
            <a:tailEnd/>
          </a:ln>
        </p:spPr>
      </p:pic>
      <p:sp>
        <p:nvSpPr>
          <p:cNvPr id="128003" name="Text Box 5"/>
          <p:cNvSpPr txBox="1">
            <a:spLocks noChangeArrowheads="1"/>
          </p:cNvSpPr>
          <p:nvPr/>
        </p:nvSpPr>
        <p:spPr bwMode="auto">
          <a:xfrm>
            <a:off x="3956050" y="3581400"/>
            <a:ext cx="2687638" cy="273050"/>
          </a:xfrm>
          <a:prstGeom prst="rect">
            <a:avLst/>
          </a:prstGeom>
          <a:noFill/>
          <a:ln w="9525">
            <a:noFill/>
            <a:miter lim="800000"/>
            <a:headEnd/>
            <a:tailEnd/>
          </a:ln>
        </p:spPr>
        <p:txBody>
          <a:bodyPr>
            <a:spAutoFit/>
          </a:bodyPr>
          <a:lstStyle/>
          <a:p>
            <a:pPr defTabSz="457200">
              <a:lnSpc>
                <a:spcPct val="99000"/>
              </a:lnSpc>
              <a:spcBef>
                <a:spcPct val="50000"/>
              </a:spcBef>
              <a:buClr>
                <a:srgbClr val="000000"/>
              </a:buClr>
              <a:buSzPct val="100000"/>
              <a:buFont typeface="Trebuchet MS" pitchFamily="34" charset="0"/>
              <a:buNone/>
            </a:pPr>
            <a:r>
              <a:rPr lang="en-US" sz="1200" b="1">
                <a:solidFill>
                  <a:srgbClr val="000000"/>
                </a:solidFill>
                <a:latin typeface="Trebuchet MS" pitchFamily="34" charset="0"/>
                <a:ea typeface="MS PGothic" pitchFamily="34" charset="-128"/>
              </a:rPr>
              <a:t>Henrik Koch</a:t>
            </a:r>
            <a:endParaRPr lang="en-US" sz="1200">
              <a:solidFill>
                <a:srgbClr val="000000"/>
              </a:solidFill>
              <a:latin typeface="Times New Roman" pitchFamily="18" charset="0"/>
              <a:ea typeface="MS PGothic" pitchFamily="34" charset="-128"/>
              <a:cs typeface="Times New Roman" pitchFamily="18" charset="0"/>
            </a:endParaRPr>
          </a:p>
        </p:txBody>
      </p:sp>
      <p:sp>
        <p:nvSpPr>
          <p:cNvPr id="128004" name="Text Box 6"/>
          <p:cNvSpPr txBox="1">
            <a:spLocks noChangeArrowheads="1"/>
          </p:cNvSpPr>
          <p:nvPr/>
        </p:nvSpPr>
        <p:spPr bwMode="auto">
          <a:xfrm>
            <a:off x="6559550" y="3581400"/>
            <a:ext cx="2840038" cy="1004888"/>
          </a:xfrm>
          <a:prstGeom prst="rect">
            <a:avLst/>
          </a:prstGeom>
          <a:noFill/>
          <a:ln w="9525">
            <a:noFill/>
            <a:miter lim="800000"/>
            <a:headEnd/>
            <a:tailEnd/>
          </a:ln>
        </p:spPr>
        <p:txBody>
          <a:bodyPr>
            <a:spAutoFit/>
          </a:bodyPr>
          <a:lstStyle/>
          <a:p>
            <a:pPr defTabSz="457200">
              <a:buClr>
                <a:srgbClr val="000000"/>
              </a:buClr>
              <a:buSzPct val="100000"/>
              <a:buFont typeface="Trebuchet MS" pitchFamily="34" charset="0"/>
              <a:buNone/>
            </a:pPr>
            <a:r>
              <a:rPr lang="en-US" sz="1200">
                <a:solidFill>
                  <a:srgbClr val="000000"/>
                </a:solidFill>
                <a:latin typeface="Times New Roman" pitchFamily="18" charset="0"/>
                <a:ea typeface="MS PGothic" pitchFamily="34" charset="-128"/>
                <a:cs typeface="Times New Roman" pitchFamily="18" charset="0"/>
              </a:rPr>
              <a:t>IBM Software Group, Nordic</a:t>
            </a:r>
          </a:p>
          <a:p>
            <a:pPr defTabSz="457200">
              <a:buClr>
                <a:srgbClr val="000000"/>
              </a:buClr>
              <a:buSzPct val="100000"/>
              <a:buFont typeface="Trebuchet MS" pitchFamily="34" charset="0"/>
              <a:buNone/>
            </a:pPr>
            <a:r>
              <a:rPr lang="en-US" sz="1200">
                <a:solidFill>
                  <a:srgbClr val="000000"/>
                </a:solidFill>
                <a:latin typeface="Times New Roman" pitchFamily="18" charset="0"/>
                <a:ea typeface="MS PGothic" pitchFamily="34" charset="-128"/>
                <a:cs typeface="Times New Roman" pitchFamily="18" charset="0"/>
              </a:rPr>
              <a:t>2800 Lyngby</a:t>
            </a:r>
          </a:p>
          <a:p>
            <a:pPr defTabSz="457200">
              <a:buClr>
                <a:srgbClr val="000000"/>
              </a:buClr>
              <a:buSzPct val="100000"/>
              <a:buFont typeface="Trebuchet MS" pitchFamily="34" charset="0"/>
              <a:buNone/>
            </a:pPr>
            <a:endParaRPr lang="en-US" sz="1200">
              <a:solidFill>
                <a:srgbClr val="000000"/>
              </a:solidFill>
              <a:latin typeface="Times New Roman" pitchFamily="18" charset="0"/>
              <a:ea typeface="MS PGothic" pitchFamily="34" charset="-128"/>
              <a:cs typeface="Times New Roman" pitchFamily="18" charset="0"/>
            </a:endParaRPr>
          </a:p>
          <a:p>
            <a:pPr defTabSz="457200">
              <a:buClr>
                <a:srgbClr val="000000"/>
              </a:buClr>
              <a:buSzPct val="100000"/>
              <a:buFont typeface="Trebuchet MS" pitchFamily="34" charset="0"/>
              <a:buNone/>
            </a:pPr>
            <a:r>
              <a:rPr lang="en-US" sz="1200">
                <a:solidFill>
                  <a:srgbClr val="000000"/>
                </a:solidFill>
                <a:latin typeface="Times New Roman" pitchFamily="18" charset="0"/>
                <a:ea typeface="MS PGothic" pitchFamily="34" charset="-128"/>
                <a:cs typeface="Times New Roman" pitchFamily="18" charset="0"/>
              </a:rPr>
              <a:t>Mobile: + 45 28803658</a:t>
            </a:r>
          </a:p>
          <a:p>
            <a:pPr defTabSz="457200">
              <a:buClr>
                <a:srgbClr val="000000"/>
              </a:buClr>
              <a:buSzPct val="100000"/>
              <a:buFont typeface="Trebuchet MS" pitchFamily="34" charset="0"/>
              <a:buNone/>
            </a:pPr>
            <a:r>
              <a:rPr lang="en-US" sz="1200">
                <a:solidFill>
                  <a:srgbClr val="000000"/>
                </a:solidFill>
                <a:latin typeface="Times New Roman" pitchFamily="18" charset="0"/>
                <a:ea typeface="MS PGothic" pitchFamily="34" charset="-128"/>
                <a:cs typeface="Times New Roman" pitchFamily="18" charset="0"/>
              </a:rPr>
              <a:t>hkoch@dk.ibm.com</a:t>
            </a:r>
          </a:p>
        </p:txBody>
      </p:sp>
      <p:pic>
        <p:nvPicPr>
          <p:cNvPr id="128005" name="Rectangle 8"/>
          <p:cNvPicPr>
            <a:picLocks noChangeArrowheads="1"/>
          </p:cNvPicPr>
          <p:nvPr/>
        </p:nvPicPr>
        <p:blipFill>
          <a:blip r:embed="rId4"/>
          <a:srcRect/>
          <a:stretch>
            <a:fillRect/>
          </a:stretch>
        </p:blipFill>
        <p:spPr bwMode="auto">
          <a:xfrm>
            <a:off x="6011863" y="573088"/>
            <a:ext cx="6159500" cy="1816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el 1"/>
          <p:cNvSpPr>
            <a:spLocks noGrp="1"/>
          </p:cNvSpPr>
          <p:nvPr>
            <p:ph type="title"/>
          </p:nvPr>
        </p:nvSpPr>
        <p:spPr>
          <a:xfrm>
            <a:off x="342900" y="274638"/>
            <a:ext cx="10953750" cy="617537"/>
          </a:xfrm>
        </p:spPr>
        <p:txBody>
          <a:bodyPr/>
          <a:lstStyle/>
          <a:p>
            <a:pPr eaLnBrk="1" hangingPunct="1"/>
            <a:endParaRPr lang="en-GB" smtClean="0">
              <a:ea typeface="Arial Bold"/>
            </a:endParaRPr>
          </a:p>
        </p:txBody>
      </p:sp>
      <p:sp>
        <p:nvSpPr>
          <p:cNvPr id="130050" name=" 2"/>
          <p:cNvSpPr>
            <a:spLocks noGrp="1"/>
          </p:cNvSpPr>
          <p:nvPr>
            <p:ph idx="1"/>
          </p:nvPr>
        </p:nvSpPr>
        <p:spPr>
          <a:xfrm>
            <a:off x="342900" y="1185863"/>
            <a:ext cx="10953750" cy="4525962"/>
          </a:xfrm>
        </p:spPr>
        <p:txBody>
          <a:bodyPr/>
          <a:lstStyle/>
          <a:p>
            <a:pPr eaLnBrk="1" hangingPunct="1"/>
            <a:endParaRPr lang="da-DK"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AutoShape 2"/>
          <p:cNvSpPr>
            <a:spLocks noChangeArrowheads="1"/>
          </p:cNvSpPr>
          <p:nvPr/>
        </p:nvSpPr>
        <p:spPr bwMode="auto">
          <a:xfrm>
            <a:off x="1312863" y="2008188"/>
            <a:ext cx="9571037" cy="3929062"/>
          </a:xfrm>
          <a:prstGeom prst="roundRect">
            <a:avLst>
              <a:gd name="adj" fmla="val 8361"/>
            </a:avLst>
          </a:prstGeom>
          <a:solidFill>
            <a:srgbClr val="CCCCFF">
              <a:alpha val="34901"/>
            </a:srgbClr>
          </a:solidFill>
          <a:ln w="9525">
            <a:noFill/>
            <a:round/>
            <a:headEnd/>
            <a:tailEnd/>
          </a:ln>
        </p:spPr>
        <p:txBody>
          <a:bodyPr wrap="none" anchor="ctr"/>
          <a:lstStyle/>
          <a:p>
            <a:pPr defTabSz="914400"/>
            <a:endParaRPr lang="da-DK" sz="1800">
              <a:ea typeface="MS PGothic" pitchFamily="34" charset="-128"/>
            </a:endParaRPr>
          </a:p>
        </p:txBody>
      </p:sp>
      <p:sp>
        <p:nvSpPr>
          <p:cNvPr id="20482" name="AutoShape 3"/>
          <p:cNvSpPr>
            <a:spLocks noChangeArrowheads="1"/>
          </p:cNvSpPr>
          <p:nvPr/>
        </p:nvSpPr>
        <p:spPr bwMode="auto">
          <a:xfrm>
            <a:off x="4635500" y="2008188"/>
            <a:ext cx="3113088" cy="3929062"/>
          </a:xfrm>
          <a:prstGeom prst="roundRect">
            <a:avLst>
              <a:gd name="adj" fmla="val 8361"/>
            </a:avLst>
          </a:prstGeom>
          <a:solidFill>
            <a:srgbClr val="CCCCFF">
              <a:alpha val="65097"/>
            </a:srgbClr>
          </a:solidFill>
          <a:ln w="9525">
            <a:noFill/>
            <a:round/>
            <a:headEnd/>
            <a:tailEnd/>
          </a:ln>
        </p:spPr>
        <p:txBody>
          <a:bodyPr wrap="none" anchor="ctr"/>
          <a:lstStyle/>
          <a:p>
            <a:pPr defTabSz="914400"/>
            <a:endParaRPr lang="da-DK" sz="1800">
              <a:ea typeface="MS PGothic" pitchFamily="34" charset="-128"/>
            </a:endParaRPr>
          </a:p>
        </p:txBody>
      </p:sp>
      <p:pic>
        <p:nvPicPr>
          <p:cNvPr id="20483" name="Picture 4"/>
          <p:cNvPicPr>
            <a:picLocks noChangeAspect="1" noChangeArrowheads="1"/>
          </p:cNvPicPr>
          <p:nvPr/>
        </p:nvPicPr>
        <p:blipFill>
          <a:blip r:embed="rId3"/>
          <a:srcRect/>
          <a:stretch>
            <a:fillRect/>
          </a:stretch>
        </p:blipFill>
        <p:spPr bwMode="auto">
          <a:xfrm>
            <a:off x="974725" y="1636713"/>
            <a:ext cx="10174288" cy="890587"/>
          </a:xfrm>
          <a:prstGeom prst="rect">
            <a:avLst/>
          </a:prstGeom>
          <a:noFill/>
          <a:ln w="21600">
            <a:noFill/>
            <a:round/>
            <a:headEnd/>
            <a:tailEnd/>
          </a:ln>
        </p:spPr>
      </p:pic>
      <p:sp>
        <p:nvSpPr>
          <p:cNvPr id="20484" name="AutoShape 5"/>
          <p:cNvSpPr>
            <a:spLocks noChangeArrowheads="1"/>
          </p:cNvSpPr>
          <p:nvPr/>
        </p:nvSpPr>
        <p:spPr bwMode="auto">
          <a:xfrm rot="-5400000">
            <a:off x="-472281" y="3555206"/>
            <a:ext cx="2701925" cy="595313"/>
          </a:xfrm>
          <a:prstGeom prst="roundRect">
            <a:avLst>
              <a:gd name="adj" fmla="val 431"/>
            </a:avLst>
          </a:prstGeom>
          <a:noFill/>
          <a:ln w="21600">
            <a:noFill/>
            <a:round/>
            <a:headEnd/>
            <a:tailEnd/>
          </a:ln>
        </p:spPr>
        <p:txBody>
          <a:bodyPr wrap="none" lIns="90000" tIns="46800" rIns="90000" bIns="46800">
            <a:spAutoFit/>
          </a:bodyPr>
          <a:lstStyle/>
          <a:p>
            <a:pPr defTabSz="457200">
              <a:lnSpc>
                <a:spcPct val="97000"/>
              </a:lnSpc>
              <a:spcBef>
                <a:spcPts val="1125"/>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00"/>
                </a:solidFill>
                <a:ea typeface="MS PGothic" pitchFamily="34" charset="-128"/>
                <a:cs typeface="Lucida Sans Unicode" pitchFamily="34" charset="0"/>
              </a:rPr>
              <a:t>Level of adoption</a:t>
            </a:r>
          </a:p>
        </p:txBody>
      </p:sp>
      <p:sp>
        <p:nvSpPr>
          <p:cNvPr id="20485" name="Line 6"/>
          <p:cNvSpPr>
            <a:spLocks noChangeShapeType="1"/>
          </p:cNvSpPr>
          <p:nvPr/>
        </p:nvSpPr>
        <p:spPr bwMode="auto">
          <a:xfrm flipV="1">
            <a:off x="1754188" y="2443163"/>
            <a:ext cx="1587" cy="3432175"/>
          </a:xfrm>
          <a:prstGeom prst="line">
            <a:avLst/>
          </a:prstGeom>
          <a:noFill/>
          <a:ln w="28440">
            <a:solidFill>
              <a:srgbClr val="000000"/>
            </a:solidFill>
            <a:miter lim="800000"/>
            <a:headEnd/>
            <a:tailEnd type="triangle" w="med" len="med"/>
          </a:ln>
        </p:spPr>
        <p:txBody>
          <a:bodyPr/>
          <a:lstStyle/>
          <a:p>
            <a:endParaRPr lang="da-DK"/>
          </a:p>
        </p:txBody>
      </p:sp>
      <p:sp>
        <p:nvSpPr>
          <p:cNvPr id="20486" name="Text Box 7"/>
          <p:cNvSpPr txBox="1">
            <a:spLocks noChangeArrowheads="1"/>
          </p:cNvSpPr>
          <p:nvPr/>
        </p:nvSpPr>
        <p:spPr bwMode="auto">
          <a:xfrm>
            <a:off x="8029575" y="3078163"/>
            <a:ext cx="2681288" cy="523875"/>
          </a:xfrm>
          <a:prstGeom prst="rect">
            <a:avLst/>
          </a:prstGeom>
          <a:noFill/>
          <a:ln w="21600">
            <a:noFill/>
            <a:round/>
            <a:headEnd/>
            <a:tailEnd/>
          </a:ln>
        </p:spPr>
        <p:txBody>
          <a:bodyPr lIns="90000" tIns="46800" rIns="90000" bIns="46800">
            <a:spAutoFit/>
          </a:bodyPr>
          <a:lstStyle/>
          <a:p>
            <a:pPr algn="ctr" defTabSz="457200">
              <a:lnSpc>
                <a:spcPct val="101000"/>
              </a:lnSpc>
              <a:spcBef>
                <a:spcPts val="875"/>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000000"/>
                </a:solidFill>
                <a:ea typeface="MS PGothic" pitchFamily="34" charset="-128"/>
                <a:cs typeface="Lucida Sans Unicode" pitchFamily="34" charset="0"/>
              </a:rPr>
              <a:t>Representative Industries</a:t>
            </a:r>
          </a:p>
        </p:txBody>
      </p:sp>
      <p:sp>
        <p:nvSpPr>
          <p:cNvPr id="20487" name="Text Box 8"/>
          <p:cNvSpPr txBox="1">
            <a:spLocks noChangeArrowheads="1"/>
          </p:cNvSpPr>
          <p:nvPr/>
        </p:nvSpPr>
        <p:spPr bwMode="auto">
          <a:xfrm>
            <a:off x="7886700" y="3700463"/>
            <a:ext cx="2798763" cy="1373187"/>
          </a:xfrm>
          <a:prstGeom prst="rect">
            <a:avLst/>
          </a:prstGeom>
          <a:noFill/>
          <a:ln w="21600">
            <a:noFill/>
            <a:round/>
            <a:headEnd/>
            <a:tailEnd/>
          </a:ln>
        </p:spPr>
        <p:txBody>
          <a:bodyPr lIns="90000" tIns="46800" rIns="90000" bIns="46800">
            <a:spAutoFit/>
          </a:bodyPr>
          <a:lstStyle/>
          <a:p>
            <a:pPr algn="ct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000000"/>
                </a:solidFill>
                <a:latin typeface="Arial Narrow" pitchFamily="34" charset="0"/>
                <a:ea typeface="MS PGothic" pitchFamily="34" charset="-128"/>
                <a:cs typeface="Lucida Sans Unicode" pitchFamily="34" charset="0"/>
              </a:rPr>
              <a:t>Electronics</a:t>
            </a:r>
          </a:p>
          <a:p>
            <a:pPr algn="ct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000000"/>
                </a:solidFill>
                <a:latin typeface="Arial Narrow" pitchFamily="34" charset="0"/>
                <a:ea typeface="MS PGothic" pitchFamily="34" charset="-128"/>
                <a:cs typeface="Lucida Sans Unicode" pitchFamily="34" charset="0"/>
              </a:rPr>
              <a:t>Chemicals &amp; Petroleum</a:t>
            </a:r>
          </a:p>
          <a:p>
            <a:pPr algn="ct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000000"/>
                </a:solidFill>
                <a:latin typeface="Arial Narrow" pitchFamily="34" charset="0"/>
                <a:ea typeface="MS PGothic" pitchFamily="34" charset="-128"/>
                <a:cs typeface="Lucida Sans Unicode" pitchFamily="34" charset="0"/>
              </a:rPr>
              <a:t>High-Tech Manufacturing</a:t>
            </a:r>
          </a:p>
          <a:p>
            <a:pPr algn="ct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000000"/>
                </a:solidFill>
                <a:latin typeface="Arial Narrow" pitchFamily="34" charset="0"/>
                <a:ea typeface="MS PGothic" pitchFamily="34" charset="-128"/>
                <a:cs typeface="Lucida Sans Unicode" pitchFamily="34" charset="0"/>
              </a:rPr>
              <a:t>Automotive</a:t>
            </a:r>
          </a:p>
        </p:txBody>
      </p:sp>
      <p:sp>
        <p:nvSpPr>
          <p:cNvPr id="656393" name="AutoShape 9"/>
          <p:cNvSpPr>
            <a:spLocks noChangeArrowheads="1"/>
          </p:cNvSpPr>
          <p:nvPr/>
        </p:nvSpPr>
        <p:spPr bwMode="auto">
          <a:xfrm rot="10800000">
            <a:off x="6715125" y="3536950"/>
            <a:ext cx="1238250" cy="1030288"/>
          </a:xfrm>
          <a:prstGeom prst="rightArrow">
            <a:avLst>
              <a:gd name="adj1" fmla="val 51500"/>
              <a:gd name="adj2" fmla="val 44898"/>
            </a:avLst>
          </a:prstGeom>
          <a:gradFill rotWithShape="0">
            <a:gsLst>
              <a:gs pos="0">
                <a:srgbClr val="7889FB"/>
              </a:gs>
              <a:gs pos="100000">
                <a:srgbClr val="336699"/>
              </a:gs>
            </a:gsLst>
            <a:lin ang="10800000" scaled="1"/>
          </a:gradFill>
          <a:ln w="9525">
            <a:noFill/>
            <a:round/>
            <a:headEnd/>
            <a:tailEnd/>
          </a:ln>
          <a:effectLst>
            <a:outerShdw dist="17819" dir="2700000" algn="ctr" rotWithShape="0">
              <a:srgbClr val="000000"/>
            </a:outerShdw>
          </a:effectLst>
        </p:spPr>
        <p:txBody>
          <a:bodyPr wrap="none" anchor="ctr"/>
          <a:lstStyle/>
          <a:p>
            <a:pPr defTabSz="914400">
              <a:defRPr/>
            </a:pPr>
            <a:endParaRPr lang="da-DK" sz="1800">
              <a:ea typeface="MS PGothic" pitchFamily="34" charset="-128"/>
            </a:endParaRPr>
          </a:p>
        </p:txBody>
      </p:sp>
      <p:sp>
        <p:nvSpPr>
          <p:cNvPr id="20489" name="Text Box 10"/>
          <p:cNvSpPr txBox="1">
            <a:spLocks noChangeArrowheads="1"/>
          </p:cNvSpPr>
          <p:nvPr/>
        </p:nvSpPr>
        <p:spPr bwMode="auto">
          <a:xfrm>
            <a:off x="1682750" y="3700463"/>
            <a:ext cx="2479675" cy="1585912"/>
          </a:xfrm>
          <a:prstGeom prst="rect">
            <a:avLst/>
          </a:prstGeom>
          <a:noFill/>
          <a:ln w="21600">
            <a:noFill/>
            <a:round/>
            <a:headEnd/>
            <a:tailEnd/>
          </a:ln>
        </p:spPr>
        <p:txBody>
          <a:bodyPr lIns="90000" tIns="46800" rIns="90000" bIns="46800">
            <a:spAutoFit/>
          </a:bodyPr>
          <a:lstStyle/>
          <a:p>
            <a:pPr algn="ct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000000"/>
                </a:solidFill>
                <a:latin typeface="Arial Narrow" pitchFamily="34" charset="0"/>
                <a:ea typeface="MS PGothic" pitchFamily="34" charset="-128"/>
                <a:cs typeface="Lucida Sans Unicode" pitchFamily="34" charset="0"/>
              </a:rPr>
              <a:t>Banking</a:t>
            </a:r>
          </a:p>
          <a:p>
            <a:pPr algn="ct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000000"/>
                </a:solidFill>
                <a:latin typeface="Arial Narrow" pitchFamily="34" charset="0"/>
                <a:ea typeface="MS PGothic" pitchFamily="34" charset="-128"/>
                <a:cs typeface="Lucida Sans Unicode" pitchFamily="34" charset="0"/>
              </a:rPr>
              <a:t>Healthcare</a:t>
            </a:r>
          </a:p>
          <a:p>
            <a:pPr algn="ct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000000"/>
                </a:solidFill>
                <a:latin typeface="Arial Narrow" pitchFamily="34" charset="0"/>
                <a:ea typeface="MS PGothic" pitchFamily="34" charset="-128"/>
                <a:cs typeface="Lucida Sans Unicode" pitchFamily="34" charset="0"/>
              </a:rPr>
              <a:t>Government</a:t>
            </a:r>
          </a:p>
          <a:p>
            <a:pPr algn="ct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000000"/>
                </a:solidFill>
                <a:latin typeface="Arial Narrow" pitchFamily="34" charset="0"/>
                <a:ea typeface="MS PGothic" pitchFamily="34" charset="-128"/>
                <a:cs typeface="Lucida Sans Unicode" pitchFamily="34" charset="0"/>
              </a:rPr>
              <a:t>Financial Markets</a:t>
            </a:r>
          </a:p>
          <a:p>
            <a:pPr algn="ct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000000"/>
                </a:solidFill>
                <a:latin typeface="Arial Narrow" pitchFamily="34" charset="0"/>
                <a:ea typeface="MS PGothic" pitchFamily="34" charset="-128"/>
                <a:cs typeface="Lucida Sans Unicode" pitchFamily="34" charset="0"/>
              </a:rPr>
              <a:t>Insurance</a:t>
            </a:r>
          </a:p>
          <a:p>
            <a:pPr algn="ct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000000"/>
                </a:solidFill>
                <a:latin typeface="Arial Narrow" pitchFamily="34" charset="0"/>
                <a:ea typeface="MS PGothic" pitchFamily="34" charset="-128"/>
                <a:cs typeface="Lucida Sans Unicode" pitchFamily="34" charset="0"/>
              </a:rPr>
              <a:t>Media &amp; Entertainment</a:t>
            </a:r>
            <a:r>
              <a:rPr lang="en-GB" sz="1400">
                <a:solidFill>
                  <a:srgbClr val="000000"/>
                </a:solidFill>
                <a:latin typeface="Arial Narrow" pitchFamily="34" charset="0"/>
                <a:ea typeface="MS PGothic" pitchFamily="34" charset="-128"/>
                <a:cs typeface="Lucida Sans Unicode" pitchFamily="34" charset="0"/>
              </a:rPr>
              <a:t>  </a:t>
            </a:r>
          </a:p>
        </p:txBody>
      </p:sp>
      <p:sp>
        <p:nvSpPr>
          <p:cNvPr id="20490" name="Rectangle 11"/>
          <p:cNvSpPr>
            <a:spLocks noChangeArrowheads="1"/>
          </p:cNvSpPr>
          <p:nvPr/>
        </p:nvSpPr>
        <p:spPr bwMode="auto">
          <a:xfrm>
            <a:off x="1627188" y="3078163"/>
            <a:ext cx="2759075" cy="523875"/>
          </a:xfrm>
          <a:prstGeom prst="rect">
            <a:avLst/>
          </a:prstGeom>
          <a:noFill/>
          <a:ln w="21600">
            <a:noFill/>
            <a:round/>
            <a:headEnd/>
            <a:tailEnd/>
          </a:ln>
        </p:spPr>
        <p:txBody>
          <a:bodyPr lIns="90000" tIns="46800" rIns="90000" bIns="46800">
            <a:spAutoFit/>
          </a:bodyPr>
          <a:lstStyle/>
          <a:p>
            <a:pPr algn="ctr" defTabSz="457200">
              <a:lnSpc>
                <a:spcPct val="101000"/>
              </a:lnSpc>
              <a:spcBef>
                <a:spcPts val="875"/>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000000"/>
                </a:solidFill>
                <a:ea typeface="MS PGothic" pitchFamily="34" charset="-128"/>
                <a:cs typeface="Lucida Sans Unicode" pitchFamily="34" charset="0"/>
              </a:rPr>
              <a:t>Representative Industries</a:t>
            </a:r>
          </a:p>
        </p:txBody>
      </p:sp>
      <p:sp>
        <p:nvSpPr>
          <p:cNvPr id="656396" name="AutoShape 12"/>
          <p:cNvSpPr>
            <a:spLocks noChangeArrowheads="1"/>
          </p:cNvSpPr>
          <p:nvPr/>
        </p:nvSpPr>
        <p:spPr bwMode="auto">
          <a:xfrm>
            <a:off x="4135438" y="3527425"/>
            <a:ext cx="1487487" cy="1030288"/>
          </a:xfrm>
          <a:prstGeom prst="rightArrow">
            <a:avLst>
              <a:gd name="adj1" fmla="val 51500"/>
              <a:gd name="adj2" fmla="val 48703"/>
            </a:avLst>
          </a:prstGeom>
          <a:gradFill rotWithShape="0">
            <a:gsLst>
              <a:gs pos="0">
                <a:srgbClr val="7889FB"/>
              </a:gs>
              <a:gs pos="100000">
                <a:srgbClr val="336699"/>
              </a:gs>
            </a:gsLst>
            <a:lin ang="0" scaled="1"/>
          </a:gradFill>
          <a:ln w="9525">
            <a:noFill/>
            <a:round/>
            <a:headEnd/>
            <a:tailEnd/>
          </a:ln>
          <a:effectLst>
            <a:outerShdw dist="17819" dir="2700000" algn="ctr" rotWithShape="0">
              <a:srgbClr val="000000"/>
            </a:outerShdw>
          </a:effectLst>
        </p:spPr>
        <p:txBody>
          <a:bodyPr wrap="none" anchor="ctr"/>
          <a:lstStyle/>
          <a:p>
            <a:pPr defTabSz="914400">
              <a:defRPr/>
            </a:pPr>
            <a:endParaRPr lang="da-DK" sz="1800">
              <a:ea typeface="MS PGothic" pitchFamily="34" charset="-128"/>
            </a:endParaRPr>
          </a:p>
        </p:txBody>
      </p:sp>
      <p:sp>
        <p:nvSpPr>
          <p:cNvPr id="20492" name="Freeform 13"/>
          <p:cNvSpPr>
            <a:spLocks noChangeArrowheads="1"/>
          </p:cNvSpPr>
          <p:nvPr/>
        </p:nvSpPr>
        <p:spPr bwMode="auto">
          <a:xfrm rot="10800000" flipH="1">
            <a:off x="5016500" y="4903788"/>
            <a:ext cx="2290763" cy="727075"/>
          </a:xfrm>
          <a:custGeom>
            <a:avLst/>
            <a:gdLst>
              <a:gd name="T0" fmla="*/ 0 w 789"/>
              <a:gd name="T1" fmla="*/ 990461338 h 514"/>
              <a:gd name="T2" fmla="*/ 1108171864 w 789"/>
              <a:gd name="T3" fmla="*/ 214099527 h 514"/>
              <a:gd name="T4" fmla="*/ 2147483647 w 789"/>
              <a:gd name="T5" fmla="*/ 0 h 514"/>
              <a:gd name="T6" fmla="*/ 2147483647 w 789"/>
              <a:gd name="T7" fmla="*/ 214099527 h 514"/>
              <a:gd name="T8" fmla="*/ 2147483647 w 789"/>
              <a:gd name="T9" fmla="*/ 1028478573 h 514"/>
              <a:gd name="T10" fmla="*/ 0 60000 65536"/>
              <a:gd name="T11" fmla="*/ 0 60000 65536"/>
              <a:gd name="T12" fmla="*/ 0 60000 65536"/>
              <a:gd name="T13" fmla="*/ 0 60000 65536"/>
              <a:gd name="T14" fmla="*/ 0 60000 65536"/>
              <a:gd name="T15" fmla="*/ 0 w 789"/>
              <a:gd name="T16" fmla="*/ 0 h 514"/>
              <a:gd name="T17" fmla="*/ 789 w 789"/>
              <a:gd name="T18" fmla="*/ 514 h 514"/>
            </a:gdLst>
            <a:ahLst/>
            <a:cxnLst>
              <a:cxn ang="T10">
                <a:pos x="T0" y="T1"/>
              </a:cxn>
              <a:cxn ang="T11">
                <a:pos x="T2" y="T3"/>
              </a:cxn>
              <a:cxn ang="T12">
                <a:pos x="T4" y="T5"/>
              </a:cxn>
              <a:cxn ang="T13">
                <a:pos x="T6" y="T7"/>
              </a:cxn>
              <a:cxn ang="T14">
                <a:pos x="T8" y="T9"/>
              </a:cxn>
            </a:cxnLst>
            <a:rect l="T15" t="T16" r="T17" b="T18"/>
            <a:pathLst>
              <a:path w="789" h="514">
                <a:moveTo>
                  <a:pt x="0" y="495"/>
                </a:moveTo>
                <a:cubicBezTo>
                  <a:pt x="54" y="342"/>
                  <a:pt x="108" y="190"/>
                  <a:pt x="175" y="107"/>
                </a:cubicBezTo>
                <a:cubicBezTo>
                  <a:pt x="242" y="24"/>
                  <a:pt x="325" y="0"/>
                  <a:pt x="401" y="0"/>
                </a:cubicBezTo>
                <a:cubicBezTo>
                  <a:pt x="477" y="0"/>
                  <a:pt x="567" y="21"/>
                  <a:pt x="632" y="107"/>
                </a:cubicBezTo>
                <a:cubicBezTo>
                  <a:pt x="697" y="193"/>
                  <a:pt x="761" y="441"/>
                  <a:pt x="789" y="514"/>
                </a:cubicBezTo>
              </a:path>
            </a:pathLst>
          </a:custGeom>
          <a:noFill/>
          <a:ln w="38160">
            <a:solidFill>
              <a:srgbClr val="333399"/>
            </a:solidFill>
            <a:round/>
            <a:headEnd/>
            <a:tailEnd/>
          </a:ln>
        </p:spPr>
        <p:txBody>
          <a:bodyPr wrap="none" anchor="ctr"/>
          <a:lstStyle/>
          <a:p>
            <a:endParaRPr lang="da-DK"/>
          </a:p>
        </p:txBody>
      </p:sp>
      <p:sp>
        <p:nvSpPr>
          <p:cNvPr id="20493" name="Freeform 14"/>
          <p:cNvSpPr>
            <a:spLocks noChangeArrowheads="1"/>
          </p:cNvSpPr>
          <p:nvPr/>
        </p:nvSpPr>
        <p:spPr bwMode="auto">
          <a:xfrm>
            <a:off x="1800225" y="2520950"/>
            <a:ext cx="2295525" cy="727075"/>
          </a:xfrm>
          <a:custGeom>
            <a:avLst/>
            <a:gdLst>
              <a:gd name="T0" fmla="*/ 0 w 789"/>
              <a:gd name="T1" fmla="*/ 990461338 h 514"/>
              <a:gd name="T2" fmla="*/ 1112523738 w 789"/>
              <a:gd name="T3" fmla="*/ 214099527 h 514"/>
              <a:gd name="T4" fmla="*/ 2147483647 w 789"/>
              <a:gd name="T5" fmla="*/ 0 h 514"/>
              <a:gd name="T6" fmla="*/ 2147483647 w 789"/>
              <a:gd name="T7" fmla="*/ 214099527 h 514"/>
              <a:gd name="T8" fmla="*/ 2147483647 w 789"/>
              <a:gd name="T9" fmla="*/ 1028478573 h 514"/>
              <a:gd name="T10" fmla="*/ 0 60000 65536"/>
              <a:gd name="T11" fmla="*/ 0 60000 65536"/>
              <a:gd name="T12" fmla="*/ 0 60000 65536"/>
              <a:gd name="T13" fmla="*/ 0 60000 65536"/>
              <a:gd name="T14" fmla="*/ 0 60000 65536"/>
              <a:gd name="T15" fmla="*/ 0 w 789"/>
              <a:gd name="T16" fmla="*/ 0 h 514"/>
              <a:gd name="T17" fmla="*/ 789 w 789"/>
              <a:gd name="T18" fmla="*/ 514 h 514"/>
            </a:gdLst>
            <a:ahLst/>
            <a:cxnLst>
              <a:cxn ang="T10">
                <a:pos x="T0" y="T1"/>
              </a:cxn>
              <a:cxn ang="T11">
                <a:pos x="T2" y="T3"/>
              </a:cxn>
              <a:cxn ang="T12">
                <a:pos x="T4" y="T5"/>
              </a:cxn>
              <a:cxn ang="T13">
                <a:pos x="T6" y="T7"/>
              </a:cxn>
              <a:cxn ang="T14">
                <a:pos x="T8" y="T9"/>
              </a:cxn>
            </a:cxnLst>
            <a:rect l="T15" t="T16" r="T17" b="T18"/>
            <a:pathLst>
              <a:path w="789" h="514">
                <a:moveTo>
                  <a:pt x="0" y="495"/>
                </a:moveTo>
                <a:cubicBezTo>
                  <a:pt x="54" y="342"/>
                  <a:pt x="108" y="190"/>
                  <a:pt x="175" y="107"/>
                </a:cubicBezTo>
                <a:cubicBezTo>
                  <a:pt x="242" y="24"/>
                  <a:pt x="325" y="0"/>
                  <a:pt x="401" y="0"/>
                </a:cubicBezTo>
                <a:cubicBezTo>
                  <a:pt x="477" y="0"/>
                  <a:pt x="567" y="21"/>
                  <a:pt x="632" y="107"/>
                </a:cubicBezTo>
                <a:cubicBezTo>
                  <a:pt x="697" y="193"/>
                  <a:pt x="761" y="441"/>
                  <a:pt x="789" y="514"/>
                </a:cubicBezTo>
              </a:path>
            </a:pathLst>
          </a:custGeom>
          <a:noFill/>
          <a:ln w="38160">
            <a:solidFill>
              <a:srgbClr val="333399"/>
            </a:solidFill>
            <a:round/>
            <a:headEnd/>
            <a:tailEnd/>
          </a:ln>
        </p:spPr>
        <p:txBody>
          <a:bodyPr wrap="none" anchor="ctr"/>
          <a:lstStyle/>
          <a:p>
            <a:endParaRPr lang="da-DK"/>
          </a:p>
        </p:txBody>
      </p:sp>
      <p:sp>
        <p:nvSpPr>
          <p:cNvPr id="20494" name="Freeform 15"/>
          <p:cNvSpPr>
            <a:spLocks noChangeArrowheads="1"/>
          </p:cNvSpPr>
          <p:nvPr/>
        </p:nvSpPr>
        <p:spPr bwMode="auto">
          <a:xfrm>
            <a:off x="7958138" y="2530475"/>
            <a:ext cx="2641600" cy="1096963"/>
          </a:xfrm>
          <a:custGeom>
            <a:avLst/>
            <a:gdLst>
              <a:gd name="T0" fmla="*/ 0 w 789"/>
              <a:gd name="T1" fmla="*/ 2147483647 h 514"/>
              <a:gd name="T2" fmla="*/ 1473584214 w 789"/>
              <a:gd name="T3" fmla="*/ 487350258 h 514"/>
              <a:gd name="T4" fmla="*/ 2147483647 w 789"/>
              <a:gd name="T5" fmla="*/ 0 h 514"/>
              <a:gd name="T6" fmla="*/ 2147483647 w 789"/>
              <a:gd name="T7" fmla="*/ 487350258 h 514"/>
              <a:gd name="T8" fmla="*/ 2147483647 w 789"/>
              <a:gd name="T9" fmla="*/ 2147483647 h 514"/>
              <a:gd name="T10" fmla="*/ 0 60000 65536"/>
              <a:gd name="T11" fmla="*/ 0 60000 65536"/>
              <a:gd name="T12" fmla="*/ 0 60000 65536"/>
              <a:gd name="T13" fmla="*/ 0 60000 65536"/>
              <a:gd name="T14" fmla="*/ 0 60000 65536"/>
              <a:gd name="T15" fmla="*/ 0 w 789"/>
              <a:gd name="T16" fmla="*/ 0 h 514"/>
              <a:gd name="T17" fmla="*/ 789 w 789"/>
              <a:gd name="T18" fmla="*/ 514 h 514"/>
            </a:gdLst>
            <a:ahLst/>
            <a:cxnLst>
              <a:cxn ang="T10">
                <a:pos x="T0" y="T1"/>
              </a:cxn>
              <a:cxn ang="T11">
                <a:pos x="T2" y="T3"/>
              </a:cxn>
              <a:cxn ang="T12">
                <a:pos x="T4" y="T5"/>
              </a:cxn>
              <a:cxn ang="T13">
                <a:pos x="T6" y="T7"/>
              </a:cxn>
              <a:cxn ang="T14">
                <a:pos x="T8" y="T9"/>
              </a:cxn>
            </a:cxnLst>
            <a:rect l="T15" t="T16" r="T17" b="T18"/>
            <a:pathLst>
              <a:path w="789" h="514">
                <a:moveTo>
                  <a:pt x="0" y="495"/>
                </a:moveTo>
                <a:cubicBezTo>
                  <a:pt x="54" y="342"/>
                  <a:pt x="108" y="190"/>
                  <a:pt x="175" y="107"/>
                </a:cubicBezTo>
                <a:cubicBezTo>
                  <a:pt x="242" y="24"/>
                  <a:pt x="325" y="0"/>
                  <a:pt x="401" y="0"/>
                </a:cubicBezTo>
                <a:cubicBezTo>
                  <a:pt x="477" y="0"/>
                  <a:pt x="567" y="21"/>
                  <a:pt x="632" y="107"/>
                </a:cubicBezTo>
                <a:cubicBezTo>
                  <a:pt x="697" y="193"/>
                  <a:pt x="761" y="441"/>
                  <a:pt x="789" y="514"/>
                </a:cubicBezTo>
              </a:path>
            </a:pathLst>
          </a:custGeom>
          <a:noFill/>
          <a:ln w="38160">
            <a:solidFill>
              <a:srgbClr val="333399"/>
            </a:solidFill>
            <a:round/>
            <a:headEnd/>
            <a:tailEnd/>
          </a:ln>
        </p:spPr>
        <p:txBody>
          <a:bodyPr wrap="none" anchor="ctr"/>
          <a:lstStyle/>
          <a:p>
            <a:endParaRPr lang="da-DK"/>
          </a:p>
        </p:txBody>
      </p:sp>
      <p:sp>
        <p:nvSpPr>
          <p:cNvPr id="20495" name="Freeform 16"/>
          <p:cNvSpPr>
            <a:spLocks noChangeArrowheads="1"/>
          </p:cNvSpPr>
          <p:nvPr/>
        </p:nvSpPr>
        <p:spPr bwMode="auto">
          <a:xfrm>
            <a:off x="4095750" y="3248025"/>
            <a:ext cx="958850" cy="1704975"/>
          </a:xfrm>
          <a:custGeom>
            <a:avLst/>
            <a:gdLst>
              <a:gd name="T0" fmla="*/ 0 w 338"/>
              <a:gd name="T1" fmla="*/ 0 h 1196"/>
              <a:gd name="T2" fmla="*/ 2044577386 w 338"/>
              <a:gd name="T3" fmla="*/ 2147483647 h 1196"/>
              <a:gd name="T4" fmla="*/ 0 60000 65536"/>
              <a:gd name="T5" fmla="*/ 0 60000 65536"/>
              <a:gd name="T6" fmla="*/ 0 w 338"/>
              <a:gd name="T7" fmla="*/ 0 h 1196"/>
              <a:gd name="T8" fmla="*/ 338 w 338"/>
              <a:gd name="T9" fmla="*/ 1196 h 1196"/>
            </a:gdLst>
            <a:ahLst/>
            <a:cxnLst>
              <a:cxn ang="T4">
                <a:pos x="T0" y="T1"/>
              </a:cxn>
              <a:cxn ang="T5">
                <a:pos x="T2" y="T3"/>
              </a:cxn>
            </a:cxnLst>
            <a:rect l="T6" t="T7" r="T8" b="T9"/>
            <a:pathLst>
              <a:path w="338" h="1196">
                <a:moveTo>
                  <a:pt x="0" y="0"/>
                </a:moveTo>
                <a:cubicBezTo>
                  <a:pt x="141" y="497"/>
                  <a:pt x="283" y="994"/>
                  <a:pt x="338" y="1196"/>
                </a:cubicBezTo>
              </a:path>
            </a:pathLst>
          </a:custGeom>
          <a:noFill/>
          <a:ln w="38160">
            <a:solidFill>
              <a:srgbClr val="333399"/>
            </a:solidFill>
            <a:round/>
            <a:headEnd/>
            <a:tailEnd/>
          </a:ln>
        </p:spPr>
        <p:txBody>
          <a:bodyPr wrap="none" anchor="ctr"/>
          <a:lstStyle/>
          <a:p>
            <a:endParaRPr lang="da-DK"/>
          </a:p>
        </p:txBody>
      </p:sp>
      <p:sp>
        <p:nvSpPr>
          <p:cNvPr id="20496" name="Freeform 17"/>
          <p:cNvSpPr>
            <a:spLocks noChangeArrowheads="1"/>
          </p:cNvSpPr>
          <p:nvPr/>
        </p:nvSpPr>
        <p:spPr bwMode="auto">
          <a:xfrm>
            <a:off x="7299325" y="3195638"/>
            <a:ext cx="865188" cy="1717675"/>
          </a:xfrm>
          <a:custGeom>
            <a:avLst/>
            <a:gdLst>
              <a:gd name="T0" fmla="*/ 0 w 300"/>
              <a:gd name="T1" fmla="*/ 2147483647 h 1200"/>
              <a:gd name="T2" fmla="*/ 1877097422 w 300"/>
              <a:gd name="T3" fmla="*/ 0 h 1200"/>
              <a:gd name="T4" fmla="*/ 0 60000 65536"/>
              <a:gd name="T5" fmla="*/ 0 60000 65536"/>
              <a:gd name="T6" fmla="*/ 0 w 300"/>
              <a:gd name="T7" fmla="*/ 0 h 1200"/>
              <a:gd name="T8" fmla="*/ 300 w 300"/>
              <a:gd name="T9" fmla="*/ 1200 h 1200"/>
            </a:gdLst>
            <a:ahLst/>
            <a:cxnLst>
              <a:cxn ang="T4">
                <a:pos x="T0" y="T1"/>
              </a:cxn>
              <a:cxn ang="T5">
                <a:pos x="T2" y="T3"/>
              </a:cxn>
            </a:cxnLst>
            <a:rect l="T6" t="T7" r="T8" b="T9"/>
            <a:pathLst>
              <a:path w="300" h="1200">
                <a:moveTo>
                  <a:pt x="0" y="1200"/>
                </a:moveTo>
                <a:cubicBezTo>
                  <a:pt x="124" y="695"/>
                  <a:pt x="248" y="191"/>
                  <a:pt x="300" y="0"/>
                </a:cubicBezTo>
              </a:path>
            </a:pathLst>
          </a:custGeom>
          <a:noFill/>
          <a:ln w="38160">
            <a:solidFill>
              <a:srgbClr val="333399"/>
            </a:solidFill>
            <a:round/>
            <a:headEnd/>
            <a:tailEnd/>
          </a:ln>
        </p:spPr>
        <p:txBody>
          <a:bodyPr wrap="none" anchor="ctr"/>
          <a:lstStyle/>
          <a:p>
            <a:endParaRPr lang="da-DK"/>
          </a:p>
        </p:txBody>
      </p:sp>
      <p:sp>
        <p:nvSpPr>
          <p:cNvPr id="20497" name="Freeform 18"/>
          <p:cNvSpPr>
            <a:spLocks noChangeArrowheads="1"/>
          </p:cNvSpPr>
          <p:nvPr/>
        </p:nvSpPr>
        <p:spPr bwMode="auto">
          <a:xfrm rot="10800000" flipH="1">
            <a:off x="1798638" y="4930775"/>
            <a:ext cx="2293937" cy="717550"/>
          </a:xfrm>
          <a:custGeom>
            <a:avLst/>
            <a:gdLst>
              <a:gd name="T0" fmla="*/ 0 w 789"/>
              <a:gd name="T1" fmla="*/ 964680253 h 514"/>
              <a:gd name="T2" fmla="*/ 1111754115 w 789"/>
              <a:gd name="T3" fmla="*/ 208526440 h 514"/>
              <a:gd name="T4" fmla="*/ 2147483647 w 789"/>
              <a:gd name="T5" fmla="*/ 0 h 514"/>
              <a:gd name="T6" fmla="*/ 2147483647 w 789"/>
              <a:gd name="T7" fmla="*/ 208526440 h 514"/>
              <a:gd name="T8" fmla="*/ 2147483647 w 789"/>
              <a:gd name="T9" fmla="*/ 1001708049 h 514"/>
              <a:gd name="T10" fmla="*/ 0 60000 65536"/>
              <a:gd name="T11" fmla="*/ 0 60000 65536"/>
              <a:gd name="T12" fmla="*/ 0 60000 65536"/>
              <a:gd name="T13" fmla="*/ 0 60000 65536"/>
              <a:gd name="T14" fmla="*/ 0 60000 65536"/>
              <a:gd name="T15" fmla="*/ 0 w 789"/>
              <a:gd name="T16" fmla="*/ 0 h 514"/>
              <a:gd name="T17" fmla="*/ 789 w 789"/>
              <a:gd name="T18" fmla="*/ 514 h 514"/>
            </a:gdLst>
            <a:ahLst/>
            <a:cxnLst>
              <a:cxn ang="T10">
                <a:pos x="T0" y="T1"/>
              </a:cxn>
              <a:cxn ang="T11">
                <a:pos x="T2" y="T3"/>
              </a:cxn>
              <a:cxn ang="T12">
                <a:pos x="T4" y="T5"/>
              </a:cxn>
              <a:cxn ang="T13">
                <a:pos x="T6" y="T7"/>
              </a:cxn>
              <a:cxn ang="T14">
                <a:pos x="T8" y="T9"/>
              </a:cxn>
            </a:cxnLst>
            <a:rect l="T15" t="T16" r="T17" b="T18"/>
            <a:pathLst>
              <a:path w="789" h="514">
                <a:moveTo>
                  <a:pt x="0" y="495"/>
                </a:moveTo>
                <a:cubicBezTo>
                  <a:pt x="54" y="342"/>
                  <a:pt x="108" y="190"/>
                  <a:pt x="175" y="107"/>
                </a:cubicBezTo>
                <a:cubicBezTo>
                  <a:pt x="242" y="24"/>
                  <a:pt x="325" y="0"/>
                  <a:pt x="401" y="0"/>
                </a:cubicBezTo>
                <a:cubicBezTo>
                  <a:pt x="477" y="0"/>
                  <a:pt x="567" y="21"/>
                  <a:pt x="632" y="107"/>
                </a:cubicBezTo>
                <a:cubicBezTo>
                  <a:pt x="697" y="193"/>
                  <a:pt x="761" y="441"/>
                  <a:pt x="789" y="514"/>
                </a:cubicBezTo>
              </a:path>
            </a:pathLst>
          </a:custGeom>
          <a:noFill/>
          <a:ln w="38160">
            <a:solidFill>
              <a:srgbClr val="00CC99"/>
            </a:solidFill>
            <a:prstDash val="dash"/>
            <a:round/>
            <a:headEnd/>
            <a:tailEnd/>
          </a:ln>
        </p:spPr>
        <p:txBody>
          <a:bodyPr wrap="none" anchor="ctr"/>
          <a:lstStyle/>
          <a:p>
            <a:endParaRPr lang="da-DK"/>
          </a:p>
        </p:txBody>
      </p:sp>
      <p:sp>
        <p:nvSpPr>
          <p:cNvPr id="20498" name="Freeform 19"/>
          <p:cNvSpPr>
            <a:spLocks noChangeArrowheads="1"/>
          </p:cNvSpPr>
          <p:nvPr/>
        </p:nvSpPr>
        <p:spPr bwMode="auto">
          <a:xfrm rot="10800000" flipH="1">
            <a:off x="8126413" y="4862513"/>
            <a:ext cx="2525712" cy="776287"/>
          </a:xfrm>
          <a:custGeom>
            <a:avLst/>
            <a:gdLst>
              <a:gd name="T0" fmla="*/ 0 w 789"/>
              <a:gd name="T1" fmla="*/ 1129076056 h 514"/>
              <a:gd name="T2" fmla="*/ 1346943946 w 789"/>
              <a:gd name="T3" fmla="*/ 244063705 h 514"/>
              <a:gd name="T4" fmla="*/ 2147483647 w 789"/>
              <a:gd name="T5" fmla="*/ 0 h 514"/>
              <a:gd name="T6" fmla="*/ 2147483647 w 789"/>
              <a:gd name="T7" fmla="*/ 244063705 h 514"/>
              <a:gd name="T8" fmla="*/ 2147483647 w 789"/>
              <a:gd name="T9" fmla="*/ 1172415203 h 514"/>
              <a:gd name="T10" fmla="*/ 0 60000 65536"/>
              <a:gd name="T11" fmla="*/ 0 60000 65536"/>
              <a:gd name="T12" fmla="*/ 0 60000 65536"/>
              <a:gd name="T13" fmla="*/ 0 60000 65536"/>
              <a:gd name="T14" fmla="*/ 0 60000 65536"/>
              <a:gd name="T15" fmla="*/ 0 w 789"/>
              <a:gd name="T16" fmla="*/ 0 h 514"/>
              <a:gd name="T17" fmla="*/ 789 w 789"/>
              <a:gd name="T18" fmla="*/ 514 h 514"/>
            </a:gdLst>
            <a:ahLst/>
            <a:cxnLst>
              <a:cxn ang="T10">
                <a:pos x="T0" y="T1"/>
              </a:cxn>
              <a:cxn ang="T11">
                <a:pos x="T2" y="T3"/>
              </a:cxn>
              <a:cxn ang="T12">
                <a:pos x="T4" y="T5"/>
              </a:cxn>
              <a:cxn ang="T13">
                <a:pos x="T6" y="T7"/>
              </a:cxn>
              <a:cxn ang="T14">
                <a:pos x="T8" y="T9"/>
              </a:cxn>
            </a:cxnLst>
            <a:rect l="T15" t="T16" r="T17" b="T18"/>
            <a:pathLst>
              <a:path w="789" h="514">
                <a:moveTo>
                  <a:pt x="0" y="495"/>
                </a:moveTo>
                <a:cubicBezTo>
                  <a:pt x="54" y="342"/>
                  <a:pt x="108" y="190"/>
                  <a:pt x="175" y="107"/>
                </a:cubicBezTo>
                <a:cubicBezTo>
                  <a:pt x="242" y="24"/>
                  <a:pt x="325" y="0"/>
                  <a:pt x="401" y="0"/>
                </a:cubicBezTo>
                <a:cubicBezTo>
                  <a:pt x="477" y="0"/>
                  <a:pt x="567" y="21"/>
                  <a:pt x="632" y="107"/>
                </a:cubicBezTo>
                <a:cubicBezTo>
                  <a:pt x="697" y="193"/>
                  <a:pt x="761" y="441"/>
                  <a:pt x="789" y="514"/>
                </a:cubicBezTo>
              </a:path>
            </a:pathLst>
          </a:custGeom>
          <a:noFill/>
          <a:ln w="38160">
            <a:solidFill>
              <a:srgbClr val="00CC99"/>
            </a:solidFill>
            <a:prstDash val="dash"/>
            <a:round/>
            <a:headEnd/>
            <a:tailEnd/>
          </a:ln>
        </p:spPr>
        <p:txBody>
          <a:bodyPr wrap="none" anchor="ctr"/>
          <a:lstStyle/>
          <a:p>
            <a:endParaRPr lang="da-DK"/>
          </a:p>
        </p:txBody>
      </p:sp>
      <p:sp>
        <p:nvSpPr>
          <p:cNvPr id="20499" name="Freeform 20"/>
          <p:cNvSpPr>
            <a:spLocks noChangeArrowheads="1"/>
          </p:cNvSpPr>
          <p:nvPr/>
        </p:nvSpPr>
        <p:spPr bwMode="auto">
          <a:xfrm>
            <a:off x="5027613" y="2597150"/>
            <a:ext cx="2290762" cy="717550"/>
          </a:xfrm>
          <a:custGeom>
            <a:avLst/>
            <a:gdLst>
              <a:gd name="T0" fmla="*/ 0 w 789"/>
              <a:gd name="T1" fmla="*/ 964680253 h 514"/>
              <a:gd name="T2" fmla="*/ 1108171380 w 789"/>
              <a:gd name="T3" fmla="*/ 208526440 h 514"/>
              <a:gd name="T4" fmla="*/ 2147483647 w 789"/>
              <a:gd name="T5" fmla="*/ 0 h 514"/>
              <a:gd name="T6" fmla="*/ 2147483647 w 789"/>
              <a:gd name="T7" fmla="*/ 208526440 h 514"/>
              <a:gd name="T8" fmla="*/ 2147483647 w 789"/>
              <a:gd name="T9" fmla="*/ 1001708049 h 514"/>
              <a:gd name="T10" fmla="*/ 0 60000 65536"/>
              <a:gd name="T11" fmla="*/ 0 60000 65536"/>
              <a:gd name="T12" fmla="*/ 0 60000 65536"/>
              <a:gd name="T13" fmla="*/ 0 60000 65536"/>
              <a:gd name="T14" fmla="*/ 0 60000 65536"/>
              <a:gd name="T15" fmla="*/ 0 w 789"/>
              <a:gd name="T16" fmla="*/ 0 h 514"/>
              <a:gd name="T17" fmla="*/ 789 w 789"/>
              <a:gd name="T18" fmla="*/ 514 h 514"/>
            </a:gdLst>
            <a:ahLst/>
            <a:cxnLst>
              <a:cxn ang="T10">
                <a:pos x="T0" y="T1"/>
              </a:cxn>
              <a:cxn ang="T11">
                <a:pos x="T2" y="T3"/>
              </a:cxn>
              <a:cxn ang="T12">
                <a:pos x="T4" y="T5"/>
              </a:cxn>
              <a:cxn ang="T13">
                <a:pos x="T6" y="T7"/>
              </a:cxn>
              <a:cxn ang="T14">
                <a:pos x="T8" y="T9"/>
              </a:cxn>
            </a:cxnLst>
            <a:rect l="T15" t="T16" r="T17" b="T18"/>
            <a:pathLst>
              <a:path w="789" h="514">
                <a:moveTo>
                  <a:pt x="0" y="495"/>
                </a:moveTo>
                <a:cubicBezTo>
                  <a:pt x="54" y="342"/>
                  <a:pt x="108" y="190"/>
                  <a:pt x="175" y="107"/>
                </a:cubicBezTo>
                <a:cubicBezTo>
                  <a:pt x="242" y="24"/>
                  <a:pt x="325" y="0"/>
                  <a:pt x="401" y="0"/>
                </a:cubicBezTo>
                <a:cubicBezTo>
                  <a:pt x="477" y="0"/>
                  <a:pt x="567" y="21"/>
                  <a:pt x="632" y="107"/>
                </a:cubicBezTo>
                <a:cubicBezTo>
                  <a:pt x="697" y="193"/>
                  <a:pt x="761" y="441"/>
                  <a:pt x="789" y="514"/>
                </a:cubicBezTo>
              </a:path>
            </a:pathLst>
          </a:custGeom>
          <a:noFill/>
          <a:ln w="38160">
            <a:solidFill>
              <a:srgbClr val="00CC99"/>
            </a:solidFill>
            <a:prstDash val="dash"/>
            <a:round/>
            <a:headEnd/>
            <a:tailEnd/>
          </a:ln>
        </p:spPr>
        <p:txBody>
          <a:bodyPr wrap="none" anchor="ctr"/>
          <a:lstStyle/>
          <a:p>
            <a:endParaRPr lang="da-DK"/>
          </a:p>
        </p:txBody>
      </p:sp>
      <p:sp>
        <p:nvSpPr>
          <p:cNvPr id="20500" name="Freeform 21"/>
          <p:cNvSpPr>
            <a:spLocks noChangeArrowheads="1"/>
          </p:cNvSpPr>
          <p:nvPr/>
        </p:nvSpPr>
        <p:spPr bwMode="auto">
          <a:xfrm rot="10800000" flipH="1">
            <a:off x="4086225" y="3292475"/>
            <a:ext cx="941388" cy="1658938"/>
          </a:xfrm>
          <a:custGeom>
            <a:avLst/>
            <a:gdLst>
              <a:gd name="T0" fmla="*/ 0 w 338"/>
              <a:gd name="T1" fmla="*/ 0 h 1196"/>
              <a:gd name="T2" fmla="*/ 1967551039 w 338"/>
              <a:gd name="T3" fmla="*/ 2147483647 h 1196"/>
              <a:gd name="T4" fmla="*/ 0 60000 65536"/>
              <a:gd name="T5" fmla="*/ 0 60000 65536"/>
              <a:gd name="T6" fmla="*/ 0 w 338"/>
              <a:gd name="T7" fmla="*/ 0 h 1196"/>
              <a:gd name="T8" fmla="*/ 338 w 338"/>
              <a:gd name="T9" fmla="*/ 1196 h 1196"/>
            </a:gdLst>
            <a:ahLst/>
            <a:cxnLst>
              <a:cxn ang="T4">
                <a:pos x="T0" y="T1"/>
              </a:cxn>
              <a:cxn ang="T5">
                <a:pos x="T2" y="T3"/>
              </a:cxn>
            </a:cxnLst>
            <a:rect l="T6" t="T7" r="T8" b="T9"/>
            <a:pathLst>
              <a:path w="338" h="1196">
                <a:moveTo>
                  <a:pt x="0" y="0"/>
                </a:moveTo>
                <a:cubicBezTo>
                  <a:pt x="141" y="497"/>
                  <a:pt x="283" y="994"/>
                  <a:pt x="338" y="1196"/>
                </a:cubicBezTo>
              </a:path>
            </a:pathLst>
          </a:custGeom>
          <a:noFill/>
          <a:ln w="38160">
            <a:solidFill>
              <a:srgbClr val="00CC99"/>
            </a:solidFill>
            <a:prstDash val="dash"/>
            <a:round/>
            <a:headEnd/>
            <a:tailEnd/>
          </a:ln>
        </p:spPr>
        <p:txBody>
          <a:bodyPr wrap="none" anchor="ctr"/>
          <a:lstStyle/>
          <a:p>
            <a:endParaRPr lang="da-DK"/>
          </a:p>
        </p:txBody>
      </p:sp>
      <p:sp>
        <p:nvSpPr>
          <p:cNvPr id="20501" name="Freeform 22"/>
          <p:cNvSpPr>
            <a:spLocks noChangeArrowheads="1"/>
          </p:cNvSpPr>
          <p:nvPr/>
        </p:nvSpPr>
        <p:spPr bwMode="auto">
          <a:xfrm rot="10800000" flipH="1">
            <a:off x="7318375" y="3314700"/>
            <a:ext cx="842963" cy="1644650"/>
          </a:xfrm>
          <a:custGeom>
            <a:avLst/>
            <a:gdLst>
              <a:gd name="T0" fmla="*/ 0 w 300"/>
              <a:gd name="T1" fmla="*/ 2147483647 h 1200"/>
              <a:gd name="T2" fmla="*/ 1779809577 w 300"/>
              <a:gd name="T3" fmla="*/ 0 h 1200"/>
              <a:gd name="T4" fmla="*/ 0 60000 65536"/>
              <a:gd name="T5" fmla="*/ 0 60000 65536"/>
              <a:gd name="T6" fmla="*/ 0 w 300"/>
              <a:gd name="T7" fmla="*/ 0 h 1200"/>
              <a:gd name="T8" fmla="*/ 300 w 300"/>
              <a:gd name="T9" fmla="*/ 1200 h 1200"/>
            </a:gdLst>
            <a:ahLst/>
            <a:cxnLst>
              <a:cxn ang="T4">
                <a:pos x="T0" y="T1"/>
              </a:cxn>
              <a:cxn ang="T5">
                <a:pos x="T2" y="T3"/>
              </a:cxn>
            </a:cxnLst>
            <a:rect l="T6" t="T7" r="T8" b="T9"/>
            <a:pathLst>
              <a:path w="300" h="1200">
                <a:moveTo>
                  <a:pt x="0" y="1200"/>
                </a:moveTo>
                <a:cubicBezTo>
                  <a:pt x="124" y="695"/>
                  <a:pt x="248" y="191"/>
                  <a:pt x="300" y="0"/>
                </a:cubicBezTo>
              </a:path>
            </a:pathLst>
          </a:custGeom>
          <a:noFill/>
          <a:ln w="38160">
            <a:solidFill>
              <a:srgbClr val="00CC99"/>
            </a:solidFill>
            <a:prstDash val="dash"/>
            <a:round/>
            <a:headEnd/>
            <a:tailEnd/>
          </a:ln>
        </p:spPr>
        <p:txBody>
          <a:bodyPr wrap="none" anchor="ctr"/>
          <a:lstStyle/>
          <a:p>
            <a:endParaRPr lang="da-DK"/>
          </a:p>
        </p:txBody>
      </p:sp>
      <p:sp>
        <p:nvSpPr>
          <p:cNvPr id="20502" name="Rectangle 23"/>
          <p:cNvSpPr>
            <a:spLocks noChangeArrowheads="1"/>
          </p:cNvSpPr>
          <p:nvPr/>
        </p:nvSpPr>
        <p:spPr bwMode="auto">
          <a:xfrm>
            <a:off x="3592513" y="6084888"/>
            <a:ext cx="5302250" cy="228600"/>
          </a:xfrm>
          <a:prstGeom prst="rect">
            <a:avLst/>
          </a:prstGeom>
          <a:solidFill>
            <a:srgbClr val="EAEAEA"/>
          </a:solidFill>
          <a:ln w="15840">
            <a:solidFill>
              <a:srgbClr val="000000"/>
            </a:solidFill>
            <a:miter lim="800000"/>
            <a:headEnd/>
            <a:tailEnd/>
          </a:ln>
        </p:spPr>
        <p:txBody>
          <a:bodyPr wrap="none" anchor="ctr"/>
          <a:lstStyle/>
          <a:p>
            <a:pPr defTabSz="914400"/>
            <a:endParaRPr lang="da-DK" sz="1800">
              <a:ea typeface="MS PGothic" pitchFamily="34" charset="-128"/>
            </a:endParaRPr>
          </a:p>
        </p:txBody>
      </p:sp>
      <p:sp>
        <p:nvSpPr>
          <p:cNvPr id="20503" name="Text Box 24"/>
          <p:cNvSpPr txBox="1">
            <a:spLocks noChangeArrowheads="1"/>
          </p:cNvSpPr>
          <p:nvPr/>
        </p:nvSpPr>
        <p:spPr bwMode="auto">
          <a:xfrm>
            <a:off x="3465513" y="6094413"/>
            <a:ext cx="1438275" cy="246062"/>
          </a:xfrm>
          <a:prstGeom prst="rect">
            <a:avLst/>
          </a:prstGeom>
          <a:noFill/>
          <a:ln w="21600">
            <a:noFill/>
            <a:round/>
            <a:headEnd/>
            <a:tailEnd/>
          </a:ln>
        </p:spPr>
        <p:txBody>
          <a:bodyPr lIns="90000" tIns="46800" rIns="90000" bIns="46800">
            <a:spAutoFit/>
          </a:bodyPr>
          <a:lstStyle/>
          <a:p>
            <a:pPr algn="ctr" defTabSz="457200">
              <a:spcBef>
                <a:spcPts val="625"/>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b="1">
                <a:solidFill>
                  <a:srgbClr val="000000"/>
                </a:solidFill>
                <a:ea typeface="MS PGothic" pitchFamily="34" charset="-128"/>
                <a:cs typeface="Lucida Sans Unicode" pitchFamily="34" charset="0"/>
              </a:rPr>
              <a:t>Today</a:t>
            </a:r>
          </a:p>
        </p:txBody>
      </p:sp>
      <p:sp>
        <p:nvSpPr>
          <p:cNvPr id="20504" name="Line 25"/>
          <p:cNvSpPr>
            <a:spLocks noChangeShapeType="1"/>
          </p:cNvSpPr>
          <p:nvPr/>
        </p:nvSpPr>
        <p:spPr bwMode="auto">
          <a:xfrm>
            <a:off x="4737100" y="6199188"/>
            <a:ext cx="954088" cy="1587"/>
          </a:xfrm>
          <a:prstGeom prst="line">
            <a:avLst/>
          </a:prstGeom>
          <a:noFill/>
          <a:ln w="28440">
            <a:solidFill>
              <a:srgbClr val="333399"/>
            </a:solidFill>
            <a:miter lim="800000"/>
            <a:headEnd/>
            <a:tailEnd/>
          </a:ln>
        </p:spPr>
        <p:txBody>
          <a:bodyPr/>
          <a:lstStyle/>
          <a:p>
            <a:endParaRPr lang="da-DK"/>
          </a:p>
        </p:txBody>
      </p:sp>
      <p:sp>
        <p:nvSpPr>
          <p:cNvPr id="20505" name="Line 26"/>
          <p:cNvSpPr>
            <a:spLocks noChangeShapeType="1"/>
          </p:cNvSpPr>
          <p:nvPr/>
        </p:nvSpPr>
        <p:spPr bwMode="auto">
          <a:xfrm flipV="1">
            <a:off x="7594600" y="6189663"/>
            <a:ext cx="1017588" cy="19050"/>
          </a:xfrm>
          <a:prstGeom prst="line">
            <a:avLst/>
          </a:prstGeom>
          <a:noFill/>
          <a:ln w="28440">
            <a:solidFill>
              <a:srgbClr val="00CC99"/>
            </a:solidFill>
            <a:prstDash val="dash"/>
            <a:miter lim="800000"/>
            <a:headEnd/>
            <a:tailEnd/>
          </a:ln>
        </p:spPr>
        <p:txBody>
          <a:bodyPr/>
          <a:lstStyle/>
          <a:p>
            <a:endParaRPr lang="da-DK"/>
          </a:p>
        </p:txBody>
      </p:sp>
      <p:sp>
        <p:nvSpPr>
          <p:cNvPr id="20506" name="Text Box 27"/>
          <p:cNvSpPr txBox="1">
            <a:spLocks noChangeArrowheads="1"/>
          </p:cNvSpPr>
          <p:nvPr/>
        </p:nvSpPr>
        <p:spPr bwMode="auto">
          <a:xfrm>
            <a:off x="6284913" y="6094413"/>
            <a:ext cx="1439862" cy="246062"/>
          </a:xfrm>
          <a:prstGeom prst="rect">
            <a:avLst/>
          </a:prstGeom>
          <a:noFill/>
          <a:ln w="21600">
            <a:noFill/>
            <a:round/>
            <a:headEnd/>
            <a:tailEnd/>
          </a:ln>
        </p:spPr>
        <p:txBody>
          <a:bodyPr lIns="90000" tIns="46800" rIns="90000" bIns="46800">
            <a:spAutoFit/>
          </a:bodyPr>
          <a:lstStyle/>
          <a:p>
            <a:pPr algn="ctr" defTabSz="457200">
              <a:spcBef>
                <a:spcPts val="625"/>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b="1">
                <a:solidFill>
                  <a:srgbClr val="000000"/>
                </a:solidFill>
                <a:ea typeface="MS PGothic" pitchFamily="34" charset="-128"/>
                <a:cs typeface="Lucida Sans Unicode" pitchFamily="34" charset="0"/>
              </a:rPr>
              <a:t>Future</a:t>
            </a:r>
          </a:p>
        </p:txBody>
      </p:sp>
      <p:sp>
        <p:nvSpPr>
          <p:cNvPr id="656412" name="Rectangle 28"/>
          <p:cNvSpPr>
            <a:spLocks noChangeArrowheads="1"/>
          </p:cNvSpPr>
          <p:nvPr/>
        </p:nvSpPr>
        <p:spPr bwMode="auto">
          <a:xfrm>
            <a:off x="1717580" y="1779588"/>
            <a:ext cx="2743324" cy="598487"/>
          </a:xfrm>
          <a:prstGeom prst="rect">
            <a:avLst/>
          </a:prstGeom>
          <a:gradFill rotWithShape="0">
            <a:gsLst>
              <a:gs pos="0">
                <a:srgbClr val="4471A3"/>
              </a:gs>
              <a:gs pos="100000">
                <a:srgbClr val="548BC8">
                  <a:alpha val="39999"/>
                </a:srgbClr>
              </a:gs>
            </a:gsLst>
            <a:lin ang="5400000" scaled="1"/>
          </a:gradFill>
          <a:ln w="9525">
            <a:noFill/>
            <a:round/>
            <a:headEnd/>
            <a:tailEnd/>
          </a:ln>
          <a:effectLst/>
          <a:scene3d>
            <a:camera prst="legacyObliqueTopLeft"/>
            <a:lightRig rig="legacyFlat1" dir="r"/>
          </a:scene3d>
          <a:sp3d extrusionH="49200" prstMaterial="legacyMatte">
            <a:bevelT w="13500" h="13500" prst="angle"/>
            <a:bevelB w="13500" h="13500" prst="angle"/>
            <a:extrusionClr>
              <a:srgbClr val="548BC8"/>
            </a:extrusionClr>
          </a:sp3d>
        </p:spPr>
        <p:txBody>
          <a:bodyPr wrap="none" anchor="ctr">
            <a:flatTx/>
          </a:bodyPr>
          <a:lstStyle/>
          <a:p>
            <a:pPr defTabSz="914400">
              <a:defRPr/>
            </a:pPr>
            <a:endParaRPr lang="da-DK" sz="1800">
              <a:ea typeface="MS PGothic" pitchFamily="34" charset="-128"/>
            </a:endParaRPr>
          </a:p>
        </p:txBody>
      </p:sp>
      <p:sp>
        <p:nvSpPr>
          <p:cNvPr id="656413" name="Rectangle 29"/>
          <p:cNvSpPr>
            <a:spLocks noChangeArrowheads="1"/>
          </p:cNvSpPr>
          <p:nvPr/>
        </p:nvSpPr>
        <p:spPr bwMode="auto">
          <a:xfrm>
            <a:off x="7898756" y="1779588"/>
            <a:ext cx="2742281" cy="598487"/>
          </a:xfrm>
          <a:prstGeom prst="rect">
            <a:avLst/>
          </a:prstGeom>
          <a:gradFill rotWithShape="0">
            <a:gsLst>
              <a:gs pos="0">
                <a:srgbClr val="4471A3"/>
              </a:gs>
              <a:gs pos="100000">
                <a:srgbClr val="548BC8">
                  <a:alpha val="39999"/>
                </a:srgbClr>
              </a:gs>
            </a:gsLst>
            <a:lin ang="5400000" scaled="1"/>
          </a:gradFill>
          <a:ln w="9525">
            <a:noFill/>
            <a:round/>
            <a:headEnd/>
            <a:tailEnd/>
          </a:ln>
          <a:effectLst/>
          <a:scene3d>
            <a:camera prst="legacyObliqueTopLeft"/>
            <a:lightRig rig="legacyFlat1" dir="r"/>
          </a:scene3d>
          <a:sp3d extrusionH="49200" prstMaterial="legacyMatte">
            <a:bevelT w="13500" h="13500" prst="angle"/>
            <a:bevelB w="13500" h="13500" prst="angle"/>
            <a:extrusionClr>
              <a:srgbClr val="548BC8"/>
            </a:extrusionClr>
          </a:sp3d>
        </p:spPr>
        <p:txBody>
          <a:bodyPr wrap="none" anchor="ctr">
            <a:flatTx/>
          </a:bodyPr>
          <a:lstStyle/>
          <a:p>
            <a:pPr defTabSz="914400">
              <a:defRPr/>
            </a:pPr>
            <a:endParaRPr lang="da-DK" sz="1800">
              <a:ea typeface="MS PGothic" pitchFamily="34" charset="-128"/>
            </a:endParaRPr>
          </a:p>
        </p:txBody>
      </p:sp>
      <p:sp>
        <p:nvSpPr>
          <p:cNvPr id="656414" name="Rectangle 30"/>
          <p:cNvSpPr>
            <a:spLocks noChangeArrowheads="1"/>
          </p:cNvSpPr>
          <p:nvPr/>
        </p:nvSpPr>
        <p:spPr bwMode="auto">
          <a:xfrm>
            <a:off x="4811606" y="1779588"/>
            <a:ext cx="2742280" cy="598487"/>
          </a:xfrm>
          <a:prstGeom prst="rect">
            <a:avLst/>
          </a:prstGeom>
          <a:gradFill rotWithShape="0">
            <a:gsLst>
              <a:gs pos="0">
                <a:srgbClr val="4471A3"/>
              </a:gs>
              <a:gs pos="100000">
                <a:srgbClr val="548BC8">
                  <a:alpha val="39999"/>
                </a:srgbClr>
              </a:gs>
            </a:gsLst>
            <a:lin ang="5400000" scaled="1"/>
          </a:gradFill>
          <a:ln w="9525">
            <a:noFill/>
            <a:round/>
            <a:headEnd/>
            <a:tailEnd/>
          </a:ln>
          <a:effectLst/>
          <a:scene3d>
            <a:camera prst="legacyObliqueTopLeft"/>
            <a:lightRig rig="legacyFlat1" dir="r"/>
          </a:scene3d>
          <a:sp3d extrusionH="49200" prstMaterial="legacyMatte">
            <a:bevelT w="13500" h="13500" prst="angle"/>
            <a:bevelB w="13500" h="13500" prst="angle"/>
            <a:extrusionClr>
              <a:srgbClr val="548BC8"/>
            </a:extrusionClr>
          </a:sp3d>
        </p:spPr>
        <p:txBody>
          <a:bodyPr wrap="none" anchor="ctr">
            <a:flatTx/>
          </a:bodyPr>
          <a:lstStyle/>
          <a:p>
            <a:pPr defTabSz="914400">
              <a:defRPr/>
            </a:pPr>
            <a:endParaRPr lang="da-DK" sz="1800">
              <a:ea typeface="MS PGothic" pitchFamily="34" charset="-128"/>
            </a:endParaRPr>
          </a:p>
        </p:txBody>
      </p:sp>
      <p:sp>
        <p:nvSpPr>
          <p:cNvPr id="20516" name="Text Box 31"/>
          <p:cNvSpPr txBox="1">
            <a:spLocks noChangeArrowheads="1"/>
          </p:cNvSpPr>
          <p:nvPr/>
        </p:nvSpPr>
        <p:spPr bwMode="auto">
          <a:xfrm>
            <a:off x="1741488" y="1822450"/>
            <a:ext cx="2951162" cy="523875"/>
          </a:xfrm>
          <a:prstGeom prst="rect">
            <a:avLst/>
          </a:prstGeom>
          <a:noFill/>
          <a:ln w="21600">
            <a:noFill/>
            <a:round/>
            <a:headEnd/>
            <a:tailEnd/>
          </a:ln>
        </p:spPr>
        <p:txBody>
          <a:bodyPr lIns="90000" tIns="46800" rIns="90000" bIns="46800">
            <a:spAutoFit/>
          </a:bodyPr>
          <a:lstStyle/>
          <a:p>
            <a:pPr algn="ctr" defTabSz="457200">
              <a:lnSpc>
                <a:spcPct val="101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FFFFFF"/>
                </a:solidFill>
                <a:ea typeface="MS PGothic" pitchFamily="34" charset="-128"/>
                <a:cs typeface="Lucida Sans Unicode" pitchFamily="34" charset="0"/>
              </a:rPr>
              <a:t>Custom (Legacy) Environment</a:t>
            </a:r>
          </a:p>
        </p:txBody>
      </p:sp>
      <p:sp>
        <p:nvSpPr>
          <p:cNvPr id="20517" name="Text Box 32"/>
          <p:cNvSpPr txBox="1">
            <a:spLocks noChangeArrowheads="1"/>
          </p:cNvSpPr>
          <p:nvPr/>
        </p:nvSpPr>
        <p:spPr bwMode="auto">
          <a:xfrm>
            <a:off x="4697413" y="1828800"/>
            <a:ext cx="3068637" cy="309563"/>
          </a:xfrm>
          <a:prstGeom prst="rect">
            <a:avLst/>
          </a:prstGeom>
          <a:noFill/>
          <a:ln w="21600">
            <a:noFill/>
            <a:round/>
            <a:headEnd/>
            <a:tailEnd/>
          </a:ln>
        </p:spPr>
        <p:txBody>
          <a:bodyPr lIns="90000" tIns="46800" rIns="90000" bIns="46800">
            <a:spAutoFit/>
          </a:bodyPr>
          <a:lstStyle/>
          <a:p>
            <a:pPr algn="ctr" defTabSz="457200">
              <a:lnSpc>
                <a:spcPct val="101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FFFFFF"/>
                </a:solidFill>
                <a:ea typeface="MS PGothic" pitchFamily="34" charset="-128"/>
                <a:cs typeface="Lucida Sans Unicode" pitchFamily="34" charset="0"/>
              </a:rPr>
              <a:t>Integrated Solutions </a:t>
            </a:r>
          </a:p>
        </p:txBody>
      </p:sp>
      <p:sp>
        <p:nvSpPr>
          <p:cNvPr id="20518" name="Text Box 33"/>
          <p:cNvSpPr txBox="1">
            <a:spLocks noChangeArrowheads="1"/>
          </p:cNvSpPr>
          <p:nvPr/>
        </p:nvSpPr>
        <p:spPr bwMode="auto">
          <a:xfrm>
            <a:off x="7740650" y="1822450"/>
            <a:ext cx="2878138" cy="523875"/>
          </a:xfrm>
          <a:prstGeom prst="rect">
            <a:avLst/>
          </a:prstGeom>
          <a:noFill/>
          <a:ln w="21600">
            <a:noFill/>
            <a:round/>
            <a:headEnd/>
            <a:tailEnd/>
          </a:ln>
        </p:spPr>
        <p:txBody>
          <a:bodyPr lIns="90000" tIns="46800" rIns="90000" bIns="46800">
            <a:spAutoFit/>
          </a:bodyPr>
          <a:lstStyle/>
          <a:p>
            <a:pPr algn="ctr" defTabSz="457200">
              <a:lnSpc>
                <a:spcPct val="101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FFFFFF"/>
                </a:solidFill>
                <a:ea typeface="MS PGothic" pitchFamily="34" charset="-128"/>
                <a:cs typeface="Lucida Sans Unicode" pitchFamily="34" charset="0"/>
              </a:rPr>
              <a:t>ISV-dominated Environment</a:t>
            </a:r>
          </a:p>
        </p:txBody>
      </p:sp>
      <p:sp>
        <p:nvSpPr>
          <p:cNvPr id="20519" name="Text Box 34"/>
          <p:cNvSpPr txBox="1">
            <a:spLocks noChangeArrowheads="1"/>
          </p:cNvSpPr>
          <p:nvPr/>
        </p:nvSpPr>
        <p:spPr bwMode="auto">
          <a:xfrm>
            <a:off x="134938" y="508000"/>
            <a:ext cx="11884025" cy="384175"/>
          </a:xfrm>
          <a:prstGeom prst="rect">
            <a:avLst/>
          </a:prstGeom>
          <a:noFill/>
          <a:ln w="9525" algn="ctr">
            <a:noFill/>
            <a:round/>
            <a:headEnd/>
            <a:tailEnd/>
          </a:ln>
        </p:spPr>
        <p:txBody>
          <a:bodyPr lIns="90000" tIns="46800" rIns="90000" bIns="46800"/>
          <a:lstStyle/>
          <a:p>
            <a:pPr defTabSz="914400">
              <a:lnSpc>
                <a:spcPct val="90000"/>
              </a:lnSpc>
              <a:buClr>
                <a:srgbClr val="000000"/>
              </a:buClr>
              <a:buSzPct val="100000"/>
              <a:buFont typeface="Times New Roman" pitchFamily="18" charset="0"/>
              <a:buNone/>
            </a:pPr>
            <a:r>
              <a:rPr lang="en-GB" sz="2000" b="1">
                <a:solidFill>
                  <a:srgbClr val="000099"/>
                </a:solidFill>
                <a:latin typeface="Gill Sans"/>
                <a:ea typeface="MS PGothic" pitchFamily="34" charset="-128"/>
              </a:rPr>
              <a:t>Client buying behaviors are shifting towards an integrated solution which combines existing assets and new of the shelf-services</a:t>
            </a:r>
          </a:p>
        </p:txBody>
      </p:sp>
      <p:sp>
        <p:nvSpPr>
          <p:cNvPr id="656419" name="Rectangle 35"/>
          <p:cNvSpPr>
            <a:spLocks noChangeArrowheads="1"/>
          </p:cNvSpPr>
          <p:nvPr/>
        </p:nvSpPr>
        <p:spPr bwMode="auto">
          <a:xfrm>
            <a:off x="134938" y="5727700"/>
            <a:ext cx="11884025" cy="914400"/>
          </a:xfrm>
          <a:prstGeom prst="rect">
            <a:avLst/>
          </a:prstGeom>
          <a:solidFill>
            <a:schemeClr val="accent1"/>
          </a:solidFill>
          <a:ln w="9525">
            <a:solidFill>
              <a:schemeClr val="tx1"/>
            </a:solidFill>
            <a:miter lim="800000"/>
            <a:headEnd/>
            <a:tailEnd/>
          </a:ln>
        </p:spPr>
        <p:txBody>
          <a:bodyPr wrap="none" anchor="ctr"/>
          <a:lstStyle/>
          <a:p>
            <a:pPr algn="ctr" defTabSz="914400" eaLnBrk="0" hangingPunct="0"/>
            <a:r>
              <a:rPr lang="da-DK">
                <a:latin typeface="Times" pitchFamily="18" charset="0"/>
                <a:ea typeface="MS PGothic" pitchFamily="34" charset="-128"/>
              </a:rPr>
              <a:t>The market has requested: More standardised </a:t>
            </a:r>
          </a:p>
          <a:p>
            <a:pPr algn="ctr" defTabSz="914400" eaLnBrk="0" hangingPunct="0"/>
            <a:r>
              <a:rPr lang="da-DK">
                <a:latin typeface="Times" pitchFamily="18" charset="0"/>
                <a:ea typeface="MS PGothic" pitchFamily="34" charset="-128"/>
              </a:rPr>
              <a:t>solutions, easy to integrate and more service oriented</a:t>
            </a:r>
          </a:p>
        </p:txBody>
      </p:sp>
      <p:sp>
        <p:nvSpPr>
          <p:cNvPr id="656420" name="AutoShape 36"/>
          <p:cNvSpPr>
            <a:spLocks/>
          </p:cNvSpPr>
          <p:nvPr/>
        </p:nvSpPr>
        <p:spPr bwMode="auto">
          <a:xfrm rot="-5400000">
            <a:off x="5611019" y="-577056"/>
            <a:ext cx="1089025" cy="11520487"/>
          </a:xfrm>
          <a:prstGeom prst="rightBrace">
            <a:avLst>
              <a:gd name="adj1" fmla="val 88156"/>
              <a:gd name="adj2" fmla="val 50000"/>
            </a:avLst>
          </a:prstGeom>
          <a:noFill/>
          <a:ln w="38100">
            <a:solidFill>
              <a:schemeClr val="tx1"/>
            </a:solidFill>
            <a:round/>
            <a:headEnd/>
            <a:tailEnd/>
          </a:ln>
        </p:spPr>
        <p:txBody>
          <a:bodyPr wrap="none" anchor="ctr"/>
          <a:lstStyle/>
          <a:p>
            <a:pPr defTabSz="914400"/>
            <a:endParaRPr lang="da-DK" sz="1800">
              <a:ea typeface="MS PGothic" pitchFamily="34" charset="-12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6419"/>
                                        </p:tgtEl>
                                        <p:attrNameLst>
                                          <p:attrName>style.visibility</p:attrName>
                                        </p:attrNameLst>
                                      </p:cBhvr>
                                      <p:to>
                                        <p:strVal val="visible"/>
                                      </p:to>
                                    </p:set>
                                    <p:anim calcmode="lin" valueType="num">
                                      <p:cBhvr additive="base">
                                        <p:cTn id="7" dur="500" fill="hold"/>
                                        <p:tgtEl>
                                          <p:spTgt spid="656419"/>
                                        </p:tgtEl>
                                        <p:attrNameLst>
                                          <p:attrName>ppt_x</p:attrName>
                                        </p:attrNameLst>
                                      </p:cBhvr>
                                      <p:tavLst>
                                        <p:tav tm="0">
                                          <p:val>
                                            <p:strVal val="#ppt_x"/>
                                          </p:val>
                                        </p:tav>
                                        <p:tav tm="100000">
                                          <p:val>
                                            <p:strVal val="#ppt_x"/>
                                          </p:val>
                                        </p:tav>
                                      </p:tavLst>
                                    </p:anim>
                                    <p:anim calcmode="lin" valueType="num">
                                      <p:cBhvr additive="base">
                                        <p:cTn id="8" dur="500" fill="hold"/>
                                        <p:tgtEl>
                                          <p:spTgt spid="6564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56420"/>
                                        </p:tgtEl>
                                        <p:attrNameLst>
                                          <p:attrName>style.visibility</p:attrName>
                                        </p:attrNameLst>
                                      </p:cBhvr>
                                      <p:to>
                                        <p:strVal val="visible"/>
                                      </p:to>
                                    </p:set>
                                    <p:anim calcmode="lin" valueType="num">
                                      <p:cBhvr additive="base">
                                        <p:cTn id="11" dur="500" fill="hold"/>
                                        <p:tgtEl>
                                          <p:spTgt spid="656420"/>
                                        </p:tgtEl>
                                        <p:attrNameLst>
                                          <p:attrName>ppt_x</p:attrName>
                                        </p:attrNameLst>
                                      </p:cBhvr>
                                      <p:tavLst>
                                        <p:tav tm="0">
                                          <p:val>
                                            <p:strVal val="#ppt_x"/>
                                          </p:val>
                                        </p:tav>
                                        <p:tav tm="100000">
                                          <p:val>
                                            <p:strVal val="#ppt_x"/>
                                          </p:val>
                                        </p:tav>
                                      </p:tavLst>
                                    </p:anim>
                                    <p:anim calcmode="lin" valueType="num">
                                      <p:cBhvr additive="base">
                                        <p:cTn id="12" dur="500" fill="hold"/>
                                        <p:tgtEl>
                                          <p:spTgt spid="6564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419" grpId="0" animBg="1"/>
      <p:bldP spid="65642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idx="4294967295"/>
          </p:nvPr>
        </p:nvSpPr>
        <p:spPr>
          <a:xfrm>
            <a:off x="608013" y="274638"/>
            <a:ext cx="10955337" cy="442912"/>
          </a:xfrm>
        </p:spPr>
        <p:txBody>
          <a:bodyPr lIns="91440" tIns="45720" rIns="91440" bIns="45720" anchor="t"/>
          <a:lstStyle/>
          <a:p>
            <a:pPr algn="l" defTabSz="9144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smtClean="0">
                <a:solidFill>
                  <a:srgbClr val="00A1D1"/>
                </a:solidFill>
              </a:rPr>
              <a:t>Primary target buyers and usage scenarios for CC&amp;I</a:t>
            </a:r>
          </a:p>
        </p:txBody>
      </p:sp>
      <p:grpSp>
        <p:nvGrpSpPr>
          <p:cNvPr id="131074" name="Group 21"/>
          <p:cNvGrpSpPr>
            <a:grpSpLocks/>
          </p:cNvGrpSpPr>
          <p:nvPr/>
        </p:nvGrpSpPr>
        <p:grpSpPr bwMode="auto">
          <a:xfrm>
            <a:off x="20638" y="930275"/>
            <a:ext cx="1627187" cy="1050925"/>
            <a:chOff x="1574" y="2530"/>
            <a:chExt cx="770" cy="568"/>
          </a:xfrm>
        </p:grpSpPr>
        <p:sp>
          <p:nvSpPr>
            <p:cNvPr id="6" name="Oval 68"/>
            <p:cNvSpPr>
              <a:spLocks noChangeArrowheads="1"/>
            </p:cNvSpPr>
            <p:nvPr/>
          </p:nvSpPr>
          <p:spPr bwMode="auto">
            <a:xfrm>
              <a:off x="1714" y="2530"/>
              <a:ext cx="500" cy="538"/>
            </a:xfrm>
            <a:prstGeom prst="ellipse">
              <a:avLst/>
            </a:prstGeom>
            <a:gradFill rotWithShape="1">
              <a:gsLst>
                <a:gs pos="0">
                  <a:schemeClr val="accent1"/>
                </a:gs>
                <a:gs pos="100000">
                  <a:schemeClr val="accent1">
                    <a:gamma/>
                    <a:shade val="46275"/>
                    <a:invGamma/>
                    <a:alpha val="0"/>
                  </a:schemeClr>
                </a:gs>
              </a:gsLst>
              <a:path path="shape">
                <a:fillToRect l="50000" t="50000" r="50000" b="50000"/>
              </a:path>
            </a:gradFill>
            <a:ln w="9525">
              <a:noFill/>
              <a:round/>
              <a:headEnd/>
              <a:tailEnd/>
            </a:ln>
            <a:effectLst/>
          </p:spPr>
          <p:txBody>
            <a:bodyPr wrap="none" anchor="ctr"/>
            <a:lstStyle/>
            <a:p>
              <a:pPr defTabSz="457200">
                <a:defRPr/>
              </a:pPr>
              <a:endParaRPr lang="en-US" sz="1800">
                <a:solidFill>
                  <a:srgbClr val="FFFFFF"/>
                </a:solidFill>
                <a:latin typeface="Arial" pitchFamily="34" charset="0"/>
                <a:ea typeface="MS Gothic" pitchFamily="49" charset="-128"/>
                <a:cs typeface="+mn-cs"/>
              </a:endParaRPr>
            </a:p>
          </p:txBody>
        </p:sp>
        <p:grpSp>
          <p:nvGrpSpPr>
            <p:cNvPr id="131098" name="Group 23"/>
            <p:cNvGrpSpPr>
              <a:grpSpLocks/>
            </p:cNvGrpSpPr>
            <p:nvPr/>
          </p:nvGrpSpPr>
          <p:grpSpPr bwMode="auto">
            <a:xfrm>
              <a:off x="1574" y="2708"/>
              <a:ext cx="770" cy="390"/>
              <a:chOff x="936" y="3145"/>
              <a:chExt cx="770" cy="390"/>
            </a:xfrm>
          </p:grpSpPr>
          <p:sp>
            <p:nvSpPr>
              <p:cNvPr id="131099" name="Rectangle 64"/>
              <p:cNvSpPr>
                <a:spLocks noChangeArrowheads="1"/>
              </p:cNvSpPr>
              <p:nvPr/>
            </p:nvSpPr>
            <p:spPr bwMode="auto">
              <a:xfrm>
                <a:off x="936" y="3309"/>
                <a:ext cx="770" cy="226"/>
              </a:xfrm>
              <a:prstGeom prst="rect">
                <a:avLst/>
              </a:prstGeom>
              <a:noFill/>
              <a:ln w="38100" algn="ctr">
                <a:noFill/>
                <a:miter lim="800000"/>
                <a:headEnd/>
                <a:tailEnd/>
              </a:ln>
            </p:spPr>
            <p:txBody>
              <a:bodyPr lIns="145152" tIns="72576" rIns="145152" bIns="72576">
                <a:spAutoFit/>
              </a:bodyPr>
              <a:lstStyle/>
              <a:p>
                <a:pPr algn="ctr" defTabSz="1450975">
                  <a:spcBef>
                    <a:spcPct val="50000"/>
                  </a:spcBef>
                </a:pPr>
                <a:r>
                  <a:rPr lang="en-US" sz="900">
                    <a:solidFill>
                      <a:srgbClr val="000000"/>
                    </a:solidFill>
                    <a:ea typeface="MS Gothic" pitchFamily="49" charset="-128"/>
                  </a:rPr>
                  <a:t>Head of Retail Banking</a:t>
                </a:r>
              </a:p>
            </p:txBody>
          </p:sp>
          <p:pic>
            <p:nvPicPr>
              <p:cNvPr id="131100" name="Picture 65" descr="Enterprise-Architect"/>
              <p:cNvPicPr>
                <a:picLocks noChangeAspect="1" noChangeArrowheads="1"/>
              </p:cNvPicPr>
              <p:nvPr/>
            </p:nvPicPr>
            <p:blipFill>
              <a:blip r:embed="rId2"/>
              <a:srcRect/>
              <a:stretch>
                <a:fillRect/>
              </a:stretch>
            </p:blipFill>
            <p:spPr bwMode="auto">
              <a:xfrm>
                <a:off x="1194" y="3145"/>
                <a:ext cx="262" cy="193"/>
              </a:xfrm>
              <a:prstGeom prst="rect">
                <a:avLst/>
              </a:prstGeom>
              <a:noFill/>
              <a:ln w="9525">
                <a:noFill/>
                <a:miter lim="800000"/>
                <a:headEnd/>
                <a:tailEnd/>
              </a:ln>
            </p:spPr>
          </p:pic>
        </p:grpSp>
      </p:grpSp>
      <p:grpSp>
        <p:nvGrpSpPr>
          <p:cNvPr id="131075" name="Group 30"/>
          <p:cNvGrpSpPr>
            <a:grpSpLocks/>
          </p:cNvGrpSpPr>
          <p:nvPr/>
        </p:nvGrpSpPr>
        <p:grpSpPr bwMode="auto">
          <a:xfrm>
            <a:off x="0" y="5630863"/>
            <a:ext cx="1671638" cy="1074737"/>
            <a:chOff x="2746" y="2511"/>
            <a:chExt cx="791" cy="593"/>
          </a:xfrm>
        </p:grpSpPr>
        <p:sp>
          <p:nvSpPr>
            <p:cNvPr id="11" name="Oval 68"/>
            <p:cNvSpPr>
              <a:spLocks noChangeArrowheads="1"/>
            </p:cNvSpPr>
            <p:nvPr/>
          </p:nvSpPr>
          <p:spPr bwMode="auto">
            <a:xfrm>
              <a:off x="2885" y="2511"/>
              <a:ext cx="500" cy="538"/>
            </a:xfrm>
            <a:prstGeom prst="ellipse">
              <a:avLst/>
            </a:prstGeom>
            <a:gradFill rotWithShape="1">
              <a:gsLst>
                <a:gs pos="0">
                  <a:schemeClr val="accent1"/>
                </a:gs>
                <a:gs pos="100000">
                  <a:schemeClr val="accent1">
                    <a:gamma/>
                    <a:shade val="46275"/>
                    <a:invGamma/>
                    <a:alpha val="0"/>
                  </a:schemeClr>
                </a:gs>
              </a:gsLst>
              <a:path path="shape">
                <a:fillToRect l="50000" t="50000" r="50000" b="50000"/>
              </a:path>
            </a:gradFill>
            <a:ln w="9525">
              <a:noFill/>
              <a:round/>
              <a:headEnd/>
              <a:tailEnd/>
            </a:ln>
            <a:effectLst/>
          </p:spPr>
          <p:txBody>
            <a:bodyPr wrap="none" anchor="ctr"/>
            <a:lstStyle/>
            <a:p>
              <a:pPr defTabSz="457200">
                <a:defRPr/>
              </a:pPr>
              <a:endParaRPr lang="en-US" sz="1800">
                <a:solidFill>
                  <a:srgbClr val="FFFFFF"/>
                </a:solidFill>
                <a:latin typeface="Arial" pitchFamily="34" charset="0"/>
                <a:ea typeface="MS Gothic" pitchFamily="49" charset="-128"/>
                <a:cs typeface="+mn-cs"/>
              </a:endParaRPr>
            </a:p>
          </p:txBody>
        </p:sp>
        <p:grpSp>
          <p:nvGrpSpPr>
            <p:cNvPr id="131094" name="Group 32"/>
            <p:cNvGrpSpPr>
              <a:grpSpLocks/>
            </p:cNvGrpSpPr>
            <p:nvPr/>
          </p:nvGrpSpPr>
          <p:grpSpPr bwMode="auto">
            <a:xfrm>
              <a:off x="2746" y="2669"/>
              <a:ext cx="791" cy="435"/>
              <a:chOff x="3295" y="364"/>
              <a:chExt cx="791" cy="435"/>
            </a:xfrm>
          </p:grpSpPr>
          <p:sp>
            <p:nvSpPr>
              <p:cNvPr id="131095" name="Rectangle 47"/>
              <p:cNvSpPr>
                <a:spLocks noChangeArrowheads="1"/>
              </p:cNvSpPr>
              <p:nvPr/>
            </p:nvSpPr>
            <p:spPr bwMode="auto">
              <a:xfrm>
                <a:off x="3295" y="568"/>
                <a:ext cx="791" cy="231"/>
              </a:xfrm>
              <a:prstGeom prst="rect">
                <a:avLst/>
              </a:prstGeom>
              <a:noFill/>
              <a:ln w="38100" algn="ctr">
                <a:noFill/>
                <a:miter lim="800000"/>
                <a:headEnd/>
                <a:tailEnd/>
              </a:ln>
            </p:spPr>
            <p:txBody>
              <a:bodyPr lIns="145152" tIns="72576" rIns="145152" bIns="72576">
                <a:spAutoFit/>
              </a:bodyPr>
              <a:lstStyle/>
              <a:p>
                <a:pPr algn="ctr" defTabSz="1450975">
                  <a:spcBef>
                    <a:spcPct val="50000"/>
                  </a:spcBef>
                </a:pPr>
                <a:r>
                  <a:rPr lang="en-US" sz="900">
                    <a:solidFill>
                      <a:srgbClr val="000000"/>
                    </a:solidFill>
                    <a:ea typeface="MS Gothic" pitchFamily="49" charset="-128"/>
                  </a:rPr>
                  <a:t>Chief Marketing Officer</a:t>
                </a:r>
              </a:p>
            </p:txBody>
          </p:sp>
          <p:pic>
            <p:nvPicPr>
              <p:cNvPr id="131096" name="Picture 48" descr="Business-Leader"/>
              <p:cNvPicPr>
                <a:picLocks noChangeAspect="1" noChangeArrowheads="1"/>
              </p:cNvPicPr>
              <p:nvPr/>
            </p:nvPicPr>
            <p:blipFill>
              <a:blip r:embed="rId3"/>
              <a:srcRect/>
              <a:stretch>
                <a:fillRect/>
              </a:stretch>
            </p:blipFill>
            <p:spPr bwMode="auto">
              <a:xfrm>
                <a:off x="3546" y="364"/>
                <a:ext cx="327" cy="230"/>
              </a:xfrm>
              <a:prstGeom prst="rect">
                <a:avLst/>
              </a:prstGeom>
              <a:noFill/>
              <a:ln w="9525">
                <a:noFill/>
                <a:miter lim="800000"/>
                <a:headEnd/>
                <a:tailEnd/>
              </a:ln>
            </p:spPr>
          </p:pic>
        </p:grpSp>
      </p:grpSp>
      <p:grpSp>
        <p:nvGrpSpPr>
          <p:cNvPr id="131076" name="Group 19"/>
          <p:cNvGrpSpPr>
            <a:grpSpLocks/>
          </p:cNvGrpSpPr>
          <p:nvPr/>
        </p:nvGrpSpPr>
        <p:grpSpPr bwMode="auto">
          <a:xfrm>
            <a:off x="122238" y="1905000"/>
            <a:ext cx="1428750" cy="1177925"/>
            <a:chOff x="96" y="1824"/>
            <a:chExt cx="676" cy="742"/>
          </a:xfrm>
        </p:grpSpPr>
        <p:sp>
          <p:nvSpPr>
            <p:cNvPr id="2" name="Oval 68"/>
            <p:cNvSpPr>
              <a:spLocks noChangeArrowheads="1"/>
            </p:cNvSpPr>
            <p:nvPr/>
          </p:nvSpPr>
          <p:spPr bwMode="auto">
            <a:xfrm>
              <a:off x="207" y="1824"/>
              <a:ext cx="499" cy="538"/>
            </a:xfrm>
            <a:prstGeom prst="ellipse">
              <a:avLst/>
            </a:prstGeom>
            <a:gradFill rotWithShape="1">
              <a:gsLst>
                <a:gs pos="0">
                  <a:schemeClr val="accent1"/>
                </a:gs>
                <a:gs pos="100000">
                  <a:schemeClr val="accent1">
                    <a:gamma/>
                    <a:shade val="46275"/>
                    <a:invGamma/>
                    <a:alpha val="0"/>
                  </a:schemeClr>
                </a:gs>
              </a:gsLst>
              <a:path path="shape">
                <a:fillToRect l="50000" t="50000" r="50000" b="50000"/>
              </a:path>
            </a:gradFill>
            <a:ln w="9525">
              <a:noFill/>
              <a:round/>
              <a:headEnd/>
              <a:tailEnd/>
            </a:ln>
            <a:effectLst/>
          </p:spPr>
          <p:txBody>
            <a:bodyPr wrap="none" anchor="ctr"/>
            <a:lstStyle/>
            <a:p>
              <a:pPr defTabSz="457200">
                <a:defRPr/>
              </a:pPr>
              <a:endParaRPr lang="en-US" sz="1800">
                <a:solidFill>
                  <a:srgbClr val="FFFFFF"/>
                </a:solidFill>
                <a:latin typeface="Arial" pitchFamily="34" charset="0"/>
                <a:ea typeface="MS Gothic" pitchFamily="49" charset="-128"/>
                <a:cs typeface="+mn-cs"/>
              </a:endParaRPr>
            </a:p>
          </p:txBody>
        </p:sp>
        <p:sp>
          <p:nvSpPr>
            <p:cNvPr id="131091" name="Rectangle 67"/>
            <p:cNvSpPr>
              <a:spLocks noChangeArrowheads="1"/>
            </p:cNvSpPr>
            <p:nvPr/>
          </p:nvSpPr>
          <p:spPr bwMode="auto">
            <a:xfrm>
              <a:off x="96" y="2216"/>
              <a:ext cx="676" cy="350"/>
            </a:xfrm>
            <a:prstGeom prst="rect">
              <a:avLst/>
            </a:prstGeom>
            <a:noFill/>
            <a:ln w="38100" algn="ctr">
              <a:noFill/>
              <a:miter lim="800000"/>
              <a:headEnd/>
              <a:tailEnd/>
            </a:ln>
          </p:spPr>
          <p:txBody>
            <a:bodyPr lIns="145152" tIns="72576" rIns="145152" bIns="72576">
              <a:spAutoFit/>
            </a:bodyPr>
            <a:lstStyle/>
            <a:p>
              <a:pPr algn="ctr" defTabSz="1450975">
                <a:spcBef>
                  <a:spcPct val="50000"/>
                </a:spcBef>
              </a:pPr>
              <a:r>
                <a:rPr lang="en-US" sz="900">
                  <a:solidFill>
                    <a:srgbClr val="000000"/>
                  </a:solidFill>
                  <a:ea typeface="MS Gothic" pitchFamily="49" charset="-128"/>
                </a:rPr>
                <a:t>Head of Commercial Banking</a:t>
              </a:r>
            </a:p>
          </p:txBody>
        </p:sp>
        <p:pic>
          <p:nvPicPr>
            <p:cNvPr id="131092" name="Picture 69" descr="IT-Architect"/>
            <p:cNvPicPr>
              <a:picLocks noChangeAspect="1" noChangeArrowheads="1"/>
            </p:cNvPicPr>
            <p:nvPr/>
          </p:nvPicPr>
          <p:blipFill>
            <a:blip r:embed="rId4"/>
            <a:srcRect/>
            <a:stretch>
              <a:fillRect/>
            </a:stretch>
          </p:blipFill>
          <p:spPr bwMode="auto">
            <a:xfrm>
              <a:off x="352" y="1968"/>
              <a:ext cx="247" cy="260"/>
            </a:xfrm>
            <a:prstGeom prst="rect">
              <a:avLst/>
            </a:prstGeom>
            <a:noFill/>
            <a:ln w="9525">
              <a:noFill/>
              <a:miter lim="800000"/>
              <a:headEnd/>
              <a:tailEnd/>
            </a:ln>
          </p:spPr>
        </p:pic>
      </p:grpSp>
      <p:sp>
        <p:nvSpPr>
          <p:cNvPr id="131077" name="Rectangle 2"/>
          <p:cNvSpPr>
            <a:spLocks noChangeArrowheads="1"/>
          </p:cNvSpPr>
          <p:nvPr/>
        </p:nvSpPr>
        <p:spPr bwMode="auto">
          <a:xfrm>
            <a:off x="1520825" y="990600"/>
            <a:ext cx="10298113" cy="5364163"/>
          </a:xfrm>
          <a:prstGeom prst="rect">
            <a:avLst/>
          </a:prstGeom>
          <a:noFill/>
          <a:ln w="9525">
            <a:noFill/>
            <a:miter lim="800000"/>
            <a:headEnd/>
            <a:tailEnd/>
          </a:ln>
        </p:spPr>
        <p:txBody>
          <a:bodyPr/>
          <a:lstStyle/>
          <a:p>
            <a:pPr marL="173038" indent="-171450" defTabSz="914400" eaLnBrk="0" hangingPunct="0">
              <a:spcBef>
                <a:spcPct val="10000"/>
              </a:spcBef>
              <a:spcAft>
                <a:spcPct val="10000"/>
              </a:spcAft>
              <a:buClr>
                <a:schemeClr val="tx1"/>
              </a:buClr>
              <a:buFont typeface="Wingdings" pitchFamily="2" charset="2"/>
              <a:buChar char="§"/>
              <a:tabLst>
                <a:tab pos="460375" algn="l"/>
                <a:tab pos="917575" algn="l"/>
                <a:tab pos="1374775" algn="l"/>
                <a:tab pos="1831975" algn="l"/>
                <a:tab pos="2289175" algn="l"/>
                <a:tab pos="2746375" algn="l"/>
                <a:tab pos="3203575" algn="l"/>
                <a:tab pos="3660775" algn="l"/>
                <a:tab pos="4117975" algn="l"/>
                <a:tab pos="4575175" algn="l"/>
                <a:tab pos="5032375" algn="l"/>
                <a:tab pos="5489575" algn="l"/>
                <a:tab pos="5946775" algn="l"/>
                <a:tab pos="6403975" algn="l"/>
                <a:tab pos="6861175" algn="l"/>
                <a:tab pos="7318375" algn="l"/>
                <a:tab pos="7775575" algn="l"/>
                <a:tab pos="8232775" algn="l"/>
                <a:tab pos="8689975" algn="l"/>
                <a:tab pos="9147175" algn="l"/>
              </a:tabLst>
            </a:pPr>
            <a:r>
              <a:rPr lang="en-US" sz="1200">
                <a:ea typeface="MS PGothic" pitchFamily="34" charset="-128"/>
              </a:rPr>
              <a:t>Head of Retail Banking </a:t>
            </a:r>
            <a:r>
              <a:rPr lang="en-US" sz="900">
                <a:ea typeface="MS PGothic" pitchFamily="34" charset="-128"/>
              </a:rPr>
              <a:t>(or Chief Retail Banking Officer, EVP of Consumer Banking, Head of Retail and Small Business Banking)</a:t>
            </a:r>
          </a:p>
          <a:p>
            <a:pPr marL="457200" lvl="1" indent="-171450" defTabSz="914400" eaLnBrk="0" hangingPunct="0">
              <a:spcBef>
                <a:spcPct val="10000"/>
              </a:spcBef>
              <a:spcAft>
                <a:spcPct val="10000"/>
              </a:spcAft>
              <a:buClr>
                <a:schemeClr val="tx1"/>
              </a:buClr>
              <a:buFont typeface="Arial" charset="0"/>
              <a:buChar char="•"/>
              <a:tabLst>
                <a:tab pos="460375" algn="l"/>
                <a:tab pos="917575" algn="l"/>
                <a:tab pos="1374775" algn="l"/>
                <a:tab pos="1831975" algn="l"/>
                <a:tab pos="2289175" algn="l"/>
                <a:tab pos="2746375" algn="l"/>
                <a:tab pos="3203575" algn="l"/>
                <a:tab pos="3660775" algn="l"/>
                <a:tab pos="4117975" algn="l"/>
                <a:tab pos="4575175" algn="l"/>
                <a:tab pos="5032375" algn="l"/>
                <a:tab pos="5489575" algn="l"/>
                <a:tab pos="5946775" algn="l"/>
                <a:tab pos="6403975" algn="l"/>
                <a:tab pos="6861175" algn="l"/>
                <a:tab pos="7318375" algn="l"/>
                <a:tab pos="7775575" algn="l"/>
                <a:tab pos="8232775" algn="l"/>
                <a:tab pos="8689975" algn="l"/>
                <a:tab pos="9147175" algn="l"/>
              </a:tabLst>
            </a:pPr>
            <a:r>
              <a:rPr lang="en-US" sz="1000">
                <a:ea typeface="MS PGothic" pitchFamily="34" charset="-128"/>
              </a:rPr>
              <a:t>Lead and direct retail banking including consumer current accounts (checking), cards (credit and debit), savings, consumer lending – installment (i.e., auto loans, student loans, etc.), home loans (mortgages) and home equity loans as well as various investment products such as annuities, mutual funds, insurance etc.</a:t>
            </a:r>
          </a:p>
          <a:p>
            <a:pPr marL="457200" lvl="1" indent="-171450" defTabSz="914400" eaLnBrk="0" hangingPunct="0">
              <a:spcBef>
                <a:spcPct val="10000"/>
              </a:spcBef>
              <a:spcAft>
                <a:spcPct val="10000"/>
              </a:spcAft>
              <a:buClr>
                <a:schemeClr val="tx1"/>
              </a:buClr>
              <a:buFont typeface="Arial" charset="0"/>
              <a:buChar char="•"/>
              <a:tabLst>
                <a:tab pos="460375" algn="l"/>
                <a:tab pos="917575" algn="l"/>
                <a:tab pos="1374775" algn="l"/>
                <a:tab pos="1831975" algn="l"/>
                <a:tab pos="2289175" algn="l"/>
                <a:tab pos="2746375" algn="l"/>
                <a:tab pos="3203575" algn="l"/>
                <a:tab pos="3660775" algn="l"/>
                <a:tab pos="4117975" algn="l"/>
                <a:tab pos="4575175" algn="l"/>
                <a:tab pos="5032375" algn="l"/>
                <a:tab pos="5489575" algn="l"/>
                <a:tab pos="5946775" algn="l"/>
                <a:tab pos="6403975" algn="l"/>
                <a:tab pos="6861175" algn="l"/>
                <a:tab pos="7318375" algn="l"/>
                <a:tab pos="7775575" algn="l"/>
                <a:tab pos="8232775" algn="l"/>
                <a:tab pos="8689975" algn="l"/>
                <a:tab pos="9147175" algn="l"/>
              </a:tabLst>
            </a:pPr>
            <a:r>
              <a:rPr lang="en-US" sz="1000">
                <a:ea typeface="MS PGothic" pitchFamily="34" charset="-128"/>
              </a:rPr>
              <a:t>Activities are coordinated over all channels including branches, call centers, ATMs, web and mobile.</a:t>
            </a:r>
          </a:p>
          <a:p>
            <a:pPr marL="457200" lvl="1" indent="-171450" defTabSz="914400" eaLnBrk="0" hangingPunct="0">
              <a:spcBef>
                <a:spcPct val="10000"/>
              </a:spcBef>
              <a:spcAft>
                <a:spcPct val="10000"/>
              </a:spcAft>
              <a:buClr>
                <a:schemeClr val="tx1"/>
              </a:buClr>
              <a:buFont typeface="Arial" charset="0"/>
              <a:buChar char="•"/>
              <a:tabLst>
                <a:tab pos="460375" algn="l"/>
                <a:tab pos="917575" algn="l"/>
                <a:tab pos="1374775" algn="l"/>
                <a:tab pos="1831975" algn="l"/>
                <a:tab pos="2289175" algn="l"/>
                <a:tab pos="2746375" algn="l"/>
                <a:tab pos="3203575" algn="l"/>
                <a:tab pos="3660775" algn="l"/>
                <a:tab pos="4117975" algn="l"/>
                <a:tab pos="4575175" algn="l"/>
                <a:tab pos="5032375" algn="l"/>
                <a:tab pos="5489575" algn="l"/>
                <a:tab pos="5946775" algn="l"/>
                <a:tab pos="6403975" algn="l"/>
                <a:tab pos="6861175" algn="l"/>
                <a:tab pos="7318375" algn="l"/>
                <a:tab pos="7775575" algn="l"/>
                <a:tab pos="8232775" algn="l"/>
                <a:tab pos="8689975" algn="l"/>
                <a:tab pos="9147175" algn="l"/>
              </a:tabLst>
            </a:pPr>
            <a:endParaRPr lang="en-US" sz="1000">
              <a:ea typeface="MS PGothic" pitchFamily="34" charset="-128"/>
            </a:endParaRPr>
          </a:p>
          <a:p>
            <a:pPr marL="173038" indent="-171450" defTabSz="914400" eaLnBrk="0" hangingPunct="0">
              <a:spcBef>
                <a:spcPct val="10000"/>
              </a:spcBef>
              <a:spcAft>
                <a:spcPct val="10000"/>
              </a:spcAft>
              <a:buClr>
                <a:schemeClr val="tx1"/>
              </a:buClr>
              <a:buFont typeface="Wingdings" pitchFamily="2" charset="2"/>
              <a:buChar char="§"/>
              <a:tabLst>
                <a:tab pos="460375" algn="l"/>
                <a:tab pos="917575" algn="l"/>
                <a:tab pos="1374775" algn="l"/>
                <a:tab pos="1831975" algn="l"/>
                <a:tab pos="2289175" algn="l"/>
                <a:tab pos="2746375" algn="l"/>
                <a:tab pos="3203575" algn="l"/>
                <a:tab pos="3660775" algn="l"/>
                <a:tab pos="4117975" algn="l"/>
                <a:tab pos="4575175" algn="l"/>
                <a:tab pos="5032375" algn="l"/>
                <a:tab pos="5489575" algn="l"/>
                <a:tab pos="5946775" algn="l"/>
                <a:tab pos="6403975" algn="l"/>
                <a:tab pos="6861175" algn="l"/>
                <a:tab pos="7318375" algn="l"/>
                <a:tab pos="7775575" algn="l"/>
                <a:tab pos="8232775" algn="l"/>
                <a:tab pos="8689975" algn="l"/>
                <a:tab pos="9147175" algn="l"/>
              </a:tabLst>
            </a:pPr>
            <a:r>
              <a:rPr lang="en-US" sz="1200">
                <a:ea typeface="MS PGothic" pitchFamily="34" charset="-128"/>
              </a:rPr>
              <a:t>Head of Commercial Banking </a:t>
            </a:r>
            <a:r>
              <a:rPr lang="en-US" sz="900">
                <a:ea typeface="MS PGothic" pitchFamily="34" charset="-128"/>
              </a:rPr>
              <a:t>(or Chief of Commercial Banking, EVP of Wholesale Banking, Lending and Treasury Mgmt)</a:t>
            </a:r>
          </a:p>
          <a:p>
            <a:pPr marL="457200" lvl="1" indent="-171450" defTabSz="914400" eaLnBrk="0" hangingPunct="0">
              <a:spcBef>
                <a:spcPct val="10000"/>
              </a:spcBef>
              <a:spcAft>
                <a:spcPct val="10000"/>
              </a:spcAft>
              <a:buClr>
                <a:schemeClr val="tx1"/>
              </a:buClr>
              <a:buFont typeface="Arial" charset="0"/>
              <a:buChar char="•"/>
              <a:tabLst>
                <a:tab pos="460375" algn="l"/>
                <a:tab pos="917575" algn="l"/>
                <a:tab pos="1374775" algn="l"/>
                <a:tab pos="1831975" algn="l"/>
                <a:tab pos="2289175" algn="l"/>
                <a:tab pos="2746375" algn="l"/>
                <a:tab pos="3203575" algn="l"/>
                <a:tab pos="3660775" algn="l"/>
                <a:tab pos="4117975" algn="l"/>
                <a:tab pos="4575175" algn="l"/>
                <a:tab pos="5032375" algn="l"/>
                <a:tab pos="5489575" algn="l"/>
                <a:tab pos="5946775" algn="l"/>
                <a:tab pos="6403975" algn="l"/>
                <a:tab pos="6861175" algn="l"/>
                <a:tab pos="7318375" algn="l"/>
                <a:tab pos="7775575" algn="l"/>
                <a:tab pos="8232775" algn="l"/>
                <a:tab pos="8689975" algn="l"/>
                <a:tab pos="9147175" algn="l"/>
              </a:tabLst>
            </a:pPr>
            <a:r>
              <a:rPr lang="en-US" sz="1000">
                <a:ea typeface="MS PGothic" pitchFamily="34" charset="-128"/>
              </a:rPr>
              <a:t>Responsible for managing relationships and servicing large corporate clients, mid-sized companies, real estate developers and investors, international trade finance businesses, institutional customers (such as pension funds and government entities/agencies), and services offered to other banks or other financial institutions. </a:t>
            </a:r>
          </a:p>
          <a:p>
            <a:pPr marL="457200" lvl="1" indent="-171450" defTabSz="914400" eaLnBrk="0" hangingPunct="0">
              <a:spcBef>
                <a:spcPct val="10000"/>
              </a:spcBef>
              <a:spcAft>
                <a:spcPct val="10000"/>
              </a:spcAft>
              <a:buClr>
                <a:schemeClr val="tx1"/>
              </a:buClr>
              <a:buFont typeface="Arial" charset="0"/>
              <a:buChar char="•"/>
              <a:tabLst>
                <a:tab pos="460375" algn="l"/>
                <a:tab pos="917575" algn="l"/>
                <a:tab pos="1374775" algn="l"/>
                <a:tab pos="1831975" algn="l"/>
                <a:tab pos="2289175" algn="l"/>
                <a:tab pos="2746375" algn="l"/>
                <a:tab pos="3203575" algn="l"/>
                <a:tab pos="3660775" algn="l"/>
                <a:tab pos="4117975" algn="l"/>
                <a:tab pos="4575175" algn="l"/>
                <a:tab pos="5032375" algn="l"/>
                <a:tab pos="5489575" algn="l"/>
                <a:tab pos="5946775" algn="l"/>
                <a:tab pos="6403975" algn="l"/>
                <a:tab pos="6861175" algn="l"/>
                <a:tab pos="7318375" algn="l"/>
                <a:tab pos="7775575" algn="l"/>
                <a:tab pos="8232775" algn="l"/>
                <a:tab pos="8689975" algn="l"/>
                <a:tab pos="9147175" algn="l"/>
              </a:tabLst>
            </a:pPr>
            <a:r>
              <a:rPr lang="en-US" sz="1000">
                <a:ea typeface="MS PGothic" pitchFamily="34" charset="-128"/>
              </a:rPr>
              <a:t>Services include lending, treasury management, correspondent services, dealer commercial services, foreign exchange, government banking, mutual funds, asset-based lending, financing and leasing, commercial real estate, corporate and institutional trust services, and investment banking.</a:t>
            </a:r>
          </a:p>
          <a:p>
            <a:pPr marL="457200" lvl="1" indent="-171450" defTabSz="914400" eaLnBrk="0" hangingPunct="0">
              <a:spcBef>
                <a:spcPct val="10000"/>
              </a:spcBef>
              <a:spcAft>
                <a:spcPct val="10000"/>
              </a:spcAft>
              <a:buClr>
                <a:schemeClr val="tx1"/>
              </a:buClr>
              <a:buFont typeface="Arial" charset="0"/>
              <a:buChar char="•"/>
              <a:tabLst>
                <a:tab pos="460375" algn="l"/>
                <a:tab pos="917575" algn="l"/>
                <a:tab pos="1374775" algn="l"/>
                <a:tab pos="1831975" algn="l"/>
                <a:tab pos="2289175" algn="l"/>
                <a:tab pos="2746375" algn="l"/>
                <a:tab pos="3203575" algn="l"/>
                <a:tab pos="3660775" algn="l"/>
                <a:tab pos="4117975" algn="l"/>
                <a:tab pos="4575175" algn="l"/>
                <a:tab pos="5032375" algn="l"/>
                <a:tab pos="5489575" algn="l"/>
                <a:tab pos="5946775" algn="l"/>
                <a:tab pos="6403975" algn="l"/>
                <a:tab pos="6861175" algn="l"/>
                <a:tab pos="7318375" algn="l"/>
                <a:tab pos="7775575" algn="l"/>
                <a:tab pos="8232775" algn="l"/>
                <a:tab pos="8689975" algn="l"/>
                <a:tab pos="9147175" algn="l"/>
              </a:tabLst>
            </a:pPr>
            <a:endParaRPr lang="en-US" sz="1000">
              <a:ea typeface="MS PGothic" pitchFamily="34" charset="-128"/>
            </a:endParaRPr>
          </a:p>
          <a:p>
            <a:pPr marL="173038" indent="-171450" defTabSz="914400" eaLnBrk="0" hangingPunct="0">
              <a:spcBef>
                <a:spcPct val="10000"/>
              </a:spcBef>
              <a:spcAft>
                <a:spcPct val="10000"/>
              </a:spcAft>
              <a:buClr>
                <a:schemeClr val="tx1"/>
              </a:buClr>
              <a:buFont typeface="Wingdings" pitchFamily="2" charset="2"/>
              <a:buChar char="§"/>
              <a:tabLst>
                <a:tab pos="460375" algn="l"/>
                <a:tab pos="917575" algn="l"/>
                <a:tab pos="1374775" algn="l"/>
                <a:tab pos="1831975" algn="l"/>
                <a:tab pos="2289175" algn="l"/>
                <a:tab pos="2746375" algn="l"/>
                <a:tab pos="3203575" algn="l"/>
                <a:tab pos="3660775" algn="l"/>
                <a:tab pos="4117975" algn="l"/>
                <a:tab pos="4575175" algn="l"/>
                <a:tab pos="5032375" algn="l"/>
                <a:tab pos="5489575" algn="l"/>
                <a:tab pos="5946775" algn="l"/>
                <a:tab pos="6403975" algn="l"/>
                <a:tab pos="6861175" algn="l"/>
                <a:tab pos="7318375" algn="l"/>
                <a:tab pos="7775575" algn="l"/>
                <a:tab pos="8232775" algn="l"/>
                <a:tab pos="8689975" algn="l"/>
                <a:tab pos="9147175" algn="l"/>
              </a:tabLst>
            </a:pPr>
            <a:r>
              <a:rPr lang="en-US" sz="1200">
                <a:ea typeface="MS PGothic" pitchFamily="34" charset="-128"/>
              </a:rPr>
              <a:t>Head of Private Banking, Head of Wealth Management</a:t>
            </a:r>
            <a:endParaRPr lang="en-US" sz="900">
              <a:ea typeface="MS PGothic" pitchFamily="34" charset="-128"/>
            </a:endParaRPr>
          </a:p>
          <a:p>
            <a:pPr marL="457200" lvl="1" indent="-171450" defTabSz="914400" eaLnBrk="0" hangingPunct="0">
              <a:spcBef>
                <a:spcPct val="10000"/>
              </a:spcBef>
              <a:spcAft>
                <a:spcPct val="10000"/>
              </a:spcAft>
              <a:buClr>
                <a:schemeClr val="tx1"/>
              </a:buClr>
              <a:buFont typeface="Arial" charset="0"/>
              <a:buChar char="•"/>
              <a:tabLst>
                <a:tab pos="460375" algn="l"/>
                <a:tab pos="917575" algn="l"/>
                <a:tab pos="1374775" algn="l"/>
                <a:tab pos="1831975" algn="l"/>
                <a:tab pos="2289175" algn="l"/>
                <a:tab pos="2746375" algn="l"/>
                <a:tab pos="3203575" algn="l"/>
                <a:tab pos="3660775" algn="l"/>
                <a:tab pos="4117975" algn="l"/>
                <a:tab pos="4575175" algn="l"/>
                <a:tab pos="5032375" algn="l"/>
                <a:tab pos="5489575" algn="l"/>
                <a:tab pos="5946775" algn="l"/>
                <a:tab pos="6403975" algn="l"/>
                <a:tab pos="6861175" algn="l"/>
                <a:tab pos="7318375" algn="l"/>
                <a:tab pos="7775575" algn="l"/>
                <a:tab pos="8232775" algn="l"/>
                <a:tab pos="8689975" algn="l"/>
                <a:tab pos="9147175" algn="l"/>
              </a:tabLst>
            </a:pPr>
            <a:r>
              <a:rPr lang="en-US" sz="1000">
                <a:ea typeface="MS PGothic" pitchFamily="34" charset="-128"/>
              </a:rPr>
              <a:t>Oversee all aspects of banking activities targeted at high net-worth customer segments to provide investment management, retail banking, estate planning, legal and trust resources and tax advise all to build deposits, fee income, and overall asset growth through cross sales of bank products and services, retention, relationship management and community involvement.</a:t>
            </a:r>
          </a:p>
          <a:p>
            <a:pPr marL="457200" lvl="1" indent="-171450" defTabSz="914400" eaLnBrk="0" hangingPunct="0">
              <a:spcBef>
                <a:spcPct val="10000"/>
              </a:spcBef>
              <a:spcAft>
                <a:spcPct val="10000"/>
              </a:spcAft>
              <a:buClr>
                <a:schemeClr val="tx1"/>
              </a:buClr>
              <a:buFont typeface="Arial" charset="0"/>
              <a:buChar char="•"/>
              <a:tabLst>
                <a:tab pos="460375" algn="l"/>
                <a:tab pos="917575" algn="l"/>
                <a:tab pos="1374775" algn="l"/>
                <a:tab pos="1831975" algn="l"/>
                <a:tab pos="2289175" algn="l"/>
                <a:tab pos="2746375" algn="l"/>
                <a:tab pos="3203575" algn="l"/>
                <a:tab pos="3660775" algn="l"/>
                <a:tab pos="4117975" algn="l"/>
                <a:tab pos="4575175" algn="l"/>
                <a:tab pos="5032375" algn="l"/>
                <a:tab pos="5489575" algn="l"/>
                <a:tab pos="5946775" algn="l"/>
                <a:tab pos="6403975" algn="l"/>
                <a:tab pos="6861175" algn="l"/>
                <a:tab pos="7318375" algn="l"/>
                <a:tab pos="7775575" algn="l"/>
                <a:tab pos="8232775" algn="l"/>
                <a:tab pos="8689975" algn="l"/>
                <a:tab pos="9147175" algn="l"/>
              </a:tabLst>
            </a:pPr>
            <a:r>
              <a:rPr lang="en-US" sz="1000">
                <a:ea typeface="MS PGothic" pitchFamily="34" charset="-128"/>
              </a:rPr>
              <a:t>Work closely with all other business line leaders to facilitate the development of new relationships as well as provide bank wide financial solutions to higher net worth clients by acting as a portal across the bank bringing together the right resources, providing convenience to clients, and providing bank wide solutions to clients.</a:t>
            </a:r>
          </a:p>
          <a:p>
            <a:pPr marL="457200" lvl="1" indent="-171450" defTabSz="914400" eaLnBrk="0" hangingPunct="0">
              <a:spcBef>
                <a:spcPct val="10000"/>
              </a:spcBef>
              <a:spcAft>
                <a:spcPct val="10000"/>
              </a:spcAft>
              <a:buClr>
                <a:schemeClr val="tx1"/>
              </a:buClr>
              <a:buFont typeface="Arial" charset="0"/>
              <a:buChar char="•"/>
              <a:tabLst>
                <a:tab pos="460375" algn="l"/>
                <a:tab pos="917575" algn="l"/>
                <a:tab pos="1374775" algn="l"/>
                <a:tab pos="1831975" algn="l"/>
                <a:tab pos="2289175" algn="l"/>
                <a:tab pos="2746375" algn="l"/>
                <a:tab pos="3203575" algn="l"/>
                <a:tab pos="3660775" algn="l"/>
                <a:tab pos="4117975" algn="l"/>
                <a:tab pos="4575175" algn="l"/>
                <a:tab pos="5032375" algn="l"/>
                <a:tab pos="5489575" algn="l"/>
                <a:tab pos="5946775" algn="l"/>
                <a:tab pos="6403975" algn="l"/>
                <a:tab pos="6861175" algn="l"/>
                <a:tab pos="7318375" algn="l"/>
                <a:tab pos="7775575" algn="l"/>
                <a:tab pos="8232775" algn="l"/>
                <a:tab pos="8689975" algn="l"/>
                <a:tab pos="9147175" algn="l"/>
              </a:tabLst>
            </a:pPr>
            <a:endParaRPr lang="en-US" sz="1000">
              <a:ea typeface="MS PGothic" pitchFamily="34" charset="-128"/>
            </a:endParaRPr>
          </a:p>
          <a:p>
            <a:pPr marL="173038" indent="-171450" defTabSz="914400" eaLnBrk="0" hangingPunct="0">
              <a:spcBef>
                <a:spcPct val="10000"/>
              </a:spcBef>
              <a:spcAft>
                <a:spcPct val="10000"/>
              </a:spcAft>
              <a:buClr>
                <a:schemeClr val="tx1"/>
              </a:buClr>
              <a:buFont typeface="Wingdings" pitchFamily="2" charset="2"/>
              <a:buChar char="§"/>
              <a:tabLst>
                <a:tab pos="460375" algn="l"/>
                <a:tab pos="917575" algn="l"/>
                <a:tab pos="1374775" algn="l"/>
                <a:tab pos="1831975" algn="l"/>
                <a:tab pos="2289175" algn="l"/>
                <a:tab pos="2746375" algn="l"/>
                <a:tab pos="3203575" algn="l"/>
                <a:tab pos="3660775" algn="l"/>
                <a:tab pos="4117975" algn="l"/>
                <a:tab pos="4575175" algn="l"/>
                <a:tab pos="5032375" algn="l"/>
                <a:tab pos="5489575" algn="l"/>
                <a:tab pos="5946775" algn="l"/>
                <a:tab pos="6403975" algn="l"/>
                <a:tab pos="6861175" algn="l"/>
                <a:tab pos="7318375" algn="l"/>
                <a:tab pos="7775575" algn="l"/>
                <a:tab pos="8232775" algn="l"/>
                <a:tab pos="8689975" algn="l"/>
                <a:tab pos="9147175" algn="l"/>
              </a:tabLst>
            </a:pPr>
            <a:r>
              <a:rPr lang="en-US" sz="1200">
                <a:ea typeface="MS PGothic" pitchFamily="34" charset="-128"/>
              </a:rPr>
              <a:t>Head of Geographical Subsidiary </a:t>
            </a:r>
            <a:r>
              <a:rPr lang="en-US" sz="900">
                <a:ea typeface="MS PGothic" pitchFamily="34" charset="-128"/>
              </a:rPr>
              <a:t>(or EVP of Banking in a geography, President for a Region, VP of a Branch or Branches)</a:t>
            </a:r>
          </a:p>
          <a:p>
            <a:pPr marL="457200" lvl="1" indent="-171450" defTabSz="914400" eaLnBrk="0" hangingPunct="0">
              <a:spcBef>
                <a:spcPct val="10000"/>
              </a:spcBef>
              <a:spcAft>
                <a:spcPct val="10000"/>
              </a:spcAft>
              <a:buClr>
                <a:schemeClr val="tx1"/>
              </a:buClr>
              <a:buFont typeface="Arial" charset="0"/>
              <a:buChar char="•"/>
              <a:tabLst>
                <a:tab pos="460375" algn="l"/>
                <a:tab pos="917575" algn="l"/>
                <a:tab pos="1374775" algn="l"/>
                <a:tab pos="1831975" algn="l"/>
                <a:tab pos="2289175" algn="l"/>
                <a:tab pos="2746375" algn="l"/>
                <a:tab pos="3203575" algn="l"/>
                <a:tab pos="3660775" algn="l"/>
                <a:tab pos="4117975" algn="l"/>
                <a:tab pos="4575175" algn="l"/>
                <a:tab pos="5032375" algn="l"/>
                <a:tab pos="5489575" algn="l"/>
                <a:tab pos="5946775" algn="l"/>
                <a:tab pos="6403975" algn="l"/>
                <a:tab pos="6861175" algn="l"/>
                <a:tab pos="7318375" algn="l"/>
                <a:tab pos="7775575" algn="l"/>
                <a:tab pos="8232775" algn="l"/>
                <a:tab pos="8689975" algn="l"/>
                <a:tab pos="9147175" algn="l"/>
              </a:tabLst>
            </a:pPr>
            <a:r>
              <a:rPr lang="en-US" sz="1000">
                <a:ea typeface="MS PGothic" pitchFamily="34" charset="-128"/>
              </a:rPr>
              <a:t>Responsible for all facets of performance of regional and branch offices for a designated geographic area. Develops policies, objectives, initiatives for region and is responsible for making sure the region meets its goals and objectives across all products and services of the organization.</a:t>
            </a:r>
          </a:p>
          <a:p>
            <a:pPr marL="457200" lvl="1" indent="-171450" defTabSz="914400" eaLnBrk="0" hangingPunct="0">
              <a:spcBef>
                <a:spcPct val="10000"/>
              </a:spcBef>
              <a:spcAft>
                <a:spcPct val="10000"/>
              </a:spcAft>
              <a:buClr>
                <a:schemeClr val="tx1"/>
              </a:buClr>
              <a:buFont typeface="Arial" charset="0"/>
              <a:buChar char="•"/>
              <a:tabLst>
                <a:tab pos="460375" algn="l"/>
                <a:tab pos="917575" algn="l"/>
                <a:tab pos="1374775" algn="l"/>
                <a:tab pos="1831975" algn="l"/>
                <a:tab pos="2289175" algn="l"/>
                <a:tab pos="2746375" algn="l"/>
                <a:tab pos="3203575" algn="l"/>
                <a:tab pos="3660775" algn="l"/>
                <a:tab pos="4117975" algn="l"/>
                <a:tab pos="4575175" algn="l"/>
                <a:tab pos="5032375" algn="l"/>
                <a:tab pos="5489575" algn="l"/>
                <a:tab pos="5946775" algn="l"/>
                <a:tab pos="6403975" algn="l"/>
                <a:tab pos="6861175" algn="l"/>
                <a:tab pos="7318375" algn="l"/>
                <a:tab pos="7775575" algn="l"/>
                <a:tab pos="8232775" algn="l"/>
                <a:tab pos="8689975" algn="l"/>
                <a:tab pos="9147175" algn="l"/>
              </a:tabLst>
            </a:pPr>
            <a:endParaRPr lang="en-US" sz="1000">
              <a:ea typeface="MS PGothic" pitchFamily="34" charset="-128"/>
            </a:endParaRPr>
          </a:p>
          <a:p>
            <a:pPr marL="173038" indent="-171450" defTabSz="914400" eaLnBrk="0" hangingPunct="0">
              <a:spcBef>
                <a:spcPct val="10000"/>
              </a:spcBef>
              <a:spcAft>
                <a:spcPct val="10000"/>
              </a:spcAft>
              <a:buClr>
                <a:schemeClr val="tx1"/>
              </a:buClr>
              <a:buFont typeface="Wingdings" pitchFamily="2" charset="2"/>
              <a:buChar char="§"/>
              <a:tabLst>
                <a:tab pos="460375" algn="l"/>
                <a:tab pos="917575" algn="l"/>
                <a:tab pos="1374775" algn="l"/>
                <a:tab pos="1831975" algn="l"/>
                <a:tab pos="2289175" algn="l"/>
                <a:tab pos="2746375" algn="l"/>
                <a:tab pos="3203575" algn="l"/>
                <a:tab pos="3660775" algn="l"/>
                <a:tab pos="4117975" algn="l"/>
                <a:tab pos="4575175" algn="l"/>
                <a:tab pos="5032375" algn="l"/>
                <a:tab pos="5489575" algn="l"/>
                <a:tab pos="5946775" algn="l"/>
                <a:tab pos="6403975" algn="l"/>
                <a:tab pos="6861175" algn="l"/>
                <a:tab pos="7318375" algn="l"/>
                <a:tab pos="7775575" algn="l"/>
                <a:tab pos="8232775" algn="l"/>
                <a:tab pos="8689975" algn="l"/>
                <a:tab pos="9147175" algn="l"/>
              </a:tabLst>
            </a:pPr>
            <a:r>
              <a:rPr lang="en-US" sz="1200">
                <a:ea typeface="MS PGothic" pitchFamily="34" charset="-128"/>
              </a:rPr>
              <a:t>Chief Marketing Officer </a:t>
            </a:r>
            <a:r>
              <a:rPr lang="en-US" sz="900">
                <a:ea typeface="MS PGothic" pitchFamily="34" charset="-128"/>
              </a:rPr>
              <a:t>(or SVP of Marketing, Chief Marketing and Client Experience Officer, Head of Marketing)</a:t>
            </a:r>
          </a:p>
          <a:p>
            <a:pPr marL="457200" lvl="1" indent="-171450" defTabSz="914400" eaLnBrk="0" hangingPunct="0">
              <a:spcBef>
                <a:spcPct val="10000"/>
              </a:spcBef>
              <a:spcAft>
                <a:spcPct val="10000"/>
              </a:spcAft>
              <a:buClr>
                <a:schemeClr val="tx1"/>
              </a:buClr>
              <a:buFont typeface="Arial" charset="0"/>
              <a:buChar char="•"/>
              <a:tabLst>
                <a:tab pos="460375" algn="l"/>
                <a:tab pos="917575" algn="l"/>
                <a:tab pos="1374775" algn="l"/>
                <a:tab pos="1831975" algn="l"/>
                <a:tab pos="2289175" algn="l"/>
                <a:tab pos="2746375" algn="l"/>
                <a:tab pos="3203575" algn="l"/>
                <a:tab pos="3660775" algn="l"/>
                <a:tab pos="4117975" algn="l"/>
                <a:tab pos="4575175" algn="l"/>
                <a:tab pos="5032375" algn="l"/>
                <a:tab pos="5489575" algn="l"/>
                <a:tab pos="5946775" algn="l"/>
                <a:tab pos="6403975" algn="l"/>
                <a:tab pos="6861175" algn="l"/>
                <a:tab pos="7318375" algn="l"/>
                <a:tab pos="7775575" algn="l"/>
                <a:tab pos="8232775" algn="l"/>
                <a:tab pos="8689975" algn="l"/>
                <a:tab pos="9147175" algn="l"/>
              </a:tabLst>
            </a:pPr>
            <a:r>
              <a:rPr lang="en-US" sz="1000">
                <a:ea typeface="MS PGothic" pitchFamily="34" charset="-128"/>
              </a:rPr>
              <a:t>Design, operate and execute marketing plans aligned with business priorities to achieve the bank’s goals.</a:t>
            </a:r>
          </a:p>
          <a:p>
            <a:pPr marL="457200" lvl="1" indent="-171450" defTabSz="914400" eaLnBrk="0" hangingPunct="0">
              <a:spcBef>
                <a:spcPct val="10000"/>
              </a:spcBef>
              <a:spcAft>
                <a:spcPct val="10000"/>
              </a:spcAft>
              <a:buClr>
                <a:schemeClr val="tx1"/>
              </a:buClr>
              <a:buFont typeface="Arial" charset="0"/>
              <a:buChar char="•"/>
              <a:tabLst>
                <a:tab pos="460375" algn="l"/>
                <a:tab pos="917575" algn="l"/>
                <a:tab pos="1374775" algn="l"/>
                <a:tab pos="1831975" algn="l"/>
                <a:tab pos="2289175" algn="l"/>
                <a:tab pos="2746375" algn="l"/>
                <a:tab pos="3203575" algn="l"/>
                <a:tab pos="3660775" algn="l"/>
                <a:tab pos="4117975" algn="l"/>
                <a:tab pos="4575175" algn="l"/>
                <a:tab pos="5032375" algn="l"/>
                <a:tab pos="5489575" algn="l"/>
                <a:tab pos="5946775" algn="l"/>
                <a:tab pos="6403975" algn="l"/>
                <a:tab pos="6861175" algn="l"/>
                <a:tab pos="7318375" algn="l"/>
                <a:tab pos="7775575" algn="l"/>
                <a:tab pos="8232775" algn="l"/>
                <a:tab pos="8689975" algn="l"/>
                <a:tab pos="9147175" algn="l"/>
              </a:tabLst>
            </a:pPr>
            <a:r>
              <a:rPr lang="en-US" sz="1000">
                <a:ea typeface="MS PGothic" pitchFamily="34" charset="-128"/>
              </a:rPr>
              <a:t>Establish long-term marketing objectives, branding and strategies to ensure continued brand growth and differentiation, while collaborating directly with business lines and the executive management team.</a:t>
            </a:r>
          </a:p>
        </p:txBody>
      </p:sp>
      <p:grpSp>
        <p:nvGrpSpPr>
          <p:cNvPr id="131078" name="Group 36"/>
          <p:cNvGrpSpPr>
            <a:grpSpLocks/>
          </p:cNvGrpSpPr>
          <p:nvPr/>
        </p:nvGrpSpPr>
        <p:grpSpPr bwMode="auto">
          <a:xfrm>
            <a:off x="120650" y="4572000"/>
            <a:ext cx="1428750" cy="1177925"/>
            <a:chOff x="57" y="2832"/>
            <a:chExt cx="676" cy="742"/>
          </a:xfrm>
        </p:grpSpPr>
        <p:sp>
          <p:nvSpPr>
            <p:cNvPr id="3" name="Oval 68"/>
            <p:cNvSpPr>
              <a:spLocks noChangeArrowheads="1"/>
            </p:cNvSpPr>
            <p:nvPr/>
          </p:nvSpPr>
          <p:spPr bwMode="auto">
            <a:xfrm>
              <a:off x="146" y="2832"/>
              <a:ext cx="500" cy="538"/>
            </a:xfrm>
            <a:prstGeom prst="ellipse">
              <a:avLst/>
            </a:prstGeom>
            <a:gradFill rotWithShape="1">
              <a:gsLst>
                <a:gs pos="0">
                  <a:schemeClr val="accent1"/>
                </a:gs>
                <a:gs pos="100000">
                  <a:schemeClr val="accent1">
                    <a:gamma/>
                    <a:shade val="46275"/>
                    <a:invGamma/>
                    <a:alpha val="0"/>
                  </a:schemeClr>
                </a:gs>
              </a:gsLst>
              <a:path path="shape">
                <a:fillToRect l="50000" t="50000" r="50000" b="50000"/>
              </a:path>
            </a:gradFill>
            <a:ln w="9525">
              <a:noFill/>
              <a:round/>
              <a:headEnd/>
              <a:tailEnd/>
            </a:ln>
            <a:effectLst/>
          </p:spPr>
          <p:txBody>
            <a:bodyPr wrap="none" anchor="ctr"/>
            <a:lstStyle/>
            <a:p>
              <a:pPr defTabSz="457200">
                <a:defRPr/>
              </a:pPr>
              <a:endParaRPr lang="en-US" sz="1800">
                <a:solidFill>
                  <a:srgbClr val="FFFFFF"/>
                </a:solidFill>
                <a:latin typeface="Arial" pitchFamily="34" charset="0"/>
                <a:ea typeface="MS Gothic" pitchFamily="49" charset="-128"/>
                <a:cs typeface="+mn-cs"/>
              </a:endParaRPr>
            </a:p>
          </p:txBody>
        </p:sp>
        <p:sp>
          <p:nvSpPr>
            <p:cNvPr id="131086" name="Rectangle 67"/>
            <p:cNvSpPr>
              <a:spLocks noChangeArrowheads="1"/>
            </p:cNvSpPr>
            <p:nvPr/>
          </p:nvSpPr>
          <p:spPr bwMode="auto">
            <a:xfrm>
              <a:off x="57" y="3224"/>
              <a:ext cx="676" cy="350"/>
            </a:xfrm>
            <a:prstGeom prst="rect">
              <a:avLst/>
            </a:prstGeom>
            <a:noFill/>
            <a:ln w="38100" algn="ctr">
              <a:noFill/>
              <a:miter lim="800000"/>
              <a:headEnd/>
              <a:tailEnd/>
            </a:ln>
          </p:spPr>
          <p:txBody>
            <a:bodyPr lIns="145152" tIns="72576" rIns="145152" bIns="72576">
              <a:spAutoFit/>
            </a:bodyPr>
            <a:lstStyle/>
            <a:p>
              <a:pPr algn="ctr" defTabSz="1450975">
                <a:spcBef>
                  <a:spcPct val="50000"/>
                </a:spcBef>
              </a:pPr>
              <a:r>
                <a:rPr lang="en-US" sz="900">
                  <a:solidFill>
                    <a:srgbClr val="000000"/>
                  </a:solidFill>
                  <a:ea typeface="MS Gothic" pitchFamily="49" charset="-128"/>
                </a:rPr>
                <a:t>Head of Geographical Subsidiary</a:t>
              </a:r>
            </a:p>
          </p:txBody>
        </p:sp>
        <p:grpSp>
          <p:nvGrpSpPr>
            <p:cNvPr id="131087" name="Group 32"/>
            <p:cNvGrpSpPr>
              <a:grpSpLocks/>
            </p:cNvGrpSpPr>
            <p:nvPr/>
          </p:nvGrpSpPr>
          <p:grpSpPr bwMode="auto">
            <a:xfrm>
              <a:off x="228" y="2976"/>
              <a:ext cx="336" cy="288"/>
              <a:chOff x="240" y="2976"/>
              <a:chExt cx="336" cy="288"/>
            </a:xfrm>
          </p:grpSpPr>
          <p:pic>
            <p:nvPicPr>
              <p:cNvPr id="131088" name="Picture 30" descr="MC900432609[1]"/>
              <p:cNvPicPr>
                <a:picLocks noChangeAspect="1" noChangeArrowheads="1"/>
              </p:cNvPicPr>
              <p:nvPr/>
            </p:nvPicPr>
            <p:blipFill>
              <a:blip r:embed="rId5"/>
              <a:srcRect/>
              <a:stretch>
                <a:fillRect/>
              </a:stretch>
            </p:blipFill>
            <p:spPr bwMode="auto">
              <a:xfrm>
                <a:off x="240" y="2976"/>
                <a:ext cx="240" cy="240"/>
              </a:xfrm>
              <a:prstGeom prst="rect">
                <a:avLst/>
              </a:prstGeom>
              <a:noFill/>
              <a:ln w="9525">
                <a:noFill/>
                <a:miter lim="800000"/>
                <a:headEnd/>
                <a:tailEnd/>
              </a:ln>
            </p:spPr>
          </p:pic>
          <p:pic>
            <p:nvPicPr>
              <p:cNvPr id="131089" name="Picture 31" descr="MC900440380[1]"/>
              <p:cNvPicPr>
                <a:picLocks noChangeAspect="1" noChangeArrowheads="1"/>
              </p:cNvPicPr>
              <p:nvPr/>
            </p:nvPicPr>
            <p:blipFill>
              <a:blip r:embed="rId6"/>
              <a:srcRect/>
              <a:stretch>
                <a:fillRect/>
              </a:stretch>
            </p:blipFill>
            <p:spPr bwMode="auto">
              <a:xfrm>
                <a:off x="384" y="3072"/>
                <a:ext cx="192" cy="192"/>
              </a:xfrm>
              <a:prstGeom prst="rect">
                <a:avLst/>
              </a:prstGeom>
              <a:noFill/>
              <a:ln w="9525">
                <a:noFill/>
                <a:miter lim="800000"/>
                <a:headEnd/>
                <a:tailEnd/>
              </a:ln>
            </p:spPr>
          </p:pic>
        </p:grpSp>
      </p:grpSp>
      <p:grpSp>
        <p:nvGrpSpPr>
          <p:cNvPr id="131079" name="Group 35"/>
          <p:cNvGrpSpPr>
            <a:grpSpLocks/>
          </p:cNvGrpSpPr>
          <p:nvPr/>
        </p:nvGrpSpPr>
        <p:grpSpPr bwMode="auto">
          <a:xfrm>
            <a:off x="120650" y="3276600"/>
            <a:ext cx="1428750" cy="1314450"/>
            <a:chOff x="57" y="2064"/>
            <a:chExt cx="676" cy="828"/>
          </a:xfrm>
        </p:grpSpPr>
        <p:sp>
          <p:nvSpPr>
            <p:cNvPr id="16" name="Oval 68"/>
            <p:cNvSpPr>
              <a:spLocks noChangeArrowheads="1"/>
            </p:cNvSpPr>
            <p:nvPr/>
          </p:nvSpPr>
          <p:spPr bwMode="auto">
            <a:xfrm>
              <a:off x="146" y="2064"/>
              <a:ext cx="500" cy="538"/>
            </a:xfrm>
            <a:prstGeom prst="ellipse">
              <a:avLst/>
            </a:prstGeom>
            <a:gradFill rotWithShape="1">
              <a:gsLst>
                <a:gs pos="0">
                  <a:schemeClr val="accent1"/>
                </a:gs>
                <a:gs pos="100000">
                  <a:schemeClr val="accent1">
                    <a:gamma/>
                    <a:shade val="46275"/>
                    <a:invGamma/>
                    <a:alpha val="0"/>
                  </a:schemeClr>
                </a:gs>
              </a:gsLst>
              <a:path path="shape">
                <a:fillToRect l="50000" t="50000" r="50000" b="50000"/>
              </a:path>
            </a:gradFill>
            <a:ln w="9525">
              <a:noFill/>
              <a:round/>
              <a:headEnd/>
              <a:tailEnd/>
            </a:ln>
            <a:effectLst/>
          </p:spPr>
          <p:txBody>
            <a:bodyPr wrap="none" anchor="ctr"/>
            <a:lstStyle/>
            <a:p>
              <a:pPr defTabSz="457200">
                <a:defRPr/>
              </a:pPr>
              <a:endParaRPr lang="en-US" sz="1800">
                <a:solidFill>
                  <a:srgbClr val="FFFFFF"/>
                </a:solidFill>
                <a:latin typeface="Arial" pitchFamily="34" charset="0"/>
                <a:ea typeface="MS Gothic" pitchFamily="49" charset="-128"/>
                <a:cs typeface="+mn-cs"/>
              </a:endParaRPr>
            </a:p>
          </p:txBody>
        </p:sp>
        <p:sp>
          <p:nvSpPr>
            <p:cNvPr id="131081" name="Rectangle 67"/>
            <p:cNvSpPr>
              <a:spLocks noChangeArrowheads="1"/>
            </p:cNvSpPr>
            <p:nvPr/>
          </p:nvSpPr>
          <p:spPr bwMode="auto">
            <a:xfrm>
              <a:off x="57" y="2456"/>
              <a:ext cx="676" cy="436"/>
            </a:xfrm>
            <a:prstGeom prst="rect">
              <a:avLst/>
            </a:prstGeom>
            <a:noFill/>
            <a:ln w="38100" algn="ctr">
              <a:noFill/>
              <a:miter lim="800000"/>
              <a:headEnd/>
              <a:tailEnd/>
            </a:ln>
          </p:spPr>
          <p:txBody>
            <a:bodyPr lIns="145152" tIns="72576" rIns="145152" bIns="72576">
              <a:spAutoFit/>
            </a:bodyPr>
            <a:lstStyle/>
            <a:p>
              <a:pPr algn="ctr" defTabSz="1450975">
                <a:spcBef>
                  <a:spcPct val="50000"/>
                </a:spcBef>
              </a:pPr>
              <a:r>
                <a:rPr lang="en-US" sz="900">
                  <a:solidFill>
                    <a:srgbClr val="000000"/>
                  </a:solidFill>
                  <a:ea typeface="MS Gothic" pitchFamily="49" charset="-128"/>
                </a:rPr>
                <a:t>Head of Private Banking or Wealth Mgmt</a:t>
              </a:r>
            </a:p>
          </p:txBody>
        </p:sp>
        <p:grpSp>
          <p:nvGrpSpPr>
            <p:cNvPr id="131082" name="Group 34"/>
            <p:cNvGrpSpPr>
              <a:grpSpLocks/>
            </p:cNvGrpSpPr>
            <p:nvPr/>
          </p:nvGrpSpPr>
          <p:grpSpPr bwMode="auto">
            <a:xfrm>
              <a:off x="252" y="2202"/>
              <a:ext cx="288" cy="246"/>
              <a:chOff x="288" y="2202"/>
              <a:chExt cx="288" cy="246"/>
            </a:xfrm>
          </p:grpSpPr>
          <p:pic>
            <p:nvPicPr>
              <p:cNvPr id="131083" name="Picture 29" descr="MC900432610[1]"/>
              <p:cNvPicPr>
                <a:picLocks noChangeAspect="1" noChangeArrowheads="1"/>
              </p:cNvPicPr>
              <p:nvPr/>
            </p:nvPicPr>
            <p:blipFill>
              <a:blip r:embed="rId7"/>
              <a:srcRect/>
              <a:stretch>
                <a:fillRect/>
              </a:stretch>
            </p:blipFill>
            <p:spPr bwMode="auto">
              <a:xfrm>
                <a:off x="288" y="2202"/>
                <a:ext cx="240" cy="240"/>
              </a:xfrm>
              <a:prstGeom prst="rect">
                <a:avLst/>
              </a:prstGeom>
              <a:noFill/>
              <a:ln w="9525">
                <a:noFill/>
                <a:miter lim="800000"/>
                <a:headEnd/>
                <a:tailEnd/>
              </a:ln>
            </p:spPr>
          </p:pic>
          <p:pic>
            <p:nvPicPr>
              <p:cNvPr id="131084" name="Picture 33" descr="MC900441726[1]"/>
              <p:cNvPicPr>
                <a:picLocks noChangeAspect="1" noChangeArrowheads="1"/>
              </p:cNvPicPr>
              <p:nvPr/>
            </p:nvPicPr>
            <p:blipFill>
              <a:blip r:embed="rId8"/>
              <a:srcRect/>
              <a:stretch>
                <a:fillRect/>
              </a:stretch>
            </p:blipFill>
            <p:spPr bwMode="auto">
              <a:xfrm>
                <a:off x="384" y="2256"/>
                <a:ext cx="192" cy="192"/>
              </a:xfrm>
              <a:prstGeom prst="rect">
                <a:avLst/>
              </a:prstGeom>
              <a:noFill/>
              <a:ln w="9525">
                <a:noFill/>
                <a:miter lim="800000"/>
                <a:headEnd/>
                <a:tailEnd/>
              </a:ln>
            </p:spPr>
          </p:pic>
        </p:gr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idx="4294967295"/>
          </p:nvPr>
        </p:nvSpPr>
        <p:spPr>
          <a:xfrm>
            <a:off x="230188" y="503238"/>
            <a:ext cx="11928475" cy="639762"/>
          </a:xfrm>
        </p:spPr>
        <p:txBody>
          <a:bodyPr lIns="91440" tIns="45720" rIns="91440" bIns="45720" anchor="t"/>
          <a:lstStyle/>
          <a:p>
            <a:pPr eaLnBrk="1" hangingPunct="1"/>
            <a:r>
              <a:rPr lang="en-US" sz="3200" b="1" smtClean="0">
                <a:cs typeface="Arial" charset="0"/>
              </a:rPr>
              <a:t>IBM Financial Crimes Reference Architecture</a:t>
            </a:r>
            <a:endParaRPr lang="en-ZA" sz="3200" b="1" smtClean="0">
              <a:cs typeface="Arial" charset="0"/>
            </a:endParaRPr>
          </a:p>
        </p:txBody>
      </p:sp>
      <p:sp>
        <p:nvSpPr>
          <p:cNvPr id="92162" name="Line 1"/>
          <p:cNvSpPr>
            <a:spLocks noChangeShapeType="1"/>
          </p:cNvSpPr>
          <p:nvPr/>
        </p:nvSpPr>
        <p:spPr bwMode="auto">
          <a:xfrm rot="10800000" flipH="1">
            <a:off x="365125" y="549275"/>
            <a:ext cx="11441113" cy="1588"/>
          </a:xfrm>
          <a:prstGeom prst="line">
            <a:avLst/>
          </a:prstGeom>
          <a:noFill/>
          <a:ln w="9525">
            <a:solidFill>
              <a:schemeClr val="tx1"/>
            </a:solidFill>
            <a:round/>
            <a:headEnd/>
            <a:tailEnd/>
          </a:ln>
        </p:spPr>
        <p:txBody>
          <a:bodyPr lIns="0" tIns="0" rIns="0" bIns="0"/>
          <a:lstStyle/>
          <a:p>
            <a:endParaRPr lang="da-DK"/>
          </a:p>
        </p:txBody>
      </p:sp>
      <p:sp>
        <p:nvSpPr>
          <p:cNvPr id="92163" name="Rectangle 130"/>
          <p:cNvSpPr>
            <a:spLocks noChangeArrowheads="1"/>
          </p:cNvSpPr>
          <p:nvPr/>
        </p:nvSpPr>
        <p:spPr bwMode="auto">
          <a:xfrm>
            <a:off x="101600" y="1012825"/>
            <a:ext cx="11968163" cy="5334000"/>
          </a:xfrm>
          <a:prstGeom prst="rect">
            <a:avLst/>
          </a:prstGeom>
          <a:noFill/>
          <a:ln w="12700" algn="ctr">
            <a:solidFill>
              <a:srgbClr val="969696"/>
            </a:solidFill>
            <a:miter lim="800000"/>
            <a:headEnd/>
            <a:tailEnd/>
          </a:ln>
        </p:spPr>
        <p:txBody>
          <a:bodyPr wrap="none" anchor="ctr"/>
          <a:lstStyle/>
          <a:p>
            <a:pPr defTabSz="914400"/>
            <a:endParaRPr lang="en-ZA" sz="1800">
              <a:ea typeface="MS PGothic" pitchFamily="34" charset="-128"/>
            </a:endParaRPr>
          </a:p>
        </p:txBody>
      </p:sp>
      <p:sp>
        <p:nvSpPr>
          <p:cNvPr id="92164" name="AutoShape 92"/>
          <p:cNvSpPr>
            <a:spLocks noChangeArrowheads="1"/>
          </p:cNvSpPr>
          <p:nvPr/>
        </p:nvSpPr>
        <p:spPr bwMode="auto">
          <a:xfrm>
            <a:off x="263525" y="1819275"/>
            <a:ext cx="1023938" cy="525463"/>
          </a:xfrm>
          <a:prstGeom prst="flowChartMagneticDisk">
            <a:avLst/>
          </a:prstGeom>
          <a:solidFill>
            <a:srgbClr val="EAEAEA"/>
          </a:solidFill>
          <a:ln w="3175">
            <a:solidFill>
              <a:srgbClr val="969696"/>
            </a:solidFill>
            <a:round/>
            <a:headEnd/>
            <a:tailEnd/>
          </a:ln>
        </p:spPr>
        <p:txBody>
          <a:bodyPr lIns="0" rIns="0" anchor="ctr"/>
          <a:lstStyle/>
          <a:p>
            <a:pPr defTabSz="914400">
              <a:lnSpc>
                <a:spcPct val="80000"/>
              </a:lnSpc>
            </a:pPr>
            <a:r>
              <a:rPr lang="en-US" sz="800">
                <a:ea typeface="MS PGothic" pitchFamily="34" charset="-128"/>
              </a:rPr>
              <a:t/>
            </a:r>
            <a:br>
              <a:rPr lang="en-US" sz="800">
                <a:ea typeface="MS PGothic" pitchFamily="34" charset="-128"/>
              </a:rPr>
            </a:br>
            <a:r>
              <a:rPr lang="en-US" sz="800">
                <a:ea typeface="MS PGothic" pitchFamily="34" charset="-128"/>
              </a:rPr>
              <a:t>Internal / External Scores</a:t>
            </a:r>
          </a:p>
        </p:txBody>
      </p:sp>
      <p:sp>
        <p:nvSpPr>
          <p:cNvPr id="92165" name="AutoShape 40"/>
          <p:cNvSpPr>
            <a:spLocks noChangeArrowheads="1"/>
          </p:cNvSpPr>
          <p:nvPr/>
        </p:nvSpPr>
        <p:spPr bwMode="auto">
          <a:xfrm>
            <a:off x="261938" y="5745163"/>
            <a:ext cx="1022350" cy="536575"/>
          </a:xfrm>
          <a:prstGeom prst="flowChartMultidocument">
            <a:avLst/>
          </a:prstGeom>
          <a:solidFill>
            <a:srgbClr val="EAEAEA"/>
          </a:solidFill>
          <a:ln w="12700">
            <a:solidFill>
              <a:srgbClr val="969696"/>
            </a:solidFill>
            <a:miter lim="800000"/>
            <a:headEnd/>
            <a:tailEnd/>
          </a:ln>
        </p:spPr>
        <p:txBody>
          <a:bodyPr anchor="ctr"/>
          <a:lstStyle/>
          <a:p>
            <a:pPr defTabSz="914400"/>
            <a:r>
              <a:rPr lang="en-US" sz="800">
                <a:ea typeface="MS PGothic" pitchFamily="34" charset="-128"/>
              </a:rPr>
              <a:t>Branch / Field Referrals</a:t>
            </a:r>
          </a:p>
        </p:txBody>
      </p:sp>
      <p:cxnSp>
        <p:nvCxnSpPr>
          <p:cNvPr id="92166" name="AutoShape 141"/>
          <p:cNvCxnSpPr>
            <a:cxnSpLocks noChangeShapeType="1"/>
          </p:cNvCxnSpPr>
          <p:nvPr/>
        </p:nvCxnSpPr>
        <p:spPr bwMode="auto">
          <a:xfrm>
            <a:off x="8707438" y="5395913"/>
            <a:ext cx="0" cy="222250"/>
          </a:xfrm>
          <a:prstGeom prst="straightConnector1">
            <a:avLst/>
          </a:prstGeom>
          <a:noFill/>
          <a:ln w="12700">
            <a:solidFill>
              <a:srgbClr val="969696"/>
            </a:solidFill>
            <a:round/>
            <a:headEnd type="triangle" w="med" len="med"/>
            <a:tailEnd type="triangle" w="med" len="med"/>
          </a:ln>
        </p:spPr>
      </p:cxnSp>
      <p:sp>
        <p:nvSpPr>
          <p:cNvPr id="92167" name="AutoShape 25"/>
          <p:cNvSpPr>
            <a:spLocks noChangeArrowheads="1"/>
          </p:cNvSpPr>
          <p:nvPr/>
        </p:nvSpPr>
        <p:spPr bwMode="auto">
          <a:xfrm>
            <a:off x="238125" y="4762500"/>
            <a:ext cx="1068388" cy="371475"/>
          </a:xfrm>
          <a:prstGeom prst="flowChartProcess">
            <a:avLst/>
          </a:prstGeom>
          <a:solidFill>
            <a:srgbClr val="EAEAEA"/>
          </a:solidFill>
          <a:ln w="6350" algn="ctr">
            <a:solidFill>
              <a:srgbClr val="969696"/>
            </a:solidFill>
            <a:miter lim="800000"/>
            <a:headEnd/>
            <a:tailEnd/>
          </a:ln>
        </p:spPr>
        <p:txBody>
          <a:bodyPr anchor="ctr"/>
          <a:lstStyle/>
          <a:p>
            <a:pPr defTabSz="914400"/>
            <a:r>
              <a:rPr lang="en-US" sz="900">
                <a:ea typeface="MS PGothic" pitchFamily="34" charset="-128"/>
              </a:rPr>
              <a:t>Credit/Risk Systems</a:t>
            </a:r>
          </a:p>
        </p:txBody>
      </p:sp>
      <p:sp>
        <p:nvSpPr>
          <p:cNvPr id="92168" name="AutoShape 25"/>
          <p:cNvSpPr>
            <a:spLocks noChangeArrowheads="1"/>
          </p:cNvSpPr>
          <p:nvPr/>
        </p:nvSpPr>
        <p:spPr bwMode="auto">
          <a:xfrm>
            <a:off x="238125" y="4291013"/>
            <a:ext cx="1068388" cy="371475"/>
          </a:xfrm>
          <a:prstGeom prst="flowChartProcess">
            <a:avLst/>
          </a:prstGeom>
          <a:solidFill>
            <a:srgbClr val="EAEAEA"/>
          </a:solidFill>
          <a:ln w="6350" algn="ctr">
            <a:solidFill>
              <a:srgbClr val="969696"/>
            </a:solidFill>
            <a:miter lim="800000"/>
            <a:headEnd/>
            <a:tailEnd/>
          </a:ln>
        </p:spPr>
        <p:txBody>
          <a:bodyPr anchor="ctr"/>
          <a:lstStyle/>
          <a:p>
            <a:pPr defTabSz="914400"/>
            <a:r>
              <a:rPr lang="en-US" sz="900">
                <a:ea typeface="MS PGothic" pitchFamily="34" charset="-128"/>
              </a:rPr>
              <a:t>Account Applications</a:t>
            </a:r>
          </a:p>
        </p:txBody>
      </p:sp>
      <p:sp>
        <p:nvSpPr>
          <p:cNvPr id="92169" name="AutoShape 25"/>
          <p:cNvSpPr>
            <a:spLocks noChangeArrowheads="1"/>
          </p:cNvSpPr>
          <p:nvPr/>
        </p:nvSpPr>
        <p:spPr bwMode="auto">
          <a:xfrm>
            <a:off x="238125" y="5221288"/>
            <a:ext cx="1068388" cy="369887"/>
          </a:xfrm>
          <a:prstGeom prst="flowChartProcess">
            <a:avLst/>
          </a:prstGeom>
          <a:solidFill>
            <a:srgbClr val="EAEAEA"/>
          </a:solidFill>
          <a:ln w="6350" algn="ctr">
            <a:solidFill>
              <a:srgbClr val="969696"/>
            </a:solidFill>
            <a:miter lim="800000"/>
            <a:headEnd/>
            <a:tailEnd/>
          </a:ln>
        </p:spPr>
        <p:txBody>
          <a:bodyPr anchor="ctr"/>
          <a:lstStyle/>
          <a:p>
            <a:pPr defTabSz="914400"/>
            <a:r>
              <a:rPr lang="en-US" sz="900">
                <a:ea typeface="MS PGothic" pitchFamily="34" charset="-128"/>
              </a:rPr>
              <a:t>Operational Risk Systems</a:t>
            </a:r>
          </a:p>
        </p:txBody>
      </p:sp>
      <p:cxnSp>
        <p:nvCxnSpPr>
          <p:cNvPr id="92170" name="AutoShape 82"/>
          <p:cNvCxnSpPr>
            <a:cxnSpLocks noChangeShapeType="1"/>
          </p:cNvCxnSpPr>
          <p:nvPr/>
        </p:nvCxnSpPr>
        <p:spPr bwMode="auto">
          <a:xfrm>
            <a:off x="8035925" y="5127625"/>
            <a:ext cx="201613" cy="423863"/>
          </a:xfrm>
          <a:prstGeom prst="straightConnector1">
            <a:avLst/>
          </a:prstGeom>
          <a:noFill/>
          <a:ln w="12700">
            <a:solidFill>
              <a:srgbClr val="969696"/>
            </a:solidFill>
            <a:round/>
            <a:headEnd/>
            <a:tailEnd type="triangle" w="med" len="med"/>
          </a:ln>
        </p:spPr>
      </p:cxnSp>
      <p:cxnSp>
        <p:nvCxnSpPr>
          <p:cNvPr id="92171" name="AutoShape 16"/>
          <p:cNvCxnSpPr>
            <a:cxnSpLocks noChangeShapeType="1"/>
          </p:cNvCxnSpPr>
          <p:nvPr/>
        </p:nvCxnSpPr>
        <p:spPr bwMode="auto">
          <a:xfrm flipV="1">
            <a:off x="7934325" y="2273300"/>
            <a:ext cx="304800" cy="198438"/>
          </a:xfrm>
          <a:prstGeom prst="straightConnector1">
            <a:avLst/>
          </a:prstGeom>
          <a:noFill/>
          <a:ln w="12700">
            <a:solidFill>
              <a:srgbClr val="969696"/>
            </a:solidFill>
            <a:round/>
            <a:headEnd/>
            <a:tailEnd type="triangle" w="med" len="med"/>
          </a:ln>
        </p:spPr>
      </p:cxnSp>
      <p:cxnSp>
        <p:nvCxnSpPr>
          <p:cNvPr id="92172" name="AutoShape 79"/>
          <p:cNvCxnSpPr>
            <a:cxnSpLocks noChangeShapeType="1"/>
          </p:cNvCxnSpPr>
          <p:nvPr/>
        </p:nvCxnSpPr>
        <p:spPr bwMode="auto">
          <a:xfrm flipV="1">
            <a:off x="7916863" y="3101975"/>
            <a:ext cx="306387" cy="455613"/>
          </a:xfrm>
          <a:prstGeom prst="straightConnector1">
            <a:avLst/>
          </a:prstGeom>
          <a:noFill/>
          <a:ln w="12700">
            <a:solidFill>
              <a:srgbClr val="969696"/>
            </a:solidFill>
            <a:round/>
            <a:headEnd/>
            <a:tailEnd type="triangle" w="med" len="med"/>
          </a:ln>
        </p:spPr>
      </p:cxnSp>
      <p:cxnSp>
        <p:nvCxnSpPr>
          <p:cNvPr id="92173" name="AutoShape 80"/>
          <p:cNvCxnSpPr>
            <a:cxnSpLocks noChangeShapeType="1"/>
          </p:cNvCxnSpPr>
          <p:nvPr/>
        </p:nvCxnSpPr>
        <p:spPr bwMode="auto">
          <a:xfrm flipV="1">
            <a:off x="7916863" y="3903663"/>
            <a:ext cx="306387" cy="331787"/>
          </a:xfrm>
          <a:prstGeom prst="straightConnector1">
            <a:avLst/>
          </a:prstGeom>
          <a:noFill/>
          <a:ln w="12700">
            <a:solidFill>
              <a:srgbClr val="969696"/>
            </a:solidFill>
            <a:round/>
            <a:headEnd/>
            <a:tailEnd type="triangle" w="med" len="med"/>
          </a:ln>
        </p:spPr>
      </p:cxnSp>
      <p:cxnSp>
        <p:nvCxnSpPr>
          <p:cNvPr id="92174" name="AutoShape 82"/>
          <p:cNvCxnSpPr>
            <a:cxnSpLocks noChangeShapeType="1"/>
          </p:cNvCxnSpPr>
          <p:nvPr/>
        </p:nvCxnSpPr>
        <p:spPr bwMode="auto">
          <a:xfrm>
            <a:off x="8021638" y="4281488"/>
            <a:ext cx="201612" cy="423862"/>
          </a:xfrm>
          <a:prstGeom prst="straightConnector1">
            <a:avLst/>
          </a:prstGeom>
          <a:noFill/>
          <a:ln w="12700">
            <a:solidFill>
              <a:srgbClr val="969696"/>
            </a:solidFill>
            <a:round/>
            <a:headEnd/>
            <a:tailEnd type="triangle" w="med" len="med"/>
          </a:ln>
        </p:spPr>
      </p:cxnSp>
      <p:cxnSp>
        <p:nvCxnSpPr>
          <p:cNvPr id="92175" name="AutoShape 10"/>
          <p:cNvCxnSpPr>
            <a:cxnSpLocks noChangeShapeType="1"/>
            <a:stCxn id="92229" idx="3"/>
          </p:cNvCxnSpPr>
          <p:nvPr/>
        </p:nvCxnSpPr>
        <p:spPr bwMode="auto">
          <a:xfrm>
            <a:off x="5137150" y="3273425"/>
            <a:ext cx="576263" cy="476250"/>
          </a:xfrm>
          <a:prstGeom prst="bentConnector3">
            <a:avLst>
              <a:gd name="adj1" fmla="val 49861"/>
            </a:avLst>
          </a:prstGeom>
          <a:noFill/>
          <a:ln w="12700">
            <a:solidFill>
              <a:srgbClr val="969696"/>
            </a:solidFill>
            <a:miter lim="800000"/>
            <a:headEnd type="triangle" w="med" len="med"/>
            <a:tailEnd type="triangle" w="med" len="med"/>
          </a:ln>
        </p:spPr>
      </p:cxnSp>
      <p:cxnSp>
        <p:nvCxnSpPr>
          <p:cNvPr id="92176" name="AutoShape 12"/>
          <p:cNvCxnSpPr>
            <a:cxnSpLocks noChangeShapeType="1"/>
          </p:cNvCxnSpPr>
          <p:nvPr/>
        </p:nvCxnSpPr>
        <p:spPr bwMode="auto">
          <a:xfrm flipV="1">
            <a:off x="5135563" y="5440363"/>
            <a:ext cx="581025" cy="266700"/>
          </a:xfrm>
          <a:prstGeom prst="bentConnector3">
            <a:avLst>
              <a:gd name="adj1" fmla="val 50000"/>
            </a:avLst>
          </a:prstGeom>
          <a:noFill/>
          <a:ln w="12700">
            <a:solidFill>
              <a:srgbClr val="969696"/>
            </a:solidFill>
            <a:miter lim="800000"/>
            <a:headEnd type="triangle" w="med" len="med"/>
            <a:tailEnd type="triangle" w="med" len="med"/>
          </a:ln>
        </p:spPr>
      </p:cxnSp>
      <p:sp>
        <p:nvSpPr>
          <p:cNvPr id="92177" name="Rectangle 19"/>
          <p:cNvSpPr>
            <a:spLocks noChangeArrowheads="1"/>
          </p:cNvSpPr>
          <p:nvPr/>
        </p:nvSpPr>
        <p:spPr bwMode="auto">
          <a:xfrm>
            <a:off x="2036763" y="3316288"/>
            <a:ext cx="284162" cy="392112"/>
          </a:xfrm>
          <a:prstGeom prst="rect">
            <a:avLst/>
          </a:prstGeom>
          <a:noFill/>
          <a:ln w="9525">
            <a:noFill/>
            <a:miter lim="800000"/>
            <a:headEnd/>
            <a:tailEnd/>
          </a:ln>
        </p:spPr>
        <p:txBody>
          <a:bodyPr wrap="none" anchor="ctr"/>
          <a:lstStyle/>
          <a:p>
            <a:pPr defTabSz="914400"/>
            <a:endParaRPr lang="en-ZA" sz="1800">
              <a:ea typeface="MS PGothic" pitchFamily="34" charset="-128"/>
            </a:endParaRPr>
          </a:p>
        </p:txBody>
      </p:sp>
      <p:cxnSp>
        <p:nvCxnSpPr>
          <p:cNvPr id="92178" name="AutoShape 41"/>
          <p:cNvCxnSpPr>
            <a:cxnSpLocks noChangeShapeType="1"/>
          </p:cNvCxnSpPr>
          <p:nvPr/>
        </p:nvCxnSpPr>
        <p:spPr bwMode="auto">
          <a:xfrm flipV="1">
            <a:off x="5135563" y="4086225"/>
            <a:ext cx="577850" cy="403225"/>
          </a:xfrm>
          <a:prstGeom prst="bentConnector3">
            <a:avLst>
              <a:gd name="adj1" fmla="val 50000"/>
            </a:avLst>
          </a:prstGeom>
          <a:noFill/>
          <a:ln w="12700">
            <a:solidFill>
              <a:srgbClr val="969696"/>
            </a:solidFill>
            <a:miter lim="800000"/>
            <a:headEnd type="triangle" w="med" len="med"/>
            <a:tailEnd type="triangle" w="med" len="med"/>
          </a:ln>
        </p:spPr>
      </p:cxnSp>
      <p:sp>
        <p:nvSpPr>
          <p:cNvPr id="92179" name="AutoShape 44"/>
          <p:cNvSpPr>
            <a:spLocks noChangeArrowheads="1"/>
          </p:cNvSpPr>
          <p:nvPr/>
        </p:nvSpPr>
        <p:spPr bwMode="auto">
          <a:xfrm rot="-5400000">
            <a:off x="-561181" y="3648869"/>
            <a:ext cx="4741863" cy="454025"/>
          </a:xfrm>
          <a:prstGeom prst="roundRect">
            <a:avLst>
              <a:gd name="adj" fmla="val 0"/>
            </a:avLst>
          </a:prstGeom>
          <a:solidFill>
            <a:schemeClr val="accent1"/>
          </a:solidFill>
          <a:ln w="12700" algn="ctr">
            <a:solidFill>
              <a:srgbClr val="000099"/>
            </a:solidFill>
            <a:round/>
            <a:headEnd/>
            <a:tailEnd/>
          </a:ln>
        </p:spPr>
        <p:txBody>
          <a:bodyPr wrap="none"/>
          <a:lstStyle/>
          <a:p>
            <a:pPr defTabSz="914400"/>
            <a:r>
              <a:rPr lang="en-US" sz="1400">
                <a:ea typeface="MS PGothic" pitchFamily="34" charset="-128"/>
              </a:rPr>
              <a:t> Data Integration &amp;  Framework Technologies</a:t>
            </a:r>
          </a:p>
        </p:txBody>
      </p:sp>
      <p:sp>
        <p:nvSpPr>
          <p:cNvPr id="92180" name="AutoShape 77"/>
          <p:cNvSpPr>
            <a:spLocks noChangeArrowheads="1"/>
          </p:cNvSpPr>
          <p:nvPr/>
        </p:nvSpPr>
        <p:spPr bwMode="auto">
          <a:xfrm>
            <a:off x="10945813" y="2786063"/>
            <a:ext cx="1054100" cy="649287"/>
          </a:xfrm>
          <a:prstGeom prst="homePlate">
            <a:avLst>
              <a:gd name="adj" fmla="val 25074"/>
            </a:avLst>
          </a:prstGeom>
          <a:solidFill>
            <a:srgbClr val="EAEAEA"/>
          </a:solidFill>
          <a:ln w="6350" algn="ctr">
            <a:solidFill>
              <a:schemeClr val="bg2"/>
            </a:solidFill>
            <a:round/>
            <a:headEnd/>
            <a:tailEnd/>
          </a:ln>
        </p:spPr>
        <p:txBody>
          <a:bodyPr anchor="ctr"/>
          <a:lstStyle/>
          <a:p>
            <a:pPr defTabSz="914400"/>
            <a:r>
              <a:rPr lang="en-US" sz="800">
                <a:ea typeface="MS PGothic" pitchFamily="34" charset="-128"/>
              </a:rPr>
              <a:t>Corporate Security / Audit Process</a:t>
            </a:r>
          </a:p>
        </p:txBody>
      </p:sp>
      <p:sp>
        <p:nvSpPr>
          <p:cNvPr id="92181" name="AutoShape 78"/>
          <p:cNvSpPr>
            <a:spLocks noChangeArrowheads="1"/>
          </p:cNvSpPr>
          <p:nvPr/>
        </p:nvSpPr>
        <p:spPr bwMode="auto">
          <a:xfrm>
            <a:off x="10945813" y="3587750"/>
            <a:ext cx="1054100" cy="649288"/>
          </a:xfrm>
          <a:prstGeom prst="homePlate">
            <a:avLst>
              <a:gd name="adj" fmla="val 27095"/>
            </a:avLst>
          </a:prstGeom>
          <a:solidFill>
            <a:srgbClr val="EAEAEA"/>
          </a:solidFill>
          <a:ln w="6350" algn="ctr">
            <a:solidFill>
              <a:schemeClr val="bg2"/>
            </a:solidFill>
            <a:round/>
            <a:headEnd/>
            <a:tailEnd/>
          </a:ln>
        </p:spPr>
        <p:txBody>
          <a:bodyPr anchor="ctr"/>
          <a:lstStyle/>
          <a:p>
            <a:pPr defTabSz="914400"/>
            <a:r>
              <a:rPr lang="en-US" sz="800">
                <a:ea typeface="MS PGothic" pitchFamily="34" charset="-128"/>
              </a:rPr>
              <a:t>Product System Process</a:t>
            </a:r>
          </a:p>
        </p:txBody>
      </p:sp>
      <p:sp>
        <p:nvSpPr>
          <p:cNvPr id="92182" name="AutoShape 81"/>
          <p:cNvSpPr>
            <a:spLocks noChangeArrowheads="1"/>
          </p:cNvSpPr>
          <p:nvPr/>
        </p:nvSpPr>
        <p:spPr bwMode="auto">
          <a:xfrm>
            <a:off x="10945813" y="4392613"/>
            <a:ext cx="1054100" cy="649287"/>
          </a:xfrm>
          <a:prstGeom prst="homePlate">
            <a:avLst>
              <a:gd name="adj" fmla="val 29012"/>
            </a:avLst>
          </a:prstGeom>
          <a:solidFill>
            <a:srgbClr val="EAEAEA"/>
          </a:solidFill>
          <a:ln w="6350" algn="ctr">
            <a:solidFill>
              <a:schemeClr val="bg2"/>
            </a:solidFill>
            <a:round/>
            <a:headEnd/>
            <a:tailEnd/>
          </a:ln>
        </p:spPr>
        <p:txBody>
          <a:bodyPr lIns="36000" rIns="36000" anchor="ctr"/>
          <a:lstStyle/>
          <a:p>
            <a:pPr defTabSz="914400"/>
            <a:r>
              <a:rPr lang="en-US" sz="800">
                <a:ea typeface="MS PGothic" pitchFamily="34" charset="-128"/>
              </a:rPr>
              <a:t>Compliance Processes</a:t>
            </a:r>
          </a:p>
        </p:txBody>
      </p:sp>
      <p:sp>
        <p:nvSpPr>
          <p:cNvPr id="92183" name="AutoShape 152"/>
          <p:cNvSpPr>
            <a:spLocks noChangeArrowheads="1"/>
          </p:cNvSpPr>
          <p:nvPr/>
        </p:nvSpPr>
        <p:spPr bwMode="auto">
          <a:xfrm>
            <a:off x="10966450" y="1963738"/>
            <a:ext cx="1054100" cy="649287"/>
          </a:xfrm>
          <a:prstGeom prst="homePlate">
            <a:avLst>
              <a:gd name="adj" fmla="val 27095"/>
            </a:avLst>
          </a:prstGeom>
          <a:solidFill>
            <a:srgbClr val="EAEAEA"/>
          </a:solidFill>
          <a:ln w="6350" algn="ctr">
            <a:solidFill>
              <a:schemeClr val="bg2"/>
            </a:solidFill>
            <a:round/>
            <a:headEnd/>
            <a:tailEnd/>
          </a:ln>
        </p:spPr>
        <p:txBody>
          <a:bodyPr anchor="ctr"/>
          <a:lstStyle/>
          <a:p>
            <a:pPr defTabSz="914400"/>
            <a:r>
              <a:rPr lang="en-US" sz="800">
                <a:ea typeface="MS PGothic" pitchFamily="34" charset="-128"/>
              </a:rPr>
              <a:t>Remediat-ion / Recovery Process</a:t>
            </a:r>
          </a:p>
        </p:txBody>
      </p:sp>
      <p:sp>
        <p:nvSpPr>
          <p:cNvPr id="92184" name="AutoShape 83"/>
          <p:cNvSpPr>
            <a:spLocks noChangeArrowheads="1"/>
          </p:cNvSpPr>
          <p:nvPr/>
        </p:nvSpPr>
        <p:spPr bwMode="auto">
          <a:xfrm>
            <a:off x="9101138" y="1504950"/>
            <a:ext cx="1681162" cy="4776788"/>
          </a:xfrm>
          <a:prstGeom prst="roundRect">
            <a:avLst>
              <a:gd name="adj" fmla="val 11394"/>
            </a:avLst>
          </a:prstGeom>
          <a:solidFill>
            <a:schemeClr val="accent1"/>
          </a:solidFill>
          <a:ln w="12700" algn="ctr">
            <a:solidFill>
              <a:srgbClr val="000099"/>
            </a:solidFill>
            <a:round/>
            <a:headEnd/>
            <a:tailEnd/>
          </a:ln>
        </p:spPr>
        <p:txBody>
          <a:bodyPr lIns="0" rIns="0"/>
          <a:lstStyle/>
          <a:p>
            <a:pPr defTabSz="914400"/>
            <a:endParaRPr lang="en-US" sz="1400">
              <a:ea typeface="MS PGothic" pitchFamily="34" charset="-128"/>
            </a:endParaRPr>
          </a:p>
          <a:p>
            <a:pPr defTabSz="914400"/>
            <a:r>
              <a:rPr lang="en-US" sz="1400">
                <a:ea typeface="MS PGothic" pitchFamily="34" charset="-128"/>
              </a:rPr>
              <a:t>Integrated Alert &amp; Case Management Platform</a:t>
            </a:r>
          </a:p>
          <a:p>
            <a:pPr defTabSz="914400"/>
            <a:endParaRPr lang="en-US" sz="1400">
              <a:ea typeface="MS PGothic" pitchFamily="34" charset="-128"/>
            </a:endParaRPr>
          </a:p>
          <a:p>
            <a:pPr defTabSz="914400"/>
            <a:endParaRPr lang="en-US" sz="1400">
              <a:ea typeface="MS PGothic" pitchFamily="34" charset="-128"/>
            </a:endParaRPr>
          </a:p>
          <a:p>
            <a:pPr defTabSz="914400"/>
            <a:endParaRPr lang="en-US" sz="1400">
              <a:ea typeface="MS PGothic" pitchFamily="34" charset="-128"/>
            </a:endParaRPr>
          </a:p>
          <a:p>
            <a:pPr defTabSz="914400"/>
            <a:endParaRPr lang="en-US" sz="1400">
              <a:ea typeface="MS PGothic" pitchFamily="34" charset="-128"/>
            </a:endParaRPr>
          </a:p>
          <a:p>
            <a:pPr defTabSz="914400"/>
            <a:endParaRPr lang="en-US" sz="1400">
              <a:ea typeface="MS PGothic" pitchFamily="34" charset="-128"/>
            </a:endParaRPr>
          </a:p>
          <a:p>
            <a:pPr defTabSz="914400"/>
            <a:endParaRPr lang="en-US" sz="1400">
              <a:ea typeface="MS PGothic" pitchFamily="34" charset="-128"/>
            </a:endParaRPr>
          </a:p>
          <a:p>
            <a:pPr defTabSz="914400"/>
            <a:endParaRPr lang="en-US" sz="1400">
              <a:ea typeface="MS PGothic" pitchFamily="34" charset="-128"/>
            </a:endParaRPr>
          </a:p>
          <a:p>
            <a:pPr defTabSz="914400"/>
            <a:endParaRPr lang="en-US" sz="1400">
              <a:ea typeface="MS PGothic" pitchFamily="34" charset="-128"/>
            </a:endParaRPr>
          </a:p>
          <a:p>
            <a:pPr defTabSz="914400"/>
            <a:endParaRPr lang="en-US" sz="1400">
              <a:ea typeface="MS PGothic" pitchFamily="34" charset="-128"/>
            </a:endParaRPr>
          </a:p>
          <a:p>
            <a:pPr defTabSz="914400"/>
            <a:endParaRPr lang="en-US" sz="1400">
              <a:ea typeface="MS PGothic" pitchFamily="34" charset="-128"/>
            </a:endParaRPr>
          </a:p>
          <a:p>
            <a:pPr defTabSz="914400"/>
            <a:endParaRPr lang="en-US" sz="1400">
              <a:ea typeface="MS PGothic" pitchFamily="34" charset="-128"/>
            </a:endParaRPr>
          </a:p>
          <a:p>
            <a:pPr defTabSz="914400"/>
            <a:endParaRPr lang="en-US" sz="1400">
              <a:ea typeface="MS PGothic" pitchFamily="34" charset="-128"/>
            </a:endParaRPr>
          </a:p>
          <a:p>
            <a:pPr defTabSz="914400"/>
            <a:endParaRPr lang="en-US" sz="1400">
              <a:ea typeface="MS PGothic" pitchFamily="34" charset="-128"/>
            </a:endParaRPr>
          </a:p>
          <a:p>
            <a:pPr defTabSz="914400"/>
            <a:endParaRPr lang="en-US" sz="1400">
              <a:ea typeface="MS PGothic" pitchFamily="34" charset="-128"/>
            </a:endParaRPr>
          </a:p>
          <a:p>
            <a:pPr defTabSz="914400"/>
            <a:endParaRPr lang="en-US" sz="1400">
              <a:ea typeface="MS PGothic" pitchFamily="34" charset="-128"/>
            </a:endParaRPr>
          </a:p>
        </p:txBody>
      </p:sp>
      <p:sp>
        <p:nvSpPr>
          <p:cNvPr id="92185" name="AutoShape 83"/>
          <p:cNvSpPr>
            <a:spLocks noChangeArrowheads="1"/>
          </p:cNvSpPr>
          <p:nvPr/>
        </p:nvSpPr>
        <p:spPr bwMode="auto">
          <a:xfrm>
            <a:off x="7624763" y="1504950"/>
            <a:ext cx="1222375" cy="4776788"/>
          </a:xfrm>
          <a:prstGeom prst="roundRect">
            <a:avLst>
              <a:gd name="adj" fmla="val 11394"/>
            </a:avLst>
          </a:prstGeom>
          <a:solidFill>
            <a:schemeClr val="accent1"/>
          </a:solidFill>
          <a:ln w="12700" algn="ctr">
            <a:solidFill>
              <a:srgbClr val="000099"/>
            </a:solidFill>
            <a:round/>
            <a:headEnd/>
            <a:tailEnd/>
          </a:ln>
        </p:spPr>
        <p:txBody>
          <a:bodyPr lIns="0" rIns="0"/>
          <a:lstStyle/>
          <a:p>
            <a:pPr defTabSz="914400"/>
            <a:endParaRPr lang="en-US" sz="1400">
              <a:ea typeface="MS PGothic" pitchFamily="34" charset="-128"/>
            </a:endParaRPr>
          </a:p>
          <a:p>
            <a:pPr defTabSz="914400"/>
            <a:r>
              <a:rPr lang="en-US" sz="1400">
                <a:ea typeface="MS PGothic" pitchFamily="34" charset="-128"/>
              </a:rPr>
              <a:t>Cross Enterprise Analytics</a:t>
            </a:r>
          </a:p>
          <a:p>
            <a:pPr defTabSz="914400"/>
            <a:endParaRPr lang="en-US" sz="1400">
              <a:ea typeface="MS PGothic" pitchFamily="34" charset="-128"/>
            </a:endParaRPr>
          </a:p>
          <a:p>
            <a:pPr defTabSz="914400"/>
            <a:endParaRPr lang="en-US" sz="1400">
              <a:ea typeface="MS PGothic" pitchFamily="34" charset="-128"/>
            </a:endParaRPr>
          </a:p>
          <a:p>
            <a:pPr defTabSz="914400"/>
            <a:endParaRPr lang="en-US" sz="1400">
              <a:ea typeface="MS PGothic" pitchFamily="34" charset="-128"/>
            </a:endParaRPr>
          </a:p>
          <a:p>
            <a:pPr defTabSz="914400"/>
            <a:endParaRPr lang="en-US" sz="1400">
              <a:ea typeface="MS PGothic" pitchFamily="34" charset="-128"/>
            </a:endParaRPr>
          </a:p>
          <a:p>
            <a:pPr defTabSz="914400"/>
            <a:endParaRPr lang="en-US" sz="1400">
              <a:ea typeface="MS PGothic" pitchFamily="34" charset="-128"/>
            </a:endParaRPr>
          </a:p>
          <a:p>
            <a:pPr defTabSz="914400"/>
            <a:endParaRPr lang="en-US" sz="1400">
              <a:ea typeface="MS PGothic" pitchFamily="34" charset="-128"/>
            </a:endParaRPr>
          </a:p>
          <a:p>
            <a:pPr defTabSz="914400"/>
            <a:endParaRPr lang="en-US" sz="1400">
              <a:ea typeface="MS PGothic" pitchFamily="34" charset="-128"/>
            </a:endParaRPr>
          </a:p>
          <a:p>
            <a:pPr defTabSz="914400"/>
            <a:endParaRPr lang="en-US" sz="1400">
              <a:ea typeface="MS PGothic" pitchFamily="34" charset="-128"/>
            </a:endParaRPr>
          </a:p>
          <a:p>
            <a:pPr defTabSz="914400"/>
            <a:endParaRPr lang="en-US" sz="1400">
              <a:ea typeface="MS PGothic" pitchFamily="34" charset="-128"/>
            </a:endParaRPr>
          </a:p>
          <a:p>
            <a:pPr defTabSz="914400"/>
            <a:endParaRPr lang="en-US" sz="1400">
              <a:ea typeface="MS PGothic" pitchFamily="34" charset="-128"/>
            </a:endParaRPr>
          </a:p>
          <a:p>
            <a:pPr defTabSz="914400"/>
            <a:endParaRPr lang="en-US" sz="1400">
              <a:ea typeface="MS PGothic" pitchFamily="34" charset="-128"/>
            </a:endParaRPr>
          </a:p>
          <a:p>
            <a:pPr defTabSz="914400"/>
            <a:endParaRPr lang="en-US" sz="1400">
              <a:ea typeface="MS PGothic" pitchFamily="34" charset="-128"/>
            </a:endParaRPr>
          </a:p>
          <a:p>
            <a:pPr defTabSz="914400"/>
            <a:endParaRPr lang="en-US" sz="1400">
              <a:ea typeface="MS PGothic" pitchFamily="34" charset="-128"/>
            </a:endParaRPr>
          </a:p>
          <a:p>
            <a:pPr defTabSz="914400"/>
            <a:endParaRPr lang="en-US" sz="1400">
              <a:ea typeface="MS PGothic" pitchFamily="34" charset="-128"/>
            </a:endParaRPr>
          </a:p>
          <a:p>
            <a:pPr defTabSz="914400"/>
            <a:endParaRPr lang="en-US" sz="1400">
              <a:ea typeface="MS PGothic" pitchFamily="34" charset="-128"/>
            </a:endParaRPr>
          </a:p>
        </p:txBody>
      </p:sp>
      <p:sp>
        <p:nvSpPr>
          <p:cNvPr id="92186" name="AutoShape 152"/>
          <p:cNvSpPr>
            <a:spLocks noChangeArrowheads="1"/>
          </p:cNvSpPr>
          <p:nvPr/>
        </p:nvSpPr>
        <p:spPr bwMode="auto">
          <a:xfrm>
            <a:off x="10972800" y="5232400"/>
            <a:ext cx="1054100" cy="649288"/>
          </a:xfrm>
          <a:prstGeom prst="homePlate">
            <a:avLst>
              <a:gd name="adj" fmla="val 27095"/>
            </a:avLst>
          </a:prstGeom>
          <a:solidFill>
            <a:srgbClr val="EAEAEA"/>
          </a:solidFill>
          <a:ln w="6350" algn="ctr">
            <a:solidFill>
              <a:schemeClr val="bg2"/>
            </a:solidFill>
            <a:round/>
            <a:headEnd/>
            <a:tailEnd/>
          </a:ln>
        </p:spPr>
        <p:txBody>
          <a:bodyPr anchor="ctr"/>
          <a:lstStyle/>
          <a:p>
            <a:pPr defTabSz="914400"/>
            <a:r>
              <a:rPr lang="en-US" sz="800">
                <a:ea typeface="MS PGothic" pitchFamily="34" charset="-128"/>
              </a:rPr>
              <a:t>Op. Risk Process</a:t>
            </a:r>
          </a:p>
        </p:txBody>
      </p:sp>
      <p:cxnSp>
        <p:nvCxnSpPr>
          <p:cNvPr id="92187" name="AutoShape 72"/>
          <p:cNvCxnSpPr>
            <a:cxnSpLocks noChangeShapeType="1"/>
          </p:cNvCxnSpPr>
          <p:nvPr/>
        </p:nvCxnSpPr>
        <p:spPr bwMode="auto">
          <a:xfrm>
            <a:off x="973138" y="2003425"/>
            <a:ext cx="215900" cy="0"/>
          </a:xfrm>
          <a:prstGeom prst="straightConnector1">
            <a:avLst/>
          </a:prstGeom>
          <a:noFill/>
          <a:ln w="12700">
            <a:solidFill>
              <a:srgbClr val="969696"/>
            </a:solidFill>
            <a:round/>
            <a:headEnd type="triangle" w="med" len="med"/>
            <a:tailEnd type="triangle" w="med" len="med"/>
          </a:ln>
        </p:spPr>
      </p:cxnSp>
      <p:cxnSp>
        <p:nvCxnSpPr>
          <p:cNvPr id="92188" name="AutoShape 10"/>
          <p:cNvCxnSpPr>
            <a:cxnSpLocks noChangeShapeType="1"/>
            <a:stCxn id="92185" idx="3"/>
            <a:endCxn id="92184" idx="1"/>
          </p:cNvCxnSpPr>
          <p:nvPr/>
        </p:nvCxnSpPr>
        <p:spPr bwMode="auto">
          <a:xfrm>
            <a:off x="6646863" y="3894138"/>
            <a:ext cx="190500" cy="0"/>
          </a:xfrm>
          <a:prstGeom prst="straightConnector1">
            <a:avLst/>
          </a:prstGeom>
          <a:noFill/>
          <a:ln w="12700">
            <a:solidFill>
              <a:srgbClr val="969696"/>
            </a:solidFill>
            <a:round/>
            <a:headEnd type="triangle" w="med" len="med"/>
            <a:tailEnd type="triangle" w="med" len="med"/>
          </a:ln>
        </p:spPr>
      </p:cxnSp>
      <p:cxnSp>
        <p:nvCxnSpPr>
          <p:cNvPr id="92189" name="AutoShape 10"/>
          <p:cNvCxnSpPr>
            <a:cxnSpLocks noChangeShapeType="1"/>
          </p:cNvCxnSpPr>
          <p:nvPr/>
        </p:nvCxnSpPr>
        <p:spPr bwMode="auto">
          <a:xfrm>
            <a:off x="5135563" y="2058988"/>
            <a:ext cx="577850" cy="463550"/>
          </a:xfrm>
          <a:prstGeom prst="bentConnector3">
            <a:avLst>
              <a:gd name="adj1" fmla="val 50000"/>
            </a:avLst>
          </a:prstGeom>
          <a:noFill/>
          <a:ln w="12700">
            <a:solidFill>
              <a:srgbClr val="969696"/>
            </a:solidFill>
            <a:miter lim="800000"/>
            <a:headEnd type="triangle" w="med" len="med"/>
            <a:tailEnd type="triangle" w="med" len="med"/>
          </a:ln>
        </p:spPr>
      </p:cxnSp>
      <p:cxnSp>
        <p:nvCxnSpPr>
          <p:cNvPr id="92190" name="AutoShape 72"/>
          <p:cNvCxnSpPr>
            <a:cxnSpLocks noChangeShapeType="1"/>
          </p:cNvCxnSpPr>
          <p:nvPr/>
        </p:nvCxnSpPr>
        <p:spPr bwMode="auto">
          <a:xfrm>
            <a:off x="973138" y="2917825"/>
            <a:ext cx="215900" cy="0"/>
          </a:xfrm>
          <a:prstGeom prst="straightConnector1">
            <a:avLst/>
          </a:prstGeom>
          <a:noFill/>
          <a:ln w="12700">
            <a:solidFill>
              <a:srgbClr val="969696"/>
            </a:solidFill>
            <a:round/>
            <a:headEnd type="triangle" w="med" len="med"/>
            <a:tailEnd type="triangle" w="med" len="med"/>
          </a:ln>
        </p:spPr>
      </p:cxnSp>
      <p:cxnSp>
        <p:nvCxnSpPr>
          <p:cNvPr id="92191" name="AutoShape 72"/>
          <p:cNvCxnSpPr>
            <a:cxnSpLocks noChangeShapeType="1"/>
          </p:cNvCxnSpPr>
          <p:nvPr/>
        </p:nvCxnSpPr>
        <p:spPr bwMode="auto">
          <a:xfrm>
            <a:off x="971550" y="3776663"/>
            <a:ext cx="215900" cy="0"/>
          </a:xfrm>
          <a:prstGeom prst="straightConnector1">
            <a:avLst/>
          </a:prstGeom>
          <a:noFill/>
          <a:ln w="12700">
            <a:solidFill>
              <a:srgbClr val="969696"/>
            </a:solidFill>
            <a:round/>
            <a:headEnd type="triangle" w="med" len="med"/>
            <a:tailEnd type="triangle" w="med" len="med"/>
          </a:ln>
        </p:spPr>
      </p:cxnSp>
      <p:cxnSp>
        <p:nvCxnSpPr>
          <p:cNvPr id="92192" name="AutoShape 72"/>
          <p:cNvCxnSpPr>
            <a:cxnSpLocks noChangeShapeType="1"/>
          </p:cNvCxnSpPr>
          <p:nvPr/>
        </p:nvCxnSpPr>
        <p:spPr bwMode="auto">
          <a:xfrm>
            <a:off x="973138" y="4479925"/>
            <a:ext cx="215900" cy="0"/>
          </a:xfrm>
          <a:prstGeom prst="straightConnector1">
            <a:avLst/>
          </a:prstGeom>
          <a:noFill/>
          <a:ln w="12700">
            <a:solidFill>
              <a:srgbClr val="969696"/>
            </a:solidFill>
            <a:round/>
            <a:headEnd type="triangle" w="med" len="med"/>
            <a:tailEnd type="triangle" w="med" len="med"/>
          </a:ln>
        </p:spPr>
      </p:cxnSp>
      <p:cxnSp>
        <p:nvCxnSpPr>
          <p:cNvPr id="92193" name="AutoShape 72"/>
          <p:cNvCxnSpPr>
            <a:cxnSpLocks noChangeShapeType="1"/>
          </p:cNvCxnSpPr>
          <p:nvPr/>
        </p:nvCxnSpPr>
        <p:spPr bwMode="auto">
          <a:xfrm>
            <a:off x="973138" y="4956175"/>
            <a:ext cx="215900" cy="0"/>
          </a:xfrm>
          <a:prstGeom prst="straightConnector1">
            <a:avLst/>
          </a:prstGeom>
          <a:noFill/>
          <a:ln w="12700">
            <a:solidFill>
              <a:srgbClr val="969696"/>
            </a:solidFill>
            <a:round/>
            <a:headEnd type="triangle" w="med" len="med"/>
            <a:tailEnd type="triangle" w="med" len="med"/>
          </a:ln>
        </p:spPr>
      </p:cxnSp>
      <p:sp>
        <p:nvSpPr>
          <p:cNvPr id="92194" name="AutoShape 92"/>
          <p:cNvSpPr>
            <a:spLocks noChangeArrowheads="1"/>
          </p:cNvSpPr>
          <p:nvPr/>
        </p:nvSpPr>
        <p:spPr bwMode="auto">
          <a:xfrm>
            <a:off x="263525" y="2768600"/>
            <a:ext cx="1023938" cy="471488"/>
          </a:xfrm>
          <a:prstGeom prst="flowChartMagneticDisk">
            <a:avLst/>
          </a:prstGeom>
          <a:solidFill>
            <a:srgbClr val="EAEAEA"/>
          </a:solidFill>
          <a:ln w="3175">
            <a:solidFill>
              <a:srgbClr val="969696"/>
            </a:solidFill>
            <a:round/>
            <a:headEnd/>
            <a:tailEnd/>
          </a:ln>
        </p:spPr>
        <p:txBody>
          <a:bodyPr lIns="0" rIns="0" anchor="ctr"/>
          <a:lstStyle/>
          <a:p>
            <a:pPr defTabSz="914400">
              <a:lnSpc>
                <a:spcPct val="80000"/>
              </a:lnSpc>
            </a:pPr>
            <a:endParaRPr lang="en-GB" sz="800">
              <a:ea typeface="MS PGothic" pitchFamily="34" charset="-128"/>
            </a:endParaRPr>
          </a:p>
        </p:txBody>
      </p:sp>
      <p:sp>
        <p:nvSpPr>
          <p:cNvPr id="92195" name="AutoShape 104"/>
          <p:cNvSpPr>
            <a:spLocks noChangeArrowheads="1"/>
          </p:cNvSpPr>
          <p:nvPr/>
        </p:nvSpPr>
        <p:spPr bwMode="auto">
          <a:xfrm>
            <a:off x="261938" y="2530475"/>
            <a:ext cx="1025525" cy="377825"/>
          </a:xfrm>
          <a:prstGeom prst="flowChartMagneticDisk">
            <a:avLst/>
          </a:prstGeom>
          <a:solidFill>
            <a:srgbClr val="EAEAEA"/>
          </a:solidFill>
          <a:ln w="3175">
            <a:solidFill>
              <a:srgbClr val="969696"/>
            </a:solidFill>
            <a:round/>
            <a:headEnd/>
            <a:tailEnd/>
          </a:ln>
        </p:spPr>
        <p:txBody>
          <a:bodyPr lIns="0" rIns="0" anchor="ctr"/>
          <a:lstStyle/>
          <a:p>
            <a:pPr defTabSz="914400">
              <a:lnSpc>
                <a:spcPct val="80000"/>
              </a:lnSpc>
            </a:pPr>
            <a:endParaRPr lang="en-GB" sz="800">
              <a:ea typeface="MS PGothic" pitchFamily="34" charset="-128"/>
            </a:endParaRPr>
          </a:p>
        </p:txBody>
      </p:sp>
      <p:sp>
        <p:nvSpPr>
          <p:cNvPr id="834598" name="Rectangle 38"/>
          <p:cNvSpPr>
            <a:spLocks noChangeArrowheads="1"/>
          </p:cNvSpPr>
          <p:nvPr/>
        </p:nvSpPr>
        <p:spPr bwMode="auto">
          <a:xfrm>
            <a:off x="165100" y="2622550"/>
            <a:ext cx="1193800" cy="311150"/>
          </a:xfrm>
          <a:prstGeom prst="rect">
            <a:avLst/>
          </a:prstGeom>
          <a:noFill/>
          <a:ln>
            <a:noFill/>
          </a:ln>
          <a:effectLst>
            <a:prstShdw prst="shdw18" dist="17961" dir="13500000">
              <a:schemeClr val="accent1">
                <a:gamma/>
                <a:shade val="60000"/>
                <a:invGamma/>
              </a:schemeClr>
            </a:prstShdw>
          </a:effectLst>
          <a:extLst>
            <a:ext uri="{909E8E84-426E-40DD-AFC4-6F175D3DCCD1}"/>
            <a:ext uri="{91240B29-F687-4F45-9708-019B960494DF}"/>
          </a:extLst>
        </p:spPr>
        <p:txBody>
          <a:bodyPr>
            <a:spAutoFit/>
          </a:bodyPr>
          <a:lstStyle/>
          <a:p>
            <a:pPr defTabSz="914400">
              <a:lnSpc>
                <a:spcPct val="80000"/>
              </a:lnSpc>
              <a:spcBef>
                <a:spcPts val="0"/>
              </a:spcBef>
              <a:defRPr/>
            </a:pPr>
            <a:r>
              <a:rPr lang="en-US" sz="900">
                <a:latin typeface="Arial" pitchFamily="34" charset="0"/>
                <a:ea typeface="MS PGothic" pitchFamily="34" charset="-128"/>
                <a:cs typeface="Arial" pitchFamily="34" charset="0"/>
              </a:rPr>
              <a:t>Transaction Channels</a:t>
            </a:r>
          </a:p>
        </p:txBody>
      </p:sp>
      <p:sp>
        <p:nvSpPr>
          <p:cNvPr id="92197" name="AutoShape 92"/>
          <p:cNvSpPr>
            <a:spLocks noChangeArrowheads="1"/>
          </p:cNvSpPr>
          <p:nvPr/>
        </p:nvSpPr>
        <p:spPr bwMode="auto">
          <a:xfrm>
            <a:off x="263525" y="3632200"/>
            <a:ext cx="1023938" cy="490538"/>
          </a:xfrm>
          <a:prstGeom prst="flowChartMagneticDisk">
            <a:avLst/>
          </a:prstGeom>
          <a:solidFill>
            <a:srgbClr val="EAEAEA"/>
          </a:solidFill>
          <a:ln w="3175">
            <a:solidFill>
              <a:srgbClr val="969696"/>
            </a:solidFill>
            <a:round/>
            <a:headEnd/>
            <a:tailEnd/>
          </a:ln>
        </p:spPr>
        <p:txBody>
          <a:bodyPr lIns="0" rIns="0" anchor="ctr"/>
          <a:lstStyle/>
          <a:p>
            <a:pPr defTabSz="914400">
              <a:lnSpc>
                <a:spcPct val="80000"/>
              </a:lnSpc>
            </a:pPr>
            <a:endParaRPr lang="en-GB" sz="800">
              <a:ea typeface="MS PGothic" pitchFamily="34" charset="-128"/>
            </a:endParaRPr>
          </a:p>
        </p:txBody>
      </p:sp>
      <p:sp>
        <p:nvSpPr>
          <p:cNvPr id="92198" name="AutoShape 104"/>
          <p:cNvSpPr>
            <a:spLocks noChangeArrowheads="1"/>
          </p:cNvSpPr>
          <p:nvPr/>
        </p:nvSpPr>
        <p:spPr bwMode="auto">
          <a:xfrm>
            <a:off x="261938" y="3395663"/>
            <a:ext cx="1025525" cy="392112"/>
          </a:xfrm>
          <a:prstGeom prst="flowChartMagneticDisk">
            <a:avLst/>
          </a:prstGeom>
          <a:solidFill>
            <a:srgbClr val="EAEAEA"/>
          </a:solidFill>
          <a:ln w="3175">
            <a:solidFill>
              <a:srgbClr val="969696"/>
            </a:solidFill>
            <a:round/>
            <a:headEnd/>
            <a:tailEnd/>
          </a:ln>
        </p:spPr>
        <p:txBody>
          <a:bodyPr lIns="0" rIns="0" anchor="ctr"/>
          <a:lstStyle/>
          <a:p>
            <a:pPr defTabSz="914400">
              <a:lnSpc>
                <a:spcPct val="80000"/>
              </a:lnSpc>
            </a:pPr>
            <a:endParaRPr lang="en-GB" sz="800">
              <a:ea typeface="MS PGothic" pitchFamily="34" charset="-128"/>
            </a:endParaRPr>
          </a:p>
        </p:txBody>
      </p:sp>
      <p:sp>
        <p:nvSpPr>
          <p:cNvPr id="834601" name="Rectangle 41"/>
          <p:cNvSpPr>
            <a:spLocks noChangeArrowheads="1"/>
          </p:cNvSpPr>
          <p:nvPr/>
        </p:nvSpPr>
        <p:spPr bwMode="auto">
          <a:xfrm>
            <a:off x="165100" y="3495675"/>
            <a:ext cx="1193800" cy="311150"/>
          </a:xfrm>
          <a:prstGeom prst="rect">
            <a:avLst/>
          </a:prstGeom>
          <a:noFill/>
          <a:ln>
            <a:noFill/>
          </a:ln>
          <a:effectLst>
            <a:prstShdw prst="shdw18" dist="17961" dir="13500000">
              <a:schemeClr val="accent1">
                <a:gamma/>
                <a:shade val="60000"/>
                <a:invGamma/>
              </a:schemeClr>
            </a:prstShdw>
          </a:effectLst>
          <a:extLst>
            <a:ext uri="{909E8E84-426E-40DD-AFC4-6F175D3DCCD1}"/>
            <a:ext uri="{91240B29-F687-4F45-9708-019B960494DF}"/>
          </a:extLst>
        </p:spPr>
        <p:txBody>
          <a:bodyPr>
            <a:spAutoFit/>
          </a:bodyPr>
          <a:lstStyle/>
          <a:p>
            <a:pPr defTabSz="914400">
              <a:lnSpc>
                <a:spcPct val="80000"/>
              </a:lnSpc>
              <a:spcBef>
                <a:spcPts val="0"/>
              </a:spcBef>
              <a:defRPr/>
            </a:pPr>
            <a:r>
              <a:rPr lang="en-US" sz="900">
                <a:latin typeface="Arial" pitchFamily="34" charset="0"/>
                <a:ea typeface="MS PGothic" pitchFamily="34" charset="-128"/>
                <a:cs typeface="Arial" pitchFamily="34" charset="0"/>
              </a:rPr>
              <a:t>Customers and Accounts</a:t>
            </a:r>
          </a:p>
        </p:txBody>
      </p:sp>
      <p:cxnSp>
        <p:nvCxnSpPr>
          <p:cNvPr id="92200" name="AutoShape 72"/>
          <p:cNvCxnSpPr>
            <a:cxnSpLocks noChangeShapeType="1"/>
          </p:cNvCxnSpPr>
          <p:nvPr/>
        </p:nvCxnSpPr>
        <p:spPr bwMode="auto">
          <a:xfrm>
            <a:off x="971550" y="5373688"/>
            <a:ext cx="215900" cy="0"/>
          </a:xfrm>
          <a:prstGeom prst="straightConnector1">
            <a:avLst/>
          </a:prstGeom>
          <a:noFill/>
          <a:ln w="12700">
            <a:solidFill>
              <a:srgbClr val="969696"/>
            </a:solidFill>
            <a:round/>
            <a:headEnd type="triangle" w="med" len="med"/>
            <a:tailEnd type="triangle" w="med" len="med"/>
          </a:ln>
        </p:spPr>
      </p:cxnSp>
      <p:cxnSp>
        <p:nvCxnSpPr>
          <p:cNvPr id="92201" name="AutoShape 72"/>
          <p:cNvCxnSpPr>
            <a:cxnSpLocks noChangeShapeType="1"/>
          </p:cNvCxnSpPr>
          <p:nvPr/>
        </p:nvCxnSpPr>
        <p:spPr bwMode="auto">
          <a:xfrm>
            <a:off x="971550" y="5899150"/>
            <a:ext cx="215900" cy="0"/>
          </a:xfrm>
          <a:prstGeom prst="straightConnector1">
            <a:avLst/>
          </a:prstGeom>
          <a:noFill/>
          <a:ln w="12700">
            <a:solidFill>
              <a:srgbClr val="969696"/>
            </a:solidFill>
            <a:round/>
            <a:headEnd type="triangle" w="med" len="med"/>
            <a:tailEnd type="triangle" w="med" len="med"/>
          </a:ln>
        </p:spPr>
      </p:cxnSp>
      <p:sp>
        <p:nvSpPr>
          <p:cNvPr id="92202" name="AutoShape 13"/>
          <p:cNvSpPr>
            <a:spLocks noChangeArrowheads="1"/>
          </p:cNvSpPr>
          <p:nvPr/>
        </p:nvSpPr>
        <p:spPr bwMode="auto">
          <a:xfrm>
            <a:off x="6994525" y="5524500"/>
            <a:ext cx="528638" cy="420688"/>
          </a:xfrm>
          <a:prstGeom prst="flowChartMultidocument">
            <a:avLst/>
          </a:prstGeom>
          <a:solidFill>
            <a:schemeClr val="bg1"/>
          </a:solidFill>
          <a:ln w="12700">
            <a:solidFill>
              <a:schemeClr val="accent1"/>
            </a:solidFill>
            <a:miter lim="800000"/>
            <a:headEnd/>
            <a:tailEnd/>
          </a:ln>
        </p:spPr>
        <p:txBody>
          <a:bodyPr wrap="none" anchor="ctr"/>
          <a:lstStyle/>
          <a:p>
            <a:pPr defTabSz="914400"/>
            <a:r>
              <a:rPr lang="en-US" sz="700">
                <a:ea typeface="MS PGothic" pitchFamily="34" charset="-128"/>
              </a:rPr>
              <a:t>Events</a:t>
            </a:r>
          </a:p>
        </p:txBody>
      </p:sp>
      <p:sp>
        <p:nvSpPr>
          <p:cNvPr id="92203" name="AutoShape 14"/>
          <p:cNvSpPr>
            <a:spLocks noChangeArrowheads="1"/>
          </p:cNvSpPr>
          <p:nvPr/>
        </p:nvSpPr>
        <p:spPr bwMode="auto">
          <a:xfrm>
            <a:off x="6980238" y="3243263"/>
            <a:ext cx="525462" cy="422275"/>
          </a:xfrm>
          <a:prstGeom prst="flowChartMultidocument">
            <a:avLst/>
          </a:prstGeom>
          <a:solidFill>
            <a:schemeClr val="bg1"/>
          </a:solidFill>
          <a:ln w="12700">
            <a:solidFill>
              <a:schemeClr val="accent1"/>
            </a:solidFill>
            <a:miter lim="800000"/>
            <a:headEnd/>
            <a:tailEnd/>
          </a:ln>
        </p:spPr>
        <p:txBody>
          <a:bodyPr wrap="none" anchor="ctr"/>
          <a:lstStyle/>
          <a:p>
            <a:pPr defTabSz="914400"/>
            <a:r>
              <a:rPr lang="en-US" sz="700">
                <a:ea typeface="MS PGothic" pitchFamily="34" charset="-128"/>
              </a:rPr>
              <a:t>Events</a:t>
            </a:r>
          </a:p>
        </p:txBody>
      </p:sp>
      <p:sp>
        <p:nvSpPr>
          <p:cNvPr id="92204" name="AutoShape 42"/>
          <p:cNvSpPr>
            <a:spLocks noChangeArrowheads="1"/>
          </p:cNvSpPr>
          <p:nvPr/>
        </p:nvSpPr>
        <p:spPr bwMode="auto">
          <a:xfrm>
            <a:off x="6948488" y="4000500"/>
            <a:ext cx="525462" cy="420688"/>
          </a:xfrm>
          <a:prstGeom prst="flowChartMultidocument">
            <a:avLst/>
          </a:prstGeom>
          <a:solidFill>
            <a:schemeClr val="bg1"/>
          </a:solidFill>
          <a:ln w="12700">
            <a:solidFill>
              <a:schemeClr val="accent1"/>
            </a:solidFill>
            <a:miter lim="800000"/>
            <a:headEnd/>
            <a:tailEnd/>
          </a:ln>
        </p:spPr>
        <p:txBody>
          <a:bodyPr wrap="none" anchor="ctr"/>
          <a:lstStyle/>
          <a:p>
            <a:pPr defTabSz="914400"/>
            <a:r>
              <a:rPr lang="en-US" sz="700">
                <a:ea typeface="MS PGothic" pitchFamily="34" charset="-128"/>
              </a:rPr>
              <a:t>Events</a:t>
            </a:r>
          </a:p>
        </p:txBody>
      </p:sp>
      <p:sp>
        <p:nvSpPr>
          <p:cNvPr id="92205" name="AutoShape 14"/>
          <p:cNvSpPr>
            <a:spLocks noChangeArrowheads="1"/>
          </p:cNvSpPr>
          <p:nvPr/>
        </p:nvSpPr>
        <p:spPr bwMode="auto">
          <a:xfrm>
            <a:off x="6980238" y="1984375"/>
            <a:ext cx="525462" cy="422275"/>
          </a:xfrm>
          <a:prstGeom prst="flowChartMultidocument">
            <a:avLst/>
          </a:prstGeom>
          <a:solidFill>
            <a:schemeClr val="bg1"/>
          </a:solidFill>
          <a:ln w="12700">
            <a:solidFill>
              <a:schemeClr val="accent1"/>
            </a:solidFill>
            <a:miter lim="800000"/>
            <a:headEnd/>
            <a:tailEnd/>
          </a:ln>
        </p:spPr>
        <p:txBody>
          <a:bodyPr wrap="none" anchor="ctr"/>
          <a:lstStyle/>
          <a:p>
            <a:pPr defTabSz="914400"/>
            <a:r>
              <a:rPr lang="en-US" sz="700">
                <a:ea typeface="MS PGothic" pitchFamily="34" charset="-128"/>
              </a:rPr>
              <a:t>Events</a:t>
            </a:r>
          </a:p>
        </p:txBody>
      </p:sp>
      <p:cxnSp>
        <p:nvCxnSpPr>
          <p:cNvPr id="92206" name="AutoShape 72"/>
          <p:cNvCxnSpPr>
            <a:cxnSpLocks noChangeShapeType="1"/>
          </p:cNvCxnSpPr>
          <p:nvPr/>
        </p:nvCxnSpPr>
        <p:spPr bwMode="auto">
          <a:xfrm>
            <a:off x="1530350" y="2009775"/>
            <a:ext cx="215900" cy="0"/>
          </a:xfrm>
          <a:prstGeom prst="straightConnector1">
            <a:avLst/>
          </a:prstGeom>
          <a:noFill/>
          <a:ln w="12700">
            <a:solidFill>
              <a:srgbClr val="969696"/>
            </a:solidFill>
            <a:round/>
            <a:headEnd type="triangle" w="med" len="med"/>
            <a:tailEnd type="triangle" w="med" len="med"/>
          </a:ln>
        </p:spPr>
      </p:cxnSp>
      <p:cxnSp>
        <p:nvCxnSpPr>
          <p:cNvPr id="92207" name="AutoShape 72"/>
          <p:cNvCxnSpPr>
            <a:cxnSpLocks noChangeShapeType="1"/>
          </p:cNvCxnSpPr>
          <p:nvPr/>
        </p:nvCxnSpPr>
        <p:spPr bwMode="auto">
          <a:xfrm>
            <a:off x="1530350" y="4503738"/>
            <a:ext cx="215900" cy="0"/>
          </a:xfrm>
          <a:prstGeom prst="straightConnector1">
            <a:avLst/>
          </a:prstGeom>
          <a:noFill/>
          <a:ln w="12700">
            <a:solidFill>
              <a:srgbClr val="969696"/>
            </a:solidFill>
            <a:round/>
            <a:headEnd type="triangle" w="med" len="med"/>
            <a:tailEnd type="triangle" w="med" len="med"/>
          </a:ln>
        </p:spPr>
      </p:cxnSp>
      <p:cxnSp>
        <p:nvCxnSpPr>
          <p:cNvPr id="92208" name="AutoShape 72"/>
          <p:cNvCxnSpPr>
            <a:cxnSpLocks noChangeShapeType="1"/>
          </p:cNvCxnSpPr>
          <p:nvPr/>
        </p:nvCxnSpPr>
        <p:spPr bwMode="auto">
          <a:xfrm>
            <a:off x="1530350" y="5729288"/>
            <a:ext cx="215900" cy="0"/>
          </a:xfrm>
          <a:prstGeom prst="straightConnector1">
            <a:avLst/>
          </a:prstGeom>
          <a:noFill/>
          <a:ln w="12700">
            <a:solidFill>
              <a:srgbClr val="969696"/>
            </a:solidFill>
            <a:round/>
            <a:headEnd type="triangle" w="med" len="med"/>
            <a:tailEnd type="triangle" w="med" len="med"/>
          </a:ln>
        </p:spPr>
      </p:cxnSp>
      <p:cxnSp>
        <p:nvCxnSpPr>
          <p:cNvPr id="92209" name="AutoShape 72"/>
          <p:cNvCxnSpPr>
            <a:cxnSpLocks noChangeShapeType="1"/>
          </p:cNvCxnSpPr>
          <p:nvPr/>
        </p:nvCxnSpPr>
        <p:spPr bwMode="auto">
          <a:xfrm>
            <a:off x="1530350" y="3279775"/>
            <a:ext cx="215900" cy="0"/>
          </a:xfrm>
          <a:prstGeom prst="straightConnector1">
            <a:avLst/>
          </a:prstGeom>
          <a:noFill/>
          <a:ln w="12700">
            <a:solidFill>
              <a:srgbClr val="969696"/>
            </a:solidFill>
            <a:round/>
            <a:headEnd type="triangle" w="med" len="med"/>
            <a:tailEnd type="triangle" w="med" len="med"/>
          </a:ln>
        </p:spPr>
      </p:cxnSp>
      <p:sp>
        <p:nvSpPr>
          <p:cNvPr id="92210" name="AutoShape 86"/>
          <p:cNvSpPr>
            <a:spLocks noChangeArrowheads="1"/>
          </p:cNvSpPr>
          <p:nvPr/>
        </p:nvSpPr>
        <p:spPr bwMode="auto">
          <a:xfrm>
            <a:off x="7735888" y="4095750"/>
            <a:ext cx="958850" cy="623888"/>
          </a:xfrm>
          <a:prstGeom prst="roundRect">
            <a:avLst>
              <a:gd name="adj" fmla="val 11394"/>
            </a:avLst>
          </a:prstGeom>
          <a:solidFill>
            <a:schemeClr val="bg1"/>
          </a:solidFill>
          <a:ln w="6350" algn="ctr">
            <a:solidFill>
              <a:srgbClr val="000099"/>
            </a:solidFill>
            <a:round/>
            <a:headEnd/>
            <a:tailEnd/>
          </a:ln>
        </p:spPr>
        <p:txBody>
          <a:bodyPr lIns="45720" rIns="45720" anchor="ctr"/>
          <a:lstStyle/>
          <a:p>
            <a:pPr defTabSz="914400">
              <a:lnSpc>
                <a:spcPct val="80000"/>
              </a:lnSpc>
            </a:pPr>
            <a:r>
              <a:rPr lang="en-US" sz="900">
                <a:ea typeface="MS PGothic" pitchFamily="34" charset="-128"/>
              </a:rPr>
              <a:t>Mass Compro-mise</a:t>
            </a:r>
            <a:endParaRPr lang="en-US" sz="1100">
              <a:ea typeface="MS PGothic" pitchFamily="34" charset="-128"/>
            </a:endParaRPr>
          </a:p>
        </p:txBody>
      </p:sp>
      <p:sp>
        <p:nvSpPr>
          <p:cNvPr id="92211" name="AutoShape 86"/>
          <p:cNvSpPr>
            <a:spLocks noChangeArrowheads="1"/>
          </p:cNvSpPr>
          <p:nvPr/>
        </p:nvSpPr>
        <p:spPr bwMode="auto">
          <a:xfrm>
            <a:off x="7734300" y="3352800"/>
            <a:ext cx="958850" cy="666750"/>
          </a:xfrm>
          <a:prstGeom prst="roundRect">
            <a:avLst>
              <a:gd name="adj" fmla="val 11394"/>
            </a:avLst>
          </a:prstGeom>
          <a:solidFill>
            <a:schemeClr val="bg1"/>
          </a:solidFill>
          <a:ln w="6350" algn="ctr">
            <a:solidFill>
              <a:srgbClr val="000099"/>
            </a:solidFill>
            <a:round/>
            <a:headEnd/>
            <a:tailEnd/>
          </a:ln>
        </p:spPr>
        <p:txBody>
          <a:bodyPr lIns="45720" rIns="45720" anchor="ctr"/>
          <a:lstStyle/>
          <a:p>
            <a:pPr defTabSz="914400">
              <a:lnSpc>
                <a:spcPct val="80000"/>
              </a:lnSpc>
            </a:pPr>
            <a:r>
              <a:rPr lang="en-US" sz="900">
                <a:ea typeface="MS PGothic" pitchFamily="34" charset="-128"/>
              </a:rPr>
              <a:t>Cross Channel/ Product Analytics</a:t>
            </a:r>
            <a:endParaRPr lang="en-US" sz="1100">
              <a:ea typeface="MS PGothic" pitchFamily="34" charset="-128"/>
            </a:endParaRPr>
          </a:p>
        </p:txBody>
      </p:sp>
      <p:sp>
        <p:nvSpPr>
          <p:cNvPr id="92212" name="AutoShape 86"/>
          <p:cNvSpPr>
            <a:spLocks noChangeArrowheads="1"/>
          </p:cNvSpPr>
          <p:nvPr/>
        </p:nvSpPr>
        <p:spPr bwMode="auto">
          <a:xfrm>
            <a:off x="7729538" y="4816475"/>
            <a:ext cx="958850" cy="623888"/>
          </a:xfrm>
          <a:prstGeom prst="roundRect">
            <a:avLst>
              <a:gd name="adj" fmla="val 11394"/>
            </a:avLst>
          </a:prstGeom>
          <a:solidFill>
            <a:schemeClr val="bg1"/>
          </a:solidFill>
          <a:ln w="6350" algn="ctr">
            <a:solidFill>
              <a:srgbClr val="000099"/>
            </a:solidFill>
            <a:round/>
            <a:headEnd/>
            <a:tailEnd/>
          </a:ln>
        </p:spPr>
        <p:txBody>
          <a:bodyPr lIns="0" rIns="0" anchor="ctr"/>
          <a:lstStyle/>
          <a:p>
            <a:pPr defTabSz="914400">
              <a:lnSpc>
                <a:spcPct val="80000"/>
              </a:lnSpc>
            </a:pPr>
            <a:r>
              <a:rPr lang="en-US" sz="900">
                <a:ea typeface="MS PGothic" pitchFamily="34" charset="-128"/>
              </a:rPr>
              <a:t>Entity Resolution</a:t>
            </a:r>
            <a:endParaRPr lang="en-US" sz="1100">
              <a:ea typeface="MS PGothic" pitchFamily="34" charset="-128"/>
            </a:endParaRPr>
          </a:p>
        </p:txBody>
      </p:sp>
      <p:sp>
        <p:nvSpPr>
          <p:cNvPr id="92213" name="AutoShape 86"/>
          <p:cNvSpPr>
            <a:spLocks noChangeArrowheads="1"/>
          </p:cNvSpPr>
          <p:nvPr/>
        </p:nvSpPr>
        <p:spPr bwMode="auto">
          <a:xfrm>
            <a:off x="7734300" y="2667000"/>
            <a:ext cx="958850" cy="612775"/>
          </a:xfrm>
          <a:prstGeom prst="roundRect">
            <a:avLst>
              <a:gd name="adj" fmla="val 11394"/>
            </a:avLst>
          </a:prstGeom>
          <a:solidFill>
            <a:schemeClr val="bg1"/>
          </a:solidFill>
          <a:ln w="6350" algn="ctr">
            <a:solidFill>
              <a:srgbClr val="000099"/>
            </a:solidFill>
            <a:round/>
            <a:headEnd/>
            <a:tailEnd/>
          </a:ln>
        </p:spPr>
        <p:txBody>
          <a:bodyPr lIns="45720" rIns="45720" anchor="ctr"/>
          <a:lstStyle/>
          <a:p>
            <a:pPr defTabSz="914400">
              <a:lnSpc>
                <a:spcPct val="80000"/>
              </a:lnSpc>
            </a:pPr>
            <a:r>
              <a:rPr lang="en-US" sz="900">
                <a:ea typeface="MS PGothic" pitchFamily="34" charset="-128"/>
              </a:rPr>
              <a:t>Alert Rollup</a:t>
            </a:r>
            <a:endParaRPr lang="en-US" sz="1100">
              <a:ea typeface="MS PGothic" pitchFamily="34" charset="-128"/>
            </a:endParaRPr>
          </a:p>
        </p:txBody>
      </p:sp>
      <p:sp>
        <p:nvSpPr>
          <p:cNvPr id="92214" name="AutoShape 86"/>
          <p:cNvSpPr>
            <a:spLocks noChangeArrowheads="1"/>
          </p:cNvSpPr>
          <p:nvPr/>
        </p:nvSpPr>
        <p:spPr bwMode="auto">
          <a:xfrm>
            <a:off x="9344025" y="4094163"/>
            <a:ext cx="1150938" cy="623887"/>
          </a:xfrm>
          <a:prstGeom prst="roundRect">
            <a:avLst>
              <a:gd name="adj" fmla="val 11394"/>
            </a:avLst>
          </a:prstGeom>
          <a:solidFill>
            <a:schemeClr val="bg1"/>
          </a:solidFill>
          <a:ln w="6350" algn="ctr">
            <a:solidFill>
              <a:srgbClr val="000099"/>
            </a:solidFill>
            <a:round/>
            <a:headEnd/>
            <a:tailEnd/>
          </a:ln>
        </p:spPr>
        <p:txBody>
          <a:bodyPr lIns="45720" rIns="45720" anchor="ctr"/>
          <a:lstStyle/>
          <a:p>
            <a:pPr defTabSz="914400">
              <a:lnSpc>
                <a:spcPct val="80000"/>
              </a:lnSpc>
            </a:pPr>
            <a:endParaRPr lang="en-US" sz="900">
              <a:ea typeface="MS PGothic" pitchFamily="34" charset="-128"/>
            </a:endParaRPr>
          </a:p>
          <a:p>
            <a:pPr defTabSz="914400">
              <a:lnSpc>
                <a:spcPct val="80000"/>
              </a:lnSpc>
            </a:pPr>
            <a:r>
              <a:rPr lang="en-US" sz="900">
                <a:ea typeface="MS PGothic" pitchFamily="34" charset="-128"/>
              </a:rPr>
              <a:t>Link Analysis / Data Visualization</a:t>
            </a:r>
          </a:p>
          <a:p>
            <a:pPr defTabSz="914400">
              <a:lnSpc>
                <a:spcPct val="80000"/>
              </a:lnSpc>
            </a:pPr>
            <a:endParaRPr lang="en-US" sz="1100">
              <a:ea typeface="MS PGothic" pitchFamily="34" charset="-128"/>
            </a:endParaRPr>
          </a:p>
        </p:txBody>
      </p:sp>
      <p:sp>
        <p:nvSpPr>
          <p:cNvPr id="92215" name="AutoShape 86"/>
          <p:cNvSpPr>
            <a:spLocks noChangeArrowheads="1"/>
          </p:cNvSpPr>
          <p:nvPr/>
        </p:nvSpPr>
        <p:spPr bwMode="auto">
          <a:xfrm>
            <a:off x="9342438" y="3351213"/>
            <a:ext cx="1150937" cy="666750"/>
          </a:xfrm>
          <a:prstGeom prst="roundRect">
            <a:avLst>
              <a:gd name="adj" fmla="val 11394"/>
            </a:avLst>
          </a:prstGeom>
          <a:solidFill>
            <a:schemeClr val="bg1"/>
          </a:solidFill>
          <a:ln w="6350" algn="ctr">
            <a:solidFill>
              <a:srgbClr val="000099"/>
            </a:solidFill>
            <a:round/>
            <a:headEnd/>
            <a:tailEnd/>
          </a:ln>
        </p:spPr>
        <p:txBody>
          <a:bodyPr lIns="45720" rIns="45720" anchor="ctr"/>
          <a:lstStyle/>
          <a:p>
            <a:pPr defTabSz="914400">
              <a:lnSpc>
                <a:spcPct val="80000"/>
              </a:lnSpc>
            </a:pPr>
            <a:r>
              <a:rPr lang="en-US" sz="900">
                <a:ea typeface="MS PGothic" pitchFamily="34" charset="-128"/>
              </a:rPr>
              <a:t>Workflow</a:t>
            </a:r>
            <a:endParaRPr lang="en-US" sz="1100">
              <a:ea typeface="MS PGothic" pitchFamily="34" charset="-128"/>
            </a:endParaRPr>
          </a:p>
        </p:txBody>
      </p:sp>
      <p:sp>
        <p:nvSpPr>
          <p:cNvPr id="92216" name="AutoShape 86"/>
          <p:cNvSpPr>
            <a:spLocks noChangeArrowheads="1"/>
          </p:cNvSpPr>
          <p:nvPr/>
        </p:nvSpPr>
        <p:spPr bwMode="auto">
          <a:xfrm>
            <a:off x="9337675" y="4814888"/>
            <a:ext cx="1150938" cy="623887"/>
          </a:xfrm>
          <a:prstGeom prst="roundRect">
            <a:avLst>
              <a:gd name="adj" fmla="val 11394"/>
            </a:avLst>
          </a:prstGeom>
          <a:solidFill>
            <a:schemeClr val="bg1"/>
          </a:solidFill>
          <a:ln w="6350" algn="ctr">
            <a:solidFill>
              <a:srgbClr val="000099"/>
            </a:solidFill>
            <a:round/>
            <a:headEnd/>
            <a:tailEnd/>
          </a:ln>
        </p:spPr>
        <p:txBody>
          <a:bodyPr lIns="0" rIns="0" anchor="ctr"/>
          <a:lstStyle/>
          <a:p>
            <a:pPr defTabSz="914400">
              <a:lnSpc>
                <a:spcPct val="80000"/>
              </a:lnSpc>
            </a:pPr>
            <a:r>
              <a:rPr lang="en-US" sz="900">
                <a:ea typeface="MS PGothic" pitchFamily="34" charset="-128"/>
              </a:rPr>
              <a:t>Metrics, Reporting, Dashboards</a:t>
            </a:r>
            <a:endParaRPr lang="en-US" sz="1100">
              <a:ea typeface="MS PGothic" pitchFamily="34" charset="-128"/>
            </a:endParaRPr>
          </a:p>
        </p:txBody>
      </p:sp>
      <p:sp>
        <p:nvSpPr>
          <p:cNvPr id="92217" name="AutoShape 86"/>
          <p:cNvSpPr>
            <a:spLocks noChangeArrowheads="1"/>
          </p:cNvSpPr>
          <p:nvPr/>
        </p:nvSpPr>
        <p:spPr bwMode="auto">
          <a:xfrm>
            <a:off x="9342438" y="2665413"/>
            <a:ext cx="1150937" cy="612775"/>
          </a:xfrm>
          <a:prstGeom prst="roundRect">
            <a:avLst>
              <a:gd name="adj" fmla="val 11394"/>
            </a:avLst>
          </a:prstGeom>
          <a:solidFill>
            <a:schemeClr val="bg1"/>
          </a:solidFill>
          <a:ln w="6350" algn="ctr">
            <a:solidFill>
              <a:srgbClr val="000099"/>
            </a:solidFill>
            <a:round/>
            <a:headEnd/>
            <a:tailEnd/>
          </a:ln>
        </p:spPr>
        <p:txBody>
          <a:bodyPr lIns="45720" rIns="45720" anchor="ctr"/>
          <a:lstStyle/>
          <a:p>
            <a:pPr defTabSz="914400">
              <a:lnSpc>
                <a:spcPct val="80000"/>
              </a:lnSpc>
            </a:pPr>
            <a:r>
              <a:rPr lang="en-US" sz="900">
                <a:ea typeface="MS PGothic" pitchFamily="34" charset="-128"/>
              </a:rPr>
              <a:t>Prioritization</a:t>
            </a:r>
            <a:endParaRPr lang="en-US" sz="1100">
              <a:ea typeface="MS PGothic" pitchFamily="34" charset="-128"/>
            </a:endParaRPr>
          </a:p>
        </p:txBody>
      </p:sp>
      <p:sp>
        <p:nvSpPr>
          <p:cNvPr id="92218" name="AutoShape 86"/>
          <p:cNvSpPr>
            <a:spLocks noChangeArrowheads="1"/>
          </p:cNvSpPr>
          <p:nvPr/>
        </p:nvSpPr>
        <p:spPr bwMode="auto">
          <a:xfrm>
            <a:off x="9337675" y="5537200"/>
            <a:ext cx="1150938" cy="623888"/>
          </a:xfrm>
          <a:prstGeom prst="roundRect">
            <a:avLst>
              <a:gd name="adj" fmla="val 11394"/>
            </a:avLst>
          </a:prstGeom>
          <a:solidFill>
            <a:schemeClr val="bg1"/>
          </a:solidFill>
          <a:ln w="6350" algn="ctr">
            <a:solidFill>
              <a:srgbClr val="000099"/>
            </a:solidFill>
            <a:round/>
            <a:headEnd/>
            <a:tailEnd/>
          </a:ln>
        </p:spPr>
        <p:txBody>
          <a:bodyPr lIns="0" rIns="0" anchor="ctr"/>
          <a:lstStyle/>
          <a:p>
            <a:pPr defTabSz="914400">
              <a:lnSpc>
                <a:spcPct val="80000"/>
              </a:lnSpc>
            </a:pPr>
            <a:r>
              <a:rPr lang="en-US" sz="900">
                <a:ea typeface="MS PGothic" pitchFamily="34" charset="-128"/>
              </a:rPr>
              <a:t>Audit</a:t>
            </a:r>
            <a:endParaRPr lang="en-US" sz="1100">
              <a:ea typeface="MS PGothic" pitchFamily="34" charset="-128"/>
            </a:endParaRPr>
          </a:p>
        </p:txBody>
      </p:sp>
      <p:sp>
        <p:nvSpPr>
          <p:cNvPr id="92219" name="AutoShape 17"/>
          <p:cNvSpPr>
            <a:spLocks noChangeArrowheads="1"/>
          </p:cNvSpPr>
          <p:nvPr/>
        </p:nvSpPr>
        <p:spPr bwMode="auto">
          <a:xfrm>
            <a:off x="2768600" y="1025525"/>
            <a:ext cx="2011363" cy="287338"/>
          </a:xfrm>
          <a:prstGeom prst="roundRect">
            <a:avLst>
              <a:gd name="adj" fmla="val 11394"/>
            </a:avLst>
          </a:prstGeom>
          <a:solidFill>
            <a:schemeClr val="bg1"/>
          </a:solidFill>
          <a:ln w="6350" algn="ctr">
            <a:solidFill>
              <a:srgbClr val="000099"/>
            </a:solidFill>
            <a:round/>
            <a:headEnd/>
            <a:tailEnd/>
          </a:ln>
        </p:spPr>
        <p:txBody>
          <a:bodyPr anchor="ctr"/>
          <a:lstStyle/>
          <a:p>
            <a:pPr defTabSz="914400"/>
            <a:r>
              <a:rPr lang="en-US" sz="1100">
                <a:solidFill>
                  <a:schemeClr val="tx2"/>
                </a:solidFill>
                <a:ea typeface="MS PGothic" pitchFamily="34" charset="-128"/>
              </a:rPr>
              <a:t>Policy Management</a:t>
            </a:r>
          </a:p>
        </p:txBody>
      </p:sp>
      <p:sp>
        <p:nvSpPr>
          <p:cNvPr id="92220" name="AutoShape 18"/>
          <p:cNvSpPr>
            <a:spLocks noChangeArrowheads="1"/>
          </p:cNvSpPr>
          <p:nvPr/>
        </p:nvSpPr>
        <p:spPr bwMode="auto">
          <a:xfrm>
            <a:off x="479425" y="1025525"/>
            <a:ext cx="2011363" cy="287338"/>
          </a:xfrm>
          <a:prstGeom prst="roundRect">
            <a:avLst>
              <a:gd name="adj" fmla="val 11394"/>
            </a:avLst>
          </a:prstGeom>
          <a:solidFill>
            <a:schemeClr val="bg1"/>
          </a:solidFill>
          <a:ln w="6350" algn="ctr">
            <a:solidFill>
              <a:srgbClr val="000099"/>
            </a:solidFill>
            <a:round/>
            <a:headEnd/>
            <a:tailEnd/>
          </a:ln>
        </p:spPr>
        <p:txBody>
          <a:bodyPr anchor="ctr"/>
          <a:lstStyle/>
          <a:p>
            <a:pPr defTabSz="914400"/>
            <a:r>
              <a:rPr lang="en-US" sz="1100">
                <a:solidFill>
                  <a:schemeClr val="tx2"/>
                </a:solidFill>
                <a:ea typeface="MS PGothic" pitchFamily="34" charset="-128"/>
              </a:rPr>
              <a:t>Risk Assessment</a:t>
            </a:r>
          </a:p>
        </p:txBody>
      </p:sp>
      <p:sp>
        <p:nvSpPr>
          <p:cNvPr id="92221" name="AutoShape 108"/>
          <p:cNvSpPr>
            <a:spLocks noChangeArrowheads="1"/>
          </p:cNvSpPr>
          <p:nvPr/>
        </p:nvSpPr>
        <p:spPr bwMode="auto">
          <a:xfrm>
            <a:off x="5056188" y="1025525"/>
            <a:ext cx="2011362" cy="287338"/>
          </a:xfrm>
          <a:prstGeom prst="roundRect">
            <a:avLst>
              <a:gd name="adj" fmla="val 11394"/>
            </a:avLst>
          </a:prstGeom>
          <a:solidFill>
            <a:schemeClr val="bg1"/>
          </a:solidFill>
          <a:ln w="6350" algn="ctr">
            <a:solidFill>
              <a:srgbClr val="000099"/>
            </a:solidFill>
            <a:round/>
            <a:headEnd/>
            <a:tailEnd/>
          </a:ln>
        </p:spPr>
        <p:txBody>
          <a:bodyPr anchor="ctr"/>
          <a:lstStyle/>
          <a:p>
            <a:pPr defTabSz="914400"/>
            <a:r>
              <a:rPr lang="en-US" sz="1100">
                <a:solidFill>
                  <a:schemeClr val="tx2"/>
                </a:solidFill>
                <a:ea typeface="MS PGothic" pitchFamily="34" charset="-128"/>
              </a:rPr>
              <a:t>Procedures</a:t>
            </a:r>
          </a:p>
        </p:txBody>
      </p:sp>
      <p:sp>
        <p:nvSpPr>
          <p:cNvPr id="92222" name="AutoShape 109"/>
          <p:cNvSpPr>
            <a:spLocks noChangeArrowheads="1"/>
          </p:cNvSpPr>
          <p:nvPr/>
        </p:nvSpPr>
        <p:spPr bwMode="auto">
          <a:xfrm>
            <a:off x="7345363" y="1025525"/>
            <a:ext cx="2011362" cy="287338"/>
          </a:xfrm>
          <a:prstGeom prst="roundRect">
            <a:avLst>
              <a:gd name="adj" fmla="val 11394"/>
            </a:avLst>
          </a:prstGeom>
          <a:solidFill>
            <a:schemeClr val="bg1"/>
          </a:solidFill>
          <a:ln w="6350" algn="ctr">
            <a:solidFill>
              <a:srgbClr val="000099"/>
            </a:solidFill>
            <a:round/>
            <a:headEnd/>
            <a:tailEnd/>
          </a:ln>
        </p:spPr>
        <p:txBody>
          <a:bodyPr anchor="ctr"/>
          <a:lstStyle/>
          <a:p>
            <a:pPr defTabSz="914400"/>
            <a:r>
              <a:rPr lang="en-US" sz="1100">
                <a:solidFill>
                  <a:schemeClr val="tx2"/>
                </a:solidFill>
                <a:ea typeface="MS PGothic" pitchFamily="34" charset="-128"/>
              </a:rPr>
              <a:t>Training</a:t>
            </a:r>
          </a:p>
        </p:txBody>
      </p:sp>
      <p:sp>
        <p:nvSpPr>
          <p:cNvPr id="92223" name="AutoShape 109"/>
          <p:cNvSpPr>
            <a:spLocks noChangeArrowheads="1"/>
          </p:cNvSpPr>
          <p:nvPr/>
        </p:nvSpPr>
        <p:spPr bwMode="auto">
          <a:xfrm>
            <a:off x="9632950" y="1025525"/>
            <a:ext cx="2012950" cy="287338"/>
          </a:xfrm>
          <a:prstGeom prst="roundRect">
            <a:avLst>
              <a:gd name="adj" fmla="val 11394"/>
            </a:avLst>
          </a:prstGeom>
          <a:solidFill>
            <a:schemeClr val="bg1"/>
          </a:solidFill>
          <a:ln w="6350" algn="ctr">
            <a:solidFill>
              <a:srgbClr val="000099"/>
            </a:solidFill>
            <a:round/>
            <a:headEnd/>
            <a:tailEnd/>
          </a:ln>
        </p:spPr>
        <p:txBody>
          <a:bodyPr anchor="ctr"/>
          <a:lstStyle/>
          <a:p>
            <a:pPr defTabSz="914400"/>
            <a:r>
              <a:rPr lang="en-US" sz="1100">
                <a:solidFill>
                  <a:schemeClr val="tx2"/>
                </a:solidFill>
                <a:ea typeface="MS PGothic" pitchFamily="34" charset="-128"/>
              </a:rPr>
              <a:t>Control</a:t>
            </a:r>
          </a:p>
        </p:txBody>
      </p:sp>
      <p:sp>
        <p:nvSpPr>
          <p:cNvPr id="92224" name="AutoShape 104"/>
          <p:cNvSpPr>
            <a:spLocks noChangeArrowheads="1"/>
          </p:cNvSpPr>
          <p:nvPr/>
        </p:nvSpPr>
        <p:spPr bwMode="auto">
          <a:xfrm>
            <a:off x="268288" y="1563688"/>
            <a:ext cx="1025525" cy="420687"/>
          </a:xfrm>
          <a:prstGeom prst="flowChartMagneticDisk">
            <a:avLst/>
          </a:prstGeom>
          <a:solidFill>
            <a:srgbClr val="EAEAEA"/>
          </a:solidFill>
          <a:ln w="3175">
            <a:solidFill>
              <a:srgbClr val="969696"/>
            </a:solidFill>
            <a:round/>
            <a:headEnd/>
            <a:tailEnd/>
          </a:ln>
        </p:spPr>
        <p:txBody>
          <a:bodyPr lIns="0" rIns="0" anchor="ctr"/>
          <a:lstStyle/>
          <a:p>
            <a:pPr defTabSz="914400">
              <a:lnSpc>
                <a:spcPct val="80000"/>
              </a:lnSpc>
            </a:pPr>
            <a:r>
              <a:rPr lang="en-US" sz="800">
                <a:ea typeface="MS PGothic" pitchFamily="34" charset="-128"/>
              </a:rPr>
              <a:t/>
            </a:r>
            <a:br>
              <a:rPr lang="en-US" sz="800">
                <a:ea typeface="MS PGothic" pitchFamily="34" charset="-128"/>
              </a:rPr>
            </a:br>
            <a:r>
              <a:rPr lang="en-US" sz="800">
                <a:ea typeface="MS PGothic" pitchFamily="34" charset="-128"/>
              </a:rPr>
              <a:t>Internal / External Lists</a:t>
            </a:r>
          </a:p>
        </p:txBody>
      </p:sp>
      <p:grpSp>
        <p:nvGrpSpPr>
          <p:cNvPr id="92225" name="Group 67"/>
          <p:cNvGrpSpPr>
            <a:grpSpLocks/>
          </p:cNvGrpSpPr>
          <p:nvPr/>
        </p:nvGrpSpPr>
        <p:grpSpPr bwMode="auto">
          <a:xfrm>
            <a:off x="2333625" y="1504950"/>
            <a:ext cx="4503738" cy="4754563"/>
            <a:chOff x="1156" y="965"/>
            <a:chExt cx="2087" cy="2995"/>
          </a:xfrm>
        </p:grpSpPr>
        <p:sp>
          <p:nvSpPr>
            <p:cNvPr id="92228" name="Rectangle 20"/>
            <p:cNvSpPr>
              <a:spLocks noChangeArrowheads="1"/>
            </p:cNvSpPr>
            <p:nvPr/>
          </p:nvSpPr>
          <p:spPr bwMode="auto">
            <a:xfrm>
              <a:off x="2940" y="3261"/>
              <a:ext cx="115" cy="211"/>
            </a:xfrm>
            <a:prstGeom prst="rect">
              <a:avLst/>
            </a:prstGeom>
            <a:noFill/>
            <a:ln w="12700" algn="ctr">
              <a:solidFill>
                <a:srgbClr val="000099"/>
              </a:solidFill>
              <a:miter lim="800000"/>
              <a:headEnd/>
              <a:tailEnd/>
            </a:ln>
          </p:spPr>
          <p:txBody>
            <a:bodyPr wrap="none" anchor="ctr"/>
            <a:lstStyle/>
            <a:p>
              <a:pPr defTabSz="914400"/>
              <a:endParaRPr lang="en-ZA" sz="1800">
                <a:ea typeface="MS PGothic" pitchFamily="34" charset="-128"/>
              </a:endParaRPr>
            </a:p>
          </p:txBody>
        </p:sp>
        <p:sp>
          <p:nvSpPr>
            <p:cNvPr id="92229" name="AutoShape 36"/>
            <p:cNvSpPr>
              <a:spLocks noChangeArrowheads="1"/>
            </p:cNvSpPr>
            <p:nvPr/>
          </p:nvSpPr>
          <p:spPr bwMode="auto">
            <a:xfrm>
              <a:off x="1157" y="1730"/>
              <a:ext cx="2086" cy="697"/>
            </a:xfrm>
            <a:prstGeom prst="roundRect">
              <a:avLst>
                <a:gd name="adj" fmla="val 11194"/>
              </a:avLst>
            </a:prstGeom>
            <a:solidFill>
              <a:schemeClr val="accent1"/>
            </a:solidFill>
            <a:ln w="12700" algn="ctr">
              <a:solidFill>
                <a:srgbClr val="000099"/>
              </a:solidFill>
              <a:round/>
              <a:headEnd/>
              <a:tailEnd/>
            </a:ln>
          </p:spPr>
          <p:txBody>
            <a:bodyPr wrap="none"/>
            <a:lstStyle/>
            <a:p>
              <a:pPr defTabSz="914400"/>
              <a:r>
                <a:rPr lang="en-ZA" sz="1400">
                  <a:ea typeface="MS PGothic" pitchFamily="34" charset="-128"/>
                </a:rPr>
                <a:t>Anti-Money Laundering </a:t>
              </a:r>
              <a:br>
                <a:rPr lang="en-ZA" sz="1400">
                  <a:ea typeface="MS PGothic" pitchFamily="34" charset="-128"/>
                </a:rPr>
              </a:br>
              <a:r>
                <a:rPr lang="en-ZA" sz="1400">
                  <a:ea typeface="MS PGothic" pitchFamily="34" charset="-128"/>
                </a:rPr>
                <a:t>and Terrorist Finance</a:t>
              </a:r>
            </a:p>
          </p:txBody>
        </p:sp>
        <p:sp>
          <p:nvSpPr>
            <p:cNvPr id="92230" name="AutoShape 36"/>
            <p:cNvSpPr>
              <a:spLocks noChangeArrowheads="1"/>
            </p:cNvSpPr>
            <p:nvPr/>
          </p:nvSpPr>
          <p:spPr bwMode="auto">
            <a:xfrm>
              <a:off x="1156" y="965"/>
              <a:ext cx="2086" cy="697"/>
            </a:xfrm>
            <a:prstGeom prst="roundRect">
              <a:avLst>
                <a:gd name="adj" fmla="val 11194"/>
              </a:avLst>
            </a:prstGeom>
            <a:solidFill>
              <a:schemeClr val="accent1"/>
            </a:solidFill>
            <a:ln w="12700" algn="ctr">
              <a:solidFill>
                <a:srgbClr val="000099"/>
              </a:solidFill>
              <a:round/>
              <a:headEnd/>
              <a:tailEnd/>
            </a:ln>
          </p:spPr>
          <p:txBody>
            <a:bodyPr wrap="none"/>
            <a:lstStyle/>
            <a:p>
              <a:pPr defTabSz="914400"/>
              <a:r>
                <a:rPr lang="en-ZA" sz="1400">
                  <a:ea typeface="MS PGothic" pitchFamily="34" charset="-128"/>
                </a:rPr>
                <a:t>Customer Authentication</a:t>
              </a:r>
            </a:p>
          </p:txBody>
        </p:sp>
        <p:sp>
          <p:nvSpPr>
            <p:cNvPr id="92231" name="AutoShape 36"/>
            <p:cNvSpPr>
              <a:spLocks noChangeArrowheads="1"/>
            </p:cNvSpPr>
            <p:nvPr/>
          </p:nvSpPr>
          <p:spPr bwMode="auto">
            <a:xfrm>
              <a:off x="1156" y="2496"/>
              <a:ext cx="2086" cy="697"/>
            </a:xfrm>
            <a:prstGeom prst="roundRect">
              <a:avLst>
                <a:gd name="adj" fmla="val 11194"/>
              </a:avLst>
            </a:prstGeom>
            <a:solidFill>
              <a:schemeClr val="accent1"/>
            </a:solidFill>
            <a:ln w="12700" algn="ctr">
              <a:solidFill>
                <a:srgbClr val="000099"/>
              </a:solidFill>
              <a:round/>
              <a:headEnd/>
              <a:tailEnd/>
            </a:ln>
          </p:spPr>
          <p:txBody>
            <a:bodyPr wrap="none"/>
            <a:lstStyle/>
            <a:p>
              <a:pPr defTabSz="914400"/>
              <a:r>
                <a:rPr lang="en-ZA" sz="1400">
                  <a:ea typeface="MS PGothic" pitchFamily="34" charset="-128"/>
                </a:rPr>
                <a:t>Risk-Based KYC, CDD, and EDD</a:t>
              </a:r>
            </a:p>
          </p:txBody>
        </p:sp>
        <p:sp>
          <p:nvSpPr>
            <p:cNvPr id="92232" name="AutoShape 36"/>
            <p:cNvSpPr>
              <a:spLocks noChangeArrowheads="1"/>
            </p:cNvSpPr>
            <p:nvPr/>
          </p:nvSpPr>
          <p:spPr bwMode="auto">
            <a:xfrm>
              <a:off x="1156" y="3263"/>
              <a:ext cx="2086" cy="697"/>
            </a:xfrm>
            <a:prstGeom prst="roundRect">
              <a:avLst>
                <a:gd name="adj" fmla="val 11194"/>
              </a:avLst>
            </a:prstGeom>
            <a:solidFill>
              <a:schemeClr val="accent1"/>
            </a:solidFill>
            <a:ln w="12700" algn="ctr">
              <a:solidFill>
                <a:srgbClr val="000099"/>
              </a:solidFill>
              <a:round/>
              <a:headEnd/>
              <a:tailEnd/>
            </a:ln>
          </p:spPr>
          <p:txBody>
            <a:bodyPr wrap="none"/>
            <a:lstStyle/>
            <a:p>
              <a:pPr defTabSz="914400"/>
              <a:r>
                <a:rPr lang="en-ZA" sz="1400">
                  <a:ea typeface="MS PGothic" pitchFamily="34" charset="-128"/>
                </a:rPr>
                <a:t>Fraud Profiling, Prevention and Detection</a:t>
              </a:r>
            </a:p>
          </p:txBody>
        </p:sp>
        <p:sp>
          <p:nvSpPr>
            <p:cNvPr id="92233" name="AutoShape 124"/>
            <p:cNvSpPr>
              <a:spLocks noChangeArrowheads="1"/>
            </p:cNvSpPr>
            <p:nvPr/>
          </p:nvSpPr>
          <p:spPr bwMode="auto">
            <a:xfrm>
              <a:off x="1248" y="2083"/>
              <a:ext cx="634" cy="295"/>
            </a:xfrm>
            <a:prstGeom prst="roundRect">
              <a:avLst>
                <a:gd name="adj" fmla="val 11394"/>
              </a:avLst>
            </a:prstGeom>
            <a:solidFill>
              <a:schemeClr val="bg1"/>
            </a:solidFill>
            <a:ln w="6350" algn="ctr">
              <a:solidFill>
                <a:srgbClr val="000099"/>
              </a:solidFill>
              <a:round/>
              <a:headEnd/>
              <a:tailEnd/>
            </a:ln>
          </p:spPr>
          <p:txBody>
            <a:bodyPr lIns="45720" rIns="45720" anchor="ctr"/>
            <a:lstStyle/>
            <a:p>
              <a:pPr defTabSz="914400">
                <a:lnSpc>
                  <a:spcPct val="80000"/>
                </a:lnSpc>
              </a:pPr>
              <a:r>
                <a:rPr lang="en-US" sz="900">
                  <a:ea typeface="MS PGothic" pitchFamily="34" charset="-128"/>
                </a:rPr>
                <a:t>AML Transaction Monitoring</a:t>
              </a:r>
            </a:p>
          </p:txBody>
        </p:sp>
        <p:sp>
          <p:nvSpPr>
            <p:cNvPr id="92234" name="AutoShape 125"/>
            <p:cNvSpPr>
              <a:spLocks noChangeArrowheads="1"/>
            </p:cNvSpPr>
            <p:nvPr/>
          </p:nvSpPr>
          <p:spPr bwMode="auto">
            <a:xfrm>
              <a:off x="1882" y="2083"/>
              <a:ext cx="634" cy="295"/>
            </a:xfrm>
            <a:prstGeom prst="roundRect">
              <a:avLst>
                <a:gd name="adj" fmla="val 11394"/>
              </a:avLst>
            </a:prstGeom>
            <a:solidFill>
              <a:schemeClr val="bg1"/>
            </a:solidFill>
            <a:ln w="6350" algn="ctr">
              <a:solidFill>
                <a:srgbClr val="000099"/>
              </a:solidFill>
              <a:round/>
              <a:headEnd/>
              <a:tailEnd/>
            </a:ln>
          </p:spPr>
          <p:txBody>
            <a:bodyPr lIns="45720" rIns="45720" anchor="ctr"/>
            <a:lstStyle/>
            <a:p>
              <a:pPr defTabSz="914400">
                <a:lnSpc>
                  <a:spcPct val="80000"/>
                </a:lnSpc>
              </a:pPr>
              <a:r>
                <a:rPr lang="en-US" sz="900">
                  <a:ea typeface="MS PGothic" pitchFamily="34" charset="-128"/>
                </a:rPr>
                <a:t>Large Cash Reporting</a:t>
              </a:r>
            </a:p>
          </p:txBody>
        </p:sp>
        <p:sp>
          <p:nvSpPr>
            <p:cNvPr id="92235" name="AutoShape 126"/>
            <p:cNvSpPr>
              <a:spLocks noChangeArrowheads="1"/>
            </p:cNvSpPr>
            <p:nvPr/>
          </p:nvSpPr>
          <p:spPr bwMode="auto">
            <a:xfrm>
              <a:off x="2518" y="2083"/>
              <a:ext cx="634" cy="295"/>
            </a:xfrm>
            <a:prstGeom prst="roundRect">
              <a:avLst>
                <a:gd name="adj" fmla="val 11394"/>
              </a:avLst>
            </a:prstGeom>
            <a:solidFill>
              <a:schemeClr val="bg1"/>
            </a:solidFill>
            <a:ln w="6350" algn="ctr">
              <a:solidFill>
                <a:srgbClr val="000099"/>
              </a:solidFill>
              <a:round/>
              <a:headEnd/>
              <a:tailEnd/>
            </a:ln>
          </p:spPr>
          <p:txBody>
            <a:bodyPr lIns="45720" rIns="45720" anchor="ctr"/>
            <a:lstStyle/>
            <a:p>
              <a:pPr defTabSz="914400">
                <a:lnSpc>
                  <a:spcPct val="80000"/>
                </a:lnSpc>
              </a:pPr>
              <a:r>
                <a:rPr lang="en-US" sz="900">
                  <a:ea typeface="MS PGothic" pitchFamily="34" charset="-128"/>
                </a:rPr>
                <a:t>Market Surveillance</a:t>
              </a:r>
            </a:p>
          </p:txBody>
        </p:sp>
        <p:sp>
          <p:nvSpPr>
            <p:cNvPr id="92236" name="AutoShape 124"/>
            <p:cNvSpPr>
              <a:spLocks noChangeArrowheads="1"/>
            </p:cNvSpPr>
            <p:nvPr/>
          </p:nvSpPr>
          <p:spPr bwMode="auto">
            <a:xfrm>
              <a:off x="1248" y="2945"/>
              <a:ext cx="634" cy="204"/>
            </a:xfrm>
            <a:prstGeom prst="roundRect">
              <a:avLst>
                <a:gd name="adj" fmla="val 11394"/>
              </a:avLst>
            </a:prstGeom>
            <a:solidFill>
              <a:schemeClr val="bg1"/>
            </a:solidFill>
            <a:ln w="6350" algn="ctr">
              <a:solidFill>
                <a:srgbClr val="000099"/>
              </a:solidFill>
              <a:round/>
              <a:headEnd/>
              <a:tailEnd/>
            </a:ln>
          </p:spPr>
          <p:txBody>
            <a:bodyPr anchor="ctr"/>
            <a:lstStyle/>
            <a:p>
              <a:pPr defTabSz="914400"/>
              <a:r>
                <a:rPr lang="en-US" sz="900">
                  <a:ea typeface="MS PGothic" pitchFamily="34" charset="-128"/>
                </a:rPr>
                <a:t>Suitability</a:t>
              </a:r>
            </a:p>
          </p:txBody>
        </p:sp>
        <p:sp>
          <p:nvSpPr>
            <p:cNvPr id="92237" name="AutoShape 125"/>
            <p:cNvSpPr>
              <a:spLocks noChangeArrowheads="1"/>
            </p:cNvSpPr>
            <p:nvPr/>
          </p:nvSpPr>
          <p:spPr bwMode="auto">
            <a:xfrm>
              <a:off x="1882" y="2945"/>
              <a:ext cx="634" cy="204"/>
            </a:xfrm>
            <a:prstGeom prst="roundRect">
              <a:avLst>
                <a:gd name="adj" fmla="val 11394"/>
              </a:avLst>
            </a:prstGeom>
            <a:solidFill>
              <a:schemeClr val="bg1"/>
            </a:solidFill>
            <a:ln w="6350" algn="ctr">
              <a:solidFill>
                <a:srgbClr val="000099"/>
              </a:solidFill>
              <a:round/>
              <a:headEnd/>
              <a:tailEnd/>
            </a:ln>
          </p:spPr>
          <p:txBody>
            <a:bodyPr anchor="ctr"/>
            <a:lstStyle/>
            <a:p>
              <a:pPr defTabSz="914400"/>
              <a:r>
                <a:rPr lang="en-US" sz="900">
                  <a:ea typeface="MS PGothic" pitchFamily="34" charset="-128"/>
                </a:rPr>
                <a:t>Watch Lists (Sanctions)</a:t>
              </a:r>
            </a:p>
          </p:txBody>
        </p:sp>
        <p:sp>
          <p:nvSpPr>
            <p:cNvPr id="92238" name="AutoShape 153"/>
            <p:cNvSpPr>
              <a:spLocks noChangeArrowheads="1"/>
            </p:cNvSpPr>
            <p:nvPr/>
          </p:nvSpPr>
          <p:spPr bwMode="auto">
            <a:xfrm>
              <a:off x="1882" y="2704"/>
              <a:ext cx="634" cy="218"/>
            </a:xfrm>
            <a:prstGeom prst="roundRect">
              <a:avLst>
                <a:gd name="adj" fmla="val 11394"/>
              </a:avLst>
            </a:prstGeom>
            <a:solidFill>
              <a:schemeClr val="bg1"/>
            </a:solidFill>
            <a:ln w="6350" algn="ctr">
              <a:solidFill>
                <a:srgbClr val="000099"/>
              </a:solidFill>
              <a:round/>
              <a:headEnd/>
              <a:tailEnd/>
            </a:ln>
          </p:spPr>
          <p:txBody>
            <a:bodyPr anchor="ctr"/>
            <a:lstStyle/>
            <a:p>
              <a:pPr defTabSz="914400">
                <a:lnSpc>
                  <a:spcPct val="80000"/>
                </a:lnSpc>
              </a:pPr>
              <a:r>
                <a:rPr lang="en-US" sz="900">
                  <a:ea typeface="MS PGothic" pitchFamily="34" charset="-128"/>
                </a:rPr>
                <a:t>Lifecycle Customer Scoring</a:t>
              </a:r>
            </a:p>
          </p:txBody>
        </p:sp>
        <p:sp>
          <p:nvSpPr>
            <p:cNvPr id="92239" name="AutoShape 155"/>
            <p:cNvSpPr>
              <a:spLocks noChangeArrowheads="1"/>
            </p:cNvSpPr>
            <p:nvPr/>
          </p:nvSpPr>
          <p:spPr bwMode="auto">
            <a:xfrm>
              <a:off x="1248" y="2704"/>
              <a:ext cx="634" cy="218"/>
            </a:xfrm>
            <a:prstGeom prst="roundRect">
              <a:avLst>
                <a:gd name="adj" fmla="val 11394"/>
              </a:avLst>
            </a:prstGeom>
            <a:solidFill>
              <a:schemeClr val="bg1"/>
            </a:solidFill>
            <a:ln w="6350" algn="ctr">
              <a:solidFill>
                <a:srgbClr val="000099"/>
              </a:solidFill>
              <a:round/>
              <a:headEnd/>
              <a:tailEnd/>
            </a:ln>
          </p:spPr>
          <p:txBody>
            <a:bodyPr anchor="ctr"/>
            <a:lstStyle/>
            <a:p>
              <a:pPr defTabSz="914400">
                <a:lnSpc>
                  <a:spcPct val="80000"/>
                </a:lnSpc>
              </a:pPr>
              <a:r>
                <a:rPr lang="en-US" sz="900">
                  <a:ea typeface="MS PGothic" pitchFamily="34" charset="-128"/>
                </a:rPr>
                <a:t>Initial Customer Scoring</a:t>
              </a:r>
            </a:p>
          </p:txBody>
        </p:sp>
        <p:sp>
          <p:nvSpPr>
            <p:cNvPr id="92240" name="AutoShape 125"/>
            <p:cNvSpPr>
              <a:spLocks noChangeArrowheads="1"/>
            </p:cNvSpPr>
            <p:nvPr/>
          </p:nvSpPr>
          <p:spPr bwMode="auto">
            <a:xfrm>
              <a:off x="2518" y="2945"/>
              <a:ext cx="634" cy="204"/>
            </a:xfrm>
            <a:prstGeom prst="roundRect">
              <a:avLst>
                <a:gd name="adj" fmla="val 11394"/>
              </a:avLst>
            </a:prstGeom>
            <a:solidFill>
              <a:schemeClr val="bg1"/>
            </a:solidFill>
            <a:ln w="6350" algn="ctr">
              <a:solidFill>
                <a:srgbClr val="000099"/>
              </a:solidFill>
              <a:round/>
              <a:headEnd/>
              <a:tailEnd/>
            </a:ln>
          </p:spPr>
          <p:txBody>
            <a:bodyPr anchor="ctr"/>
            <a:lstStyle/>
            <a:p>
              <a:pPr defTabSz="914400"/>
              <a:r>
                <a:rPr lang="en-US" sz="900">
                  <a:ea typeface="MS PGothic" pitchFamily="34" charset="-128"/>
                </a:rPr>
                <a:t>High Risk Monitoring</a:t>
              </a:r>
            </a:p>
          </p:txBody>
        </p:sp>
        <p:sp>
          <p:nvSpPr>
            <p:cNvPr id="92241" name="AutoShape 153"/>
            <p:cNvSpPr>
              <a:spLocks noChangeArrowheads="1"/>
            </p:cNvSpPr>
            <p:nvPr/>
          </p:nvSpPr>
          <p:spPr bwMode="auto">
            <a:xfrm>
              <a:off x="2518" y="2704"/>
              <a:ext cx="634" cy="218"/>
            </a:xfrm>
            <a:prstGeom prst="roundRect">
              <a:avLst>
                <a:gd name="adj" fmla="val 11394"/>
              </a:avLst>
            </a:prstGeom>
            <a:solidFill>
              <a:schemeClr val="bg1"/>
            </a:solidFill>
            <a:ln w="6350" algn="ctr">
              <a:solidFill>
                <a:srgbClr val="000099"/>
              </a:solidFill>
              <a:round/>
              <a:headEnd/>
              <a:tailEnd/>
            </a:ln>
          </p:spPr>
          <p:txBody>
            <a:bodyPr anchor="ctr"/>
            <a:lstStyle/>
            <a:p>
              <a:pPr defTabSz="914400">
                <a:lnSpc>
                  <a:spcPct val="80000"/>
                </a:lnSpc>
              </a:pPr>
              <a:r>
                <a:rPr lang="en-US" sz="900">
                  <a:ea typeface="MS PGothic" pitchFamily="34" charset="-128"/>
                </a:rPr>
                <a:t>EDD Processes</a:t>
              </a:r>
            </a:p>
          </p:txBody>
        </p:sp>
        <p:sp>
          <p:nvSpPr>
            <p:cNvPr id="92242" name="AutoShape 125"/>
            <p:cNvSpPr>
              <a:spLocks noChangeArrowheads="1"/>
            </p:cNvSpPr>
            <p:nvPr/>
          </p:nvSpPr>
          <p:spPr bwMode="auto">
            <a:xfrm>
              <a:off x="2123" y="3716"/>
              <a:ext cx="544" cy="204"/>
            </a:xfrm>
            <a:prstGeom prst="roundRect">
              <a:avLst>
                <a:gd name="adj" fmla="val 11394"/>
              </a:avLst>
            </a:prstGeom>
            <a:solidFill>
              <a:schemeClr val="bg1"/>
            </a:solidFill>
            <a:ln w="6350" algn="ctr">
              <a:solidFill>
                <a:srgbClr val="000099"/>
              </a:solidFill>
              <a:round/>
              <a:headEnd/>
              <a:tailEnd/>
            </a:ln>
          </p:spPr>
          <p:txBody>
            <a:bodyPr anchor="ctr"/>
            <a:lstStyle/>
            <a:p>
              <a:pPr defTabSz="914400"/>
              <a:r>
                <a:rPr lang="en-US" sz="900">
                  <a:ea typeface="MS PGothic" pitchFamily="34" charset="-128"/>
                </a:rPr>
                <a:t>Merchant / Device</a:t>
              </a:r>
            </a:p>
          </p:txBody>
        </p:sp>
        <p:sp>
          <p:nvSpPr>
            <p:cNvPr id="92243" name="AutoShape 153"/>
            <p:cNvSpPr>
              <a:spLocks noChangeArrowheads="1"/>
            </p:cNvSpPr>
            <p:nvPr/>
          </p:nvSpPr>
          <p:spPr bwMode="auto">
            <a:xfrm>
              <a:off x="2123" y="3489"/>
              <a:ext cx="544" cy="204"/>
            </a:xfrm>
            <a:prstGeom prst="roundRect">
              <a:avLst>
                <a:gd name="adj" fmla="val 11394"/>
              </a:avLst>
            </a:prstGeom>
            <a:solidFill>
              <a:schemeClr val="bg1"/>
            </a:solidFill>
            <a:ln w="6350" algn="ctr">
              <a:solidFill>
                <a:srgbClr val="000099"/>
              </a:solidFill>
              <a:round/>
              <a:headEnd/>
              <a:tailEnd/>
            </a:ln>
          </p:spPr>
          <p:txBody>
            <a:bodyPr lIns="0" rIns="0" anchor="ctr"/>
            <a:lstStyle/>
            <a:p>
              <a:pPr defTabSz="914400">
                <a:lnSpc>
                  <a:spcPct val="80000"/>
                </a:lnSpc>
              </a:pPr>
              <a:r>
                <a:rPr lang="en-US" sz="900">
                  <a:ea typeface="MS PGothic" pitchFamily="34" charset="-128"/>
                </a:rPr>
                <a:t>Identity / Online</a:t>
              </a:r>
            </a:p>
          </p:txBody>
        </p:sp>
        <p:sp>
          <p:nvSpPr>
            <p:cNvPr id="92244" name="AutoShape 155"/>
            <p:cNvSpPr>
              <a:spLocks noChangeArrowheads="1"/>
            </p:cNvSpPr>
            <p:nvPr/>
          </p:nvSpPr>
          <p:spPr bwMode="auto">
            <a:xfrm>
              <a:off x="1195" y="3489"/>
              <a:ext cx="384" cy="440"/>
            </a:xfrm>
            <a:prstGeom prst="roundRect">
              <a:avLst>
                <a:gd name="adj" fmla="val 11394"/>
              </a:avLst>
            </a:prstGeom>
            <a:solidFill>
              <a:schemeClr val="bg1"/>
            </a:solidFill>
            <a:ln w="6350" algn="ctr">
              <a:solidFill>
                <a:srgbClr val="000099"/>
              </a:solidFill>
              <a:round/>
              <a:headEnd/>
              <a:tailEnd/>
            </a:ln>
          </p:spPr>
          <p:txBody>
            <a:bodyPr lIns="0" rIns="0" anchor="ctr"/>
            <a:lstStyle/>
            <a:p>
              <a:pPr defTabSz="914400">
                <a:lnSpc>
                  <a:spcPct val="80000"/>
                </a:lnSpc>
              </a:pPr>
              <a:r>
                <a:rPr lang="en-US" sz="900">
                  <a:ea typeface="MS PGothic" pitchFamily="34" charset="-128"/>
                </a:rPr>
                <a:t>Products </a:t>
              </a:r>
              <a:br>
                <a:rPr lang="en-US" sz="900">
                  <a:ea typeface="MS PGothic" pitchFamily="34" charset="-128"/>
                </a:rPr>
              </a:br>
              <a:r>
                <a:rPr lang="en-US" sz="700">
                  <a:ea typeface="MS PGothic" pitchFamily="34" charset="-128"/>
                </a:rPr>
                <a:t>(card, deposit, mortgage, etc)</a:t>
              </a:r>
            </a:p>
          </p:txBody>
        </p:sp>
        <p:sp>
          <p:nvSpPr>
            <p:cNvPr id="92245" name="AutoShape 125"/>
            <p:cNvSpPr>
              <a:spLocks noChangeArrowheads="1"/>
            </p:cNvSpPr>
            <p:nvPr/>
          </p:nvSpPr>
          <p:spPr bwMode="auto">
            <a:xfrm>
              <a:off x="2668" y="3716"/>
              <a:ext cx="544" cy="204"/>
            </a:xfrm>
            <a:prstGeom prst="roundRect">
              <a:avLst>
                <a:gd name="adj" fmla="val 11394"/>
              </a:avLst>
            </a:prstGeom>
            <a:solidFill>
              <a:schemeClr val="bg1"/>
            </a:solidFill>
            <a:ln w="6350" algn="ctr">
              <a:solidFill>
                <a:srgbClr val="000099"/>
              </a:solidFill>
              <a:round/>
              <a:headEnd/>
              <a:tailEnd/>
            </a:ln>
          </p:spPr>
          <p:txBody>
            <a:bodyPr anchor="ctr"/>
            <a:lstStyle/>
            <a:p>
              <a:pPr defTabSz="914400"/>
              <a:r>
                <a:rPr lang="en-US" sz="900">
                  <a:ea typeface="MS PGothic" pitchFamily="34" charset="-128"/>
                </a:rPr>
                <a:t>Internal</a:t>
              </a:r>
            </a:p>
          </p:txBody>
        </p:sp>
        <p:sp>
          <p:nvSpPr>
            <p:cNvPr id="92246" name="AutoShape 153"/>
            <p:cNvSpPr>
              <a:spLocks noChangeArrowheads="1"/>
            </p:cNvSpPr>
            <p:nvPr/>
          </p:nvSpPr>
          <p:spPr bwMode="auto">
            <a:xfrm>
              <a:off x="2668" y="3489"/>
              <a:ext cx="544" cy="204"/>
            </a:xfrm>
            <a:prstGeom prst="roundRect">
              <a:avLst>
                <a:gd name="adj" fmla="val 11394"/>
              </a:avLst>
            </a:prstGeom>
            <a:solidFill>
              <a:schemeClr val="bg1"/>
            </a:solidFill>
            <a:ln w="6350" algn="ctr">
              <a:solidFill>
                <a:srgbClr val="000099"/>
              </a:solidFill>
              <a:round/>
              <a:headEnd/>
              <a:tailEnd/>
            </a:ln>
          </p:spPr>
          <p:txBody>
            <a:bodyPr lIns="45720" rIns="45720" anchor="ctr"/>
            <a:lstStyle/>
            <a:p>
              <a:pPr defTabSz="914400">
                <a:lnSpc>
                  <a:spcPct val="80000"/>
                </a:lnSpc>
              </a:pPr>
              <a:r>
                <a:rPr lang="en-US" sz="900">
                  <a:ea typeface="MS PGothic" pitchFamily="34" charset="-128"/>
                </a:rPr>
                <a:t>Investment</a:t>
              </a:r>
            </a:p>
          </p:txBody>
        </p:sp>
        <p:sp>
          <p:nvSpPr>
            <p:cNvPr id="92247" name="AutoShape 125"/>
            <p:cNvSpPr>
              <a:spLocks noChangeArrowheads="1"/>
            </p:cNvSpPr>
            <p:nvPr/>
          </p:nvSpPr>
          <p:spPr bwMode="auto">
            <a:xfrm>
              <a:off x="1579" y="3716"/>
              <a:ext cx="544" cy="204"/>
            </a:xfrm>
            <a:prstGeom prst="roundRect">
              <a:avLst>
                <a:gd name="adj" fmla="val 11394"/>
              </a:avLst>
            </a:prstGeom>
            <a:solidFill>
              <a:schemeClr val="bg1"/>
            </a:solidFill>
            <a:ln w="6350" algn="ctr">
              <a:solidFill>
                <a:srgbClr val="000099"/>
              </a:solidFill>
              <a:round/>
              <a:headEnd/>
              <a:tailEnd/>
            </a:ln>
          </p:spPr>
          <p:txBody>
            <a:bodyPr anchor="ctr"/>
            <a:lstStyle/>
            <a:p>
              <a:pPr defTabSz="914400"/>
              <a:r>
                <a:rPr lang="en-US" sz="900">
                  <a:ea typeface="MS PGothic" pitchFamily="34" charset="-128"/>
                </a:rPr>
                <a:t>Claims</a:t>
              </a:r>
            </a:p>
          </p:txBody>
        </p:sp>
        <p:sp>
          <p:nvSpPr>
            <p:cNvPr id="92248" name="AutoShape 153"/>
            <p:cNvSpPr>
              <a:spLocks noChangeArrowheads="1"/>
            </p:cNvSpPr>
            <p:nvPr/>
          </p:nvSpPr>
          <p:spPr bwMode="auto">
            <a:xfrm>
              <a:off x="1579" y="3489"/>
              <a:ext cx="544" cy="204"/>
            </a:xfrm>
            <a:prstGeom prst="roundRect">
              <a:avLst>
                <a:gd name="adj" fmla="val 11394"/>
              </a:avLst>
            </a:prstGeom>
            <a:solidFill>
              <a:schemeClr val="bg1"/>
            </a:solidFill>
            <a:ln w="6350" algn="ctr">
              <a:solidFill>
                <a:srgbClr val="000099"/>
              </a:solidFill>
              <a:round/>
              <a:headEnd/>
              <a:tailEnd/>
            </a:ln>
          </p:spPr>
          <p:txBody>
            <a:bodyPr lIns="0" rIns="0" anchor="ctr"/>
            <a:lstStyle/>
            <a:p>
              <a:pPr defTabSz="914400">
                <a:lnSpc>
                  <a:spcPct val="80000"/>
                </a:lnSpc>
              </a:pPr>
              <a:r>
                <a:rPr lang="en-US" sz="900">
                  <a:ea typeface="MS PGothic" pitchFamily="34" charset="-128"/>
                </a:rPr>
                <a:t>Application</a:t>
              </a:r>
            </a:p>
          </p:txBody>
        </p:sp>
        <p:sp>
          <p:nvSpPr>
            <p:cNvPr id="92249" name="AutoShape 125"/>
            <p:cNvSpPr>
              <a:spLocks noChangeArrowheads="1"/>
            </p:cNvSpPr>
            <p:nvPr/>
          </p:nvSpPr>
          <p:spPr bwMode="auto">
            <a:xfrm>
              <a:off x="2123" y="1403"/>
              <a:ext cx="544" cy="204"/>
            </a:xfrm>
            <a:prstGeom prst="roundRect">
              <a:avLst>
                <a:gd name="adj" fmla="val 11394"/>
              </a:avLst>
            </a:prstGeom>
            <a:solidFill>
              <a:schemeClr val="bg1"/>
            </a:solidFill>
            <a:ln w="6350" algn="ctr">
              <a:solidFill>
                <a:srgbClr val="000099"/>
              </a:solidFill>
              <a:round/>
              <a:headEnd/>
              <a:tailEnd/>
            </a:ln>
          </p:spPr>
          <p:txBody>
            <a:bodyPr lIns="0" rIns="0" anchor="ctr"/>
            <a:lstStyle/>
            <a:p>
              <a:pPr defTabSz="914400">
                <a:lnSpc>
                  <a:spcPct val="80000"/>
                </a:lnSpc>
              </a:pPr>
              <a:r>
                <a:rPr lang="en-US" sz="900">
                  <a:ea typeface="MS PGothic" pitchFamily="34" charset="-128"/>
                </a:rPr>
                <a:t>Device Profiling</a:t>
              </a:r>
            </a:p>
          </p:txBody>
        </p:sp>
        <p:sp>
          <p:nvSpPr>
            <p:cNvPr id="92250" name="AutoShape 153"/>
            <p:cNvSpPr>
              <a:spLocks noChangeArrowheads="1"/>
            </p:cNvSpPr>
            <p:nvPr/>
          </p:nvSpPr>
          <p:spPr bwMode="auto">
            <a:xfrm>
              <a:off x="2123" y="1176"/>
              <a:ext cx="544" cy="204"/>
            </a:xfrm>
            <a:prstGeom prst="roundRect">
              <a:avLst>
                <a:gd name="adj" fmla="val 11394"/>
              </a:avLst>
            </a:prstGeom>
            <a:solidFill>
              <a:schemeClr val="bg1"/>
            </a:solidFill>
            <a:ln w="6350" algn="ctr">
              <a:solidFill>
                <a:srgbClr val="000099"/>
              </a:solidFill>
              <a:round/>
              <a:headEnd/>
              <a:tailEnd/>
            </a:ln>
          </p:spPr>
          <p:txBody>
            <a:bodyPr lIns="0" rIns="0" anchor="ctr"/>
            <a:lstStyle/>
            <a:p>
              <a:pPr defTabSz="914400">
                <a:lnSpc>
                  <a:spcPct val="80000"/>
                </a:lnSpc>
              </a:pPr>
              <a:r>
                <a:rPr lang="en-US" sz="900">
                  <a:ea typeface="MS PGothic" pitchFamily="34" charset="-128"/>
                </a:rPr>
                <a:t>Identity Management</a:t>
              </a:r>
            </a:p>
          </p:txBody>
        </p:sp>
        <p:sp>
          <p:nvSpPr>
            <p:cNvPr id="92251" name="AutoShape 155"/>
            <p:cNvSpPr>
              <a:spLocks noChangeArrowheads="1"/>
            </p:cNvSpPr>
            <p:nvPr/>
          </p:nvSpPr>
          <p:spPr bwMode="auto">
            <a:xfrm>
              <a:off x="1195" y="1176"/>
              <a:ext cx="384" cy="440"/>
            </a:xfrm>
            <a:prstGeom prst="roundRect">
              <a:avLst>
                <a:gd name="adj" fmla="val 11394"/>
              </a:avLst>
            </a:prstGeom>
            <a:solidFill>
              <a:schemeClr val="bg1"/>
            </a:solidFill>
            <a:ln w="6350" algn="ctr">
              <a:solidFill>
                <a:srgbClr val="000099"/>
              </a:solidFill>
              <a:round/>
              <a:headEnd/>
              <a:tailEnd/>
            </a:ln>
          </p:spPr>
          <p:txBody>
            <a:bodyPr lIns="0" rIns="0" anchor="ctr"/>
            <a:lstStyle/>
            <a:p>
              <a:pPr defTabSz="914400">
                <a:lnSpc>
                  <a:spcPct val="80000"/>
                </a:lnSpc>
              </a:pPr>
              <a:r>
                <a:rPr lang="en-US" sz="900">
                  <a:ea typeface="MS PGothic" pitchFamily="34" charset="-128"/>
                </a:rPr>
                <a:t>Channels </a:t>
              </a:r>
              <a:br>
                <a:rPr lang="en-US" sz="900">
                  <a:ea typeface="MS PGothic" pitchFamily="34" charset="-128"/>
                </a:rPr>
              </a:br>
              <a:r>
                <a:rPr lang="en-US" sz="700">
                  <a:ea typeface="MS PGothic" pitchFamily="34" charset="-128"/>
                </a:rPr>
                <a:t>(ATM, POS, Branch, Online, Mobile, etc)</a:t>
              </a:r>
            </a:p>
          </p:txBody>
        </p:sp>
        <p:sp>
          <p:nvSpPr>
            <p:cNvPr id="92252" name="AutoShape 125"/>
            <p:cNvSpPr>
              <a:spLocks noChangeArrowheads="1"/>
            </p:cNvSpPr>
            <p:nvPr/>
          </p:nvSpPr>
          <p:spPr bwMode="auto">
            <a:xfrm>
              <a:off x="2668" y="1403"/>
              <a:ext cx="544" cy="204"/>
            </a:xfrm>
            <a:prstGeom prst="roundRect">
              <a:avLst>
                <a:gd name="adj" fmla="val 11394"/>
              </a:avLst>
            </a:prstGeom>
            <a:solidFill>
              <a:schemeClr val="bg1"/>
            </a:solidFill>
            <a:ln w="6350" algn="ctr">
              <a:solidFill>
                <a:srgbClr val="000099"/>
              </a:solidFill>
              <a:round/>
              <a:headEnd/>
              <a:tailEnd/>
            </a:ln>
          </p:spPr>
          <p:txBody>
            <a:bodyPr lIns="0" rIns="0" anchor="ctr"/>
            <a:lstStyle/>
            <a:p>
              <a:pPr defTabSz="914400">
                <a:lnSpc>
                  <a:spcPct val="80000"/>
                </a:lnSpc>
              </a:pPr>
              <a:r>
                <a:rPr lang="en-US" sz="900">
                  <a:ea typeface="MS PGothic" pitchFamily="34" charset="-128"/>
                </a:rPr>
                <a:t>Federation</a:t>
              </a:r>
            </a:p>
          </p:txBody>
        </p:sp>
        <p:sp>
          <p:nvSpPr>
            <p:cNvPr id="92253" name="AutoShape 153"/>
            <p:cNvSpPr>
              <a:spLocks noChangeArrowheads="1"/>
            </p:cNvSpPr>
            <p:nvPr/>
          </p:nvSpPr>
          <p:spPr bwMode="auto">
            <a:xfrm>
              <a:off x="2668" y="1176"/>
              <a:ext cx="544" cy="204"/>
            </a:xfrm>
            <a:prstGeom prst="roundRect">
              <a:avLst>
                <a:gd name="adj" fmla="val 11394"/>
              </a:avLst>
            </a:prstGeom>
            <a:solidFill>
              <a:schemeClr val="bg1"/>
            </a:solidFill>
            <a:ln w="6350" algn="ctr">
              <a:solidFill>
                <a:srgbClr val="000099"/>
              </a:solidFill>
              <a:round/>
              <a:headEnd/>
              <a:tailEnd/>
            </a:ln>
          </p:spPr>
          <p:txBody>
            <a:bodyPr lIns="0" rIns="0" anchor="ctr"/>
            <a:lstStyle/>
            <a:p>
              <a:pPr defTabSz="914400">
                <a:lnSpc>
                  <a:spcPct val="80000"/>
                </a:lnSpc>
              </a:pPr>
              <a:r>
                <a:rPr lang="en-US" sz="900">
                  <a:ea typeface="MS PGothic" pitchFamily="34" charset="-128"/>
                </a:rPr>
                <a:t>Compromise Surveillance</a:t>
              </a:r>
            </a:p>
          </p:txBody>
        </p:sp>
        <p:sp>
          <p:nvSpPr>
            <p:cNvPr id="92254" name="AutoShape 125"/>
            <p:cNvSpPr>
              <a:spLocks noChangeArrowheads="1"/>
            </p:cNvSpPr>
            <p:nvPr/>
          </p:nvSpPr>
          <p:spPr bwMode="auto">
            <a:xfrm>
              <a:off x="1579" y="1403"/>
              <a:ext cx="544" cy="204"/>
            </a:xfrm>
            <a:prstGeom prst="roundRect">
              <a:avLst>
                <a:gd name="adj" fmla="val 11394"/>
              </a:avLst>
            </a:prstGeom>
            <a:solidFill>
              <a:schemeClr val="bg1"/>
            </a:solidFill>
            <a:ln w="6350" algn="ctr">
              <a:solidFill>
                <a:srgbClr val="000099"/>
              </a:solidFill>
              <a:round/>
              <a:headEnd/>
              <a:tailEnd/>
            </a:ln>
          </p:spPr>
          <p:txBody>
            <a:bodyPr lIns="0" rIns="0" anchor="ctr"/>
            <a:lstStyle/>
            <a:p>
              <a:pPr defTabSz="914400">
                <a:lnSpc>
                  <a:spcPct val="80000"/>
                </a:lnSpc>
              </a:pPr>
              <a:r>
                <a:rPr lang="en-US" sz="900">
                  <a:ea typeface="MS PGothic" pitchFamily="34" charset="-128"/>
                </a:rPr>
                <a:t>Authentication</a:t>
              </a:r>
            </a:p>
          </p:txBody>
        </p:sp>
        <p:sp>
          <p:nvSpPr>
            <p:cNvPr id="92255" name="AutoShape 153"/>
            <p:cNvSpPr>
              <a:spLocks noChangeArrowheads="1"/>
            </p:cNvSpPr>
            <p:nvPr/>
          </p:nvSpPr>
          <p:spPr bwMode="auto">
            <a:xfrm>
              <a:off x="1579" y="1176"/>
              <a:ext cx="544" cy="204"/>
            </a:xfrm>
            <a:prstGeom prst="roundRect">
              <a:avLst>
                <a:gd name="adj" fmla="val 11394"/>
              </a:avLst>
            </a:prstGeom>
            <a:solidFill>
              <a:schemeClr val="bg1"/>
            </a:solidFill>
            <a:ln w="6350" algn="ctr">
              <a:solidFill>
                <a:srgbClr val="000099"/>
              </a:solidFill>
              <a:round/>
              <a:headEnd/>
              <a:tailEnd/>
            </a:ln>
          </p:spPr>
          <p:txBody>
            <a:bodyPr lIns="0" rIns="0" anchor="ctr"/>
            <a:lstStyle/>
            <a:p>
              <a:pPr defTabSz="914400">
                <a:lnSpc>
                  <a:spcPct val="80000"/>
                </a:lnSpc>
              </a:pPr>
              <a:r>
                <a:rPr lang="en-US" sz="900">
                  <a:ea typeface="MS PGothic" pitchFamily="34" charset="-128"/>
                </a:rPr>
                <a:t>Security Policy Management</a:t>
              </a:r>
            </a:p>
          </p:txBody>
        </p:sp>
      </p:grpSp>
      <p:sp>
        <p:nvSpPr>
          <p:cNvPr id="92226" name="AutoShape 86"/>
          <p:cNvSpPr>
            <a:spLocks noChangeArrowheads="1"/>
          </p:cNvSpPr>
          <p:nvPr/>
        </p:nvSpPr>
        <p:spPr bwMode="auto">
          <a:xfrm>
            <a:off x="7715250" y="5540375"/>
            <a:ext cx="958850" cy="623888"/>
          </a:xfrm>
          <a:prstGeom prst="roundRect">
            <a:avLst>
              <a:gd name="adj" fmla="val 11394"/>
            </a:avLst>
          </a:prstGeom>
          <a:solidFill>
            <a:schemeClr val="bg1"/>
          </a:solidFill>
          <a:ln w="6350" algn="ctr">
            <a:solidFill>
              <a:srgbClr val="000099"/>
            </a:solidFill>
            <a:round/>
            <a:headEnd/>
            <a:tailEnd/>
          </a:ln>
        </p:spPr>
        <p:txBody>
          <a:bodyPr lIns="0" rIns="0" anchor="ctr"/>
          <a:lstStyle/>
          <a:p>
            <a:pPr defTabSz="914400">
              <a:lnSpc>
                <a:spcPct val="80000"/>
              </a:lnSpc>
            </a:pPr>
            <a:r>
              <a:rPr lang="en-US" sz="900">
                <a:ea typeface="MS PGothic" pitchFamily="34" charset="-128"/>
              </a:rPr>
              <a:t>Auto-Disposition</a:t>
            </a:r>
            <a:endParaRPr lang="en-US" sz="1100">
              <a:ea typeface="MS PGothic" pitchFamily="34" charset="-128"/>
            </a:endParaRPr>
          </a:p>
        </p:txBody>
      </p:sp>
      <p:sp>
        <p:nvSpPr>
          <p:cNvPr id="92227" name="Oval 7"/>
          <p:cNvSpPr>
            <a:spLocks noChangeArrowheads="1"/>
          </p:cNvSpPr>
          <p:nvPr/>
        </p:nvSpPr>
        <p:spPr bwMode="auto">
          <a:xfrm>
            <a:off x="10696575" y="592138"/>
            <a:ext cx="1398588" cy="1027112"/>
          </a:xfrm>
          <a:prstGeom prst="ellipse">
            <a:avLst/>
          </a:prstGeom>
          <a:gradFill rotWithShape="1">
            <a:gsLst>
              <a:gs pos="0">
                <a:srgbClr val="59D55F"/>
              </a:gs>
              <a:gs pos="100000">
                <a:srgbClr val="089222"/>
              </a:gs>
            </a:gsLst>
            <a:path path="rect">
              <a:fillToRect r="100000" b="100000"/>
            </a:path>
          </a:gradFill>
          <a:ln w="25400" algn="ctr">
            <a:solidFill>
              <a:srgbClr val="59D55F"/>
            </a:solidFill>
            <a:round/>
            <a:headEnd/>
            <a:tailEnd/>
          </a:ln>
        </p:spPr>
        <p:txBody>
          <a:bodyPr wrap="none" anchor="ctr" anchorCtr="1"/>
          <a:lstStyle/>
          <a:p>
            <a:pPr algn="ctr" defTabSz="914400"/>
            <a:r>
              <a:rPr lang="en-US" sz="1600" b="1">
                <a:solidFill>
                  <a:schemeClr val="bg1"/>
                </a:solidFill>
                <a:latin typeface="Calibri" pitchFamily="34" charset="0"/>
                <a:ea typeface="MS PGothic" pitchFamily="34" charset="-128"/>
              </a:rPr>
              <a:t>Financial</a:t>
            </a:r>
          </a:p>
          <a:p>
            <a:pPr algn="ctr" defTabSz="914400"/>
            <a:r>
              <a:rPr lang="en-US" sz="1600" b="1">
                <a:solidFill>
                  <a:schemeClr val="bg1"/>
                </a:solidFill>
                <a:latin typeface="Calibri" pitchFamily="34" charset="0"/>
                <a:ea typeface="MS PGothic" pitchFamily="34" charset="-128"/>
              </a:rPr>
              <a:t>Crimes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a:xfrm>
            <a:off x="676275" y="306388"/>
            <a:ext cx="10334625" cy="701675"/>
          </a:xfrm>
        </p:spPr>
        <p:txBody>
          <a:bodyPr lIns="91440" tIns="45720" rIns="91440" bIns="45720" anchor="t"/>
          <a:lstStyle/>
          <a:p>
            <a:pPr eaLnBrk="1" hangingPunct="1"/>
            <a:r>
              <a:rPr lang="en-GB" sz="2800" smtClean="0"/>
              <a:t>With a framework approach, organisations can progressively transform to a more simplified, strategic infrastructure</a:t>
            </a:r>
          </a:p>
        </p:txBody>
      </p:sp>
      <p:pic>
        <p:nvPicPr>
          <p:cNvPr id="22530" name="Picture 3" descr="Graph_Frameworks_transparent"/>
          <p:cNvPicPr>
            <a:picLocks noChangeAspect="1" noChangeArrowheads="1"/>
          </p:cNvPicPr>
          <p:nvPr/>
        </p:nvPicPr>
        <p:blipFill>
          <a:blip r:embed="rId3"/>
          <a:srcRect/>
          <a:stretch>
            <a:fillRect/>
          </a:stretch>
        </p:blipFill>
        <p:spPr bwMode="auto">
          <a:xfrm>
            <a:off x="1116013" y="1720850"/>
            <a:ext cx="8113712" cy="4572000"/>
          </a:xfrm>
          <a:prstGeom prst="rect">
            <a:avLst/>
          </a:prstGeom>
          <a:noFill/>
          <a:ln w="9525">
            <a:noFill/>
            <a:miter lim="800000"/>
            <a:headEnd/>
            <a:tailEnd/>
          </a:ln>
        </p:spPr>
      </p:pic>
      <p:sp>
        <p:nvSpPr>
          <p:cNvPr id="22531" name="Line 4"/>
          <p:cNvSpPr>
            <a:spLocks noChangeShapeType="1"/>
          </p:cNvSpPr>
          <p:nvPr/>
        </p:nvSpPr>
        <p:spPr bwMode="auto">
          <a:xfrm>
            <a:off x="7921625" y="4105275"/>
            <a:ext cx="2033588" cy="1588"/>
          </a:xfrm>
          <a:prstGeom prst="line">
            <a:avLst/>
          </a:prstGeom>
          <a:noFill/>
          <a:ln w="28575" cap="sq">
            <a:noFill/>
            <a:round/>
            <a:headEnd/>
            <a:tailEnd/>
          </a:ln>
        </p:spPr>
        <p:txBody>
          <a:bodyPr anchor="ctr"/>
          <a:lstStyle/>
          <a:p>
            <a:endParaRPr lang="da-DK"/>
          </a:p>
        </p:txBody>
      </p:sp>
      <p:sp>
        <p:nvSpPr>
          <p:cNvPr id="22532" name="Text Box 5"/>
          <p:cNvSpPr txBox="1">
            <a:spLocks noChangeArrowheads="1"/>
          </p:cNvSpPr>
          <p:nvPr/>
        </p:nvSpPr>
        <p:spPr bwMode="auto">
          <a:xfrm>
            <a:off x="9456738" y="1657350"/>
            <a:ext cx="2511425" cy="1190625"/>
          </a:xfrm>
          <a:prstGeom prst="rect">
            <a:avLst/>
          </a:prstGeom>
          <a:noFill/>
          <a:ln w="28575">
            <a:noFill/>
            <a:miter lim="800000"/>
            <a:headEnd/>
            <a:tailEnd/>
          </a:ln>
        </p:spPr>
        <p:txBody>
          <a:bodyPr lIns="91432" tIns="45716" rIns="91432" bIns="45716">
            <a:spAutoFit/>
          </a:bodyPr>
          <a:lstStyle/>
          <a:p>
            <a:pPr defTabSz="914400">
              <a:spcBef>
                <a:spcPct val="50000"/>
              </a:spcBef>
            </a:pPr>
            <a:r>
              <a:rPr lang="en-US" sz="1800" i="1">
                <a:ea typeface="MS PGothic" pitchFamily="34" charset="-128"/>
              </a:rPr>
              <a:t>Achieve a simplified and agile strategic infrastructure</a:t>
            </a:r>
          </a:p>
        </p:txBody>
      </p:sp>
      <p:sp>
        <p:nvSpPr>
          <p:cNvPr id="22533" name="Oval 6"/>
          <p:cNvSpPr>
            <a:spLocks noChangeArrowheads="1"/>
          </p:cNvSpPr>
          <p:nvPr/>
        </p:nvSpPr>
        <p:spPr bwMode="auto">
          <a:xfrm>
            <a:off x="8502650" y="1520825"/>
            <a:ext cx="727075" cy="608013"/>
          </a:xfrm>
          <a:prstGeom prst="ellipse">
            <a:avLst/>
          </a:prstGeom>
          <a:solidFill>
            <a:srgbClr val="9A9ADE"/>
          </a:solidFill>
          <a:ln w="9525">
            <a:noFill/>
            <a:round/>
            <a:headEnd/>
            <a:tailEnd/>
          </a:ln>
          <a:effectLst>
            <a:prstShdw prst="shdw17" dist="17961" dir="2700000">
              <a:srgbClr val="5C5C85"/>
            </a:prstShdw>
          </a:effectLst>
        </p:spPr>
        <p:txBody>
          <a:bodyPr lIns="91432" tIns="45716" rIns="91432" bIns="45716" anchor="ctr">
            <a:spAutoFit/>
          </a:bodyPr>
          <a:lstStyle/>
          <a:p>
            <a:pPr algn="ctr" defTabSz="914400"/>
            <a:r>
              <a:rPr lang="en-US" b="1">
                <a:ea typeface="MS PGothic" pitchFamily="34" charset="-128"/>
              </a:rPr>
              <a:t>3</a:t>
            </a:r>
          </a:p>
        </p:txBody>
      </p:sp>
      <p:sp>
        <p:nvSpPr>
          <p:cNvPr id="22534" name="Text Box 7"/>
          <p:cNvSpPr txBox="1">
            <a:spLocks noChangeArrowheads="1"/>
          </p:cNvSpPr>
          <p:nvPr/>
        </p:nvSpPr>
        <p:spPr bwMode="auto">
          <a:xfrm>
            <a:off x="5200650" y="4933950"/>
            <a:ext cx="3748088" cy="915988"/>
          </a:xfrm>
          <a:prstGeom prst="rect">
            <a:avLst/>
          </a:prstGeom>
          <a:noFill/>
          <a:ln w="28575">
            <a:noFill/>
            <a:miter lim="800000"/>
            <a:headEnd/>
            <a:tailEnd/>
          </a:ln>
        </p:spPr>
        <p:txBody>
          <a:bodyPr lIns="91432" tIns="45716" rIns="91432" bIns="45716">
            <a:spAutoFit/>
          </a:bodyPr>
          <a:lstStyle/>
          <a:p>
            <a:pPr defTabSz="914400">
              <a:spcBef>
                <a:spcPct val="50000"/>
              </a:spcBef>
            </a:pPr>
            <a:r>
              <a:rPr lang="en-US" sz="1800" i="1">
                <a:ea typeface="MS PGothic" pitchFamily="34" charset="-128"/>
              </a:rPr>
              <a:t>Pick a framework project and start rationalizing to deliver a quick ROI</a:t>
            </a:r>
          </a:p>
        </p:txBody>
      </p:sp>
      <p:sp>
        <p:nvSpPr>
          <p:cNvPr id="22535" name="Oval 8"/>
          <p:cNvSpPr>
            <a:spLocks noChangeArrowheads="1"/>
          </p:cNvSpPr>
          <p:nvPr/>
        </p:nvSpPr>
        <p:spPr bwMode="auto">
          <a:xfrm>
            <a:off x="4187825" y="5046663"/>
            <a:ext cx="815975" cy="608012"/>
          </a:xfrm>
          <a:prstGeom prst="ellipse">
            <a:avLst/>
          </a:prstGeom>
          <a:solidFill>
            <a:srgbClr val="9A9ADE"/>
          </a:solidFill>
          <a:ln w="9525" algn="ctr">
            <a:noFill/>
            <a:round/>
            <a:headEnd/>
            <a:tailEnd/>
          </a:ln>
          <a:effectLst>
            <a:prstShdw prst="shdw17" dist="17961" dir="2700000">
              <a:srgbClr val="5C5C85"/>
            </a:prstShdw>
          </a:effectLst>
        </p:spPr>
        <p:txBody>
          <a:bodyPr lIns="91432" tIns="45716" rIns="91432" bIns="45716" anchor="ctr">
            <a:spAutoFit/>
          </a:bodyPr>
          <a:lstStyle/>
          <a:p>
            <a:pPr algn="ctr" defTabSz="914400"/>
            <a:r>
              <a:rPr lang="en-US" b="1">
                <a:ea typeface="MS PGothic" pitchFamily="34" charset="-128"/>
              </a:rPr>
              <a:t>1</a:t>
            </a:r>
          </a:p>
        </p:txBody>
      </p:sp>
      <p:sp>
        <p:nvSpPr>
          <p:cNvPr id="22536" name="Text Box 9"/>
          <p:cNvSpPr txBox="1">
            <a:spLocks noChangeArrowheads="1"/>
          </p:cNvSpPr>
          <p:nvPr/>
        </p:nvSpPr>
        <p:spPr bwMode="auto">
          <a:xfrm>
            <a:off x="7348538" y="3308350"/>
            <a:ext cx="3440112" cy="915988"/>
          </a:xfrm>
          <a:prstGeom prst="rect">
            <a:avLst/>
          </a:prstGeom>
          <a:noFill/>
          <a:ln w="28575">
            <a:noFill/>
            <a:miter lim="800000"/>
            <a:headEnd/>
            <a:tailEnd/>
          </a:ln>
        </p:spPr>
        <p:txBody>
          <a:bodyPr lIns="91432" tIns="45716" rIns="91432" bIns="45716">
            <a:spAutoFit/>
          </a:bodyPr>
          <a:lstStyle/>
          <a:p>
            <a:pPr defTabSz="914400">
              <a:spcBef>
                <a:spcPct val="50000"/>
              </a:spcBef>
            </a:pPr>
            <a:r>
              <a:rPr lang="en-US" sz="1800" i="1">
                <a:ea typeface="MS PGothic" pitchFamily="34" charset="-128"/>
              </a:rPr>
              <a:t>Build on the value of previous projects and reuse assets</a:t>
            </a:r>
          </a:p>
        </p:txBody>
      </p:sp>
      <p:sp>
        <p:nvSpPr>
          <p:cNvPr id="22537" name="Oval 10"/>
          <p:cNvSpPr>
            <a:spLocks noChangeArrowheads="1"/>
          </p:cNvSpPr>
          <p:nvPr/>
        </p:nvSpPr>
        <p:spPr bwMode="auto">
          <a:xfrm>
            <a:off x="6357938" y="3333750"/>
            <a:ext cx="727075" cy="608013"/>
          </a:xfrm>
          <a:prstGeom prst="ellipse">
            <a:avLst/>
          </a:prstGeom>
          <a:solidFill>
            <a:srgbClr val="9A9ADE"/>
          </a:solidFill>
          <a:ln w="9525">
            <a:noFill/>
            <a:round/>
            <a:headEnd/>
            <a:tailEnd/>
          </a:ln>
          <a:effectLst>
            <a:prstShdw prst="shdw17" dist="17961" dir="2700000">
              <a:srgbClr val="5C5C85"/>
            </a:prstShdw>
          </a:effectLst>
        </p:spPr>
        <p:txBody>
          <a:bodyPr lIns="91432" tIns="45716" rIns="91432" bIns="45716" anchor="ctr">
            <a:spAutoFit/>
          </a:bodyPr>
          <a:lstStyle/>
          <a:p>
            <a:pPr algn="ctr" defTabSz="914400"/>
            <a:r>
              <a:rPr lang="en-US" b="1">
                <a:ea typeface="MS PGothic" pitchFamily="34" charset="-128"/>
              </a:rPr>
              <a:t>2</a:t>
            </a:r>
          </a:p>
        </p:txBody>
      </p:sp>
      <p:sp>
        <p:nvSpPr>
          <p:cNvPr id="22538" name="Rectangle 11"/>
          <p:cNvSpPr>
            <a:spLocks noChangeArrowheads="1"/>
          </p:cNvSpPr>
          <p:nvPr/>
        </p:nvSpPr>
        <p:spPr bwMode="auto">
          <a:xfrm>
            <a:off x="1419225" y="6305550"/>
            <a:ext cx="10042525" cy="396875"/>
          </a:xfrm>
          <a:prstGeom prst="rect">
            <a:avLst/>
          </a:prstGeom>
          <a:noFill/>
          <a:ln w="9525" algn="ctr">
            <a:noFill/>
            <a:miter lim="800000"/>
            <a:headEnd/>
            <a:tailEnd/>
          </a:ln>
        </p:spPr>
        <p:txBody>
          <a:bodyPr anchor="ctr"/>
          <a:lstStyle/>
          <a:p>
            <a:pPr algn="ctr" defTabSz="914400" eaLnBrk="0" hangingPunct="0"/>
            <a:r>
              <a:rPr lang="en-US" sz="2000" b="1" i="1">
                <a:ea typeface="MS PGothic" pitchFamily="34" charset="-128"/>
              </a:rPr>
              <a:t> Increasing reuse and business agility along the way!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p:txBody>
          <a:bodyPr lIns="91440" tIns="45720" rIns="91440" bIns="45720" anchor="t"/>
          <a:lstStyle/>
          <a:p>
            <a:pPr eaLnBrk="1" hangingPunct="1"/>
            <a:r>
              <a:rPr lang="en-GB" sz="2800" smtClean="0"/>
              <a:t>IBM Industry Frameworks </a:t>
            </a:r>
            <a:br>
              <a:rPr lang="en-GB" sz="2800" smtClean="0"/>
            </a:br>
            <a:r>
              <a:rPr lang="en-GB" sz="2800" smtClean="0"/>
              <a:t>- deliver the full power of IBM software to industry solutions</a:t>
            </a:r>
            <a:br>
              <a:rPr lang="en-GB" sz="2800" smtClean="0"/>
            </a:br>
            <a:endParaRPr lang="en-GB" sz="2800" smtClean="0"/>
          </a:p>
        </p:txBody>
      </p:sp>
      <p:pic>
        <p:nvPicPr>
          <p:cNvPr id="24578" name="Picture 3"/>
          <p:cNvPicPr>
            <a:picLocks noChangeAspect="1" noChangeArrowheads="1"/>
          </p:cNvPicPr>
          <p:nvPr/>
        </p:nvPicPr>
        <p:blipFill>
          <a:blip r:embed="rId3"/>
          <a:srcRect/>
          <a:stretch>
            <a:fillRect/>
          </a:stretch>
        </p:blipFill>
        <p:spPr bwMode="auto">
          <a:xfrm>
            <a:off x="415925" y="1620838"/>
            <a:ext cx="11339513" cy="4776787"/>
          </a:xfrm>
          <a:prstGeom prst="rect">
            <a:avLst/>
          </a:prstGeom>
          <a:noFill/>
          <a:ln w="9525" algn="ctr">
            <a:noFill/>
            <a:miter lim="800000"/>
            <a:headEnd/>
            <a:tailEnd/>
          </a:ln>
        </p:spPr>
      </p:pic>
      <p:pic>
        <p:nvPicPr>
          <p:cNvPr id="24579" name="Picture 4"/>
          <p:cNvPicPr>
            <a:picLocks noChangeAspect="1" noChangeArrowheads="1"/>
          </p:cNvPicPr>
          <p:nvPr/>
        </p:nvPicPr>
        <p:blipFill>
          <a:blip r:embed="rId4"/>
          <a:srcRect/>
          <a:stretch>
            <a:fillRect/>
          </a:stretch>
        </p:blipFill>
        <p:spPr bwMode="auto">
          <a:xfrm>
            <a:off x="203200" y="1179513"/>
            <a:ext cx="11763375" cy="500062"/>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2"/>
          <p:cNvSpPr txBox="1">
            <a:spLocks noChangeArrowheads="1"/>
          </p:cNvSpPr>
          <p:nvPr/>
        </p:nvSpPr>
        <p:spPr bwMode="auto">
          <a:xfrm>
            <a:off x="242888" y="138113"/>
            <a:ext cx="11563350" cy="639762"/>
          </a:xfrm>
          <a:prstGeom prst="rect">
            <a:avLst/>
          </a:prstGeom>
          <a:noFill/>
          <a:ln w="9525">
            <a:noFill/>
            <a:round/>
            <a:headEnd/>
            <a:tailEnd/>
          </a:ln>
        </p:spPr>
        <p:txBody>
          <a:bodyPr wrap="none" anchor="ctr"/>
          <a:lstStyle/>
          <a:p>
            <a:pPr defTabSz="914400"/>
            <a:endParaRPr lang="da-DK" sz="1800">
              <a:ea typeface="MS PGothic" pitchFamily="34" charset="-128"/>
            </a:endParaRPr>
          </a:p>
        </p:txBody>
      </p:sp>
      <p:sp>
        <p:nvSpPr>
          <p:cNvPr id="26626" name="AutoShape 3"/>
          <p:cNvSpPr>
            <a:spLocks noChangeArrowheads="1"/>
          </p:cNvSpPr>
          <p:nvPr/>
        </p:nvSpPr>
        <p:spPr bwMode="auto">
          <a:xfrm>
            <a:off x="608013" y="2139950"/>
            <a:ext cx="2473325" cy="2660650"/>
          </a:xfrm>
          <a:prstGeom prst="roundRect">
            <a:avLst>
              <a:gd name="adj" fmla="val 3889"/>
            </a:avLst>
          </a:prstGeom>
          <a:gradFill rotWithShape="0">
            <a:gsLst>
              <a:gs pos="0">
                <a:srgbClr val="9BC1FF">
                  <a:alpha val="78000"/>
                </a:srgbClr>
              </a:gs>
              <a:gs pos="100000">
                <a:srgbClr val="3F80CD"/>
              </a:gs>
            </a:gsLst>
            <a:lin ang="0" scaled="1"/>
          </a:gradFill>
          <a:ln w="9360">
            <a:solidFill>
              <a:srgbClr val="4A7EBB"/>
            </a:solidFill>
            <a:miter lim="800000"/>
            <a:headEnd/>
            <a:tailEnd/>
          </a:ln>
        </p:spPr>
        <p:txBody>
          <a:bodyPr wrap="none" anchor="ctr"/>
          <a:lstStyle/>
          <a:p>
            <a:pPr defTabSz="914400"/>
            <a:endParaRPr lang="da-DK" sz="1800">
              <a:ea typeface="MS PGothic" pitchFamily="34" charset="-128"/>
            </a:endParaRPr>
          </a:p>
        </p:txBody>
      </p:sp>
      <p:sp>
        <p:nvSpPr>
          <p:cNvPr id="26627" name="AutoShape 4"/>
          <p:cNvSpPr>
            <a:spLocks noChangeArrowheads="1"/>
          </p:cNvSpPr>
          <p:nvPr/>
        </p:nvSpPr>
        <p:spPr bwMode="auto">
          <a:xfrm>
            <a:off x="608013" y="1371600"/>
            <a:ext cx="10955337" cy="584200"/>
          </a:xfrm>
          <a:prstGeom prst="roundRect">
            <a:avLst>
              <a:gd name="adj" fmla="val 16667"/>
            </a:avLst>
          </a:prstGeom>
          <a:gradFill rotWithShape="0">
            <a:gsLst>
              <a:gs pos="0">
                <a:srgbClr val="92D050"/>
              </a:gs>
              <a:gs pos="100000">
                <a:srgbClr val="B8E08C"/>
              </a:gs>
            </a:gsLst>
            <a:lin ang="0" scaled="1"/>
          </a:gradFill>
          <a:ln w="9360">
            <a:solidFill>
              <a:srgbClr val="92D050"/>
            </a:solidFill>
            <a:miter lim="800000"/>
            <a:headEnd/>
            <a:tailEnd/>
          </a:ln>
        </p:spPr>
        <p:txBody>
          <a:bodyPr wrap="none" anchor="ctr"/>
          <a:lstStyle/>
          <a:p>
            <a:pPr defTabSz="914400"/>
            <a:endParaRPr lang="da-DK" sz="1800">
              <a:ea typeface="MS PGothic" pitchFamily="34" charset="-128"/>
            </a:endParaRPr>
          </a:p>
        </p:txBody>
      </p:sp>
      <p:sp>
        <p:nvSpPr>
          <p:cNvPr id="26628" name="Text Box 5"/>
          <p:cNvSpPr txBox="1">
            <a:spLocks noChangeArrowheads="1"/>
          </p:cNvSpPr>
          <p:nvPr/>
        </p:nvSpPr>
        <p:spPr bwMode="auto">
          <a:xfrm>
            <a:off x="2816225" y="1312863"/>
            <a:ext cx="4946650" cy="942975"/>
          </a:xfrm>
          <a:prstGeom prst="rect">
            <a:avLst/>
          </a:prstGeom>
          <a:noFill/>
          <a:ln w="9525">
            <a:noFill/>
            <a:round/>
            <a:headEnd/>
            <a:tailEnd/>
          </a:ln>
        </p:spPr>
        <p:txBody>
          <a:bodyPr wrap="none" lIns="90000" tIns="46800" rIns="90000" bIns="46800"/>
          <a:lstStyle/>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a:solidFill>
                  <a:srgbClr val="000000"/>
                </a:solidFill>
                <a:latin typeface="Calibri" pitchFamily="34" charset="0"/>
                <a:ea typeface="MS Gothic" pitchFamily="49" charset="-128"/>
              </a:rPr>
              <a:t>Industry Solutions </a:t>
            </a:r>
          </a:p>
        </p:txBody>
      </p:sp>
      <p:sp>
        <p:nvSpPr>
          <p:cNvPr id="26629" name="Text Box 6"/>
          <p:cNvSpPr txBox="1">
            <a:spLocks noChangeArrowheads="1"/>
          </p:cNvSpPr>
          <p:nvPr/>
        </p:nvSpPr>
        <p:spPr bwMode="auto">
          <a:xfrm>
            <a:off x="6935788" y="3105150"/>
            <a:ext cx="998537" cy="230188"/>
          </a:xfrm>
          <a:prstGeom prst="rect">
            <a:avLst/>
          </a:prstGeom>
          <a:noFill/>
          <a:ln w="9525">
            <a:noFill/>
            <a:round/>
            <a:headEnd/>
            <a:tailEnd/>
          </a:ln>
        </p:spPr>
        <p:txBody>
          <a:bodyPr wrap="none" lIns="90000" tIns="46800" rIns="90000" bIns="46800"/>
          <a:lstStyle/>
          <a:p>
            <a:pPr defTabSz="45720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b="1">
                <a:solidFill>
                  <a:srgbClr val="FFFFFF"/>
                </a:solidFill>
                <a:latin typeface="Calibri" pitchFamily="34" charset="0"/>
                <a:ea typeface="MS Gothic" pitchFamily="49" charset="-128"/>
              </a:rPr>
              <a:t>Commerce</a:t>
            </a:r>
          </a:p>
        </p:txBody>
      </p:sp>
      <p:sp>
        <p:nvSpPr>
          <p:cNvPr id="26630" name="AutoShape 7"/>
          <p:cNvSpPr>
            <a:spLocks noChangeArrowheads="1"/>
          </p:cNvSpPr>
          <p:nvPr/>
        </p:nvSpPr>
        <p:spPr bwMode="auto">
          <a:xfrm>
            <a:off x="3440113" y="2139950"/>
            <a:ext cx="2471737" cy="2660650"/>
          </a:xfrm>
          <a:prstGeom prst="roundRect">
            <a:avLst>
              <a:gd name="adj" fmla="val 3889"/>
            </a:avLst>
          </a:prstGeom>
          <a:gradFill rotWithShape="0">
            <a:gsLst>
              <a:gs pos="0">
                <a:srgbClr val="9BC1FF">
                  <a:alpha val="78000"/>
                </a:srgbClr>
              </a:gs>
              <a:gs pos="100000">
                <a:srgbClr val="3F80CD"/>
              </a:gs>
            </a:gsLst>
            <a:lin ang="0" scaled="1"/>
          </a:gradFill>
          <a:ln w="9360">
            <a:solidFill>
              <a:srgbClr val="4A7EBB"/>
            </a:solidFill>
            <a:miter lim="800000"/>
            <a:headEnd/>
            <a:tailEnd/>
          </a:ln>
        </p:spPr>
        <p:txBody>
          <a:bodyPr wrap="none" anchor="ctr"/>
          <a:lstStyle/>
          <a:p>
            <a:pPr defTabSz="914400"/>
            <a:endParaRPr lang="da-DK" sz="1800">
              <a:ea typeface="MS PGothic" pitchFamily="34" charset="-128"/>
            </a:endParaRPr>
          </a:p>
        </p:txBody>
      </p:sp>
      <p:sp>
        <p:nvSpPr>
          <p:cNvPr id="26631" name="AutoShape 8"/>
          <p:cNvSpPr>
            <a:spLocks noChangeArrowheads="1"/>
          </p:cNvSpPr>
          <p:nvPr/>
        </p:nvSpPr>
        <p:spPr bwMode="auto">
          <a:xfrm>
            <a:off x="6272213" y="2139950"/>
            <a:ext cx="2471737" cy="2660650"/>
          </a:xfrm>
          <a:prstGeom prst="roundRect">
            <a:avLst>
              <a:gd name="adj" fmla="val 3889"/>
            </a:avLst>
          </a:prstGeom>
          <a:gradFill rotWithShape="0">
            <a:gsLst>
              <a:gs pos="0">
                <a:srgbClr val="9BC1FF">
                  <a:alpha val="78000"/>
                </a:srgbClr>
              </a:gs>
              <a:gs pos="100000">
                <a:srgbClr val="3F80CD"/>
              </a:gs>
            </a:gsLst>
            <a:lin ang="0" scaled="1"/>
          </a:gradFill>
          <a:ln w="9360">
            <a:solidFill>
              <a:srgbClr val="4A7EBB"/>
            </a:solidFill>
            <a:miter lim="800000"/>
            <a:headEnd/>
            <a:tailEnd/>
          </a:ln>
        </p:spPr>
        <p:txBody>
          <a:bodyPr wrap="none" anchor="ctr"/>
          <a:lstStyle/>
          <a:p>
            <a:pPr defTabSz="914400"/>
            <a:endParaRPr lang="da-DK" sz="1800">
              <a:ea typeface="MS PGothic" pitchFamily="34" charset="-128"/>
            </a:endParaRPr>
          </a:p>
        </p:txBody>
      </p:sp>
      <p:sp>
        <p:nvSpPr>
          <p:cNvPr id="26632" name="AutoShape 9"/>
          <p:cNvSpPr>
            <a:spLocks noChangeArrowheads="1"/>
          </p:cNvSpPr>
          <p:nvPr/>
        </p:nvSpPr>
        <p:spPr bwMode="auto">
          <a:xfrm>
            <a:off x="9090025" y="2139950"/>
            <a:ext cx="2473325" cy="2660650"/>
          </a:xfrm>
          <a:prstGeom prst="roundRect">
            <a:avLst>
              <a:gd name="adj" fmla="val 3889"/>
            </a:avLst>
          </a:prstGeom>
          <a:gradFill rotWithShape="0">
            <a:gsLst>
              <a:gs pos="0">
                <a:srgbClr val="9BC1FF">
                  <a:alpha val="78000"/>
                </a:srgbClr>
              </a:gs>
              <a:gs pos="100000">
                <a:srgbClr val="3F80CD"/>
              </a:gs>
            </a:gsLst>
            <a:lin ang="0" scaled="1"/>
          </a:gradFill>
          <a:ln w="9360">
            <a:solidFill>
              <a:srgbClr val="4A7EBB"/>
            </a:solidFill>
            <a:miter lim="800000"/>
            <a:headEnd/>
            <a:tailEnd/>
          </a:ln>
        </p:spPr>
        <p:txBody>
          <a:bodyPr wrap="none" anchor="ctr"/>
          <a:lstStyle/>
          <a:p>
            <a:pPr defTabSz="914400"/>
            <a:endParaRPr lang="da-DK" sz="1800">
              <a:ea typeface="MS PGothic" pitchFamily="34" charset="-128"/>
            </a:endParaRPr>
          </a:p>
        </p:txBody>
      </p:sp>
      <p:sp>
        <p:nvSpPr>
          <p:cNvPr id="26633" name="Text Box 10"/>
          <p:cNvSpPr txBox="1">
            <a:spLocks noChangeArrowheads="1"/>
          </p:cNvSpPr>
          <p:nvPr/>
        </p:nvSpPr>
        <p:spPr bwMode="auto">
          <a:xfrm>
            <a:off x="912813" y="2286000"/>
            <a:ext cx="1825625" cy="487363"/>
          </a:xfrm>
          <a:prstGeom prst="rect">
            <a:avLst/>
          </a:prstGeom>
          <a:noFill/>
          <a:ln w="9525">
            <a:noFill/>
            <a:round/>
            <a:headEnd/>
            <a:tailEnd/>
          </a:ln>
        </p:spPr>
        <p:txBody>
          <a:bodyPr lIns="0" tIns="0" rIns="0" bIns="0"/>
          <a:lstStyle/>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a:solidFill>
                  <a:srgbClr val="000000"/>
                </a:solidFill>
                <a:ea typeface="MS Gothic" pitchFamily="49" charset="-128"/>
              </a:rPr>
              <a:t>B2B &amp;</a:t>
            </a:r>
          </a:p>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a:solidFill>
                  <a:srgbClr val="000000"/>
                </a:solidFill>
                <a:ea typeface="MS Gothic" pitchFamily="49" charset="-128"/>
              </a:rPr>
              <a:t>Commerce</a:t>
            </a:r>
          </a:p>
        </p:txBody>
      </p:sp>
      <p:sp>
        <p:nvSpPr>
          <p:cNvPr id="26634" name="Text Box 11"/>
          <p:cNvSpPr txBox="1">
            <a:spLocks noChangeArrowheads="1"/>
          </p:cNvSpPr>
          <p:nvPr/>
        </p:nvSpPr>
        <p:spPr bwMode="auto">
          <a:xfrm>
            <a:off x="3651250" y="2286000"/>
            <a:ext cx="2130425" cy="730250"/>
          </a:xfrm>
          <a:prstGeom prst="rect">
            <a:avLst/>
          </a:prstGeom>
          <a:noFill/>
          <a:ln w="9525">
            <a:noFill/>
            <a:round/>
            <a:headEnd/>
            <a:tailEnd/>
          </a:ln>
        </p:spPr>
        <p:txBody>
          <a:bodyPr lIns="0" tIns="0" rIns="0" bIns="0"/>
          <a:lstStyle/>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a:solidFill>
                  <a:srgbClr val="000000"/>
                </a:solidFill>
                <a:ea typeface="MS Gothic" pitchFamily="49" charset="-128"/>
              </a:rPr>
              <a:t>Enterprise</a:t>
            </a:r>
          </a:p>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a:solidFill>
                  <a:srgbClr val="000000"/>
                </a:solidFill>
                <a:ea typeface="MS Gothic" pitchFamily="49" charset="-128"/>
              </a:rPr>
              <a:t>Content </a:t>
            </a:r>
          </a:p>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a:solidFill>
                  <a:srgbClr val="000000"/>
                </a:solidFill>
                <a:ea typeface="MS Gothic" pitchFamily="49" charset="-128"/>
              </a:rPr>
              <a:t>Management</a:t>
            </a:r>
          </a:p>
        </p:txBody>
      </p:sp>
      <p:sp>
        <p:nvSpPr>
          <p:cNvPr id="26635" name="Text Box 12"/>
          <p:cNvSpPr txBox="1">
            <a:spLocks noChangeArrowheads="1"/>
          </p:cNvSpPr>
          <p:nvPr/>
        </p:nvSpPr>
        <p:spPr bwMode="auto">
          <a:xfrm>
            <a:off x="6389688" y="2286000"/>
            <a:ext cx="2130425" cy="730250"/>
          </a:xfrm>
          <a:prstGeom prst="rect">
            <a:avLst/>
          </a:prstGeom>
          <a:noFill/>
          <a:ln w="9525">
            <a:noFill/>
            <a:round/>
            <a:headEnd/>
            <a:tailEnd/>
          </a:ln>
        </p:spPr>
        <p:txBody>
          <a:bodyPr lIns="0" tIns="0" rIns="0" bIns="0"/>
          <a:lstStyle/>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a:solidFill>
                  <a:srgbClr val="000000"/>
                </a:solidFill>
                <a:ea typeface="MS Gothic" pitchFamily="49" charset="-128"/>
              </a:rPr>
              <a:t>Enterprise </a:t>
            </a:r>
          </a:p>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a:solidFill>
                  <a:srgbClr val="000000"/>
                </a:solidFill>
                <a:ea typeface="MS Gothic" pitchFamily="49" charset="-128"/>
              </a:rPr>
              <a:t>Marketing </a:t>
            </a:r>
          </a:p>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a:solidFill>
                  <a:srgbClr val="000000"/>
                </a:solidFill>
                <a:ea typeface="MS Gothic" pitchFamily="49" charset="-128"/>
              </a:rPr>
              <a:t>Management</a:t>
            </a:r>
          </a:p>
        </p:txBody>
      </p:sp>
      <p:sp>
        <p:nvSpPr>
          <p:cNvPr id="26636" name="Text Box 13"/>
          <p:cNvSpPr txBox="1">
            <a:spLocks noChangeArrowheads="1"/>
          </p:cNvSpPr>
          <p:nvPr/>
        </p:nvSpPr>
        <p:spPr bwMode="auto">
          <a:xfrm>
            <a:off x="9432925" y="2286000"/>
            <a:ext cx="1825625" cy="276225"/>
          </a:xfrm>
          <a:prstGeom prst="rect">
            <a:avLst/>
          </a:prstGeom>
          <a:noFill/>
          <a:ln w="9525">
            <a:noFill/>
            <a:round/>
            <a:headEnd/>
            <a:tailEnd/>
          </a:ln>
        </p:spPr>
        <p:txBody>
          <a:bodyPr lIns="0" tIns="0" rIns="0" bIns="0"/>
          <a:lstStyle/>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a:solidFill>
                  <a:srgbClr val="000000"/>
                </a:solidFill>
                <a:ea typeface="MS Gothic" pitchFamily="49" charset="-128"/>
              </a:rPr>
              <a:t>Industry</a:t>
            </a:r>
            <a:r>
              <a:rPr lang="en-US" sz="1800" b="1">
                <a:solidFill>
                  <a:srgbClr val="000000"/>
                </a:solidFill>
                <a:ea typeface="MS Gothic" pitchFamily="49" charset="-128"/>
              </a:rPr>
              <a:t> </a:t>
            </a:r>
          </a:p>
        </p:txBody>
      </p:sp>
      <p:sp>
        <p:nvSpPr>
          <p:cNvPr id="26637" name="Text Box 14"/>
          <p:cNvSpPr txBox="1">
            <a:spLocks noChangeArrowheads="1"/>
          </p:cNvSpPr>
          <p:nvPr/>
        </p:nvSpPr>
        <p:spPr bwMode="auto">
          <a:xfrm>
            <a:off x="727075" y="2743200"/>
            <a:ext cx="2738438" cy="898525"/>
          </a:xfrm>
          <a:prstGeom prst="rect">
            <a:avLst/>
          </a:prstGeom>
          <a:noFill/>
          <a:ln w="9525">
            <a:noFill/>
            <a:round/>
            <a:headEnd/>
            <a:tailEnd/>
          </a:ln>
        </p:spPr>
        <p:txBody>
          <a:bodyPr lIns="0" tIns="0" rIns="0" bIns="0"/>
          <a:lstStyle/>
          <a:p>
            <a:pPr defTabSz="457200">
              <a:buClr>
                <a:srgbClr val="000000"/>
              </a:buClr>
              <a:buSzPct val="100000"/>
              <a:buFont typeface="Times New Roman" pitchFamily="18" charset="0"/>
              <a:buNone/>
              <a:tabLst>
                <a:tab pos="-228600" algn="l"/>
                <a:tab pos="228600" algn="l"/>
                <a:tab pos="685800" algn="l"/>
                <a:tab pos="1143000" algn="l"/>
                <a:tab pos="1600200" algn="l"/>
                <a:tab pos="2057400" algn="l"/>
                <a:tab pos="2514600" algn="l"/>
                <a:tab pos="2971800" algn="l"/>
              </a:tabLst>
            </a:pPr>
            <a:r>
              <a:rPr lang="en-US" sz="1200" b="1">
                <a:solidFill>
                  <a:srgbClr val="000000"/>
                </a:solidFill>
                <a:ea typeface="SimSun" pitchFamily="2" charset="-122"/>
              </a:rPr>
              <a:t> </a:t>
            </a:r>
          </a:p>
          <a:p>
            <a:pPr defTabSz="457200">
              <a:buClr>
                <a:srgbClr val="000000"/>
              </a:buClr>
              <a:buSzPct val="100000"/>
              <a:buFont typeface="Times New Roman" pitchFamily="18" charset="0"/>
              <a:buNone/>
              <a:tabLst>
                <a:tab pos="-228600" algn="l"/>
                <a:tab pos="228600" algn="l"/>
                <a:tab pos="685800" algn="l"/>
                <a:tab pos="1143000" algn="l"/>
                <a:tab pos="1600200" algn="l"/>
                <a:tab pos="2057400" algn="l"/>
                <a:tab pos="2514600" algn="l"/>
                <a:tab pos="2971800" algn="l"/>
              </a:tabLst>
            </a:pPr>
            <a:endParaRPr lang="en-US" sz="1000">
              <a:solidFill>
                <a:srgbClr val="000000"/>
              </a:solidFill>
              <a:ea typeface="SimSun" pitchFamily="2" charset="-122"/>
            </a:endParaRPr>
          </a:p>
          <a:p>
            <a:pPr defTabSz="457200">
              <a:buClr>
                <a:srgbClr val="000000"/>
              </a:buClr>
              <a:buSzPct val="100000"/>
              <a:buFont typeface="Times New Roman" pitchFamily="18" charset="0"/>
              <a:buNone/>
              <a:tabLst>
                <a:tab pos="-228600" algn="l"/>
                <a:tab pos="228600" algn="l"/>
                <a:tab pos="685800" algn="l"/>
                <a:tab pos="1143000" algn="l"/>
                <a:tab pos="1600200" algn="l"/>
                <a:tab pos="2057400" algn="l"/>
                <a:tab pos="2514600" algn="l"/>
                <a:tab pos="2971800" algn="l"/>
              </a:tabLst>
            </a:pPr>
            <a:r>
              <a:rPr lang="en-US" sz="1000">
                <a:solidFill>
                  <a:srgbClr val="000000"/>
                </a:solidFill>
                <a:ea typeface="SimSun" pitchFamily="2" charset="-122"/>
              </a:rPr>
              <a:t> </a:t>
            </a:r>
            <a:r>
              <a:rPr lang="en-US" sz="1100">
                <a:solidFill>
                  <a:srgbClr val="000000"/>
                </a:solidFill>
                <a:ea typeface="SimSun" pitchFamily="2" charset="-122"/>
              </a:rPr>
              <a:t>Order management</a:t>
            </a:r>
          </a:p>
          <a:p>
            <a:pPr defTabSz="457200">
              <a:buClr>
                <a:srgbClr val="000000"/>
              </a:buClr>
              <a:buSzPct val="100000"/>
              <a:buFont typeface="Times New Roman" pitchFamily="18" charset="0"/>
              <a:buNone/>
              <a:tabLst>
                <a:tab pos="-228600" algn="l"/>
                <a:tab pos="228600" algn="l"/>
                <a:tab pos="685800" algn="l"/>
                <a:tab pos="1143000" algn="l"/>
                <a:tab pos="1600200" algn="l"/>
                <a:tab pos="2057400" algn="l"/>
                <a:tab pos="2514600" algn="l"/>
                <a:tab pos="2971800" algn="l"/>
              </a:tabLst>
            </a:pPr>
            <a:r>
              <a:rPr lang="en-US" sz="1100">
                <a:solidFill>
                  <a:srgbClr val="000000"/>
                </a:solidFill>
                <a:ea typeface="SimSun" pitchFamily="2" charset="-122"/>
              </a:rPr>
              <a:t> Optimization &amp;  logistics </a:t>
            </a:r>
          </a:p>
        </p:txBody>
      </p:sp>
      <p:pic>
        <p:nvPicPr>
          <p:cNvPr id="26638" name="Picture 15"/>
          <p:cNvPicPr>
            <a:picLocks noChangeAspect="1" noChangeArrowheads="1"/>
          </p:cNvPicPr>
          <p:nvPr/>
        </p:nvPicPr>
        <p:blipFill>
          <a:blip r:embed="rId3"/>
          <a:srcRect/>
          <a:stretch>
            <a:fillRect/>
          </a:stretch>
        </p:blipFill>
        <p:spPr bwMode="auto">
          <a:xfrm>
            <a:off x="706438" y="3886200"/>
            <a:ext cx="1119187" cy="582613"/>
          </a:xfrm>
          <a:prstGeom prst="rect">
            <a:avLst/>
          </a:prstGeom>
          <a:noFill/>
          <a:ln w="9525">
            <a:noFill/>
            <a:round/>
            <a:headEnd/>
            <a:tailEnd/>
          </a:ln>
        </p:spPr>
      </p:pic>
      <p:pic>
        <p:nvPicPr>
          <p:cNvPr id="26639" name="Picture 16"/>
          <p:cNvPicPr>
            <a:picLocks noChangeAspect="1" noChangeArrowheads="1"/>
          </p:cNvPicPr>
          <p:nvPr/>
        </p:nvPicPr>
        <p:blipFill>
          <a:blip r:embed="rId4"/>
          <a:srcRect l="3979"/>
          <a:stretch>
            <a:fillRect/>
          </a:stretch>
        </p:blipFill>
        <p:spPr bwMode="auto">
          <a:xfrm>
            <a:off x="1870075" y="3886200"/>
            <a:ext cx="1173163" cy="431800"/>
          </a:xfrm>
          <a:prstGeom prst="rect">
            <a:avLst/>
          </a:prstGeom>
          <a:noFill/>
          <a:ln w="9525">
            <a:noFill/>
            <a:round/>
            <a:headEnd/>
            <a:tailEnd/>
          </a:ln>
        </p:spPr>
      </p:pic>
      <p:sp>
        <p:nvSpPr>
          <p:cNvPr id="26640" name="Text Box 17"/>
          <p:cNvSpPr txBox="1">
            <a:spLocks noChangeArrowheads="1"/>
          </p:cNvSpPr>
          <p:nvPr/>
        </p:nvSpPr>
        <p:spPr bwMode="auto">
          <a:xfrm>
            <a:off x="1897063" y="4233863"/>
            <a:ext cx="10387012" cy="238125"/>
          </a:xfrm>
          <a:prstGeom prst="rect">
            <a:avLst/>
          </a:prstGeom>
          <a:noFill/>
          <a:ln w="9525">
            <a:noFill/>
            <a:round/>
            <a:headEnd/>
            <a:tailEnd/>
          </a:ln>
        </p:spPr>
        <p:txBody>
          <a:bodyPr wrap="none" lIns="90000" tIns="46800" rIns="90000" bIns="46800"/>
          <a:lstStyle/>
          <a:p>
            <a:pPr defTabSz="457200">
              <a:lnSpc>
                <a:spcPct val="9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b="1">
                <a:solidFill>
                  <a:srgbClr val="FFFFFF"/>
                </a:solidFill>
                <a:latin typeface="Calibri" pitchFamily="34" charset="0"/>
                <a:ea typeface="MS Gothic" pitchFamily="49" charset="-128"/>
              </a:rPr>
              <a:t>Commerce</a:t>
            </a:r>
          </a:p>
        </p:txBody>
      </p:sp>
      <p:sp>
        <p:nvSpPr>
          <p:cNvPr id="26641" name="Text Box 18"/>
          <p:cNvSpPr txBox="1">
            <a:spLocks noChangeArrowheads="1"/>
          </p:cNvSpPr>
          <p:nvPr/>
        </p:nvSpPr>
        <p:spPr bwMode="auto">
          <a:xfrm>
            <a:off x="6086475" y="3189288"/>
            <a:ext cx="2433638" cy="476250"/>
          </a:xfrm>
          <a:prstGeom prst="rect">
            <a:avLst/>
          </a:prstGeom>
          <a:noFill/>
          <a:ln w="9525">
            <a:noFill/>
            <a:round/>
            <a:headEnd/>
            <a:tailEnd/>
          </a:ln>
        </p:spPr>
        <p:txBody>
          <a:bodyPr lIns="0" tIns="0" rIns="0" bIns="0"/>
          <a:lstStyle/>
          <a:p>
            <a:pPr defTabSz="457200">
              <a:buClr>
                <a:srgbClr val="000000"/>
              </a:buClr>
              <a:buSzPct val="100000"/>
              <a:buFont typeface="Times New Roman" pitchFamily="18" charset="0"/>
              <a:buNone/>
              <a:tabLst>
                <a:tab pos="-228600" algn="l"/>
                <a:tab pos="228600" algn="l"/>
                <a:tab pos="685800" algn="l"/>
                <a:tab pos="1143000" algn="l"/>
                <a:tab pos="1600200" algn="l"/>
                <a:tab pos="2057400" algn="l"/>
                <a:tab pos="2514600" algn="l"/>
                <a:tab pos="2971800" algn="l"/>
              </a:tabLst>
            </a:pPr>
            <a:endParaRPr lang="en-US" sz="1100" b="1">
              <a:solidFill>
                <a:srgbClr val="000000"/>
              </a:solidFill>
              <a:ea typeface="SimSun" pitchFamily="2" charset="-122"/>
            </a:endParaRPr>
          </a:p>
          <a:p>
            <a:pPr defTabSz="457200">
              <a:buClr>
                <a:srgbClr val="000000"/>
              </a:buClr>
              <a:buSzPct val="100000"/>
              <a:buFont typeface="Times New Roman" pitchFamily="18" charset="0"/>
              <a:buNone/>
              <a:tabLst>
                <a:tab pos="-228600" algn="l"/>
                <a:tab pos="228600" algn="l"/>
                <a:tab pos="685800" algn="l"/>
                <a:tab pos="1143000" algn="l"/>
                <a:tab pos="1600200" algn="l"/>
                <a:tab pos="2057400" algn="l"/>
                <a:tab pos="2514600" algn="l"/>
                <a:tab pos="2971800" algn="l"/>
              </a:tabLst>
            </a:pPr>
            <a:endParaRPr lang="en-US" sz="1000">
              <a:solidFill>
                <a:srgbClr val="000000"/>
              </a:solidFill>
              <a:ea typeface="SimSun" pitchFamily="2" charset="-122"/>
            </a:endParaRPr>
          </a:p>
          <a:p>
            <a:pPr defTabSz="457200">
              <a:buClr>
                <a:srgbClr val="000000"/>
              </a:buClr>
              <a:buSzPct val="100000"/>
              <a:buFont typeface="Times New Roman" pitchFamily="18" charset="0"/>
              <a:buNone/>
              <a:tabLst>
                <a:tab pos="-228600" algn="l"/>
                <a:tab pos="228600" algn="l"/>
                <a:tab pos="685800" algn="l"/>
                <a:tab pos="1143000" algn="l"/>
                <a:tab pos="1600200" algn="l"/>
                <a:tab pos="2057400" algn="l"/>
                <a:tab pos="2514600" algn="l"/>
                <a:tab pos="2971800" algn="l"/>
              </a:tabLst>
            </a:pPr>
            <a:endParaRPr lang="en-US" sz="1000">
              <a:solidFill>
                <a:srgbClr val="000000"/>
              </a:solidFill>
              <a:ea typeface="SimSun" pitchFamily="2" charset="-122"/>
            </a:endParaRPr>
          </a:p>
        </p:txBody>
      </p:sp>
      <p:pic>
        <p:nvPicPr>
          <p:cNvPr id="26642" name="Picture 19"/>
          <p:cNvPicPr>
            <a:picLocks noChangeAspect="1" noChangeArrowheads="1"/>
          </p:cNvPicPr>
          <p:nvPr/>
        </p:nvPicPr>
        <p:blipFill>
          <a:blip r:embed="rId5"/>
          <a:srcRect/>
          <a:stretch>
            <a:fillRect/>
          </a:stretch>
        </p:blipFill>
        <p:spPr bwMode="auto">
          <a:xfrm>
            <a:off x="6446838" y="3922713"/>
            <a:ext cx="990600" cy="420687"/>
          </a:xfrm>
          <a:prstGeom prst="rect">
            <a:avLst/>
          </a:prstGeom>
          <a:noFill/>
          <a:ln w="9525">
            <a:noFill/>
            <a:round/>
            <a:headEnd/>
            <a:tailEnd/>
          </a:ln>
        </p:spPr>
      </p:pic>
      <p:sp>
        <p:nvSpPr>
          <p:cNvPr id="26643" name="Text Box 20"/>
          <p:cNvSpPr txBox="1">
            <a:spLocks noChangeArrowheads="1"/>
          </p:cNvSpPr>
          <p:nvPr/>
        </p:nvSpPr>
        <p:spPr bwMode="auto">
          <a:xfrm>
            <a:off x="6508750" y="3200400"/>
            <a:ext cx="2433638" cy="806450"/>
          </a:xfrm>
          <a:prstGeom prst="rect">
            <a:avLst/>
          </a:prstGeom>
          <a:noFill/>
          <a:ln w="9525">
            <a:noFill/>
            <a:round/>
            <a:headEnd/>
            <a:tailEnd/>
          </a:ln>
        </p:spPr>
        <p:txBody>
          <a:bodyPr lIns="0" tIns="0" rIns="0" bIns="0"/>
          <a:lstStyle/>
          <a:p>
            <a:pPr defTabSz="457200">
              <a:buClr>
                <a:srgbClr val="000000"/>
              </a:buClr>
              <a:buSzPct val="100000"/>
              <a:buFont typeface="Times New Roman" pitchFamily="18" charset="0"/>
              <a:buNone/>
              <a:tabLst>
                <a:tab pos="-228600" algn="l"/>
                <a:tab pos="228600" algn="l"/>
                <a:tab pos="685800" algn="l"/>
                <a:tab pos="1143000" algn="l"/>
                <a:tab pos="1600200" algn="l"/>
                <a:tab pos="2057400" algn="l"/>
                <a:tab pos="2514600" algn="l"/>
                <a:tab pos="2971800" algn="l"/>
              </a:tabLst>
            </a:pPr>
            <a:r>
              <a:rPr lang="en-US" sz="1100">
                <a:solidFill>
                  <a:srgbClr val="000000"/>
                </a:solidFill>
                <a:ea typeface="SimSun" pitchFamily="2" charset="-122"/>
              </a:rPr>
              <a:t>Marketing Process &amp; Demand Generation Solutions </a:t>
            </a:r>
          </a:p>
          <a:p>
            <a:pPr defTabSz="457200">
              <a:buClr>
                <a:srgbClr val="000000"/>
              </a:buClr>
              <a:buSzPct val="100000"/>
              <a:buFont typeface="Times New Roman" pitchFamily="18" charset="0"/>
              <a:buNone/>
              <a:tabLst>
                <a:tab pos="-228600" algn="l"/>
                <a:tab pos="228600" algn="l"/>
                <a:tab pos="685800" algn="l"/>
                <a:tab pos="1143000" algn="l"/>
                <a:tab pos="1600200" algn="l"/>
                <a:tab pos="2057400" algn="l"/>
                <a:tab pos="2514600" algn="l"/>
                <a:tab pos="2971800" algn="l"/>
              </a:tabLst>
            </a:pPr>
            <a:endParaRPr lang="en-US" sz="1000">
              <a:solidFill>
                <a:srgbClr val="000000"/>
              </a:solidFill>
              <a:ea typeface="SimSun" pitchFamily="2" charset="-122"/>
            </a:endParaRPr>
          </a:p>
          <a:p>
            <a:pPr defTabSz="457200">
              <a:buClr>
                <a:srgbClr val="000000"/>
              </a:buClr>
              <a:buSzPct val="100000"/>
              <a:buFont typeface="Times New Roman" pitchFamily="18" charset="0"/>
              <a:buNone/>
              <a:tabLst>
                <a:tab pos="-228600" algn="l"/>
                <a:tab pos="228600" algn="l"/>
                <a:tab pos="685800" algn="l"/>
                <a:tab pos="1143000" algn="l"/>
                <a:tab pos="1600200" algn="l"/>
                <a:tab pos="2057400" algn="l"/>
                <a:tab pos="2514600" algn="l"/>
                <a:tab pos="2971800" algn="l"/>
              </a:tabLst>
            </a:pPr>
            <a:endParaRPr lang="en-US" sz="1000">
              <a:solidFill>
                <a:srgbClr val="000000"/>
              </a:solidFill>
              <a:ea typeface="SimSun" pitchFamily="2" charset="-122"/>
            </a:endParaRPr>
          </a:p>
        </p:txBody>
      </p:sp>
      <p:sp>
        <p:nvSpPr>
          <p:cNvPr id="26644" name="Text Box 21"/>
          <p:cNvSpPr txBox="1">
            <a:spLocks noChangeArrowheads="1"/>
          </p:cNvSpPr>
          <p:nvPr/>
        </p:nvSpPr>
        <p:spPr bwMode="auto">
          <a:xfrm>
            <a:off x="9274175" y="2743200"/>
            <a:ext cx="2433638" cy="647700"/>
          </a:xfrm>
          <a:prstGeom prst="rect">
            <a:avLst/>
          </a:prstGeom>
          <a:noFill/>
          <a:ln w="9525">
            <a:noFill/>
            <a:round/>
            <a:headEnd/>
            <a:tailEnd/>
          </a:ln>
        </p:spPr>
        <p:txBody>
          <a:bodyPr lIns="0" tIns="0" rIns="0" bIns="0"/>
          <a:lstStyle/>
          <a:p>
            <a:pPr defTabSz="457200">
              <a:buClr>
                <a:srgbClr val="000000"/>
              </a:buClr>
              <a:buSzPct val="100000"/>
              <a:buFont typeface="Times New Roman" pitchFamily="18" charset="0"/>
              <a:buNone/>
              <a:tabLst>
                <a:tab pos="-228600" algn="l"/>
                <a:tab pos="228600" algn="l"/>
                <a:tab pos="685800" algn="l"/>
                <a:tab pos="1143000" algn="l"/>
                <a:tab pos="1600200" algn="l"/>
                <a:tab pos="2057400" algn="l"/>
                <a:tab pos="2514600" algn="l"/>
                <a:tab pos="2971800" algn="l"/>
              </a:tabLst>
            </a:pPr>
            <a:r>
              <a:rPr lang="en-US" sz="1100" b="1">
                <a:solidFill>
                  <a:srgbClr val="000000"/>
                </a:solidFill>
                <a:ea typeface="SimSun" pitchFamily="2" charset="-122"/>
              </a:rPr>
              <a:t>Industry Frameworks</a:t>
            </a:r>
          </a:p>
          <a:p>
            <a:pPr defTabSz="457200">
              <a:buClr>
                <a:srgbClr val="000000"/>
              </a:buClr>
              <a:buSzPct val="100000"/>
              <a:buFont typeface="Times New Roman" pitchFamily="18" charset="0"/>
              <a:buNone/>
              <a:tabLst>
                <a:tab pos="-228600" algn="l"/>
                <a:tab pos="228600" algn="l"/>
                <a:tab pos="685800" algn="l"/>
                <a:tab pos="1143000" algn="l"/>
                <a:tab pos="1600200" algn="l"/>
                <a:tab pos="2057400" algn="l"/>
                <a:tab pos="2514600" algn="l"/>
                <a:tab pos="2971800" algn="l"/>
              </a:tabLst>
            </a:pPr>
            <a:r>
              <a:rPr lang="en-US" sz="1100" b="1">
                <a:solidFill>
                  <a:srgbClr val="000000"/>
                </a:solidFill>
                <a:ea typeface="SimSun" pitchFamily="2" charset="-122"/>
              </a:rPr>
              <a:t>&amp; Industry Assets</a:t>
            </a:r>
          </a:p>
          <a:p>
            <a:pPr defTabSz="457200">
              <a:buClr>
                <a:srgbClr val="000000"/>
              </a:buClr>
              <a:buSzPct val="100000"/>
              <a:buFont typeface="Times New Roman" pitchFamily="18" charset="0"/>
              <a:buNone/>
              <a:tabLst>
                <a:tab pos="-228600" algn="l"/>
                <a:tab pos="228600" algn="l"/>
                <a:tab pos="685800" algn="l"/>
                <a:tab pos="1143000" algn="l"/>
                <a:tab pos="1600200" algn="l"/>
                <a:tab pos="2057400" algn="l"/>
                <a:tab pos="2514600" algn="l"/>
                <a:tab pos="2971800" algn="l"/>
              </a:tabLst>
            </a:pPr>
            <a:endParaRPr lang="en-US" sz="1000">
              <a:solidFill>
                <a:srgbClr val="000000"/>
              </a:solidFill>
              <a:ea typeface="SimSun" pitchFamily="2" charset="-122"/>
            </a:endParaRPr>
          </a:p>
          <a:p>
            <a:pPr defTabSz="457200">
              <a:buClr>
                <a:srgbClr val="000000"/>
              </a:buClr>
              <a:buSzPct val="100000"/>
              <a:buFont typeface="Times New Roman" pitchFamily="18" charset="0"/>
              <a:buNone/>
              <a:tabLst>
                <a:tab pos="-228600" algn="l"/>
                <a:tab pos="228600" algn="l"/>
                <a:tab pos="685800" algn="l"/>
                <a:tab pos="1143000" algn="l"/>
                <a:tab pos="1600200" algn="l"/>
                <a:tab pos="2057400" algn="l"/>
                <a:tab pos="2514600" algn="l"/>
                <a:tab pos="2971800" algn="l"/>
              </a:tabLst>
            </a:pPr>
            <a:endParaRPr lang="en-US" sz="1000">
              <a:solidFill>
                <a:srgbClr val="000000"/>
              </a:solidFill>
              <a:ea typeface="SimSun" pitchFamily="2" charset="-122"/>
            </a:endParaRPr>
          </a:p>
        </p:txBody>
      </p:sp>
      <p:pic>
        <p:nvPicPr>
          <p:cNvPr id="26645" name="Picture 22"/>
          <p:cNvPicPr>
            <a:picLocks noChangeAspect="1" noChangeArrowheads="1"/>
          </p:cNvPicPr>
          <p:nvPr/>
        </p:nvPicPr>
        <p:blipFill>
          <a:blip r:embed="rId6"/>
          <a:srcRect/>
          <a:stretch>
            <a:fillRect/>
          </a:stretch>
        </p:blipFill>
        <p:spPr bwMode="auto">
          <a:xfrm>
            <a:off x="7583488" y="3922713"/>
            <a:ext cx="985837" cy="420687"/>
          </a:xfrm>
          <a:prstGeom prst="rect">
            <a:avLst/>
          </a:prstGeom>
          <a:noFill/>
          <a:ln w="9525">
            <a:noFill/>
            <a:round/>
            <a:headEnd/>
            <a:tailEnd/>
          </a:ln>
        </p:spPr>
      </p:pic>
      <p:sp>
        <p:nvSpPr>
          <p:cNvPr id="26646" name="Text Box 23"/>
          <p:cNvSpPr txBox="1">
            <a:spLocks noChangeArrowheads="1"/>
          </p:cNvSpPr>
          <p:nvPr/>
        </p:nvSpPr>
        <p:spPr bwMode="auto">
          <a:xfrm>
            <a:off x="3608388" y="3200400"/>
            <a:ext cx="2740025" cy="685800"/>
          </a:xfrm>
          <a:prstGeom prst="rect">
            <a:avLst/>
          </a:prstGeom>
          <a:noFill/>
          <a:ln w="9525">
            <a:noFill/>
            <a:round/>
            <a:headEnd/>
            <a:tailEnd/>
          </a:ln>
        </p:spPr>
        <p:txBody>
          <a:bodyPr lIns="0" tIns="0" rIns="0" bIns="0"/>
          <a:lstStyle/>
          <a:p>
            <a:pPr defTabSz="457200">
              <a:buClr>
                <a:srgbClr val="000000"/>
              </a:buClr>
              <a:buSzPct val="100000"/>
              <a:buFont typeface="Times New Roman" pitchFamily="18" charset="0"/>
              <a:buNone/>
              <a:tabLst>
                <a:tab pos="-228600" algn="l"/>
                <a:tab pos="228600" algn="l"/>
                <a:tab pos="685800" algn="l"/>
                <a:tab pos="1143000" algn="l"/>
                <a:tab pos="1600200" algn="l"/>
                <a:tab pos="2057400" algn="l"/>
                <a:tab pos="2514600" algn="l"/>
                <a:tab pos="2971800" algn="l"/>
              </a:tabLst>
            </a:pPr>
            <a:r>
              <a:rPr lang="en-US" sz="1100">
                <a:solidFill>
                  <a:srgbClr val="000000"/>
                </a:solidFill>
                <a:ea typeface="SimSun" pitchFamily="2" charset="-122"/>
              </a:rPr>
              <a:t> Essential Content</a:t>
            </a:r>
          </a:p>
          <a:p>
            <a:pPr defTabSz="457200">
              <a:buClr>
                <a:srgbClr val="000000"/>
              </a:buClr>
              <a:buSzPct val="100000"/>
              <a:buFont typeface="Times New Roman" pitchFamily="18" charset="0"/>
              <a:buNone/>
              <a:tabLst>
                <a:tab pos="-228600" algn="l"/>
                <a:tab pos="228600" algn="l"/>
                <a:tab pos="685800" algn="l"/>
                <a:tab pos="1143000" algn="l"/>
                <a:tab pos="1600200" algn="l"/>
                <a:tab pos="2057400" algn="l"/>
                <a:tab pos="2514600" algn="l"/>
                <a:tab pos="2971800" algn="l"/>
              </a:tabLst>
            </a:pPr>
            <a:r>
              <a:rPr lang="en-US" sz="1100">
                <a:solidFill>
                  <a:srgbClr val="000000"/>
                </a:solidFill>
                <a:ea typeface="SimSun" pitchFamily="2" charset="-122"/>
              </a:rPr>
              <a:t> Advanced Case Mgmt</a:t>
            </a:r>
          </a:p>
          <a:p>
            <a:pPr defTabSz="457200">
              <a:buClr>
                <a:srgbClr val="000000"/>
              </a:buClr>
              <a:buSzPct val="100000"/>
              <a:buFont typeface="Times New Roman" pitchFamily="18" charset="0"/>
              <a:buNone/>
              <a:tabLst>
                <a:tab pos="-228600" algn="l"/>
                <a:tab pos="228600" algn="l"/>
                <a:tab pos="685800" algn="l"/>
                <a:tab pos="1143000" algn="l"/>
                <a:tab pos="1600200" algn="l"/>
                <a:tab pos="2057400" algn="l"/>
                <a:tab pos="2514600" algn="l"/>
                <a:tab pos="2971800" algn="l"/>
              </a:tabLst>
            </a:pPr>
            <a:r>
              <a:rPr lang="en-US" sz="1100">
                <a:solidFill>
                  <a:srgbClr val="000000"/>
                </a:solidFill>
                <a:ea typeface="SimSun" pitchFamily="2" charset="-122"/>
              </a:rPr>
              <a:t> Content Analytics</a:t>
            </a:r>
          </a:p>
          <a:p>
            <a:pPr defTabSz="457200">
              <a:buClr>
                <a:srgbClr val="000000"/>
              </a:buClr>
              <a:buSzPct val="100000"/>
              <a:buFont typeface="Times New Roman" pitchFamily="18" charset="0"/>
              <a:buNone/>
              <a:tabLst>
                <a:tab pos="-228600" algn="l"/>
                <a:tab pos="228600" algn="l"/>
                <a:tab pos="685800" algn="l"/>
                <a:tab pos="1143000" algn="l"/>
                <a:tab pos="1600200" algn="l"/>
                <a:tab pos="2057400" algn="l"/>
                <a:tab pos="2514600" algn="l"/>
                <a:tab pos="2971800" algn="l"/>
              </a:tabLst>
            </a:pPr>
            <a:r>
              <a:rPr lang="en-US" sz="1100">
                <a:solidFill>
                  <a:srgbClr val="000000"/>
                </a:solidFill>
                <a:ea typeface="SimSun" pitchFamily="2" charset="-122"/>
              </a:rPr>
              <a:t> Information Lifecycle   </a:t>
            </a:r>
          </a:p>
        </p:txBody>
      </p:sp>
      <p:pic>
        <p:nvPicPr>
          <p:cNvPr id="26647" name="Picture 24"/>
          <p:cNvPicPr>
            <a:picLocks noChangeAspect="1" noChangeArrowheads="1"/>
          </p:cNvPicPr>
          <p:nvPr/>
        </p:nvPicPr>
        <p:blipFill>
          <a:blip r:embed="rId7"/>
          <a:srcRect/>
          <a:stretch>
            <a:fillRect/>
          </a:stretch>
        </p:blipFill>
        <p:spPr bwMode="auto">
          <a:xfrm>
            <a:off x="4964113" y="4114800"/>
            <a:ext cx="679450" cy="503238"/>
          </a:xfrm>
          <a:prstGeom prst="rect">
            <a:avLst/>
          </a:prstGeom>
          <a:noFill/>
          <a:ln w="9525">
            <a:noFill/>
            <a:round/>
            <a:headEnd/>
            <a:tailEnd/>
          </a:ln>
        </p:spPr>
      </p:pic>
      <p:sp>
        <p:nvSpPr>
          <p:cNvPr id="665625" name="Text Box 25"/>
          <p:cNvSpPr txBox="1">
            <a:spLocks noChangeArrowheads="1"/>
          </p:cNvSpPr>
          <p:nvPr/>
        </p:nvSpPr>
        <p:spPr bwMode="auto">
          <a:xfrm>
            <a:off x="9390063" y="3292475"/>
            <a:ext cx="2738437" cy="1646238"/>
          </a:xfrm>
          <a:prstGeom prst="rect">
            <a:avLst/>
          </a:prstGeom>
          <a:noFill/>
          <a:ln w="9525">
            <a:noFill/>
            <a:round/>
            <a:headEnd/>
            <a:tailEnd/>
          </a:ln>
          <a:effectLst/>
        </p:spPr>
        <p:txBody>
          <a:bodyPr lIns="0" tIns="0" rIns="0" bIns="0"/>
          <a:lstStyle/>
          <a:p>
            <a:pPr defTabSz="457200">
              <a:buClr>
                <a:srgbClr val="000000"/>
              </a:buClr>
              <a:buSzPct val="100000"/>
              <a:buFont typeface="Times New Roman" pitchFamily="18" charset="0"/>
              <a:buNone/>
              <a:tabLst>
                <a:tab pos="-228600" algn="l"/>
                <a:tab pos="228600" algn="l"/>
                <a:tab pos="685800" algn="l"/>
                <a:tab pos="1143000" algn="l"/>
                <a:tab pos="1600200" algn="l"/>
                <a:tab pos="2057400" algn="l"/>
                <a:tab pos="2514600" algn="l"/>
                <a:tab pos="2971800" algn="l"/>
              </a:tabLst>
              <a:defRPr/>
            </a:pPr>
            <a:r>
              <a:rPr lang="en-US" sz="1100">
                <a:solidFill>
                  <a:srgbClr val="000000"/>
                </a:solidFill>
                <a:effectLst>
                  <a:outerShdw blurRad="38100" dist="38100" dir="2700000" algn="tl">
                    <a:srgbClr val="C0C0C0"/>
                  </a:outerShdw>
                </a:effectLst>
                <a:ea typeface="SimSun" pitchFamily="2" charset="-122"/>
              </a:rPr>
              <a:t>Including:</a:t>
            </a:r>
          </a:p>
          <a:p>
            <a:pPr defTabSz="457200">
              <a:buClr>
                <a:srgbClr val="000000"/>
              </a:buClr>
              <a:buSzPct val="100000"/>
              <a:buFont typeface="Times New Roman" pitchFamily="18" charset="0"/>
              <a:buNone/>
              <a:tabLst>
                <a:tab pos="-228600" algn="l"/>
                <a:tab pos="228600" algn="l"/>
                <a:tab pos="685800" algn="l"/>
                <a:tab pos="1143000" algn="l"/>
                <a:tab pos="1600200" algn="l"/>
                <a:tab pos="2057400" algn="l"/>
                <a:tab pos="2514600" algn="l"/>
                <a:tab pos="2971800" algn="l"/>
              </a:tabLst>
              <a:defRPr/>
            </a:pPr>
            <a:r>
              <a:rPr lang="en-US" sz="1100">
                <a:solidFill>
                  <a:srgbClr val="000000"/>
                </a:solidFill>
                <a:effectLst>
                  <a:outerShdw blurRad="38100" dist="38100" dir="2700000" algn="tl">
                    <a:srgbClr val="C0C0C0"/>
                  </a:outerShdw>
                </a:effectLst>
                <a:ea typeface="SimSun" pitchFamily="2" charset="-122"/>
              </a:rPr>
              <a:t>Energy and Utilities </a:t>
            </a:r>
          </a:p>
          <a:p>
            <a:pPr defTabSz="457200">
              <a:buClr>
                <a:srgbClr val="000000"/>
              </a:buClr>
              <a:buSzPct val="100000"/>
              <a:buFont typeface="Times New Roman" pitchFamily="18" charset="0"/>
              <a:buNone/>
              <a:tabLst>
                <a:tab pos="-228600" algn="l"/>
                <a:tab pos="228600" algn="l"/>
                <a:tab pos="685800" algn="l"/>
                <a:tab pos="1143000" algn="l"/>
                <a:tab pos="1600200" algn="l"/>
                <a:tab pos="2057400" algn="l"/>
                <a:tab pos="2514600" algn="l"/>
                <a:tab pos="2971800" algn="l"/>
              </a:tabLst>
              <a:defRPr/>
            </a:pPr>
            <a:r>
              <a:rPr lang="en-US" sz="1100">
                <a:solidFill>
                  <a:srgbClr val="000000"/>
                </a:solidFill>
                <a:effectLst>
                  <a:outerShdw blurRad="38100" dist="38100" dir="2700000" algn="tl">
                    <a:srgbClr val="C0C0C0"/>
                  </a:outerShdw>
                </a:effectLst>
                <a:ea typeface="SimSun" pitchFamily="2" charset="-122"/>
              </a:rPr>
              <a:t>Retail </a:t>
            </a:r>
          </a:p>
          <a:p>
            <a:pPr defTabSz="457200">
              <a:buClr>
                <a:srgbClr val="000000"/>
              </a:buClr>
              <a:buSzPct val="100000"/>
              <a:buFont typeface="Times New Roman" pitchFamily="18" charset="0"/>
              <a:buNone/>
              <a:tabLst>
                <a:tab pos="-228600" algn="l"/>
                <a:tab pos="228600" algn="l"/>
                <a:tab pos="685800" algn="l"/>
                <a:tab pos="1143000" algn="l"/>
                <a:tab pos="1600200" algn="l"/>
                <a:tab pos="2057400" algn="l"/>
                <a:tab pos="2514600" algn="l"/>
                <a:tab pos="2971800" algn="l"/>
              </a:tabLst>
              <a:defRPr/>
            </a:pPr>
            <a:r>
              <a:rPr lang="en-US" sz="1100">
                <a:solidFill>
                  <a:srgbClr val="000000"/>
                </a:solidFill>
                <a:effectLst>
                  <a:outerShdw blurRad="38100" dist="38100" dir="2700000" algn="tl">
                    <a:srgbClr val="C0C0C0"/>
                  </a:outerShdw>
                </a:effectLst>
                <a:ea typeface="SimSun" pitchFamily="2" charset="-122"/>
              </a:rPr>
              <a:t>Government/Defense </a:t>
            </a:r>
          </a:p>
          <a:p>
            <a:pPr defTabSz="457200">
              <a:buClr>
                <a:srgbClr val="000000"/>
              </a:buClr>
              <a:buSzPct val="100000"/>
              <a:buFont typeface="Times New Roman" pitchFamily="18" charset="0"/>
              <a:buNone/>
              <a:tabLst>
                <a:tab pos="-228600" algn="l"/>
                <a:tab pos="228600" algn="l"/>
                <a:tab pos="685800" algn="l"/>
                <a:tab pos="1143000" algn="l"/>
                <a:tab pos="1600200" algn="l"/>
                <a:tab pos="2057400" algn="l"/>
                <a:tab pos="2514600" algn="l"/>
                <a:tab pos="2971800" algn="l"/>
              </a:tabLst>
              <a:defRPr/>
            </a:pPr>
            <a:r>
              <a:rPr lang="en-US" sz="1100">
                <a:solidFill>
                  <a:srgbClr val="000000"/>
                </a:solidFill>
                <a:effectLst>
                  <a:outerShdw blurRad="38100" dist="38100" dir="2700000" algn="tl">
                    <a:srgbClr val="C0C0C0"/>
                  </a:outerShdw>
                </a:effectLst>
                <a:ea typeface="SimSun" pitchFamily="2" charset="-122"/>
              </a:rPr>
              <a:t>Manufacturing </a:t>
            </a:r>
          </a:p>
          <a:p>
            <a:pPr defTabSz="457200">
              <a:buClr>
                <a:srgbClr val="000000"/>
              </a:buClr>
              <a:buSzPct val="100000"/>
              <a:buFont typeface="Times New Roman" pitchFamily="18" charset="0"/>
              <a:buNone/>
              <a:tabLst>
                <a:tab pos="-228600" algn="l"/>
                <a:tab pos="228600" algn="l"/>
                <a:tab pos="685800" algn="l"/>
                <a:tab pos="1143000" algn="l"/>
                <a:tab pos="1600200" algn="l"/>
                <a:tab pos="2057400" algn="l"/>
                <a:tab pos="2514600" algn="l"/>
                <a:tab pos="2971800" algn="l"/>
              </a:tabLst>
              <a:defRPr/>
            </a:pPr>
            <a:r>
              <a:rPr lang="en-US" sz="1100">
                <a:solidFill>
                  <a:srgbClr val="000000"/>
                </a:solidFill>
                <a:effectLst>
                  <a:outerShdw blurRad="38100" dist="38100" dir="2700000" algn="tl">
                    <a:srgbClr val="C0C0C0"/>
                  </a:outerShdw>
                </a:effectLst>
                <a:ea typeface="SimSun" pitchFamily="2" charset="-122"/>
              </a:rPr>
              <a:t>Health Integration </a:t>
            </a:r>
          </a:p>
          <a:p>
            <a:pPr defTabSz="457200">
              <a:buClr>
                <a:srgbClr val="000000"/>
              </a:buClr>
              <a:buSzPct val="100000"/>
              <a:buFont typeface="Times New Roman" pitchFamily="18" charset="0"/>
              <a:buNone/>
              <a:tabLst>
                <a:tab pos="-228600" algn="l"/>
                <a:tab pos="228600" algn="l"/>
                <a:tab pos="685800" algn="l"/>
                <a:tab pos="1143000" algn="l"/>
                <a:tab pos="1600200" algn="l"/>
                <a:tab pos="2057400" algn="l"/>
                <a:tab pos="2514600" algn="l"/>
                <a:tab pos="2971800" algn="l"/>
              </a:tabLst>
              <a:defRPr/>
            </a:pPr>
            <a:r>
              <a:rPr lang="en-US" sz="1100">
                <a:solidFill>
                  <a:srgbClr val="000000"/>
                </a:solidFill>
                <a:effectLst>
                  <a:outerShdw blurRad="38100" dist="38100" dir="2700000" algn="tl">
                    <a:srgbClr val="C0C0C0"/>
                  </a:outerShdw>
                </a:effectLst>
                <a:ea typeface="SimSun" pitchFamily="2" charset="-122"/>
              </a:rPr>
              <a:t>Media  </a:t>
            </a:r>
          </a:p>
        </p:txBody>
      </p:sp>
      <p:sp>
        <p:nvSpPr>
          <p:cNvPr id="26649" name="Text Box 26"/>
          <p:cNvSpPr txBox="1">
            <a:spLocks noChangeArrowheads="1"/>
          </p:cNvSpPr>
          <p:nvPr/>
        </p:nvSpPr>
        <p:spPr bwMode="auto">
          <a:xfrm>
            <a:off x="9061450" y="4937125"/>
            <a:ext cx="3092450" cy="1727200"/>
          </a:xfrm>
          <a:prstGeom prst="rect">
            <a:avLst/>
          </a:prstGeom>
          <a:noFill/>
          <a:ln w="9525">
            <a:noFill/>
            <a:round/>
            <a:headEnd/>
            <a:tailEnd/>
          </a:ln>
        </p:spPr>
        <p:txBody>
          <a:bodyPr lIns="0" tIns="0" rIns="0" bIns="0"/>
          <a:lstStyle/>
          <a:p>
            <a:pPr defTabSz="457200" hangingPunct="0">
              <a:spcBef>
                <a:spcPts val="363"/>
              </a:spcBef>
              <a:buClr>
                <a:srgbClr val="000000"/>
              </a:buClr>
              <a:buSzPct val="45000"/>
              <a:buFont typeface="Wingdings" pitchFamily="2" charset="2"/>
              <a:buChar char=""/>
              <a:tabLst>
                <a:tab pos="723900" algn="l"/>
                <a:tab pos="1447800" algn="l"/>
                <a:tab pos="2171700" algn="l"/>
              </a:tabLst>
            </a:pPr>
            <a:r>
              <a:rPr lang="en-US" sz="1000">
                <a:solidFill>
                  <a:srgbClr val="000000"/>
                </a:solidFill>
                <a:ea typeface="MS Gothic" pitchFamily="49" charset="-128"/>
              </a:rPr>
              <a:t>Physical Meets Digital</a:t>
            </a:r>
          </a:p>
          <a:p>
            <a:pPr defTabSz="457200" hangingPunct="0">
              <a:spcBef>
                <a:spcPts val="363"/>
              </a:spcBef>
              <a:buClr>
                <a:srgbClr val="000000"/>
              </a:buClr>
              <a:buSzPct val="45000"/>
              <a:buFont typeface="Wingdings" pitchFamily="2" charset="2"/>
              <a:buChar char=""/>
              <a:tabLst>
                <a:tab pos="723900" algn="l"/>
                <a:tab pos="1447800" algn="l"/>
                <a:tab pos="2171700" algn="l"/>
              </a:tabLst>
            </a:pPr>
            <a:r>
              <a:rPr lang="en-US" sz="1000">
                <a:solidFill>
                  <a:srgbClr val="000000"/>
                </a:solidFill>
                <a:ea typeface="MS Gothic" pitchFamily="49" charset="-128"/>
              </a:rPr>
              <a:t>Customer Care &amp; Insight</a:t>
            </a:r>
          </a:p>
          <a:p>
            <a:pPr defTabSz="457200" hangingPunct="0">
              <a:spcBef>
                <a:spcPts val="363"/>
              </a:spcBef>
              <a:buClr>
                <a:srgbClr val="000000"/>
              </a:buClr>
              <a:buSzPct val="45000"/>
              <a:buFont typeface="Wingdings" pitchFamily="2" charset="2"/>
              <a:buChar char=""/>
              <a:tabLst>
                <a:tab pos="723900" algn="l"/>
                <a:tab pos="1447800" algn="l"/>
                <a:tab pos="2171700" algn="l"/>
              </a:tabLst>
            </a:pPr>
            <a:r>
              <a:rPr lang="en-US" sz="1000">
                <a:solidFill>
                  <a:srgbClr val="000000"/>
                </a:solidFill>
                <a:ea typeface="MS Gothic" pitchFamily="49" charset="-128"/>
              </a:rPr>
              <a:t>Workforce Optimization</a:t>
            </a:r>
          </a:p>
          <a:p>
            <a:pPr defTabSz="457200" hangingPunct="0">
              <a:spcBef>
                <a:spcPts val="363"/>
              </a:spcBef>
              <a:buClr>
                <a:srgbClr val="000000"/>
              </a:buClr>
              <a:buSzPct val="45000"/>
              <a:buFont typeface="Wingdings" pitchFamily="2" charset="2"/>
              <a:buChar char=""/>
              <a:tabLst>
                <a:tab pos="723900" algn="l"/>
                <a:tab pos="1447800" algn="l"/>
                <a:tab pos="2171700" algn="l"/>
              </a:tabLst>
            </a:pPr>
            <a:r>
              <a:rPr lang="en-US" sz="1000">
                <a:solidFill>
                  <a:srgbClr val="000000"/>
                </a:solidFill>
                <a:ea typeface="MS Gothic" pitchFamily="49" charset="-128"/>
              </a:rPr>
              <a:t>Financial Transaction Management</a:t>
            </a:r>
          </a:p>
          <a:p>
            <a:pPr defTabSz="457200" hangingPunct="0">
              <a:spcBef>
                <a:spcPts val="363"/>
              </a:spcBef>
              <a:buClr>
                <a:srgbClr val="000000"/>
              </a:buClr>
              <a:buSzPct val="45000"/>
              <a:buFont typeface="Wingdings" pitchFamily="2" charset="2"/>
              <a:buChar char=""/>
              <a:tabLst>
                <a:tab pos="723900" algn="l"/>
                <a:tab pos="1447800" algn="l"/>
                <a:tab pos="2171700" algn="l"/>
              </a:tabLst>
            </a:pPr>
            <a:r>
              <a:rPr lang="en-US" sz="1000">
                <a:solidFill>
                  <a:srgbClr val="000000"/>
                </a:solidFill>
                <a:ea typeface="MS Gothic" pitchFamily="49" charset="-128"/>
              </a:rPr>
              <a:t>Financial Operations</a:t>
            </a:r>
          </a:p>
          <a:p>
            <a:pPr defTabSz="457200" hangingPunct="0">
              <a:spcBef>
                <a:spcPts val="363"/>
              </a:spcBef>
              <a:buClr>
                <a:srgbClr val="000000"/>
              </a:buClr>
              <a:buSzPct val="45000"/>
              <a:buFont typeface="Wingdings" pitchFamily="2" charset="2"/>
              <a:buChar char=""/>
              <a:tabLst>
                <a:tab pos="723900" algn="l"/>
                <a:tab pos="1447800" algn="l"/>
                <a:tab pos="2171700" algn="l"/>
              </a:tabLst>
            </a:pPr>
            <a:r>
              <a:rPr lang="en-US" sz="1000">
                <a:solidFill>
                  <a:srgbClr val="000000"/>
                </a:solidFill>
                <a:ea typeface="MS Gothic" pitchFamily="49" charset="-128"/>
              </a:rPr>
              <a:t>IBM Payments Director</a:t>
            </a:r>
          </a:p>
          <a:p>
            <a:pPr defTabSz="457200" hangingPunct="0">
              <a:spcBef>
                <a:spcPts val="363"/>
              </a:spcBef>
              <a:buClr>
                <a:srgbClr val="000000"/>
              </a:buClr>
              <a:buSzPct val="45000"/>
              <a:buFont typeface="Wingdings" pitchFamily="2" charset="2"/>
              <a:buChar char=""/>
              <a:tabLst>
                <a:tab pos="723900" algn="l"/>
                <a:tab pos="1447800" algn="l"/>
                <a:tab pos="2171700" algn="l"/>
              </a:tabLst>
            </a:pPr>
            <a:r>
              <a:rPr lang="en-US" sz="1000">
                <a:solidFill>
                  <a:srgbClr val="000000"/>
                </a:solidFill>
                <a:ea typeface="MS Gothic" pitchFamily="49" charset="-128"/>
              </a:rPr>
              <a:t>IBM Electronic Payments Platform</a:t>
            </a:r>
          </a:p>
          <a:p>
            <a:pPr defTabSz="457200" hangingPunct="0">
              <a:spcBef>
                <a:spcPts val="363"/>
              </a:spcBef>
              <a:buClr>
                <a:srgbClr val="000000"/>
              </a:buClr>
              <a:buSzPct val="45000"/>
              <a:buFont typeface="Wingdings" pitchFamily="2" charset="2"/>
              <a:buChar char=""/>
              <a:tabLst>
                <a:tab pos="723900" algn="l"/>
                <a:tab pos="1447800" algn="l"/>
                <a:tab pos="2171700" algn="l"/>
              </a:tabLst>
            </a:pPr>
            <a:endParaRPr lang="en-US" sz="1000">
              <a:solidFill>
                <a:srgbClr val="000000"/>
              </a:solidFill>
              <a:ea typeface="MS Gothic" pitchFamily="49" charset="-128"/>
            </a:endParaRPr>
          </a:p>
          <a:p>
            <a:pPr defTabSz="457200" hangingPunct="0">
              <a:spcBef>
                <a:spcPts val="363"/>
              </a:spcBef>
              <a:tabLst>
                <a:tab pos="723900" algn="l"/>
                <a:tab pos="1447800" algn="l"/>
                <a:tab pos="2171700" algn="l"/>
              </a:tabLst>
            </a:pPr>
            <a:endParaRPr lang="en-US" sz="900" b="1">
              <a:solidFill>
                <a:srgbClr val="808080"/>
              </a:solidFill>
              <a:ea typeface="MS Gothic" pitchFamily="49" charset="-128"/>
            </a:endParaRPr>
          </a:p>
        </p:txBody>
      </p:sp>
      <p:pic>
        <p:nvPicPr>
          <p:cNvPr id="26650" name="Picture 27"/>
          <p:cNvPicPr>
            <a:picLocks noChangeAspect="1" noChangeArrowheads="1"/>
          </p:cNvPicPr>
          <p:nvPr/>
        </p:nvPicPr>
        <p:blipFill>
          <a:blip r:embed="rId8"/>
          <a:srcRect/>
          <a:stretch>
            <a:fillRect/>
          </a:stretch>
        </p:blipFill>
        <p:spPr bwMode="auto">
          <a:xfrm>
            <a:off x="3556000" y="4222750"/>
            <a:ext cx="1217613" cy="290513"/>
          </a:xfrm>
          <a:prstGeom prst="rect">
            <a:avLst/>
          </a:prstGeom>
          <a:noFill/>
          <a:ln w="9525">
            <a:noFill/>
            <a:round/>
            <a:headEnd/>
            <a:tailEnd/>
          </a:ln>
        </p:spPr>
      </p:pic>
      <p:sp>
        <p:nvSpPr>
          <p:cNvPr id="26651" name="Rectangle 28"/>
          <p:cNvSpPr>
            <a:spLocks noGrp="1" noChangeArrowheads="1"/>
          </p:cNvSpPr>
          <p:nvPr>
            <p:ph type="title" idx="4294967295"/>
          </p:nvPr>
        </p:nvSpPr>
        <p:spPr>
          <a:xfrm>
            <a:off x="646113" y="320675"/>
            <a:ext cx="10855325" cy="731838"/>
          </a:xfrm>
        </p:spPr>
        <p:txBody>
          <a:bodyPr lIns="91440" tIns="45720" rIns="91440" bIns="45720" anchor="t"/>
          <a:lstStyle/>
          <a:p>
            <a:pPr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mtClean="0"/>
              <a:t>Industry Solutions Structure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idx="4294967295"/>
          </p:nvPr>
        </p:nvSpPr>
        <p:spPr/>
        <p:txBody>
          <a:bodyPr lIns="91440" tIns="45720" rIns="91440" bIns="45720" anchor="t"/>
          <a:lstStyle/>
          <a:p>
            <a:pPr eaLnBrk="1" hangingPunct="1"/>
            <a:r>
              <a:rPr lang="en-US" b="1" smtClean="0">
                <a:cs typeface="Arial" charset="0"/>
              </a:rPr>
              <a:t>IBM Banking Industry Framework</a:t>
            </a:r>
            <a:br>
              <a:rPr lang="en-US" b="1" smtClean="0">
                <a:cs typeface="Arial" charset="0"/>
              </a:rPr>
            </a:br>
            <a:endParaRPr lang="en-US" b="1" smtClean="0">
              <a:cs typeface="Arial" charset="0"/>
            </a:endParaRPr>
          </a:p>
        </p:txBody>
      </p:sp>
      <p:sp>
        <p:nvSpPr>
          <p:cNvPr id="37891" name="Rectangle 11"/>
          <p:cNvSpPr>
            <a:spLocks noChangeArrowheads="1"/>
          </p:cNvSpPr>
          <p:nvPr/>
        </p:nvSpPr>
        <p:spPr bwMode="auto">
          <a:xfrm>
            <a:off x="295275" y="4637088"/>
            <a:ext cx="3322638" cy="300037"/>
          </a:xfrm>
          <a:prstGeom prst="rect">
            <a:avLst/>
          </a:prstGeom>
          <a:noFill/>
          <a:ln w="6350">
            <a:solidFill>
              <a:srgbClr val="00A1D1"/>
            </a:solidFill>
            <a:miter lim="800000"/>
            <a:headEnd/>
            <a:tailEnd/>
          </a:ln>
        </p:spPr>
        <p:txBody>
          <a:bodyPr>
            <a:spAutoFit/>
          </a:bodyPr>
          <a:lstStyle/>
          <a:p>
            <a:pPr algn="r" defTabSz="914400"/>
            <a:r>
              <a:rPr lang="en-US" sz="1300" b="1">
                <a:solidFill>
                  <a:srgbClr val="00A1D1"/>
                </a:solidFill>
                <a:ea typeface="Adobe Ming Std L"/>
                <a:cs typeface="Adobe Ming Std L"/>
              </a:rPr>
              <a:t>Information</a:t>
            </a:r>
            <a:endParaRPr lang="en-US" sz="1300" b="1">
              <a:solidFill>
                <a:srgbClr val="00A1D1"/>
              </a:solidFill>
              <a:ea typeface="MS PGothic" pitchFamily="34" charset="-128"/>
            </a:endParaRPr>
          </a:p>
        </p:txBody>
      </p:sp>
      <p:sp>
        <p:nvSpPr>
          <p:cNvPr id="37892" name="Rectangle 12"/>
          <p:cNvSpPr>
            <a:spLocks noChangeArrowheads="1"/>
          </p:cNvSpPr>
          <p:nvPr/>
        </p:nvSpPr>
        <p:spPr bwMode="auto">
          <a:xfrm>
            <a:off x="295275" y="5014913"/>
            <a:ext cx="3322638" cy="300037"/>
          </a:xfrm>
          <a:prstGeom prst="rect">
            <a:avLst/>
          </a:prstGeom>
          <a:noFill/>
          <a:ln w="6350">
            <a:solidFill>
              <a:srgbClr val="00A1D1"/>
            </a:solidFill>
            <a:miter lim="800000"/>
            <a:headEnd/>
            <a:tailEnd/>
          </a:ln>
        </p:spPr>
        <p:txBody>
          <a:bodyPr>
            <a:spAutoFit/>
          </a:bodyPr>
          <a:lstStyle/>
          <a:p>
            <a:pPr algn="r" defTabSz="914400"/>
            <a:r>
              <a:rPr lang="en-US" sz="1300" b="1">
                <a:solidFill>
                  <a:srgbClr val="00A1D1"/>
                </a:solidFill>
                <a:ea typeface="Adobe Ming Std L"/>
                <a:cs typeface="Adobe Ming Std L"/>
              </a:rPr>
              <a:t>Insight</a:t>
            </a:r>
            <a:endParaRPr lang="en-US" sz="1300" b="1">
              <a:solidFill>
                <a:srgbClr val="00A1D1"/>
              </a:solidFill>
              <a:ea typeface="MS PGothic" pitchFamily="34" charset="-128"/>
            </a:endParaRPr>
          </a:p>
        </p:txBody>
      </p:sp>
      <p:sp>
        <p:nvSpPr>
          <p:cNvPr id="37893" name="Rectangle 14"/>
          <p:cNvSpPr>
            <a:spLocks noChangeArrowheads="1"/>
          </p:cNvSpPr>
          <p:nvPr/>
        </p:nvSpPr>
        <p:spPr bwMode="auto">
          <a:xfrm>
            <a:off x="295275" y="2360613"/>
            <a:ext cx="3322638" cy="290512"/>
          </a:xfrm>
          <a:prstGeom prst="rect">
            <a:avLst/>
          </a:prstGeom>
          <a:noFill/>
          <a:ln w="6350">
            <a:solidFill>
              <a:srgbClr val="00B95D"/>
            </a:solidFill>
            <a:miter lim="800000"/>
            <a:headEnd/>
            <a:tailEnd/>
          </a:ln>
        </p:spPr>
        <p:txBody>
          <a:bodyPr>
            <a:spAutoFit/>
          </a:bodyPr>
          <a:lstStyle/>
          <a:p>
            <a:pPr algn="r" defTabSz="914400"/>
            <a:r>
              <a:rPr lang="en-US" sz="1300" b="1">
                <a:solidFill>
                  <a:srgbClr val="1BB32C"/>
                </a:solidFill>
                <a:ea typeface="Adobe Ming Std L"/>
                <a:cs typeface="Adobe Ming Std L"/>
              </a:rPr>
              <a:t>Financial Risk</a:t>
            </a:r>
          </a:p>
        </p:txBody>
      </p:sp>
      <p:sp>
        <p:nvSpPr>
          <p:cNvPr id="37894" name="Rectangle 15"/>
          <p:cNvSpPr>
            <a:spLocks noChangeArrowheads="1"/>
          </p:cNvSpPr>
          <p:nvPr/>
        </p:nvSpPr>
        <p:spPr bwMode="auto">
          <a:xfrm>
            <a:off x="295275" y="2728913"/>
            <a:ext cx="3322638" cy="309562"/>
          </a:xfrm>
          <a:prstGeom prst="rect">
            <a:avLst/>
          </a:prstGeom>
          <a:noFill/>
          <a:ln w="19050">
            <a:solidFill>
              <a:srgbClr val="00B95D"/>
            </a:solidFill>
            <a:miter lim="800000"/>
            <a:headEnd/>
            <a:tailEnd/>
          </a:ln>
        </p:spPr>
        <p:txBody>
          <a:bodyPr>
            <a:spAutoFit/>
          </a:bodyPr>
          <a:lstStyle/>
          <a:p>
            <a:pPr algn="r" defTabSz="914400"/>
            <a:r>
              <a:rPr lang="en-US" sz="1300" b="1">
                <a:solidFill>
                  <a:srgbClr val="1BB32C"/>
                </a:solidFill>
                <a:ea typeface="Adobe Ming Std L"/>
                <a:cs typeface="Adobe Ming Std L"/>
              </a:rPr>
              <a:t>Financial Crimes</a:t>
            </a:r>
          </a:p>
        </p:txBody>
      </p:sp>
      <p:sp>
        <p:nvSpPr>
          <p:cNvPr id="37895" name="Rectangle 16"/>
          <p:cNvSpPr>
            <a:spLocks noChangeArrowheads="1"/>
          </p:cNvSpPr>
          <p:nvPr/>
        </p:nvSpPr>
        <p:spPr bwMode="auto">
          <a:xfrm>
            <a:off x="295275" y="3097213"/>
            <a:ext cx="3322638" cy="292100"/>
          </a:xfrm>
          <a:prstGeom prst="rect">
            <a:avLst/>
          </a:prstGeom>
          <a:solidFill>
            <a:schemeClr val="bg1"/>
          </a:solidFill>
          <a:ln w="6350">
            <a:solidFill>
              <a:srgbClr val="00B95D"/>
            </a:solidFill>
            <a:miter lim="800000"/>
            <a:headEnd/>
            <a:tailEnd/>
          </a:ln>
        </p:spPr>
        <p:txBody>
          <a:bodyPr>
            <a:spAutoFit/>
          </a:bodyPr>
          <a:lstStyle/>
          <a:p>
            <a:pPr algn="r" defTabSz="914400"/>
            <a:r>
              <a:rPr lang="en-US" sz="1300" b="1">
                <a:solidFill>
                  <a:srgbClr val="1BB32C"/>
                </a:solidFill>
                <a:ea typeface="Adobe Ming Std L"/>
                <a:cs typeface="Adobe Ming Std L"/>
              </a:rPr>
              <a:t>Governance &amp; Compliance</a:t>
            </a:r>
          </a:p>
        </p:txBody>
      </p:sp>
      <p:sp>
        <p:nvSpPr>
          <p:cNvPr id="37896" name="Rectangle 17"/>
          <p:cNvSpPr>
            <a:spLocks noChangeArrowheads="1"/>
          </p:cNvSpPr>
          <p:nvPr/>
        </p:nvSpPr>
        <p:spPr bwMode="auto">
          <a:xfrm>
            <a:off x="295275" y="3463925"/>
            <a:ext cx="3322638" cy="290513"/>
          </a:xfrm>
          <a:prstGeom prst="rect">
            <a:avLst/>
          </a:prstGeom>
          <a:solidFill>
            <a:schemeClr val="bg1"/>
          </a:solidFill>
          <a:ln w="6350">
            <a:solidFill>
              <a:srgbClr val="00B95D"/>
            </a:solidFill>
            <a:miter lim="800000"/>
            <a:headEnd/>
            <a:tailEnd/>
          </a:ln>
        </p:spPr>
        <p:txBody>
          <a:bodyPr>
            <a:spAutoFit/>
          </a:bodyPr>
          <a:lstStyle/>
          <a:p>
            <a:pPr algn="r" defTabSz="914400"/>
            <a:r>
              <a:rPr lang="en-US" sz="1300" b="1">
                <a:solidFill>
                  <a:srgbClr val="1BB32C"/>
                </a:solidFill>
                <a:ea typeface="Adobe Ming Std L"/>
                <a:cs typeface="Adobe Ming Std L"/>
              </a:rPr>
              <a:t>Operational &amp; IT risk</a:t>
            </a:r>
          </a:p>
        </p:txBody>
      </p:sp>
      <p:sp>
        <p:nvSpPr>
          <p:cNvPr id="37897" name="Rectangle 41"/>
          <p:cNvSpPr>
            <a:spLocks noChangeArrowheads="1"/>
          </p:cNvSpPr>
          <p:nvPr/>
        </p:nvSpPr>
        <p:spPr bwMode="auto">
          <a:xfrm>
            <a:off x="295275" y="5392738"/>
            <a:ext cx="3322638" cy="300037"/>
          </a:xfrm>
          <a:prstGeom prst="rect">
            <a:avLst/>
          </a:prstGeom>
          <a:noFill/>
          <a:ln w="6350">
            <a:solidFill>
              <a:srgbClr val="00A1D1"/>
            </a:solidFill>
            <a:miter lim="800000"/>
            <a:headEnd/>
            <a:tailEnd/>
          </a:ln>
        </p:spPr>
        <p:txBody>
          <a:bodyPr>
            <a:spAutoFit/>
          </a:bodyPr>
          <a:lstStyle/>
          <a:p>
            <a:pPr algn="r" defTabSz="914400"/>
            <a:r>
              <a:rPr lang="en-US" sz="1300" b="1">
                <a:solidFill>
                  <a:srgbClr val="00A1D1"/>
                </a:solidFill>
                <a:ea typeface="Adobe Ming Std L"/>
                <a:cs typeface="Adobe Ming Std L"/>
              </a:rPr>
              <a:t>Interaction</a:t>
            </a:r>
          </a:p>
        </p:txBody>
      </p:sp>
      <p:sp>
        <p:nvSpPr>
          <p:cNvPr id="37898" name="Rectangle 27"/>
          <p:cNvSpPr>
            <a:spLocks noChangeArrowheads="1"/>
          </p:cNvSpPr>
          <p:nvPr/>
        </p:nvSpPr>
        <p:spPr bwMode="auto">
          <a:xfrm>
            <a:off x="8334375" y="5607050"/>
            <a:ext cx="3433763" cy="292100"/>
          </a:xfrm>
          <a:prstGeom prst="rect">
            <a:avLst/>
          </a:prstGeom>
          <a:noFill/>
          <a:ln w="9525">
            <a:solidFill>
              <a:srgbClr val="990074"/>
            </a:solidFill>
            <a:miter lim="800000"/>
            <a:headEnd/>
            <a:tailEnd/>
          </a:ln>
        </p:spPr>
        <p:txBody>
          <a:bodyPr rIns="0">
            <a:spAutoFit/>
          </a:bodyPr>
          <a:lstStyle/>
          <a:p>
            <a:pPr defTabSz="914400"/>
            <a:r>
              <a:rPr lang="en-US" sz="1300" b="1">
                <a:solidFill>
                  <a:srgbClr val="990074"/>
                </a:solidFill>
                <a:ea typeface="MS PGothic" pitchFamily="34" charset="-128"/>
              </a:rPr>
              <a:t>Payments</a:t>
            </a:r>
            <a:r>
              <a:rPr lang="en-US" sz="400" b="1">
                <a:solidFill>
                  <a:srgbClr val="990074"/>
                </a:solidFill>
                <a:ea typeface="MS PGothic" pitchFamily="34" charset="-128"/>
              </a:rPr>
              <a:t> </a:t>
            </a:r>
            <a:r>
              <a:rPr lang="en-US" sz="1300" b="1">
                <a:solidFill>
                  <a:srgbClr val="990074"/>
                </a:solidFill>
                <a:ea typeface="MS PGothic" pitchFamily="34" charset="-128"/>
              </a:rPr>
              <a:t>Transaction</a:t>
            </a:r>
            <a:r>
              <a:rPr lang="en-US" sz="400" b="1">
                <a:solidFill>
                  <a:srgbClr val="990074"/>
                </a:solidFill>
                <a:ea typeface="MS PGothic" pitchFamily="34" charset="-128"/>
              </a:rPr>
              <a:t> </a:t>
            </a:r>
            <a:r>
              <a:rPr lang="en-US" sz="1300" b="1">
                <a:solidFill>
                  <a:srgbClr val="990074"/>
                </a:solidFill>
                <a:ea typeface="MS PGothic" pitchFamily="34" charset="-128"/>
              </a:rPr>
              <a:t>Platform</a:t>
            </a:r>
          </a:p>
        </p:txBody>
      </p:sp>
      <p:sp>
        <p:nvSpPr>
          <p:cNvPr id="37899" name="Rectangle 50"/>
          <p:cNvSpPr>
            <a:spLocks noChangeArrowheads="1"/>
          </p:cNvSpPr>
          <p:nvPr/>
        </p:nvSpPr>
        <p:spPr bwMode="auto">
          <a:xfrm>
            <a:off x="8334375" y="4540250"/>
            <a:ext cx="3433763" cy="292100"/>
          </a:xfrm>
          <a:prstGeom prst="rect">
            <a:avLst/>
          </a:prstGeom>
          <a:noFill/>
          <a:ln w="9525">
            <a:solidFill>
              <a:srgbClr val="990074"/>
            </a:solidFill>
            <a:miter lim="800000"/>
            <a:headEnd/>
            <a:tailEnd/>
          </a:ln>
        </p:spPr>
        <p:txBody>
          <a:bodyPr>
            <a:spAutoFit/>
          </a:bodyPr>
          <a:lstStyle/>
          <a:p>
            <a:pPr defTabSz="914400"/>
            <a:r>
              <a:rPr lang="en-US" sz="1300" b="1">
                <a:solidFill>
                  <a:srgbClr val="990074"/>
                </a:solidFill>
                <a:ea typeface="MS PGothic" pitchFamily="34" charset="-128"/>
              </a:rPr>
              <a:t>Consumer Payments</a:t>
            </a:r>
          </a:p>
        </p:txBody>
      </p:sp>
      <p:sp>
        <p:nvSpPr>
          <p:cNvPr id="37900" name="Rectangle 51"/>
          <p:cNvSpPr>
            <a:spLocks noChangeArrowheads="1"/>
          </p:cNvSpPr>
          <p:nvPr/>
        </p:nvSpPr>
        <p:spPr bwMode="auto">
          <a:xfrm>
            <a:off x="8334375" y="4892675"/>
            <a:ext cx="3433763" cy="300038"/>
          </a:xfrm>
          <a:prstGeom prst="rect">
            <a:avLst/>
          </a:prstGeom>
          <a:noFill/>
          <a:ln w="9525">
            <a:solidFill>
              <a:srgbClr val="990074"/>
            </a:solidFill>
            <a:miter lim="800000"/>
            <a:headEnd/>
            <a:tailEnd/>
          </a:ln>
        </p:spPr>
        <p:txBody>
          <a:bodyPr>
            <a:spAutoFit/>
          </a:bodyPr>
          <a:lstStyle/>
          <a:p>
            <a:pPr defTabSz="914400"/>
            <a:r>
              <a:rPr lang="en-US" sz="1300" b="1">
                <a:solidFill>
                  <a:srgbClr val="990074"/>
                </a:solidFill>
                <a:ea typeface="MS PGothic" pitchFamily="34" charset="-128"/>
              </a:rPr>
              <a:t>Commercial Payments</a:t>
            </a:r>
          </a:p>
        </p:txBody>
      </p:sp>
      <p:sp>
        <p:nvSpPr>
          <p:cNvPr id="37901" name="Rectangle 52"/>
          <p:cNvSpPr>
            <a:spLocks noChangeArrowheads="1"/>
          </p:cNvSpPr>
          <p:nvPr/>
        </p:nvSpPr>
        <p:spPr bwMode="auto">
          <a:xfrm>
            <a:off x="8334375" y="5249863"/>
            <a:ext cx="3433763" cy="300037"/>
          </a:xfrm>
          <a:prstGeom prst="rect">
            <a:avLst/>
          </a:prstGeom>
          <a:noFill/>
          <a:ln w="6350">
            <a:solidFill>
              <a:srgbClr val="990074"/>
            </a:solidFill>
            <a:miter lim="800000"/>
            <a:headEnd/>
            <a:tailEnd/>
          </a:ln>
        </p:spPr>
        <p:txBody>
          <a:bodyPr>
            <a:spAutoFit/>
          </a:bodyPr>
          <a:lstStyle/>
          <a:p>
            <a:pPr defTabSz="914400"/>
            <a:r>
              <a:rPr lang="en-US" sz="1300" b="1">
                <a:solidFill>
                  <a:srgbClr val="990074"/>
                </a:solidFill>
                <a:ea typeface="MS PGothic" pitchFamily="34" charset="-128"/>
              </a:rPr>
              <a:t>Compliance &amp; Risk</a:t>
            </a:r>
          </a:p>
        </p:txBody>
      </p:sp>
      <p:sp>
        <p:nvSpPr>
          <p:cNvPr id="37902" name="Rectangle 19"/>
          <p:cNvSpPr>
            <a:spLocks noChangeArrowheads="1"/>
          </p:cNvSpPr>
          <p:nvPr/>
        </p:nvSpPr>
        <p:spPr bwMode="auto">
          <a:xfrm>
            <a:off x="8334375" y="2519363"/>
            <a:ext cx="3430588" cy="300037"/>
          </a:xfrm>
          <a:prstGeom prst="rect">
            <a:avLst/>
          </a:prstGeom>
          <a:noFill/>
          <a:ln w="9525">
            <a:solidFill>
              <a:srgbClr val="DD731C"/>
            </a:solidFill>
            <a:miter lim="800000"/>
            <a:headEnd/>
            <a:tailEnd/>
          </a:ln>
        </p:spPr>
        <p:txBody>
          <a:bodyPr>
            <a:spAutoFit/>
          </a:bodyPr>
          <a:lstStyle/>
          <a:p>
            <a:pPr marL="117475" indent="-117475" defTabSz="914400"/>
            <a:r>
              <a:rPr lang="en-US" sz="1300" b="1">
                <a:solidFill>
                  <a:srgbClr val="EB7C1F"/>
                </a:solidFill>
                <a:ea typeface="MS PGothic" pitchFamily="34" charset="-128"/>
              </a:rPr>
              <a:t>Architecture Transformation</a:t>
            </a:r>
          </a:p>
        </p:txBody>
      </p:sp>
      <p:sp>
        <p:nvSpPr>
          <p:cNvPr id="37903" name="Rectangle 20"/>
          <p:cNvSpPr>
            <a:spLocks noChangeArrowheads="1"/>
          </p:cNvSpPr>
          <p:nvPr/>
        </p:nvSpPr>
        <p:spPr bwMode="auto">
          <a:xfrm>
            <a:off x="8334375" y="3263900"/>
            <a:ext cx="3430588" cy="292100"/>
          </a:xfrm>
          <a:prstGeom prst="rect">
            <a:avLst/>
          </a:prstGeom>
          <a:noFill/>
          <a:ln w="9525">
            <a:solidFill>
              <a:srgbClr val="DD731C"/>
            </a:solidFill>
            <a:miter lim="800000"/>
            <a:headEnd/>
            <a:tailEnd/>
          </a:ln>
        </p:spPr>
        <p:txBody>
          <a:bodyPr>
            <a:spAutoFit/>
          </a:bodyPr>
          <a:lstStyle/>
          <a:p>
            <a:pPr defTabSz="914400"/>
            <a:r>
              <a:rPr lang="en-US" sz="1300" b="1">
                <a:solidFill>
                  <a:srgbClr val="EB7C1F"/>
                </a:solidFill>
                <a:ea typeface="MS PGothic" pitchFamily="34" charset="-128"/>
              </a:rPr>
              <a:t>Application Modernization</a:t>
            </a:r>
          </a:p>
        </p:txBody>
      </p:sp>
      <p:sp>
        <p:nvSpPr>
          <p:cNvPr id="37904" name="Rectangle 25"/>
          <p:cNvSpPr>
            <a:spLocks noChangeArrowheads="1"/>
          </p:cNvSpPr>
          <p:nvPr/>
        </p:nvSpPr>
        <p:spPr bwMode="auto">
          <a:xfrm>
            <a:off x="8334375" y="2892425"/>
            <a:ext cx="3430588" cy="300038"/>
          </a:xfrm>
          <a:prstGeom prst="rect">
            <a:avLst/>
          </a:prstGeom>
          <a:noFill/>
          <a:ln w="6350">
            <a:solidFill>
              <a:srgbClr val="DD731C"/>
            </a:solidFill>
            <a:miter lim="800000"/>
            <a:headEnd/>
            <a:tailEnd/>
          </a:ln>
        </p:spPr>
        <p:txBody>
          <a:bodyPr>
            <a:spAutoFit/>
          </a:bodyPr>
          <a:lstStyle/>
          <a:p>
            <a:pPr marL="117475" indent="-117475" defTabSz="914400"/>
            <a:r>
              <a:rPr lang="en-US" sz="1300" b="1">
                <a:solidFill>
                  <a:srgbClr val="EB7C1F"/>
                </a:solidFill>
                <a:ea typeface="MS PGothic" pitchFamily="34" charset="-128"/>
              </a:rPr>
              <a:t>Process Agility</a:t>
            </a:r>
          </a:p>
        </p:txBody>
      </p:sp>
      <p:sp>
        <p:nvSpPr>
          <p:cNvPr id="34" name="Rectangle 2"/>
          <p:cNvSpPr txBox="1">
            <a:spLocks noChangeArrowheads="1"/>
          </p:cNvSpPr>
          <p:nvPr/>
        </p:nvSpPr>
        <p:spPr bwMode="auto">
          <a:xfrm>
            <a:off x="457200" y="1327150"/>
            <a:ext cx="11644313" cy="228600"/>
          </a:xfrm>
          <a:prstGeom prst="rect">
            <a:avLst/>
          </a:prstGeom>
          <a:noFill/>
          <a:ln>
            <a:noFill/>
          </a:ln>
          <a:extLst>
            <a:ext uri="{909E8E84-426E-40DD-AFC4-6F175D3DCCD1}"/>
            <a:ext uri="{91240B29-F687-4F45-9708-019B960494DF}"/>
          </a:extLst>
        </p:spPr>
        <p:txBody>
          <a:bodyPr lIns="0" rIns="0" anchor="b"/>
          <a:lstStyle>
            <a:lvl1pPr algn="l" rtl="0" eaLnBrk="0" fontAlgn="base" hangingPunct="0">
              <a:spcBef>
                <a:spcPct val="0"/>
              </a:spcBef>
              <a:spcAft>
                <a:spcPct val="0"/>
              </a:spcAft>
              <a:defRPr kumimoji="1" sz="2400">
                <a:solidFill>
                  <a:schemeClr val="accent1"/>
                </a:solidFill>
                <a:latin typeface="+mj-lt"/>
                <a:ea typeface="+mj-ea"/>
                <a:cs typeface="+mj-cs"/>
              </a:defRPr>
            </a:lvl1pPr>
            <a:lvl2pPr algn="l" rtl="0" eaLnBrk="0" fontAlgn="base" hangingPunct="0">
              <a:spcBef>
                <a:spcPct val="0"/>
              </a:spcBef>
              <a:spcAft>
                <a:spcPct val="0"/>
              </a:spcAft>
              <a:defRPr kumimoji="1" sz="2400">
                <a:solidFill>
                  <a:schemeClr val="accent1"/>
                </a:solidFill>
                <a:latin typeface="Arial" pitchFamily="34" charset="0"/>
                <a:ea typeface="MS PGothic" pitchFamily="34" charset="-128"/>
                <a:cs typeface="Arial" pitchFamily="34" charset="0"/>
              </a:defRPr>
            </a:lvl2pPr>
            <a:lvl3pPr algn="l" rtl="0" eaLnBrk="0" fontAlgn="base" hangingPunct="0">
              <a:spcBef>
                <a:spcPct val="0"/>
              </a:spcBef>
              <a:spcAft>
                <a:spcPct val="0"/>
              </a:spcAft>
              <a:defRPr kumimoji="1" sz="2400">
                <a:solidFill>
                  <a:schemeClr val="accent1"/>
                </a:solidFill>
                <a:latin typeface="Arial" pitchFamily="34" charset="0"/>
                <a:ea typeface="MS PGothic" pitchFamily="34" charset="-128"/>
                <a:cs typeface="Arial" pitchFamily="34" charset="0"/>
              </a:defRPr>
            </a:lvl3pPr>
            <a:lvl4pPr algn="l" rtl="0" eaLnBrk="0" fontAlgn="base" hangingPunct="0">
              <a:spcBef>
                <a:spcPct val="0"/>
              </a:spcBef>
              <a:spcAft>
                <a:spcPct val="0"/>
              </a:spcAft>
              <a:defRPr kumimoji="1" sz="2400">
                <a:solidFill>
                  <a:schemeClr val="accent1"/>
                </a:solidFill>
                <a:latin typeface="Arial" pitchFamily="34" charset="0"/>
                <a:ea typeface="MS PGothic" pitchFamily="34" charset="-128"/>
                <a:cs typeface="Arial" pitchFamily="34" charset="0"/>
              </a:defRPr>
            </a:lvl4pPr>
            <a:lvl5pPr algn="l" rtl="0" eaLnBrk="0" fontAlgn="base" hangingPunct="0">
              <a:spcBef>
                <a:spcPct val="0"/>
              </a:spcBef>
              <a:spcAft>
                <a:spcPct val="0"/>
              </a:spcAft>
              <a:defRPr kumimoji="1" sz="2400">
                <a:solidFill>
                  <a:schemeClr val="accent1"/>
                </a:solidFill>
                <a:latin typeface="Arial" pitchFamily="34" charset="0"/>
                <a:ea typeface="MS PGothic" pitchFamily="34" charset="-128"/>
                <a:cs typeface="Arial" pitchFamily="34" charset="0"/>
              </a:defRPr>
            </a:lvl5pPr>
            <a:lvl6pPr marL="457200" algn="l" rtl="0" fontAlgn="base">
              <a:spcBef>
                <a:spcPct val="0"/>
              </a:spcBef>
              <a:spcAft>
                <a:spcPct val="0"/>
              </a:spcAft>
              <a:defRPr kumimoji="1" sz="2400">
                <a:solidFill>
                  <a:schemeClr val="accent1"/>
                </a:solidFill>
                <a:latin typeface="Arial" pitchFamily="34" charset="0"/>
                <a:ea typeface="MS PGothic" pitchFamily="34" charset="-128"/>
                <a:cs typeface="Arial" pitchFamily="34" charset="0"/>
              </a:defRPr>
            </a:lvl6pPr>
            <a:lvl7pPr marL="914400" algn="l" rtl="0" fontAlgn="base">
              <a:spcBef>
                <a:spcPct val="0"/>
              </a:spcBef>
              <a:spcAft>
                <a:spcPct val="0"/>
              </a:spcAft>
              <a:defRPr kumimoji="1" sz="2400">
                <a:solidFill>
                  <a:schemeClr val="accent1"/>
                </a:solidFill>
                <a:latin typeface="Arial" pitchFamily="34" charset="0"/>
                <a:ea typeface="MS PGothic" pitchFamily="34" charset="-128"/>
                <a:cs typeface="Arial" pitchFamily="34" charset="0"/>
              </a:defRPr>
            </a:lvl7pPr>
            <a:lvl8pPr marL="1371600" algn="l" rtl="0" fontAlgn="base">
              <a:spcBef>
                <a:spcPct val="0"/>
              </a:spcBef>
              <a:spcAft>
                <a:spcPct val="0"/>
              </a:spcAft>
              <a:defRPr kumimoji="1" sz="2400">
                <a:solidFill>
                  <a:schemeClr val="accent1"/>
                </a:solidFill>
                <a:latin typeface="Arial" pitchFamily="34" charset="0"/>
                <a:ea typeface="MS PGothic" pitchFamily="34" charset="-128"/>
                <a:cs typeface="Arial" pitchFamily="34" charset="0"/>
              </a:defRPr>
            </a:lvl8pPr>
            <a:lvl9pPr marL="1828800" algn="l" rtl="0" fontAlgn="base">
              <a:spcBef>
                <a:spcPct val="0"/>
              </a:spcBef>
              <a:spcAft>
                <a:spcPct val="0"/>
              </a:spcAft>
              <a:defRPr kumimoji="1" sz="2400">
                <a:solidFill>
                  <a:schemeClr val="accent1"/>
                </a:solidFill>
                <a:latin typeface="Arial" pitchFamily="34" charset="0"/>
                <a:ea typeface="MS PGothic" pitchFamily="34" charset="-128"/>
                <a:cs typeface="Arial" pitchFamily="34" charset="0"/>
              </a:defRPr>
            </a:lvl9pPr>
          </a:lstStyle>
          <a:p>
            <a:pPr defTabSz="914400">
              <a:defRPr/>
            </a:pPr>
            <a:r>
              <a:rPr lang="en-US" b="1" dirty="0" smtClean="0">
                <a:solidFill>
                  <a:schemeClr val="hlink"/>
                </a:solidFill>
                <a:cs typeface="Arial" pitchFamily="34" charset="0"/>
              </a:rPr>
              <a:t>   </a:t>
            </a:r>
            <a:r>
              <a:rPr lang="en-US" b="1" i="1" dirty="0" smtClean="0">
                <a:solidFill>
                  <a:schemeClr val="bg1">
                    <a:lumMod val="50000"/>
                  </a:schemeClr>
                </a:solidFill>
                <a:latin typeface="Arial Narrow" pitchFamily="34" charset="0"/>
                <a:ea typeface="Gulim" pitchFamily="34" charset="-127"/>
              </a:rPr>
              <a:t>A </a:t>
            </a:r>
            <a:r>
              <a:rPr lang="en-US" b="1" i="1" dirty="0">
                <a:solidFill>
                  <a:schemeClr val="bg1">
                    <a:lumMod val="50000"/>
                  </a:schemeClr>
                </a:solidFill>
                <a:latin typeface="Arial Narrow" pitchFamily="34" charset="0"/>
                <a:ea typeface="Gulim" pitchFamily="34" charset="-127"/>
              </a:rPr>
              <a:t>Foundation for a Smarter Bank:  Actionable Innovation</a:t>
            </a:r>
            <a:endParaRPr lang="en-US" sz="3200" b="1" i="1" dirty="0">
              <a:solidFill>
                <a:schemeClr val="bg1">
                  <a:lumMod val="50000"/>
                </a:schemeClr>
              </a:solidFill>
              <a:cs typeface="Arial" pitchFamily="34" charset="0"/>
            </a:endParaRPr>
          </a:p>
        </p:txBody>
      </p:sp>
      <p:pic>
        <p:nvPicPr>
          <p:cNvPr id="28689" name="Picture 7" descr="SMARTER PLANET"/>
          <p:cNvPicPr>
            <a:picLocks noChangeAspect="1" noChangeArrowheads="1"/>
          </p:cNvPicPr>
          <p:nvPr/>
        </p:nvPicPr>
        <p:blipFill>
          <a:blip r:embed="rId3"/>
          <a:srcRect b="37540"/>
          <a:stretch>
            <a:fillRect/>
          </a:stretch>
        </p:blipFill>
        <p:spPr bwMode="auto">
          <a:xfrm>
            <a:off x="10193338" y="1058863"/>
            <a:ext cx="1646237" cy="1258887"/>
          </a:xfrm>
          <a:prstGeom prst="rect">
            <a:avLst/>
          </a:prstGeom>
          <a:noFill/>
          <a:ln w="9525">
            <a:noFill/>
            <a:miter lim="800000"/>
            <a:headEnd/>
            <a:tailEnd/>
          </a:ln>
        </p:spPr>
      </p:pic>
      <p:pic>
        <p:nvPicPr>
          <p:cNvPr id="28690" name="Picture 2"/>
          <p:cNvPicPr>
            <a:picLocks noChangeAspect="1" noChangeArrowheads="1"/>
          </p:cNvPicPr>
          <p:nvPr/>
        </p:nvPicPr>
        <p:blipFill>
          <a:blip r:embed="rId4"/>
          <a:srcRect/>
          <a:stretch>
            <a:fillRect/>
          </a:stretch>
        </p:blipFill>
        <p:spPr bwMode="auto">
          <a:xfrm>
            <a:off x="3779838" y="2284413"/>
            <a:ext cx="4440237" cy="49863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3"/>
                                        </p:tgtEl>
                                        <p:attrNameLst>
                                          <p:attrName>style.visibility</p:attrName>
                                        </p:attrNameLst>
                                      </p:cBhvr>
                                      <p:to>
                                        <p:strVal val="visible"/>
                                      </p:to>
                                    </p:set>
                                    <p:anim calcmode="lin" valueType="num">
                                      <p:cBhvr additive="base">
                                        <p:cTn id="7" dur="500" fill="hold"/>
                                        <p:tgtEl>
                                          <p:spTgt spid="37893"/>
                                        </p:tgtEl>
                                        <p:attrNameLst>
                                          <p:attrName>ppt_x</p:attrName>
                                        </p:attrNameLst>
                                      </p:cBhvr>
                                      <p:tavLst>
                                        <p:tav tm="0">
                                          <p:val>
                                            <p:strVal val="#ppt_x"/>
                                          </p:val>
                                        </p:tav>
                                        <p:tav tm="100000">
                                          <p:val>
                                            <p:strVal val="#ppt_x"/>
                                          </p:val>
                                        </p:tav>
                                      </p:tavLst>
                                    </p:anim>
                                    <p:anim calcmode="lin" valueType="num">
                                      <p:cBhvr additive="base">
                                        <p:cTn id="8" dur="500" fill="hold"/>
                                        <p:tgtEl>
                                          <p:spTgt spid="3789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7894"/>
                                        </p:tgtEl>
                                        <p:attrNameLst>
                                          <p:attrName>style.visibility</p:attrName>
                                        </p:attrNameLst>
                                      </p:cBhvr>
                                      <p:to>
                                        <p:strVal val="visible"/>
                                      </p:to>
                                    </p:set>
                                    <p:anim calcmode="lin" valueType="num">
                                      <p:cBhvr additive="base">
                                        <p:cTn id="11" dur="500" fill="hold"/>
                                        <p:tgtEl>
                                          <p:spTgt spid="37894"/>
                                        </p:tgtEl>
                                        <p:attrNameLst>
                                          <p:attrName>ppt_x</p:attrName>
                                        </p:attrNameLst>
                                      </p:cBhvr>
                                      <p:tavLst>
                                        <p:tav tm="0">
                                          <p:val>
                                            <p:strVal val="#ppt_x"/>
                                          </p:val>
                                        </p:tav>
                                        <p:tav tm="100000">
                                          <p:val>
                                            <p:strVal val="#ppt_x"/>
                                          </p:val>
                                        </p:tav>
                                      </p:tavLst>
                                    </p:anim>
                                    <p:anim calcmode="lin" valueType="num">
                                      <p:cBhvr additive="base">
                                        <p:cTn id="12" dur="500" fill="hold"/>
                                        <p:tgtEl>
                                          <p:spTgt spid="3789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7895"/>
                                        </p:tgtEl>
                                        <p:attrNameLst>
                                          <p:attrName>style.visibility</p:attrName>
                                        </p:attrNameLst>
                                      </p:cBhvr>
                                      <p:to>
                                        <p:strVal val="visible"/>
                                      </p:to>
                                    </p:set>
                                    <p:anim calcmode="lin" valueType="num">
                                      <p:cBhvr additive="base">
                                        <p:cTn id="15" dur="500" fill="hold"/>
                                        <p:tgtEl>
                                          <p:spTgt spid="37895"/>
                                        </p:tgtEl>
                                        <p:attrNameLst>
                                          <p:attrName>ppt_x</p:attrName>
                                        </p:attrNameLst>
                                      </p:cBhvr>
                                      <p:tavLst>
                                        <p:tav tm="0">
                                          <p:val>
                                            <p:strVal val="#ppt_x"/>
                                          </p:val>
                                        </p:tav>
                                        <p:tav tm="100000">
                                          <p:val>
                                            <p:strVal val="#ppt_x"/>
                                          </p:val>
                                        </p:tav>
                                      </p:tavLst>
                                    </p:anim>
                                    <p:anim calcmode="lin" valueType="num">
                                      <p:cBhvr additive="base">
                                        <p:cTn id="16" dur="500" fill="hold"/>
                                        <p:tgtEl>
                                          <p:spTgt spid="3789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7896"/>
                                        </p:tgtEl>
                                        <p:attrNameLst>
                                          <p:attrName>style.visibility</p:attrName>
                                        </p:attrNameLst>
                                      </p:cBhvr>
                                      <p:to>
                                        <p:strVal val="visible"/>
                                      </p:to>
                                    </p:set>
                                    <p:anim calcmode="lin" valueType="num">
                                      <p:cBhvr additive="base">
                                        <p:cTn id="19" dur="500" fill="hold"/>
                                        <p:tgtEl>
                                          <p:spTgt spid="37896"/>
                                        </p:tgtEl>
                                        <p:attrNameLst>
                                          <p:attrName>ppt_x</p:attrName>
                                        </p:attrNameLst>
                                      </p:cBhvr>
                                      <p:tavLst>
                                        <p:tav tm="0">
                                          <p:val>
                                            <p:strVal val="#ppt_x"/>
                                          </p:val>
                                        </p:tav>
                                        <p:tav tm="100000">
                                          <p:val>
                                            <p:strVal val="#ppt_x"/>
                                          </p:val>
                                        </p:tav>
                                      </p:tavLst>
                                    </p:anim>
                                    <p:anim calcmode="lin" valueType="num">
                                      <p:cBhvr additive="base">
                                        <p:cTn id="20" dur="500" fill="hold"/>
                                        <p:tgtEl>
                                          <p:spTgt spid="3789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7892"/>
                                        </p:tgtEl>
                                        <p:attrNameLst>
                                          <p:attrName>style.visibility</p:attrName>
                                        </p:attrNameLst>
                                      </p:cBhvr>
                                      <p:to>
                                        <p:strVal val="visible"/>
                                      </p:to>
                                    </p:set>
                                    <p:anim calcmode="lin" valueType="num">
                                      <p:cBhvr additive="base">
                                        <p:cTn id="25" dur="500" fill="hold"/>
                                        <p:tgtEl>
                                          <p:spTgt spid="37892"/>
                                        </p:tgtEl>
                                        <p:attrNameLst>
                                          <p:attrName>ppt_x</p:attrName>
                                        </p:attrNameLst>
                                      </p:cBhvr>
                                      <p:tavLst>
                                        <p:tav tm="0">
                                          <p:val>
                                            <p:strVal val="#ppt_x"/>
                                          </p:val>
                                        </p:tav>
                                        <p:tav tm="100000">
                                          <p:val>
                                            <p:strVal val="#ppt_x"/>
                                          </p:val>
                                        </p:tav>
                                      </p:tavLst>
                                    </p:anim>
                                    <p:anim calcmode="lin" valueType="num">
                                      <p:cBhvr additive="base">
                                        <p:cTn id="26" dur="500" fill="hold"/>
                                        <p:tgtEl>
                                          <p:spTgt spid="3789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7891"/>
                                        </p:tgtEl>
                                        <p:attrNameLst>
                                          <p:attrName>style.visibility</p:attrName>
                                        </p:attrNameLst>
                                      </p:cBhvr>
                                      <p:to>
                                        <p:strVal val="visible"/>
                                      </p:to>
                                    </p:set>
                                    <p:anim calcmode="lin" valueType="num">
                                      <p:cBhvr additive="base">
                                        <p:cTn id="29" dur="500" fill="hold"/>
                                        <p:tgtEl>
                                          <p:spTgt spid="37891"/>
                                        </p:tgtEl>
                                        <p:attrNameLst>
                                          <p:attrName>ppt_x</p:attrName>
                                        </p:attrNameLst>
                                      </p:cBhvr>
                                      <p:tavLst>
                                        <p:tav tm="0">
                                          <p:val>
                                            <p:strVal val="#ppt_x"/>
                                          </p:val>
                                        </p:tav>
                                        <p:tav tm="100000">
                                          <p:val>
                                            <p:strVal val="#ppt_x"/>
                                          </p:val>
                                        </p:tav>
                                      </p:tavLst>
                                    </p:anim>
                                    <p:anim calcmode="lin" valueType="num">
                                      <p:cBhvr additive="base">
                                        <p:cTn id="30" dur="500" fill="hold"/>
                                        <p:tgtEl>
                                          <p:spTgt spid="3789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7897"/>
                                        </p:tgtEl>
                                        <p:attrNameLst>
                                          <p:attrName>style.visibility</p:attrName>
                                        </p:attrNameLst>
                                      </p:cBhvr>
                                      <p:to>
                                        <p:strVal val="visible"/>
                                      </p:to>
                                    </p:set>
                                    <p:anim calcmode="lin" valueType="num">
                                      <p:cBhvr additive="base">
                                        <p:cTn id="33" dur="500" fill="hold"/>
                                        <p:tgtEl>
                                          <p:spTgt spid="37897"/>
                                        </p:tgtEl>
                                        <p:attrNameLst>
                                          <p:attrName>ppt_x</p:attrName>
                                        </p:attrNameLst>
                                      </p:cBhvr>
                                      <p:tavLst>
                                        <p:tav tm="0">
                                          <p:val>
                                            <p:strVal val="#ppt_x"/>
                                          </p:val>
                                        </p:tav>
                                        <p:tav tm="100000">
                                          <p:val>
                                            <p:strVal val="#ppt_x"/>
                                          </p:val>
                                        </p:tav>
                                      </p:tavLst>
                                    </p:anim>
                                    <p:anim calcmode="lin" valueType="num">
                                      <p:cBhvr additive="base">
                                        <p:cTn id="34" dur="500" fill="hold"/>
                                        <p:tgtEl>
                                          <p:spTgt spid="3789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7899"/>
                                        </p:tgtEl>
                                        <p:attrNameLst>
                                          <p:attrName>style.visibility</p:attrName>
                                        </p:attrNameLst>
                                      </p:cBhvr>
                                      <p:to>
                                        <p:strVal val="visible"/>
                                      </p:to>
                                    </p:set>
                                    <p:anim calcmode="lin" valueType="num">
                                      <p:cBhvr additive="base">
                                        <p:cTn id="39" dur="500" fill="hold"/>
                                        <p:tgtEl>
                                          <p:spTgt spid="37899"/>
                                        </p:tgtEl>
                                        <p:attrNameLst>
                                          <p:attrName>ppt_x</p:attrName>
                                        </p:attrNameLst>
                                      </p:cBhvr>
                                      <p:tavLst>
                                        <p:tav tm="0">
                                          <p:val>
                                            <p:strVal val="#ppt_x"/>
                                          </p:val>
                                        </p:tav>
                                        <p:tav tm="100000">
                                          <p:val>
                                            <p:strVal val="#ppt_x"/>
                                          </p:val>
                                        </p:tav>
                                      </p:tavLst>
                                    </p:anim>
                                    <p:anim calcmode="lin" valueType="num">
                                      <p:cBhvr additive="base">
                                        <p:cTn id="40" dur="500" fill="hold"/>
                                        <p:tgtEl>
                                          <p:spTgt spid="3789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7900"/>
                                        </p:tgtEl>
                                        <p:attrNameLst>
                                          <p:attrName>style.visibility</p:attrName>
                                        </p:attrNameLst>
                                      </p:cBhvr>
                                      <p:to>
                                        <p:strVal val="visible"/>
                                      </p:to>
                                    </p:set>
                                    <p:anim calcmode="lin" valueType="num">
                                      <p:cBhvr additive="base">
                                        <p:cTn id="43" dur="500" fill="hold"/>
                                        <p:tgtEl>
                                          <p:spTgt spid="37900"/>
                                        </p:tgtEl>
                                        <p:attrNameLst>
                                          <p:attrName>ppt_x</p:attrName>
                                        </p:attrNameLst>
                                      </p:cBhvr>
                                      <p:tavLst>
                                        <p:tav tm="0">
                                          <p:val>
                                            <p:strVal val="#ppt_x"/>
                                          </p:val>
                                        </p:tav>
                                        <p:tav tm="100000">
                                          <p:val>
                                            <p:strVal val="#ppt_x"/>
                                          </p:val>
                                        </p:tav>
                                      </p:tavLst>
                                    </p:anim>
                                    <p:anim calcmode="lin" valueType="num">
                                      <p:cBhvr additive="base">
                                        <p:cTn id="44" dur="500" fill="hold"/>
                                        <p:tgtEl>
                                          <p:spTgt spid="3790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901"/>
                                        </p:tgtEl>
                                        <p:attrNameLst>
                                          <p:attrName>style.visibility</p:attrName>
                                        </p:attrNameLst>
                                      </p:cBhvr>
                                      <p:to>
                                        <p:strVal val="visible"/>
                                      </p:to>
                                    </p:set>
                                    <p:anim calcmode="lin" valueType="num">
                                      <p:cBhvr additive="base">
                                        <p:cTn id="47" dur="500" fill="hold"/>
                                        <p:tgtEl>
                                          <p:spTgt spid="37901"/>
                                        </p:tgtEl>
                                        <p:attrNameLst>
                                          <p:attrName>ppt_x</p:attrName>
                                        </p:attrNameLst>
                                      </p:cBhvr>
                                      <p:tavLst>
                                        <p:tav tm="0">
                                          <p:val>
                                            <p:strVal val="#ppt_x"/>
                                          </p:val>
                                        </p:tav>
                                        <p:tav tm="100000">
                                          <p:val>
                                            <p:strVal val="#ppt_x"/>
                                          </p:val>
                                        </p:tav>
                                      </p:tavLst>
                                    </p:anim>
                                    <p:anim calcmode="lin" valueType="num">
                                      <p:cBhvr additive="base">
                                        <p:cTn id="48" dur="500" fill="hold"/>
                                        <p:tgtEl>
                                          <p:spTgt spid="3790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7898"/>
                                        </p:tgtEl>
                                        <p:attrNameLst>
                                          <p:attrName>style.visibility</p:attrName>
                                        </p:attrNameLst>
                                      </p:cBhvr>
                                      <p:to>
                                        <p:strVal val="visible"/>
                                      </p:to>
                                    </p:set>
                                    <p:anim calcmode="lin" valueType="num">
                                      <p:cBhvr additive="base">
                                        <p:cTn id="51" dur="500" fill="hold"/>
                                        <p:tgtEl>
                                          <p:spTgt spid="37898"/>
                                        </p:tgtEl>
                                        <p:attrNameLst>
                                          <p:attrName>ppt_x</p:attrName>
                                        </p:attrNameLst>
                                      </p:cBhvr>
                                      <p:tavLst>
                                        <p:tav tm="0">
                                          <p:val>
                                            <p:strVal val="#ppt_x"/>
                                          </p:val>
                                        </p:tav>
                                        <p:tav tm="100000">
                                          <p:val>
                                            <p:strVal val="#ppt_x"/>
                                          </p:val>
                                        </p:tav>
                                      </p:tavLst>
                                    </p:anim>
                                    <p:anim calcmode="lin" valueType="num">
                                      <p:cBhvr additive="base">
                                        <p:cTn id="52" dur="500" fill="hold"/>
                                        <p:tgtEl>
                                          <p:spTgt spid="3789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7903"/>
                                        </p:tgtEl>
                                        <p:attrNameLst>
                                          <p:attrName>style.visibility</p:attrName>
                                        </p:attrNameLst>
                                      </p:cBhvr>
                                      <p:to>
                                        <p:strVal val="visible"/>
                                      </p:to>
                                    </p:set>
                                    <p:anim calcmode="lin" valueType="num">
                                      <p:cBhvr additive="base">
                                        <p:cTn id="57" dur="500" fill="hold"/>
                                        <p:tgtEl>
                                          <p:spTgt spid="37903"/>
                                        </p:tgtEl>
                                        <p:attrNameLst>
                                          <p:attrName>ppt_x</p:attrName>
                                        </p:attrNameLst>
                                      </p:cBhvr>
                                      <p:tavLst>
                                        <p:tav tm="0">
                                          <p:val>
                                            <p:strVal val="#ppt_x"/>
                                          </p:val>
                                        </p:tav>
                                        <p:tav tm="100000">
                                          <p:val>
                                            <p:strVal val="#ppt_x"/>
                                          </p:val>
                                        </p:tav>
                                      </p:tavLst>
                                    </p:anim>
                                    <p:anim calcmode="lin" valueType="num">
                                      <p:cBhvr additive="base">
                                        <p:cTn id="58" dur="500" fill="hold"/>
                                        <p:tgtEl>
                                          <p:spTgt spid="3790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7904"/>
                                        </p:tgtEl>
                                        <p:attrNameLst>
                                          <p:attrName>style.visibility</p:attrName>
                                        </p:attrNameLst>
                                      </p:cBhvr>
                                      <p:to>
                                        <p:strVal val="visible"/>
                                      </p:to>
                                    </p:set>
                                    <p:anim calcmode="lin" valueType="num">
                                      <p:cBhvr additive="base">
                                        <p:cTn id="61" dur="500" fill="hold"/>
                                        <p:tgtEl>
                                          <p:spTgt spid="37904"/>
                                        </p:tgtEl>
                                        <p:attrNameLst>
                                          <p:attrName>ppt_x</p:attrName>
                                        </p:attrNameLst>
                                      </p:cBhvr>
                                      <p:tavLst>
                                        <p:tav tm="0">
                                          <p:val>
                                            <p:strVal val="#ppt_x"/>
                                          </p:val>
                                        </p:tav>
                                        <p:tav tm="100000">
                                          <p:val>
                                            <p:strVal val="#ppt_x"/>
                                          </p:val>
                                        </p:tav>
                                      </p:tavLst>
                                    </p:anim>
                                    <p:anim calcmode="lin" valueType="num">
                                      <p:cBhvr additive="base">
                                        <p:cTn id="62" dur="500" fill="hold"/>
                                        <p:tgtEl>
                                          <p:spTgt spid="37904"/>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7902"/>
                                        </p:tgtEl>
                                        <p:attrNameLst>
                                          <p:attrName>style.visibility</p:attrName>
                                        </p:attrNameLst>
                                      </p:cBhvr>
                                      <p:to>
                                        <p:strVal val="visible"/>
                                      </p:to>
                                    </p:set>
                                    <p:anim calcmode="lin" valueType="num">
                                      <p:cBhvr additive="base">
                                        <p:cTn id="65" dur="500" fill="hold"/>
                                        <p:tgtEl>
                                          <p:spTgt spid="37902"/>
                                        </p:tgtEl>
                                        <p:attrNameLst>
                                          <p:attrName>ppt_x</p:attrName>
                                        </p:attrNameLst>
                                      </p:cBhvr>
                                      <p:tavLst>
                                        <p:tav tm="0">
                                          <p:val>
                                            <p:strVal val="#ppt_x"/>
                                          </p:val>
                                        </p:tav>
                                        <p:tav tm="100000">
                                          <p:val>
                                            <p:strVal val="#ppt_x"/>
                                          </p:val>
                                        </p:tav>
                                      </p:tavLst>
                                    </p:anim>
                                    <p:anim calcmode="lin" valueType="num">
                                      <p:cBhvr additive="base">
                                        <p:cTn id="66" dur="500" fill="hold"/>
                                        <p:tgtEl>
                                          <p:spTgt spid="379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nimBg="1"/>
      <p:bldP spid="37892" grpId="0" animBg="1"/>
      <p:bldP spid="37893" grpId="0" animBg="1"/>
      <p:bldP spid="37894" grpId="0" animBg="1"/>
      <p:bldP spid="37895" grpId="0" animBg="1"/>
      <p:bldP spid="37896" grpId="0" animBg="1"/>
      <p:bldP spid="37897" grpId="0" animBg="1"/>
      <p:bldP spid="37898" grpId="0" animBg="1"/>
      <p:bldP spid="37899" grpId="0" animBg="1"/>
      <p:bldP spid="37900" grpId="0" animBg="1"/>
      <p:bldP spid="37901" grpId="0" animBg="1"/>
      <p:bldP spid="37902" grpId="0" animBg="1"/>
      <p:bldP spid="37903" grpId="0" animBg="1"/>
      <p:bldP spid="3790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AVODOCUMENTID" val="253737"/>
  <p:tag name="SAVOCOMPONENTID" val="9ff4529a-6d05-42e1-b6fa-2d8ca287b956"/>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ALxRG8.jDUyAIwDDqqmSXA"/>
</p:tagLst>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1485</TotalTime>
  <Words>6064</Words>
  <Application>Microsoft Macintosh PowerPoint</Application>
  <PresentationFormat>Custom</PresentationFormat>
  <Paragraphs>1264</Paragraphs>
  <Slides>51</Slides>
  <Notes>39</Notes>
  <HiddenSlides>0</HiddenSlides>
  <MMClips>0</MMClips>
  <ScaleCrop>false</ScaleCrop>
  <HeadingPairs>
    <vt:vector size="8" baseType="variant">
      <vt:variant>
        <vt:lpstr>Fonts Used</vt:lpstr>
      </vt:variant>
      <vt:variant>
        <vt:i4>20</vt:i4>
      </vt:variant>
      <vt:variant>
        <vt:lpstr>Design Template</vt:lpstr>
      </vt:variant>
      <vt:variant>
        <vt:i4>4</vt:i4>
      </vt:variant>
      <vt:variant>
        <vt:lpstr>Embedded OLE Servers</vt:lpstr>
      </vt:variant>
      <vt:variant>
        <vt:i4>1</vt:i4>
      </vt:variant>
      <vt:variant>
        <vt:lpstr>Slide Titles</vt:lpstr>
      </vt:variant>
      <vt:variant>
        <vt:i4>51</vt:i4>
      </vt:variant>
    </vt:vector>
  </HeadingPairs>
  <TitlesOfParts>
    <vt:vector size="76" baseType="lpstr">
      <vt:lpstr>Arial</vt:lpstr>
      <vt:lpstr>Calibri</vt:lpstr>
      <vt:lpstr>MS PGothic</vt:lpstr>
      <vt:lpstr>Wingdings</vt:lpstr>
      <vt:lpstr>Lucida Sans Unicode</vt:lpstr>
      <vt:lpstr>Times New Roman</vt:lpstr>
      <vt:lpstr>Arial Narrow</vt:lpstr>
      <vt:lpstr>Gill Sans</vt:lpstr>
      <vt:lpstr>Times</vt:lpstr>
      <vt:lpstr>MS Gothic</vt:lpstr>
      <vt:lpstr>SimSun</vt:lpstr>
      <vt:lpstr>Adobe Ming Std L</vt:lpstr>
      <vt:lpstr>Gulim</vt:lpstr>
      <vt:lpstr>Arial Black</vt:lpstr>
      <vt:lpstr>Danske Text</vt:lpstr>
      <vt:lpstr>Tahoma</vt:lpstr>
      <vt:lpstr>Microsoft Sans Serif</vt:lpstr>
      <vt:lpstr>Trebuchet MS</vt:lpstr>
      <vt:lpstr>Arial Bold</vt:lpstr>
      <vt:lpstr>ヒラギノ角ゴ Pro W3</vt:lpstr>
      <vt:lpstr>Office-Design</vt:lpstr>
      <vt:lpstr>Office-Design</vt:lpstr>
      <vt:lpstr>Office-Design</vt:lpstr>
      <vt:lpstr>Office-Design</vt:lpstr>
      <vt:lpstr>Photo Editor Photo</vt:lpstr>
      <vt:lpstr>Slide 1</vt:lpstr>
      <vt:lpstr>Agenda</vt:lpstr>
      <vt:lpstr>                      Agenda</vt:lpstr>
      <vt:lpstr>Clients value IBM's ability to deliver integrated solutions  </vt:lpstr>
      <vt:lpstr>Slide 5</vt:lpstr>
      <vt:lpstr>With a framework approach, organisations can progressively transform to a more simplified, strategic infrastructure</vt:lpstr>
      <vt:lpstr>IBM Industry Frameworks  - deliver the full power of IBM software to industry solutions </vt:lpstr>
      <vt:lpstr>Industry Solutions Structure</vt:lpstr>
      <vt:lpstr>IBM Banking Industry Framework </vt:lpstr>
      <vt:lpstr>Speed solution deployment with foundational and domain-specific software extensions and accelerators</vt:lpstr>
      <vt:lpstr>Slide 11</vt:lpstr>
      <vt:lpstr>Slide 12</vt:lpstr>
      <vt:lpstr>Agenda</vt:lpstr>
      <vt:lpstr>Banking Industry Framework - Core Banking Transformation Projects </vt:lpstr>
      <vt:lpstr>Start transforming core banking capabilities with a framework Project</vt:lpstr>
      <vt:lpstr>What are the key drivers for banks to modernize their core banking systems?   </vt:lpstr>
      <vt:lpstr>Solution Component Use: ‘Arrangement’ Service Model for Client Relationship and Offer Optimisation </vt:lpstr>
      <vt:lpstr>IBM Master Data Management Product Portfolio</vt:lpstr>
      <vt:lpstr>Nordic Bank Financial Services</vt:lpstr>
      <vt:lpstr>Banking Industry Framework –  Customer Care and Insight Projects</vt:lpstr>
      <vt:lpstr>Get started with a Customer Care and Insight project</vt:lpstr>
      <vt:lpstr>Interactive Marketing                       bringing science to the art of marketing </vt:lpstr>
      <vt:lpstr>Delivering personalized offers across channels in real time</vt:lpstr>
      <vt:lpstr>                      Mobile Web </vt:lpstr>
      <vt:lpstr>Supporting smartphone and multi-channel application capabilities </vt:lpstr>
      <vt:lpstr>IBM has a broad portfolio of Mobile Enablement offerings</vt:lpstr>
      <vt:lpstr>Slide 27</vt:lpstr>
      <vt:lpstr>Start small and grow with an Integrated Risk Management project</vt:lpstr>
      <vt:lpstr>Slide 29</vt:lpstr>
      <vt:lpstr>Solution Overview</vt:lpstr>
      <vt:lpstr>Major North American Bank Financial Services</vt:lpstr>
      <vt:lpstr>Banking Framework for Payments and Transaction Services Projects </vt:lpstr>
      <vt:lpstr>Payments and transaction services projects –  address business needs across the enterprise</vt:lpstr>
      <vt:lpstr>Financial Transaction Manager in Payments Transaction Platform</vt:lpstr>
      <vt:lpstr>Slide 35</vt:lpstr>
      <vt:lpstr>Project Use Case – DnB NOR</vt:lpstr>
      <vt:lpstr>How we can help: Sterling Integrator in banking</vt:lpstr>
      <vt:lpstr>Sterling Integrator – Features</vt:lpstr>
      <vt:lpstr>Banking Framework for Payments and Securities –  Nordic Reference examples </vt:lpstr>
      <vt:lpstr>WebSphere BI for FN   –   Structure </vt:lpstr>
      <vt:lpstr>Slide 41</vt:lpstr>
      <vt:lpstr>Slide 42</vt:lpstr>
      <vt:lpstr>Slide 43</vt:lpstr>
      <vt:lpstr>IBM Offerings for Financial Markets</vt:lpstr>
      <vt:lpstr>Agenda</vt:lpstr>
      <vt:lpstr>Banking Industry Frameworks and Industry Solutions</vt:lpstr>
      <vt:lpstr>Slide 47</vt:lpstr>
      <vt:lpstr>Slide 48</vt:lpstr>
      <vt:lpstr>Slide 49</vt:lpstr>
      <vt:lpstr>Primary target buyers and usage scenarios for CC&amp;I</vt:lpstr>
      <vt:lpstr>IBM Financial Crimes Reference Architecture</vt:lpstr>
    </vt:vector>
  </TitlesOfParts>
  <Company>votteler bfg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Andreas Votteler</dc:creator>
  <cp:lastModifiedBy>DK11866</cp:lastModifiedBy>
  <cp:revision>17</cp:revision>
  <dcterms:created xsi:type="dcterms:W3CDTF">2011-08-22T09:48:06Z</dcterms:created>
  <dcterms:modified xsi:type="dcterms:W3CDTF">2011-10-11T10:07:31Z</dcterms:modified>
</cp:coreProperties>
</file>