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80" r:id="rId4"/>
    <p:sldId id="282" r:id="rId5"/>
    <p:sldId id="284" r:id="rId6"/>
    <p:sldId id="285" r:id="rId7"/>
    <p:sldId id="288" r:id="rId8"/>
    <p:sldId id="287" r:id="rId9"/>
    <p:sldId id="291" r:id="rId10"/>
    <p:sldId id="290" r:id="rId11"/>
    <p:sldId id="293" r:id="rId12"/>
    <p:sldId id="292" r:id="rId13"/>
    <p:sldId id="283" r:id="rId14"/>
    <p:sldId id="286" r:id="rId15"/>
    <p:sldId id="289" r:id="rId16"/>
    <p:sldId id="296" r:id="rId17"/>
    <p:sldId id="295" r:id="rId18"/>
    <p:sldId id="294" r:id="rId19"/>
    <p:sldId id="298" r:id="rId20"/>
    <p:sldId id="297" r:id="rId21"/>
    <p:sldId id="299" r:id="rId22"/>
    <p:sldId id="300" r:id="rId23"/>
    <p:sldId id="302" r:id="rId2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1" autoAdjust="0"/>
    <p:restoredTop sz="94660"/>
  </p:normalViewPr>
  <p:slideViewPr>
    <p:cSldViewPr>
      <p:cViewPr varScale="1">
        <p:scale>
          <a:sx n="65" d="100"/>
          <a:sy n="65" d="100"/>
        </p:scale>
        <p:origin x="-121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2012-03-02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2012-03-02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2012-03-02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2012-03-02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2012-03-02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2012-03-02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2012-03-02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2012-03-02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2012-03-02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2012-03-02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2012-03-02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2012-03-02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png"/><Relationship Id="rId7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.png"/><Relationship Id="rId7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500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2308810"/>
            <a:ext cx="9144000" cy="1440160"/>
          </a:xfrm>
        </p:spPr>
        <p:txBody>
          <a:bodyPr>
            <a:normAutofit/>
          </a:bodyPr>
          <a:lstStyle/>
          <a:p>
            <a:r>
              <a:rPr lang="en-US" altLang="zh-CN" sz="6000" dirty="0" smtClean="0">
                <a:latin typeface="Myriad Pro Light" pitchFamily="34" charset="0"/>
                <a:ea typeface="Adobe 黑体 Std R" pitchFamily="34" charset="-122"/>
              </a:rPr>
              <a:t>Banner</a:t>
            </a:r>
            <a:r>
              <a:rPr lang="zh-CN" altLang="en-US" sz="5400" dirty="0" smtClean="0">
                <a:gradFill>
                  <a:gsLst>
                    <a:gs pos="0">
                      <a:srgbClr val="FFC000"/>
                    </a:gs>
                    <a:gs pos="51000">
                      <a:schemeClr val="accent6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 scaled="0"/>
                </a:gradFill>
                <a:latin typeface="Adobe 繁黑體 Std B" pitchFamily="34" charset="-128"/>
                <a:ea typeface="Adobe 繁黑體 Std B" pitchFamily="34" charset="-128"/>
              </a:rPr>
              <a:t>設</a:t>
            </a:r>
            <a:r>
              <a:rPr lang="zh-CN" altLang="en-US" sz="5400" dirty="0" smtClean="0">
                <a:latin typeface="Adobe 繁黑體 Std B" pitchFamily="34" charset="-128"/>
                <a:ea typeface="Adobe 繁黑體 Std B" pitchFamily="34" charset="-128"/>
              </a:rPr>
              <a:t>計</a:t>
            </a:r>
            <a:endParaRPr lang="zh-CN" altLang="en-US" sz="5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7784" y="3460938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楷体 Std R" pitchFamily="18" charset="-122"/>
                <a:ea typeface="Adobe 楷体 Std R" pitchFamily="18" charset="-122"/>
              </a:rPr>
              <a:t>新人培训</a:t>
            </a:r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楷体 Std R" pitchFamily="18" charset="-122"/>
                <a:ea typeface="Adobe 楷体 Std R" pitchFamily="18" charset="-122"/>
              </a:rPr>
              <a:t>课程   </a:t>
            </a:r>
            <a:r>
              <a:rPr lang="en-US" altLang="zh-CN" sz="2000" dirty="0" smtClean="0">
                <a:solidFill>
                  <a:schemeClr val="bg1">
                    <a:lumMod val="85000"/>
                  </a:schemeClr>
                </a:solidFill>
                <a:latin typeface="Adobe 楷体 Std R" pitchFamily="18" charset="-122"/>
                <a:ea typeface="Adobe 楷体 Std R" pitchFamily="18" charset="-122"/>
              </a:rPr>
              <a:t>|</a:t>
            </a:r>
            <a:r>
              <a:rPr lang="en-US" altLang="zh-CN" sz="2000" dirty="0" smtClean="0">
                <a:solidFill>
                  <a:schemeClr val="accent6">
                    <a:lumMod val="75000"/>
                  </a:schemeClr>
                </a:solidFill>
                <a:latin typeface="Adobe 楷体 Std R" pitchFamily="18" charset="-122"/>
                <a:ea typeface="Adobe 楷体 Std R" pitchFamily="18" charset="-122"/>
              </a:rPr>
              <a:t>   </a:t>
            </a:r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楷体 Std R" pitchFamily="18" charset="-122"/>
                <a:ea typeface="Adobe 楷体 Std R" pitchFamily="18" charset="-122"/>
              </a:rPr>
              <a:t>从入门到精通</a:t>
            </a:r>
            <a:endParaRPr lang="en-US" altLang="zh-CN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Adobe 楷体 Std R" pitchFamily="18" charset="-122"/>
              <a:ea typeface="Adobe 楷体 Std R" pitchFamily="18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9623" y="2380817"/>
            <a:ext cx="644993" cy="6449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23923" y="2472481"/>
            <a:ext cx="516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4</a:t>
            </a:r>
            <a:endParaRPr lang="zh-CN" altLang="en-US" sz="2400" dirty="0">
              <a:solidFill>
                <a:schemeClr val="bg1"/>
              </a:solidFill>
              <a:latin typeface="Adobe Gothic Std B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58812" y="5949280"/>
            <a:ext cx="2221700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黑体 Std R" pitchFamily="34" charset="-122"/>
                <a:ea typeface="Adobe 黑体 Std R" pitchFamily="34" charset="-122"/>
              </a:rPr>
              <a:t>作者：人马 </a:t>
            </a:r>
            <a:r>
              <a:rPr lang="en-US" altLang="zh-CN" sz="1000" dirty="0" smtClean="0">
                <a:solidFill>
                  <a:schemeClr val="bg1">
                    <a:lumMod val="75000"/>
                  </a:schemeClr>
                </a:solidFill>
                <a:latin typeface="Adobe 黑体 Std R" pitchFamily="34" charset="-122"/>
                <a:ea typeface="Adobe 黑体 Std R" pitchFamily="34" charset="-122"/>
              </a:rPr>
              <a:t>| </a:t>
            </a:r>
            <a:r>
              <a:rPr lang="zh-CN" altLang="en-US" sz="1000" dirty="0" smtClean="0">
                <a:solidFill>
                  <a:schemeClr val="bg1">
                    <a:lumMod val="75000"/>
                  </a:schemeClr>
                </a:solidFill>
                <a:latin typeface="Adobe 黑体 Std R" pitchFamily="34" charset="-122"/>
                <a:ea typeface="Adobe 黑体 Std R" pitchFamily="34" charset="-122"/>
              </a:rPr>
              <a:t>淘宝北京</a:t>
            </a:r>
            <a:r>
              <a:rPr lang="en-US" altLang="zh-CN" sz="1000" dirty="0" smtClean="0">
                <a:solidFill>
                  <a:schemeClr val="bg1">
                    <a:lumMod val="75000"/>
                  </a:schemeClr>
                </a:solidFill>
                <a:latin typeface="Adobe 黑体 Std R" pitchFamily="34" charset="-122"/>
                <a:ea typeface="Adobe 黑体 Std R" pitchFamily="34" charset="-122"/>
              </a:rPr>
              <a:t>UED</a:t>
            </a:r>
          </a:p>
          <a:p>
            <a:pPr>
              <a:defRPr/>
            </a:pPr>
            <a:r>
              <a:rPr lang="zh-CN" altLang="en-US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黑体 Std R" pitchFamily="34" charset="-122"/>
                <a:ea typeface="Adobe 黑体 Std R" pitchFamily="34" charset="-122"/>
              </a:rPr>
              <a:t>联系：</a:t>
            </a:r>
            <a:r>
              <a:rPr lang="en-US" altLang="zh-CN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itchFamily="34" charset="0"/>
                <a:ea typeface="Adobe 黑体 Std R" pitchFamily="34" charset="-122"/>
              </a:rPr>
              <a:t>13691596661</a:t>
            </a:r>
          </a:p>
          <a:p>
            <a:pPr>
              <a:defRPr/>
            </a:pPr>
            <a:r>
              <a:rPr lang="zh-CN" altLang="en-US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黑体 Std R" pitchFamily="34" charset="-122"/>
                <a:ea typeface="Adobe 黑体 Std R" pitchFamily="34" charset="-122"/>
              </a:rPr>
              <a:t>邮箱</a:t>
            </a:r>
            <a:r>
              <a: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Adobe 黑体 Std R" pitchFamily="34" charset="-122"/>
                <a:ea typeface="Adobe 黑体 Std R" pitchFamily="34" charset="-122"/>
              </a:rPr>
              <a:t>：</a:t>
            </a:r>
            <a:r>
              <a:rPr lang="en-US" altLang="zh-CN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itchFamily="34" charset="0"/>
                <a:ea typeface="Adobe 黑体 Std R" pitchFamily="34" charset="-122"/>
              </a:rPr>
              <a:t>renma@taobao.com</a:t>
            </a:r>
            <a:endParaRPr lang="zh-CN" altLang="en-US" sz="1000" dirty="0">
              <a:solidFill>
                <a:schemeClr val="tx1">
                  <a:lumMod val="95000"/>
                  <a:lumOff val="5000"/>
                </a:schemeClr>
              </a:solidFill>
              <a:latin typeface="Myriad Pro Light" pitchFamily="34" charset="0"/>
              <a:ea typeface="Adobe 黑体 Std R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031016"/>
            <a:ext cx="976312" cy="39052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0" y="-27384"/>
            <a:ext cx="9144000" cy="1440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zh-CN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22432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500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Taobao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 </a:t>
            </a:r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B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eijing UED  |   </a:t>
            </a:r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renma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1520" y="44624"/>
            <a:ext cx="2448272" cy="717000"/>
          </a:xfrm>
        </p:spPr>
        <p:txBody>
          <a:bodyPr>
            <a:normAutofit/>
          </a:bodyPr>
          <a:lstStyle/>
          <a:p>
            <a:pPr algn="l"/>
            <a:r>
              <a:rPr lang="en-US" altLang="zh-CN" sz="2800" dirty="0" smtClean="0">
                <a:solidFill>
                  <a:schemeClr val="bg1"/>
                </a:solidFill>
                <a:latin typeface="Myriad Pro Light" pitchFamily="34" charset="0"/>
                <a:ea typeface="Adobe 黑体 Std R" pitchFamily="34" charset="-122"/>
              </a:rPr>
              <a:t>Banner</a:t>
            </a:r>
            <a:r>
              <a:rPr lang="zh-CN" altLang="en-US" sz="2400" dirty="0" smtClean="0">
                <a:solidFill>
                  <a:schemeClr val="bg1"/>
                </a:solidFill>
                <a:latin typeface="Adobe 繁黑體 Std B" pitchFamily="34" charset="-128"/>
                <a:ea typeface="Adobe 繁黑體 Std B" pitchFamily="34" charset="-128"/>
              </a:rPr>
              <a:t>設計</a:t>
            </a:r>
            <a:endParaRPr lang="zh-CN" altLang="en-US" sz="2400" dirty="0">
              <a:solidFill>
                <a:schemeClr val="bg1"/>
              </a:solidFill>
              <a:latin typeface="Myriad Web Pro" pitchFamily="34" charset="0"/>
              <a:ea typeface="Adobe 繁黑體 Std B" pitchFamily="34" charset="-128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1791" y="188640"/>
            <a:ext cx="400111" cy="4001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1679" y="219418"/>
            <a:ext cx="320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4</a:t>
            </a:r>
            <a:endParaRPr lang="zh-CN" altLang="en-US" sz="1600" dirty="0">
              <a:solidFill>
                <a:schemeClr val="bg1"/>
              </a:solidFill>
              <a:latin typeface="Adobe Gothic Std B" pitchFamily="34" charset="-128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1018" y="6237312"/>
            <a:ext cx="976312" cy="390525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473325" y="1196753"/>
            <a:ext cx="8229600" cy="108011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altLang="zh-CN" sz="3600" dirty="0" smtClean="0">
                <a:latin typeface="Adobe 黑体 Std R" pitchFamily="34" charset="-122"/>
                <a:ea typeface="Adobe 黑体 Std R" pitchFamily="34" charset="-122"/>
              </a:rPr>
              <a:t>Banner</a:t>
            </a:r>
            <a:r>
              <a:rPr lang="zh-CN" altLang="en-US" sz="3600" dirty="0" smtClean="0">
                <a:latin typeface="Adobe 黑体 Std R" pitchFamily="34" charset="-122"/>
                <a:ea typeface="Adobe 黑体 Std R" pitchFamily="34" charset="-122"/>
              </a:rPr>
              <a:t>规范实例</a:t>
            </a:r>
            <a:endParaRPr lang="en-US" altLang="zh-CN" sz="1600" dirty="0">
              <a:solidFill>
                <a:schemeClr val="accent6"/>
              </a:solidFill>
              <a:latin typeface="Adobe 黑体 Std R" pitchFamily="34" charset="-122"/>
              <a:ea typeface="Adobe 黑体 Std R" pitchFamily="34" charset="-122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9989" y="4101376"/>
            <a:ext cx="3865041" cy="105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520648"/>
            <a:ext cx="3832645" cy="148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076948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500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Taobao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 </a:t>
            </a:r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B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eijing UED  |   </a:t>
            </a:r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renma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1520" y="44624"/>
            <a:ext cx="2448272" cy="717000"/>
          </a:xfrm>
        </p:spPr>
        <p:txBody>
          <a:bodyPr>
            <a:normAutofit/>
          </a:bodyPr>
          <a:lstStyle/>
          <a:p>
            <a:pPr algn="l"/>
            <a:r>
              <a:rPr lang="en-US" altLang="zh-CN" sz="2800" dirty="0" smtClean="0">
                <a:solidFill>
                  <a:schemeClr val="bg1"/>
                </a:solidFill>
                <a:latin typeface="Myriad Pro Light" pitchFamily="34" charset="0"/>
                <a:ea typeface="Adobe 黑体 Std R" pitchFamily="34" charset="-122"/>
              </a:rPr>
              <a:t>Banner</a:t>
            </a:r>
            <a:r>
              <a:rPr lang="zh-CN" altLang="en-US" sz="2400" dirty="0" smtClean="0">
                <a:solidFill>
                  <a:schemeClr val="bg1"/>
                </a:solidFill>
                <a:latin typeface="Adobe 繁黑體 Std B" pitchFamily="34" charset="-128"/>
                <a:ea typeface="Adobe 繁黑體 Std B" pitchFamily="34" charset="-128"/>
              </a:rPr>
              <a:t>設計</a:t>
            </a:r>
            <a:endParaRPr lang="zh-CN" altLang="en-US" sz="2400" dirty="0">
              <a:solidFill>
                <a:schemeClr val="bg1"/>
              </a:solidFill>
              <a:latin typeface="Myriad Web Pro" pitchFamily="34" charset="0"/>
              <a:ea typeface="Adobe 繁黑體 Std B" pitchFamily="34" charset="-128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1791" y="188640"/>
            <a:ext cx="400111" cy="4001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1679" y="219418"/>
            <a:ext cx="320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4</a:t>
            </a:r>
            <a:endParaRPr lang="zh-CN" altLang="en-US" sz="1600" dirty="0">
              <a:solidFill>
                <a:schemeClr val="bg1"/>
              </a:solidFill>
              <a:latin typeface="Adobe Gothic Std B" pitchFamily="34" charset="-128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1018" y="6237312"/>
            <a:ext cx="976312" cy="390525"/>
          </a:xfrm>
          <a:prstGeom prst="rect">
            <a:avLst/>
          </a:prstGeom>
        </p:spPr>
      </p:pic>
      <p:sp>
        <p:nvSpPr>
          <p:cNvPr id="9" name="标题 1"/>
          <p:cNvSpPr txBox="1">
            <a:spLocks/>
          </p:cNvSpPr>
          <p:nvPr/>
        </p:nvSpPr>
        <p:spPr>
          <a:xfrm>
            <a:off x="473325" y="1196753"/>
            <a:ext cx="8229600" cy="108011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altLang="zh-CN" sz="3600" dirty="0" smtClean="0">
                <a:latin typeface="Adobe 黑体 Std R" pitchFamily="34" charset="-122"/>
                <a:ea typeface="Adobe 黑体 Std R" pitchFamily="34" charset="-122"/>
              </a:rPr>
              <a:t>Banner</a:t>
            </a:r>
            <a:r>
              <a:rPr lang="zh-CN" altLang="en-US" sz="3600" dirty="0" smtClean="0">
                <a:latin typeface="Adobe 黑体 Std R" pitchFamily="34" charset="-122"/>
                <a:ea typeface="Adobe 黑体 Std R" pitchFamily="34" charset="-122"/>
              </a:rPr>
              <a:t>规范实例</a:t>
            </a:r>
            <a:endParaRPr lang="en-US" altLang="zh-CN" sz="1600" dirty="0">
              <a:solidFill>
                <a:schemeClr val="accent6"/>
              </a:solidFill>
              <a:latin typeface="Adobe 黑体 Std R" pitchFamily="34" charset="-122"/>
              <a:ea typeface="Adobe 黑体 Std R" pitchFamily="34" charset="-122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6104" y="2303383"/>
            <a:ext cx="7524328" cy="2853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088396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500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Taobao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 </a:t>
            </a:r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B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eijing UED  |   </a:t>
            </a:r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renma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1520" y="44624"/>
            <a:ext cx="2448272" cy="717000"/>
          </a:xfrm>
        </p:spPr>
        <p:txBody>
          <a:bodyPr>
            <a:normAutofit/>
          </a:bodyPr>
          <a:lstStyle/>
          <a:p>
            <a:pPr algn="l"/>
            <a:r>
              <a:rPr lang="en-US" altLang="zh-CN" sz="2800" dirty="0" smtClean="0">
                <a:solidFill>
                  <a:schemeClr val="bg1"/>
                </a:solidFill>
                <a:latin typeface="Myriad Pro Light" pitchFamily="34" charset="0"/>
                <a:ea typeface="Adobe 黑体 Std R" pitchFamily="34" charset="-122"/>
              </a:rPr>
              <a:t>Banner</a:t>
            </a:r>
            <a:r>
              <a:rPr lang="zh-CN" altLang="en-US" sz="2400" dirty="0" smtClean="0">
                <a:solidFill>
                  <a:schemeClr val="bg1"/>
                </a:solidFill>
                <a:latin typeface="Adobe 繁黑體 Std B" pitchFamily="34" charset="-128"/>
                <a:ea typeface="Adobe 繁黑體 Std B" pitchFamily="34" charset="-128"/>
              </a:rPr>
              <a:t>設計</a:t>
            </a:r>
            <a:endParaRPr lang="zh-CN" altLang="en-US" sz="2400" dirty="0">
              <a:solidFill>
                <a:schemeClr val="bg1"/>
              </a:solidFill>
              <a:latin typeface="Myriad Web Pro" pitchFamily="34" charset="0"/>
              <a:ea typeface="Adobe 繁黑體 Std B" pitchFamily="34" charset="-128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1791" y="188640"/>
            <a:ext cx="400111" cy="4001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1679" y="219418"/>
            <a:ext cx="320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4</a:t>
            </a:r>
            <a:endParaRPr lang="zh-CN" altLang="en-US" sz="1600" dirty="0">
              <a:solidFill>
                <a:schemeClr val="bg1"/>
              </a:solidFill>
              <a:latin typeface="Adobe Gothic Std B" pitchFamily="34" charset="-128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1018" y="6237312"/>
            <a:ext cx="976312" cy="390525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473325" y="1196753"/>
            <a:ext cx="8229600" cy="108011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zh-CN" altLang="en-US" sz="3600" dirty="0" smtClean="0">
                <a:latin typeface="Adobe 黑体 Std R" pitchFamily="34" charset="-122"/>
                <a:ea typeface="Adobe 黑体 Std R" pitchFamily="34" charset="-122"/>
              </a:rPr>
              <a:t>规范：</a:t>
            </a:r>
            <a:r>
              <a:rPr lang="en-US" altLang="zh-CN" sz="3600" dirty="0" smtClean="0">
                <a:latin typeface="Adobe 黑体 Std R" pitchFamily="34" charset="-122"/>
                <a:ea typeface="Adobe 黑体 Std R" pitchFamily="34" charset="-122"/>
              </a:rPr>
              <a:t>TMS</a:t>
            </a:r>
            <a:endParaRPr lang="en-US" altLang="zh-CN" sz="1600" dirty="0">
              <a:solidFill>
                <a:schemeClr val="accent6"/>
              </a:solidFill>
              <a:latin typeface="Adobe 黑体 Std R" pitchFamily="34" charset="-122"/>
              <a:ea typeface="Adobe 黑体 Std R" pitchFamily="34" charset="-122"/>
            </a:endParaRPr>
          </a:p>
        </p:txBody>
      </p:sp>
      <p:graphicFrame>
        <p:nvGraphicFramePr>
          <p:cNvPr id="9" name="对象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730470073"/>
              </p:ext>
            </p:extLst>
          </p:nvPr>
        </p:nvGraphicFramePr>
        <p:xfrm>
          <a:off x="674489" y="2410569"/>
          <a:ext cx="4473575" cy="2314575"/>
        </p:xfrm>
        <a:graphic>
          <a:graphicData uri="http://schemas.openxmlformats.org/presentationml/2006/ole">
            <p:oleObj spid="_x0000_s7222" name="Image" r:id="rId5" imgW="9815873" imgH="5079365" progId="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292080" y="2269321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600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2"/>
                <a:ea typeface="Adobe 黑体 Std R" pitchFamily="34" charset="-122"/>
              </a:rPr>
              <a:t>TMS</a:t>
            </a:r>
            <a:r>
              <a:rPr lang="zh-CN" altLang="en-US" sz="1600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2"/>
                <a:ea typeface="Adobe 黑体 Std R" pitchFamily="34" charset="-122"/>
              </a:rPr>
              <a:t>图片算法：</a:t>
            </a:r>
            <a:endParaRPr lang="en-US" altLang="zh-CN" sz="1600" dirty="0" smtClean="0">
              <a:solidFill>
                <a:schemeClr val="accent6">
                  <a:lumMod val="75000"/>
                </a:schemeClr>
              </a:solidFill>
              <a:latin typeface="Adobe 黑体 Std R" pitchFamily="34" charset="-122"/>
              <a:ea typeface="Adobe 黑体 Std R" pitchFamily="34" charset="-122"/>
            </a:endParaRPr>
          </a:p>
          <a:p>
            <a:r>
              <a:rPr lang="zh-CN" altLang="zh-CN" sz="1400" dirty="0" smtClean="0">
                <a:latin typeface="Adobe 楷体 Std R" pitchFamily="18" charset="-122"/>
                <a:ea typeface="Adobe 楷体 Std R" pitchFamily="18" charset="-122"/>
              </a:rPr>
              <a:t>高 </a:t>
            </a:r>
            <a:r>
              <a:rPr lang="zh-CN" altLang="zh-CN" sz="1400" dirty="0">
                <a:latin typeface="Adobe 楷体 Std R" pitchFamily="18" charset="-122"/>
                <a:ea typeface="Adobe 楷体 Std R" pitchFamily="18" charset="-122"/>
              </a:rPr>
              <a:t>x 宽 x 0.4/1024 + 2 = 标准最大k</a:t>
            </a:r>
            <a:r>
              <a:rPr lang="zh-CN" altLang="zh-CN" sz="1400" dirty="0" smtClean="0">
                <a:latin typeface="Adobe 楷体 Std R" pitchFamily="18" charset="-122"/>
                <a:ea typeface="Adobe 楷体 Std R" pitchFamily="18" charset="-122"/>
              </a:rPr>
              <a:t>数</a:t>
            </a:r>
            <a:endParaRPr lang="en-US" altLang="zh-CN" sz="1400" dirty="0" smtClean="0">
              <a:latin typeface="Adobe 楷体 Std R" pitchFamily="18" charset="-122"/>
              <a:ea typeface="Adobe 楷体 Std R" pitchFamily="18" charset="-122"/>
            </a:endParaRPr>
          </a:p>
          <a:p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Adobe 楷体 Std R" pitchFamily="18" charset="-122"/>
                <a:ea typeface="Adobe 楷体 Std R" pitchFamily="18" charset="-122"/>
              </a:rPr>
              <a:t>510x200x0.4/1024 + 2=  41.8KB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92080" y="3362796"/>
            <a:ext cx="2351926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600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2"/>
                <a:ea typeface="Adobe 黑体 Std R" pitchFamily="34" charset="-122"/>
              </a:rPr>
              <a:t>常用</a:t>
            </a:r>
            <a:r>
              <a:rPr lang="zh-CN" altLang="en-US" sz="1600" dirty="0">
                <a:solidFill>
                  <a:schemeClr val="accent6">
                    <a:lumMod val="75000"/>
                  </a:schemeClr>
                </a:solidFill>
                <a:latin typeface="Adobe 黑体 Std R" pitchFamily="34" charset="-122"/>
                <a:ea typeface="Adobe 黑体 Std R" pitchFamily="34" charset="-122"/>
              </a:rPr>
              <a:t>尺寸：</a:t>
            </a:r>
            <a:endParaRPr lang="en-US" altLang="zh-CN" sz="1600" dirty="0">
              <a:solidFill>
                <a:schemeClr val="accent6">
                  <a:lumMod val="75000"/>
                </a:schemeClr>
              </a:solidFill>
              <a:latin typeface="Adobe 黑体 Std R" pitchFamily="34" charset="-122"/>
              <a:ea typeface="Adobe 黑体 Std R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3366CC"/>
                </a:solidFill>
                <a:latin typeface="Adobe 楷体 Std R" pitchFamily="18" charset="-122"/>
                <a:ea typeface="Adobe 楷体 Std R" pitchFamily="18" charset="-122"/>
              </a:rPr>
              <a:t>300x150 </a:t>
            </a:r>
            <a:r>
              <a:rPr lang="en-US" altLang="zh-CN" sz="1400" dirty="0">
                <a:latin typeface="Adobe 楷体 Std R" pitchFamily="18" charset="-122"/>
                <a:ea typeface="Adobe 楷体 Std R" pitchFamily="18" charset="-122"/>
              </a:rPr>
              <a:t>      </a:t>
            </a:r>
            <a:r>
              <a:rPr lang="zh-CN" altLang="en-US" sz="1400" dirty="0">
                <a:latin typeface="Adobe 楷体 Std R" pitchFamily="18" charset="-122"/>
                <a:ea typeface="Adobe 楷体 Std R" pitchFamily="18" charset="-122"/>
              </a:rPr>
              <a:t>最大</a:t>
            </a:r>
            <a:r>
              <a:rPr lang="en-US" altLang="zh-CN" sz="1400" dirty="0">
                <a:solidFill>
                  <a:srgbClr val="3366CC"/>
                </a:solidFill>
                <a:latin typeface="Adobe 楷体 Std R" pitchFamily="18" charset="-122"/>
                <a:ea typeface="Adobe 楷体 Std R" pitchFamily="18" charset="-122"/>
              </a:rPr>
              <a:t>19.578K</a:t>
            </a:r>
            <a:endParaRPr lang="en-US" altLang="zh-CN" sz="1400" dirty="0">
              <a:latin typeface="Adobe 楷体 Std R" pitchFamily="18" charset="-122"/>
              <a:ea typeface="Adobe 楷体 Std R" pitchFamily="18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3366CC"/>
                </a:solidFill>
                <a:latin typeface="Adobe 楷体 Std R" pitchFamily="18" charset="-122"/>
                <a:ea typeface="Adobe 楷体 Std R" pitchFamily="18" charset="-122"/>
              </a:rPr>
              <a:t>270x70 </a:t>
            </a:r>
            <a:r>
              <a:rPr lang="en-US" altLang="zh-CN" sz="1400" dirty="0">
                <a:latin typeface="Adobe 楷体 Std R" pitchFamily="18" charset="-122"/>
                <a:ea typeface="Adobe 楷体 Std R" pitchFamily="18" charset="-122"/>
              </a:rPr>
              <a:t>       </a:t>
            </a:r>
            <a:r>
              <a:rPr lang="en-US" altLang="zh-CN" sz="1400" dirty="0" smtClean="0">
                <a:latin typeface="Adobe 楷体 Std R" pitchFamily="18" charset="-122"/>
                <a:ea typeface="Adobe 楷体 Std R" pitchFamily="18" charset="-122"/>
              </a:rPr>
              <a:t> </a:t>
            </a:r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最大</a:t>
            </a:r>
            <a:r>
              <a:rPr lang="en-US" altLang="zh-CN" sz="1400" dirty="0">
                <a:solidFill>
                  <a:srgbClr val="3366CC"/>
                </a:solidFill>
                <a:latin typeface="Adobe 楷体 Std R" pitchFamily="18" charset="-122"/>
                <a:ea typeface="Adobe 楷体 Std R" pitchFamily="18" charset="-122"/>
              </a:rPr>
              <a:t>9.383K</a:t>
            </a:r>
            <a:endParaRPr lang="en-US" altLang="zh-CN" sz="1400" dirty="0">
              <a:latin typeface="Adobe 楷体 Std R" pitchFamily="18" charset="-122"/>
              <a:ea typeface="Adobe 楷体 Std R" pitchFamily="18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3366CC"/>
                </a:solidFill>
                <a:latin typeface="Adobe 楷体 Std R" pitchFamily="18" charset="-122"/>
                <a:ea typeface="Adobe 楷体 Std R" pitchFamily="18" charset="-122"/>
              </a:rPr>
              <a:t>190x70 </a:t>
            </a:r>
            <a:r>
              <a:rPr lang="en-US" altLang="zh-CN" sz="1400" dirty="0">
                <a:latin typeface="Adobe 楷体 Std R" pitchFamily="18" charset="-122"/>
                <a:ea typeface="Adobe 楷体 Std R" pitchFamily="18" charset="-122"/>
              </a:rPr>
              <a:t>     </a:t>
            </a:r>
            <a:r>
              <a:rPr lang="en-US" altLang="zh-CN" sz="1400" dirty="0" smtClean="0">
                <a:latin typeface="Adobe 楷体 Std R" pitchFamily="18" charset="-122"/>
                <a:ea typeface="Adobe 楷体 Std R" pitchFamily="18" charset="-122"/>
              </a:rPr>
              <a:t>   </a:t>
            </a:r>
            <a:r>
              <a:rPr lang="zh-CN" altLang="en-US" sz="1400" dirty="0">
                <a:latin typeface="Adobe 楷体 Std R" pitchFamily="18" charset="-122"/>
                <a:ea typeface="Adobe 楷体 Std R" pitchFamily="18" charset="-122"/>
              </a:rPr>
              <a:t>最大</a:t>
            </a:r>
            <a:r>
              <a:rPr lang="en-US" altLang="zh-CN" sz="1400" dirty="0">
                <a:solidFill>
                  <a:srgbClr val="3366CC"/>
                </a:solidFill>
                <a:latin typeface="Adobe 楷体 Std R" pitchFamily="18" charset="-122"/>
                <a:ea typeface="Adobe 楷体 Std R" pitchFamily="18" charset="-122"/>
              </a:rPr>
              <a:t>7.195K</a:t>
            </a:r>
            <a:endParaRPr lang="en-US" altLang="zh-CN" sz="1400" dirty="0">
              <a:latin typeface="Adobe 楷体 Std R" pitchFamily="18" charset="-122"/>
              <a:ea typeface="Adobe 楷体 Std R" pitchFamily="18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3366CC"/>
                </a:solidFill>
                <a:latin typeface="Adobe 楷体 Std R" pitchFamily="18" charset="-122"/>
                <a:ea typeface="Adobe 楷体 Std R" pitchFamily="18" charset="-122"/>
              </a:rPr>
              <a:t>80x80  </a:t>
            </a:r>
            <a:r>
              <a:rPr lang="en-US" altLang="zh-CN" sz="1400" dirty="0">
                <a:latin typeface="Adobe 楷体 Std R" pitchFamily="18" charset="-122"/>
                <a:ea typeface="Adobe 楷体 Std R" pitchFamily="18" charset="-122"/>
              </a:rPr>
              <a:t>       </a:t>
            </a:r>
            <a:r>
              <a:rPr lang="en-US" altLang="zh-CN" sz="1400" dirty="0" smtClean="0">
                <a:latin typeface="Adobe 楷体 Std R" pitchFamily="18" charset="-122"/>
                <a:ea typeface="Adobe 楷体 Std R" pitchFamily="18" charset="-122"/>
              </a:rPr>
              <a:t>  </a:t>
            </a:r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最大</a:t>
            </a:r>
            <a:r>
              <a:rPr lang="en-US" altLang="zh-CN" sz="1400" dirty="0">
                <a:solidFill>
                  <a:srgbClr val="3366CC"/>
                </a:solidFill>
                <a:latin typeface="Adobe 楷体 Std R" pitchFamily="18" charset="-122"/>
                <a:ea typeface="Adobe 楷体 Std R" pitchFamily="18" charset="-122"/>
              </a:rPr>
              <a:t>4.5K</a:t>
            </a:r>
            <a:endParaRPr lang="zh-CN" altLang="en-US" sz="1400" dirty="0">
              <a:solidFill>
                <a:srgbClr val="3366CC"/>
              </a:solidFill>
              <a:latin typeface="Adobe 楷体 Std R" pitchFamily="18" charset="-122"/>
              <a:ea typeface="Adobe 楷体 Std R" pitchFamily="18" charset="-122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888877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500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04864"/>
            <a:ext cx="4866158" cy="343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Taobao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 </a:t>
            </a:r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B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eijing UED  |   </a:t>
            </a:r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renma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1520" y="44624"/>
            <a:ext cx="2448272" cy="717000"/>
          </a:xfrm>
        </p:spPr>
        <p:txBody>
          <a:bodyPr>
            <a:normAutofit/>
          </a:bodyPr>
          <a:lstStyle/>
          <a:p>
            <a:pPr algn="l"/>
            <a:r>
              <a:rPr lang="en-US" altLang="zh-CN" sz="2800" dirty="0" smtClean="0">
                <a:solidFill>
                  <a:schemeClr val="bg1"/>
                </a:solidFill>
                <a:latin typeface="Myriad Pro Light" pitchFamily="34" charset="0"/>
                <a:ea typeface="Adobe 黑体 Std R" pitchFamily="34" charset="-122"/>
              </a:rPr>
              <a:t>Banner</a:t>
            </a:r>
            <a:r>
              <a:rPr lang="zh-CN" altLang="en-US" sz="2400" dirty="0" smtClean="0">
                <a:solidFill>
                  <a:schemeClr val="bg1"/>
                </a:solidFill>
                <a:latin typeface="Adobe 繁黑體 Std B" pitchFamily="34" charset="-128"/>
                <a:ea typeface="Adobe 繁黑體 Std B" pitchFamily="34" charset="-128"/>
              </a:rPr>
              <a:t>設計</a:t>
            </a:r>
            <a:endParaRPr lang="zh-CN" altLang="en-US" sz="2400" dirty="0">
              <a:solidFill>
                <a:schemeClr val="bg1"/>
              </a:solidFill>
              <a:latin typeface="Myriad Web Pro" pitchFamily="34" charset="0"/>
              <a:ea typeface="Adobe 繁黑體 Std B" pitchFamily="34" charset="-128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1791" y="188640"/>
            <a:ext cx="400111" cy="4001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1679" y="219418"/>
            <a:ext cx="320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4</a:t>
            </a:r>
            <a:endParaRPr lang="zh-CN" altLang="en-US" sz="1600" dirty="0">
              <a:solidFill>
                <a:schemeClr val="bg1"/>
              </a:solidFill>
              <a:latin typeface="Adobe Gothic Std B" pitchFamily="34" charset="-128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1018" y="6237312"/>
            <a:ext cx="976312" cy="390525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473325" y="1196753"/>
            <a:ext cx="8229600" cy="108011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altLang="zh-CN" sz="3600" dirty="0" smtClean="0">
                <a:latin typeface="Adobe 黑体 Std R" pitchFamily="34" charset="-122"/>
                <a:ea typeface="Adobe 黑体 Std R" pitchFamily="34" charset="-122"/>
              </a:rPr>
              <a:t>Banner</a:t>
            </a:r>
            <a:r>
              <a:rPr lang="zh-CN" altLang="en-US" sz="3600" dirty="0" smtClean="0">
                <a:latin typeface="Adobe 黑体 Std R" pitchFamily="34" charset="-122"/>
                <a:ea typeface="Adobe 黑体 Std R" pitchFamily="34" charset="-122"/>
              </a:rPr>
              <a:t>设计</a:t>
            </a:r>
            <a:r>
              <a:rPr lang="zh-CN" altLang="en-US" sz="3600" dirty="0">
                <a:latin typeface="Adobe 黑体 Std R" pitchFamily="34" charset="-122"/>
                <a:ea typeface="Adobe 黑体 Std R" pitchFamily="34" charset="-122"/>
              </a:rPr>
              <a:t>实例</a:t>
            </a:r>
            <a:endParaRPr lang="en-US" altLang="zh-CN" sz="1600" dirty="0" smtClean="0">
              <a:solidFill>
                <a:schemeClr val="accent6"/>
              </a:solidFill>
              <a:latin typeface="Adobe 黑体 Std R" pitchFamily="34" charset="-122"/>
              <a:ea typeface="Adobe 黑体 Std R" pitchFamily="34" charset="-122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04864"/>
            <a:ext cx="4866159" cy="343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9" y="2204864"/>
            <a:ext cx="4866158" cy="343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04864"/>
            <a:ext cx="4866158" cy="343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240" y="3070973"/>
            <a:ext cx="36004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960052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500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Taobao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 </a:t>
            </a:r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B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eijing UED  |   </a:t>
            </a:r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renma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1520" y="44624"/>
            <a:ext cx="2448272" cy="717000"/>
          </a:xfrm>
        </p:spPr>
        <p:txBody>
          <a:bodyPr>
            <a:normAutofit/>
          </a:bodyPr>
          <a:lstStyle/>
          <a:p>
            <a:pPr algn="l"/>
            <a:r>
              <a:rPr lang="en-US" altLang="zh-CN" sz="2800" dirty="0" smtClean="0">
                <a:solidFill>
                  <a:schemeClr val="bg1"/>
                </a:solidFill>
                <a:latin typeface="Myriad Pro Light" pitchFamily="34" charset="0"/>
                <a:ea typeface="Adobe 黑体 Std R" pitchFamily="34" charset="-122"/>
              </a:rPr>
              <a:t>Banner</a:t>
            </a:r>
            <a:r>
              <a:rPr lang="zh-CN" altLang="en-US" sz="2400" dirty="0" smtClean="0">
                <a:solidFill>
                  <a:schemeClr val="bg1"/>
                </a:solidFill>
                <a:latin typeface="Adobe 繁黑體 Std B" pitchFamily="34" charset="-128"/>
                <a:ea typeface="Adobe 繁黑體 Std B" pitchFamily="34" charset="-128"/>
              </a:rPr>
              <a:t>設計</a:t>
            </a:r>
            <a:endParaRPr lang="zh-CN" altLang="en-US" sz="2400" dirty="0">
              <a:solidFill>
                <a:schemeClr val="bg1"/>
              </a:solidFill>
              <a:latin typeface="Myriad Web Pro" pitchFamily="34" charset="0"/>
              <a:ea typeface="Adobe 繁黑體 Std B" pitchFamily="34" charset="-128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1791" y="188640"/>
            <a:ext cx="400111" cy="4001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1679" y="219418"/>
            <a:ext cx="320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4</a:t>
            </a:r>
            <a:endParaRPr lang="zh-CN" altLang="en-US" sz="1600" dirty="0">
              <a:solidFill>
                <a:schemeClr val="bg1"/>
              </a:solidFill>
              <a:latin typeface="Adobe Gothic Std B" pitchFamily="34" charset="-128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1018" y="6237312"/>
            <a:ext cx="976312" cy="390525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473325" y="1196753"/>
            <a:ext cx="8229600" cy="108011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altLang="zh-CN" sz="3600" dirty="0" smtClean="0">
                <a:latin typeface="Adobe 黑体 Std R" pitchFamily="34" charset="-122"/>
                <a:ea typeface="Adobe 黑体 Std R" pitchFamily="34" charset="-122"/>
              </a:rPr>
              <a:t>Photoshop</a:t>
            </a:r>
            <a:r>
              <a:rPr lang="zh-CN" altLang="en-US" sz="3600" dirty="0" smtClean="0">
                <a:latin typeface="Adobe 黑体 Std R" pitchFamily="34" charset="-122"/>
                <a:ea typeface="Adobe 黑体 Std R" pitchFamily="34" charset="-122"/>
              </a:rPr>
              <a:t>技法</a:t>
            </a:r>
            <a:endParaRPr lang="en-US" altLang="zh-CN" sz="1600" dirty="0" smtClean="0">
              <a:solidFill>
                <a:schemeClr val="accent6"/>
              </a:solidFill>
              <a:latin typeface="Adobe 黑体 Std R" pitchFamily="34" charset="-122"/>
              <a:ea typeface="Adobe 黑体 Std R" pitchFamily="34" charset="-12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2014" y="1556792"/>
            <a:ext cx="457108" cy="41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703362"/>
            <a:ext cx="4153234" cy="280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08104" y="3986480"/>
            <a:ext cx="25922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Adobe 楷体 Std R" pitchFamily="18" charset="-122"/>
                <a:ea typeface="Adobe 楷体 Std R" pitchFamily="18" charset="-122"/>
              </a:rPr>
              <a:t>通常默认的素材缩放后会有些模糊，没有原图片的锐度</a:t>
            </a:r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。</a:t>
            </a:r>
            <a:endParaRPr lang="en-US" altLang="zh-CN" sz="1400" dirty="0" smtClean="0">
              <a:latin typeface="Adobe 楷体 Std R" pitchFamily="18" charset="-122"/>
              <a:ea typeface="Adobe 楷体 Std R" pitchFamily="18" charset="-122"/>
            </a:endParaRPr>
          </a:p>
          <a:p>
            <a:endParaRPr lang="en-US" altLang="zh-CN" sz="1400" dirty="0" smtClean="0">
              <a:latin typeface="Adobe 楷体 Std R" pitchFamily="18" charset="-122"/>
              <a:ea typeface="Adobe 楷体 Std R" pitchFamily="18" charset="-122"/>
            </a:endParaRPr>
          </a:p>
          <a:p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图像质量问题会导致</a:t>
            </a:r>
            <a:r>
              <a:rPr lang="en-US" altLang="zh-CN" sz="1400" dirty="0" smtClean="0">
                <a:latin typeface="Adobe 楷体 Std R" pitchFamily="18" charset="-122"/>
                <a:ea typeface="Adobe 楷体 Std R" pitchFamily="18" charset="-122"/>
              </a:rPr>
              <a:t>Banner</a:t>
            </a:r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的品质感降低，不精致。</a:t>
            </a:r>
            <a:endParaRPr lang="zh-CN" altLang="en-US" sz="1400" dirty="0">
              <a:latin typeface="Adobe 楷体 Std R" pitchFamily="18" charset="-122"/>
              <a:ea typeface="Adobe 楷体 Std R" pitchFamily="18" charset="-122"/>
            </a:endParaRPr>
          </a:p>
          <a:p>
            <a:endParaRPr lang="zh-CN" altLang="en-US" sz="1400" dirty="0">
              <a:latin typeface="Adobe 楷体 Std R" pitchFamily="18" charset="-122"/>
              <a:ea typeface="Adobe 楷体 Std R" pitchFamily="18" charset="-122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3" y="2924944"/>
            <a:ext cx="1872207" cy="80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2864" y="2683119"/>
            <a:ext cx="4122330" cy="2821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5508104" y="2780928"/>
            <a:ext cx="2448272" cy="2590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05393"/>
            <a:ext cx="1856347" cy="117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508104" y="4221088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Adobe 楷体 Std R" pitchFamily="18" charset="-122"/>
                <a:ea typeface="Adobe 楷体 Std R" pitchFamily="18" charset="-122"/>
              </a:rPr>
              <a:t>滤</a:t>
            </a:r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镜：锐化</a:t>
            </a:r>
            <a:endParaRPr lang="zh-CN" altLang="en-US" sz="1400" dirty="0">
              <a:latin typeface="Adobe 楷体 Std R" pitchFamily="18" charset="-122"/>
              <a:ea typeface="Adobe 楷体 Std R" pitchFamily="18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508104" y="2780928"/>
            <a:ext cx="2448272" cy="2590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3" y="2924944"/>
            <a:ext cx="1628567" cy="166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436096" y="4797152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复制一层</a:t>
            </a:r>
            <a:r>
              <a:rPr lang="en-US" altLang="zh-CN" sz="1400" dirty="0" smtClean="0">
                <a:latin typeface="Adobe 楷体 Std R" pitchFamily="18" charset="-122"/>
                <a:ea typeface="Adobe 楷体 Std R" pitchFamily="18" charset="-122"/>
              </a:rPr>
              <a:t>2</a:t>
            </a:r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次锐化</a:t>
            </a:r>
            <a:endParaRPr lang="en-US" altLang="zh-CN" sz="1400" dirty="0" smtClean="0">
              <a:latin typeface="Adobe 楷体 Std R" pitchFamily="18" charset="-122"/>
              <a:ea typeface="Adobe 楷体 Std R" pitchFamily="18" charset="-122"/>
            </a:endParaRPr>
          </a:p>
          <a:p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但通常会有些锐利的过头</a:t>
            </a:r>
            <a:endParaRPr lang="zh-CN" altLang="en-US" sz="1400" dirty="0">
              <a:latin typeface="Adobe 楷体 Std R" pitchFamily="18" charset="-122"/>
              <a:ea typeface="Adobe 楷体 Std R" pitchFamily="18" charset="-122"/>
            </a:endParaRPr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6103" y="2732101"/>
            <a:ext cx="4025924" cy="2713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矩形 19"/>
          <p:cNvSpPr/>
          <p:nvPr/>
        </p:nvSpPr>
        <p:spPr>
          <a:xfrm>
            <a:off x="5508104" y="2732101"/>
            <a:ext cx="2160240" cy="271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5" y="2905393"/>
            <a:ext cx="1394368" cy="1469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436096" y="4473986"/>
            <a:ext cx="25202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在</a:t>
            </a:r>
            <a:r>
              <a:rPr lang="en-US" altLang="zh-CN" sz="1400" dirty="0" smtClean="0">
                <a:latin typeface="Adobe 楷体 Std R" pitchFamily="18" charset="-122"/>
                <a:ea typeface="Adobe 楷体 Std R" pitchFamily="18" charset="-122"/>
              </a:rPr>
              <a:t>2</a:t>
            </a:r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次锐化图层上创建一个蒙版</a:t>
            </a:r>
            <a:r>
              <a:rPr lang="en-US" altLang="zh-CN" sz="1400" dirty="0" smtClean="0">
                <a:latin typeface="Adobe 楷体 Std R" pitchFamily="18" charset="-122"/>
                <a:ea typeface="Adobe 楷体 Std R" pitchFamily="18" charset="-122"/>
              </a:rPr>
              <a:t>, </a:t>
            </a:r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做一个径向渐变</a:t>
            </a:r>
            <a:r>
              <a:rPr lang="en-US" altLang="zh-CN" sz="1400" dirty="0" smtClean="0">
                <a:latin typeface="Adobe 楷体 Std R" pitchFamily="18" charset="-122"/>
                <a:ea typeface="Adobe 楷体 Std R" pitchFamily="18" charset="-122"/>
              </a:rPr>
              <a:t>.</a:t>
            </a:r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将主体突出</a:t>
            </a:r>
            <a:r>
              <a:rPr lang="en-US" altLang="zh-CN" sz="1400" dirty="0" smtClean="0">
                <a:latin typeface="Adobe 楷体 Std R" pitchFamily="18" charset="-122"/>
                <a:ea typeface="Adobe 楷体 Std R" pitchFamily="18" charset="-122"/>
              </a:rPr>
              <a:t>.</a:t>
            </a:r>
            <a:endParaRPr lang="zh-CN" altLang="en-US" sz="1400" dirty="0">
              <a:latin typeface="Adobe 楷体 Std R" pitchFamily="18" charset="-122"/>
              <a:ea typeface="Adobe 楷体 Std R" pitchFamily="18" charset="-122"/>
            </a:endParaRPr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6103" y="2725663"/>
            <a:ext cx="4025924" cy="274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78" y="1963059"/>
            <a:ext cx="8721975" cy="396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1940029" y="528912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Adobe 楷体 Std R" pitchFamily="18" charset="-122"/>
                <a:ea typeface="Adobe 楷体 Std R" pitchFamily="18" charset="-122"/>
              </a:rPr>
              <a:t>原图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300192" y="5289128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优化后</a:t>
            </a:r>
            <a:endParaRPr lang="zh-CN" altLang="en-US" sz="1400" dirty="0">
              <a:latin typeface="Adobe 楷体 Std R" pitchFamily="18" charset="-122"/>
              <a:ea typeface="Adobe 楷体 Std R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64413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/>
      <p:bldP spid="18" grpId="0" animBg="1"/>
      <p:bldP spid="19" grpId="0"/>
      <p:bldP spid="20" grpId="0" animBg="1"/>
      <p:bldP spid="21" grpId="0"/>
      <p:bldP spid="40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500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Taobao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 </a:t>
            </a:r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B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eijing UED  |   </a:t>
            </a:r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renma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1520" y="44624"/>
            <a:ext cx="2448272" cy="717000"/>
          </a:xfrm>
        </p:spPr>
        <p:txBody>
          <a:bodyPr>
            <a:normAutofit/>
          </a:bodyPr>
          <a:lstStyle/>
          <a:p>
            <a:pPr algn="l"/>
            <a:r>
              <a:rPr lang="en-US" altLang="zh-CN" sz="2800" dirty="0" smtClean="0">
                <a:solidFill>
                  <a:schemeClr val="bg1"/>
                </a:solidFill>
                <a:latin typeface="Myriad Pro Light" pitchFamily="34" charset="0"/>
                <a:ea typeface="Adobe 黑体 Std R" pitchFamily="34" charset="-122"/>
              </a:rPr>
              <a:t>Banner</a:t>
            </a:r>
            <a:r>
              <a:rPr lang="zh-CN" altLang="en-US" sz="2400" dirty="0" smtClean="0">
                <a:solidFill>
                  <a:schemeClr val="bg1"/>
                </a:solidFill>
                <a:latin typeface="Adobe 繁黑體 Std B" pitchFamily="34" charset="-128"/>
                <a:ea typeface="Adobe 繁黑體 Std B" pitchFamily="34" charset="-128"/>
              </a:rPr>
              <a:t>設計</a:t>
            </a:r>
            <a:endParaRPr lang="zh-CN" altLang="en-US" sz="2400" dirty="0">
              <a:solidFill>
                <a:schemeClr val="bg1"/>
              </a:solidFill>
              <a:latin typeface="Myriad Web Pro" pitchFamily="34" charset="0"/>
              <a:ea typeface="Adobe 繁黑體 Std B" pitchFamily="34" charset="-128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1791" y="188640"/>
            <a:ext cx="400111" cy="4001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1679" y="219418"/>
            <a:ext cx="320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4</a:t>
            </a:r>
            <a:endParaRPr lang="zh-CN" altLang="en-US" sz="1600" dirty="0">
              <a:solidFill>
                <a:schemeClr val="bg1"/>
              </a:solidFill>
              <a:latin typeface="Adobe Gothic Std B" pitchFamily="34" charset="-128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1018" y="6237312"/>
            <a:ext cx="976312" cy="390525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473325" y="1196753"/>
            <a:ext cx="8229600" cy="108011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altLang="zh-CN" sz="3600" dirty="0" smtClean="0">
                <a:latin typeface="Adobe 黑体 Std R" pitchFamily="34" charset="-122"/>
                <a:ea typeface="Adobe 黑体 Std R" pitchFamily="34" charset="-122"/>
              </a:rPr>
              <a:t>Banner</a:t>
            </a:r>
            <a:r>
              <a:rPr lang="zh-CN" altLang="en-US" sz="3600" dirty="0" smtClean="0">
                <a:latin typeface="Adobe 黑体 Std R" pitchFamily="34" charset="-122"/>
                <a:ea typeface="Adobe 黑体 Std R" pitchFamily="34" charset="-122"/>
              </a:rPr>
              <a:t>设计</a:t>
            </a:r>
            <a:r>
              <a:rPr lang="zh-CN" altLang="en-US" sz="3600" dirty="0">
                <a:latin typeface="Adobe 黑体 Std R" pitchFamily="34" charset="-122"/>
                <a:ea typeface="Adobe 黑体 Std R" pitchFamily="34" charset="-122"/>
              </a:rPr>
              <a:t>实例</a:t>
            </a:r>
            <a:endParaRPr lang="en-US" altLang="zh-CN" sz="1600" dirty="0">
              <a:solidFill>
                <a:schemeClr val="accent6"/>
              </a:solidFill>
              <a:latin typeface="Adobe 黑体 Std R" pitchFamily="34" charset="-122"/>
              <a:ea typeface="Adobe 黑体 Std R" pitchFamily="34" charset="-122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1496" y="2204864"/>
            <a:ext cx="4866158" cy="343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1679" y="2195672"/>
            <a:ext cx="4879167" cy="3447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1496" y="2204864"/>
            <a:ext cx="4866158" cy="343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2043" y="2204864"/>
            <a:ext cx="4835611" cy="3417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5841" y="2301141"/>
            <a:ext cx="4821323" cy="324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0105645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500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Taobao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 </a:t>
            </a:r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B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eijing UED  |   </a:t>
            </a:r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renma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1520" y="44624"/>
            <a:ext cx="2448272" cy="717000"/>
          </a:xfrm>
        </p:spPr>
        <p:txBody>
          <a:bodyPr>
            <a:normAutofit/>
          </a:bodyPr>
          <a:lstStyle/>
          <a:p>
            <a:pPr algn="l"/>
            <a:r>
              <a:rPr lang="en-US" altLang="zh-CN" sz="2800" dirty="0" smtClean="0">
                <a:solidFill>
                  <a:schemeClr val="bg1"/>
                </a:solidFill>
                <a:latin typeface="Myriad Pro Light" pitchFamily="34" charset="0"/>
                <a:ea typeface="Adobe 黑体 Std R" pitchFamily="34" charset="-122"/>
              </a:rPr>
              <a:t>Banner</a:t>
            </a:r>
            <a:r>
              <a:rPr lang="zh-CN" altLang="en-US" sz="2400" dirty="0" smtClean="0">
                <a:solidFill>
                  <a:schemeClr val="bg1"/>
                </a:solidFill>
                <a:latin typeface="Adobe 繁黑體 Std B" pitchFamily="34" charset="-128"/>
                <a:ea typeface="Adobe 繁黑體 Std B" pitchFamily="34" charset="-128"/>
              </a:rPr>
              <a:t>設計</a:t>
            </a:r>
            <a:endParaRPr lang="zh-CN" altLang="en-US" sz="2400" dirty="0">
              <a:solidFill>
                <a:schemeClr val="bg1"/>
              </a:solidFill>
              <a:latin typeface="Myriad Web Pro" pitchFamily="34" charset="0"/>
              <a:ea typeface="Adobe 繁黑體 Std B" pitchFamily="34" charset="-128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1791" y="188640"/>
            <a:ext cx="400111" cy="4001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1679" y="219418"/>
            <a:ext cx="320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4</a:t>
            </a:r>
            <a:endParaRPr lang="zh-CN" altLang="en-US" sz="1600" dirty="0">
              <a:solidFill>
                <a:schemeClr val="bg1"/>
              </a:solidFill>
              <a:latin typeface="Adobe Gothic Std B" pitchFamily="34" charset="-128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1018" y="6237312"/>
            <a:ext cx="976312" cy="390525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473325" y="1196753"/>
            <a:ext cx="8229600" cy="108011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zh-CN" altLang="en-US" sz="3600" dirty="0" smtClean="0">
                <a:latin typeface="Adobe 黑体 Std R" pitchFamily="34" charset="-122"/>
                <a:ea typeface="Adobe 黑体 Std R" pitchFamily="34" charset="-122"/>
              </a:rPr>
              <a:t>设计技巧</a:t>
            </a:r>
            <a:endParaRPr lang="en-US" altLang="zh-CN" sz="1600" dirty="0">
              <a:solidFill>
                <a:schemeClr val="accent6"/>
              </a:solidFill>
              <a:latin typeface="Adobe 黑体 Std R" pitchFamily="34" charset="-122"/>
              <a:ea typeface="Adobe 黑体 Std R" pitchFamily="34" charset="-122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0883" y="2564904"/>
            <a:ext cx="2851517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7"/>
          <p:cNvSpPr txBox="1">
            <a:spLocks/>
          </p:cNvSpPr>
          <p:nvPr/>
        </p:nvSpPr>
        <p:spPr>
          <a:xfrm>
            <a:off x="975199" y="2780928"/>
            <a:ext cx="7701257" cy="3517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字体选用正版字体（</a:t>
            </a:r>
            <a:r>
              <a:rPr lang="zh-CN" altLang="en-US" sz="1400" dirty="0">
                <a:latin typeface="Adobe 楷体 Std R" pitchFamily="18" charset="-122"/>
                <a:ea typeface="Adobe 楷体 Std R" pitchFamily="18" charset="-122"/>
              </a:rPr>
              <a:t>方正），一般两种字体</a:t>
            </a:r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搭配</a:t>
            </a:r>
            <a:endParaRPr lang="en-US" altLang="zh-CN" sz="1400" dirty="0" smtClean="0">
              <a:latin typeface="Adobe 楷体 Std R" pitchFamily="18" charset="-122"/>
              <a:ea typeface="Adobe 楷体 Std R" pitchFamily="18" charset="-122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en-US" altLang="zh-CN" sz="1400" dirty="0">
                <a:latin typeface="Adobe 楷体 Std R" pitchFamily="18" charset="-122"/>
                <a:ea typeface="Adobe 楷体 Std R" pitchFamily="18" charset="-122"/>
              </a:rPr>
              <a:t> </a:t>
            </a:r>
            <a:r>
              <a:rPr lang="en-US" altLang="zh-CN" sz="1400" dirty="0" smtClean="0">
                <a:latin typeface="Adobe 楷体 Std R" pitchFamily="18" charset="-122"/>
                <a:ea typeface="Adobe 楷体 Std R" pitchFamily="18" charset="-122"/>
              </a:rPr>
              <a:t>      </a:t>
            </a:r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为佳。</a:t>
            </a:r>
            <a:r>
              <a:rPr lang="zh-CN" altLang="en-US" sz="1400" dirty="0" smtClean="0">
                <a:solidFill>
                  <a:schemeClr val="accent6">
                    <a:lumMod val="75000"/>
                  </a:schemeClr>
                </a:solidFill>
                <a:latin typeface="Adobe 楷体 Std R" pitchFamily="18" charset="-122"/>
                <a:ea typeface="Adobe 楷体 Std R" pitchFamily="18" charset="-122"/>
              </a:rPr>
              <a:t>不要超过三种。</a:t>
            </a:r>
            <a:endParaRPr lang="en-US" altLang="zh-CN" sz="1400" dirty="0" smtClean="0">
              <a:latin typeface="Adobe 楷体 Std R" pitchFamily="18" charset="-122"/>
              <a:ea typeface="Adobe 楷体 Std R" pitchFamily="18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太多的附加元素，会干扰用户对主题的识别</a:t>
            </a:r>
          </a:p>
          <a:p>
            <a:pPr>
              <a:lnSpc>
                <a:spcPct val="130000"/>
              </a:lnSpc>
            </a:pPr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英文尽量少用，万不得已情况下，一定要拼写正确</a:t>
            </a:r>
          </a:p>
          <a:p>
            <a:pPr>
              <a:lnSpc>
                <a:spcPct val="130000"/>
              </a:lnSpc>
            </a:pPr>
            <a:r>
              <a:rPr lang="zh-CN" altLang="en-US" sz="1400" dirty="0">
                <a:latin typeface="Adobe 楷体 Std R" pitchFamily="18" charset="-122"/>
                <a:ea typeface="Adobe 楷体 Std R" pitchFamily="18" charset="-122"/>
              </a:rPr>
              <a:t>图片</a:t>
            </a:r>
            <a:r>
              <a:rPr lang="zh-CN" altLang="en-US" sz="1400" dirty="0" smtClean="0">
                <a:solidFill>
                  <a:schemeClr val="accent6">
                    <a:lumMod val="75000"/>
                  </a:schemeClr>
                </a:solidFill>
                <a:latin typeface="Adobe 楷体 Std R" pitchFamily="18" charset="-122"/>
                <a:ea typeface="Adobe 楷体 Std R" pitchFamily="18" charset="-122"/>
              </a:rPr>
              <a:t>素材要注意版权问题</a:t>
            </a:r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，人物最好用授权过的</a:t>
            </a:r>
          </a:p>
          <a:p>
            <a:pPr>
              <a:lnSpc>
                <a:spcPct val="130000"/>
              </a:lnSpc>
            </a:pPr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颜色方面，最好选择纯度高的颜色，尽量避免在颜色中添加过多的灰度</a:t>
            </a:r>
            <a:endParaRPr lang="en-US" altLang="zh-CN" sz="1400" dirty="0" smtClean="0">
              <a:latin typeface="Adobe 楷体 Std R" pitchFamily="18" charset="-122"/>
              <a:ea typeface="Adobe 楷体 Std R" pitchFamily="18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400" dirty="0">
                <a:latin typeface="Adobe 楷体 Std R" pitchFamily="18" charset="-122"/>
                <a:ea typeface="Adobe 楷体 Std R" pitchFamily="18" charset="-122"/>
              </a:rPr>
              <a:t>尽量避免对字体的变化，倾斜、拉伸、变形等，</a:t>
            </a:r>
            <a:r>
              <a:rPr lang="en-US" altLang="zh-CN" sz="1400" dirty="0">
                <a:latin typeface="Adobe 楷体 Std R" pitchFamily="18" charset="-122"/>
                <a:ea typeface="Adobe 楷体 Std R" pitchFamily="18" charset="-122"/>
              </a:rPr>
              <a:t>PS</a:t>
            </a:r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位图软件</a:t>
            </a:r>
            <a:r>
              <a:rPr lang="zh-CN" altLang="en-US" sz="1400" dirty="0">
                <a:latin typeface="Adobe 楷体 Std R" pitchFamily="18" charset="-122"/>
                <a:ea typeface="Adobe 楷体 Std R" pitchFamily="18" charset="-122"/>
              </a:rPr>
              <a:t>会出现锯齿</a:t>
            </a:r>
          </a:p>
          <a:p>
            <a:pPr>
              <a:lnSpc>
                <a:spcPct val="130000"/>
              </a:lnSpc>
            </a:pPr>
            <a:endParaRPr lang="zh-CN" altLang="en-US" sz="1400" dirty="0" smtClean="0">
              <a:latin typeface="Adobe 楷体 Std R" pitchFamily="18" charset="-122"/>
              <a:ea typeface="Adobe 楷体 Std R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14180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500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Taobao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 </a:t>
            </a:r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B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eijing UED  |   </a:t>
            </a:r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renma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1520" y="44624"/>
            <a:ext cx="2448272" cy="717000"/>
          </a:xfrm>
        </p:spPr>
        <p:txBody>
          <a:bodyPr>
            <a:normAutofit/>
          </a:bodyPr>
          <a:lstStyle/>
          <a:p>
            <a:pPr algn="l"/>
            <a:r>
              <a:rPr lang="en-US" altLang="zh-CN" sz="2800" dirty="0" smtClean="0">
                <a:solidFill>
                  <a:schemeClr val="bg1"/>
                </a:solidFill>
                <a:latin typeface="Myriad Pro Light" pitchFamily="34" charset="0"/>
                <a:ea typeface="Adobe 黑体 Std R" pitchFamily="34" charset="-122"/>
              </a:rPr>
              <a:t>Banner</a:t>
            </a:r>
            <a:r>
              <a:rPr lang="zh-CN" altLang="en-US" sz="2400" dirty="0" smtClean="0">
                <a:solidFill>
                  <a:schemeClr val="bg1"/>
                </a:solidFill>
                <a:latin typeface="Adobe 繁黑體 Std B" pitchFamily="34" charset="-128"/>
                <a:ea typeface="Adobe 繁黑體 Std B" pitchFamily="34" charset="-128"/>
              </a:rPr>
              <a:t>設計</a:t>
            </a:r>
            <a:endParaRPr lang="zh-CN" altLang="en-US" sz="2400" dirty="0">
              <a:solidFill>
                <a:schemeClr val="bg1"/>
              </a:solidFill>
              <a:latin typeface="Myriad Web Pro" pitchFamily="34" charset="0"/>
              <a:ea typeface="Adobe 繁黑體 Std B" pitchFamily="34" charset="-128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1791" y="188640"/>
            <a:ext cx="400111" cy="4001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1679" y="219418"/>
            <a:ext cx="320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4</a:t>
            </a:r>
            <a:endParaRPr lang="zh-CN" altLang="en-US" sz="1600" dirty="0">
              <a:solidFill>
                <a:schemeClr val="bg1"/>
              </a:solidFill>
              <a:latin typeface="Adobe Gothic Std B" pitchFamily="34" charset="-128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1018" y="6237312"/>
            <a:ext cx="976312" cy="390525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473325" y="1196753"/>
            <a:ext cx="8229600" cy="108011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zh-CN" altLang="en-US" sz="3600" dirty="0" smtClean="0">
                <a:latin typeface="Adobe 黑体 Std R" pitchFamily="34" charset="-122"/>
                <a:ea typeface="Adobe 黑体 Std R" pitchFamily="34" charset="-122"/>
              </a:rPr>
              <a:t>图片格式：</a:t>
            </a:r>
            <a:r>
              <a:rPr lang="en-US" altLang="zh-CN" sz="3600" dirty="0" smtClean="0">
                <a:latin typeface="Adobe 黑体 Std R" pitchFamily="34" charset="-122"/>
                <a:ea typeface="Adobe 黑体 Std R" pitchFamily="34" charset="-122"/>
              </a:rPr>
              <a:t>JPG</a:t>
            </a:r>
            <a:endParaRPr lang="en-US" altLang="zh-CN" sz="1600" dirty="0">
              <a:solidFill>
                <a:schemeClr val="accent6"/>
              </a:solidFill>
              <a:latin typeface="Adobe 黑体 Std R" pitchFamily="34" charset="-122"/>
              <a:ea typeface="Adobe 黑体 Std R" pitchFamily="34" charset="-122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5876" y="2420888"/>
            <a:ext cx="3113288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076056" y="2852936"/>
            <a:ext cx="14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46336" y="3614330"/>
            <a:ext cx="33123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Adobe 楷体 Std R" pitchFamily="18" charset="-122"/>
                <a:ea typeface="Adobe 楷体 Std R" pitchFamily="18" charset="-122"/>
              </a:rPr>
              <a:t>         JPEG </a:t>
            </a:r>
            <a:r>
              <a:rPr lang="zh-CN" altLang="en-US" sz="1400" dirty="0">
                <a:latin typeface="Adobe 楷体 Std R" pitchFamily="18" charset="-122"/>
                <a:ea typeface="Adobe 楷体 Std R" pitchFamily="18" charset="-122"/>
              </a:rPr>
              <a:t>图片以 </a:t>
            </a:r>
            <a:r>
              <a:rPr lang="en-US" altLang="zh-CN" sz="1400" dirty="0">
                <a:latin typeface="Adobe 楷体 Std R" pitchFamily="18" charset="-122"/>
                <a:ea typeface="Adobe 楷体 Std R" pitchFamily="18" charset="-122"/>
              </a:rPr>
              <a:t>24 </a:t>
            </a:r>
            <a:r>
              <a:rPr lang="zh-CN" altLang="en-US" sz="1400" dirty="0">
                <a:latin typeface="Adobe 楷体 Std R" pitchFamily="18" charset="-122"/>
                <a:ea typeface="Adobe 楷体 Std R" pitchFamily="18" charset="-122"/>
              </a:rPr>
              <a:t>位颜色存储单个光栅图像。</a:t>
            </a:r>
            <a:r>
              <a:rPr lang="en-US" altLang="zh-CN" sz="1400" dirty="0">
                <a:latin typeface="Adobe 楷体 Std R" pitchFamily="18" charset="-122"/>
                <a:ea typeface="Adobe 楷体 Std R" pitchFamily="18" charset="-122"/>
              </a:rPr>
              <a:t>JPEG </a:t>
            </a:r>
            <a:r>
              <a:rPr lang="zh-CN" altLang="en-US" sz="1400" dirty="0">
                <a:latin typeface="Adobe 楷体 Std R" pitchFamily="18" charset="-122"/>
                <a:ea typeface="Adobe 楷体 Std R" pitchFamily="18" charset="-122"/>
              </a:rPr>
              <a:t>是与平台无关的格式，支持最高级别的</a:t>
            </a:r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压缩。但这种压缩</a:t>
            </a:r>
            <a:r>
              <a:rPr lang="zh-CN" altLang="en-US" sz="1400" dirty="0">
                <a:latin typeface="Adobe 楷体 Std R" pitchFamily="18" charset="-122"/>
                <a:ea typeface="Adobe 楷体 Std R" pitchFamily="18" charset="-122"/>
              </a:rPr>
              <a:t>是有损耗的</a:t>
            </a:r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。</a:t>
            </a:r>
            <a:endParaRPr lang="zh-CN" altLang="en-US" sz="1400" dirty="0">
              <a:latin typeface="Adobe 楷体 Std R" pitchFamily="18" charset="-122"/>
              <a:ea typeface="Adobe 楷体 Std R" pitchFamily="18" charset="-122"/>
            </a:endParaRPr>
          </a:p>
          <a:p>
            <a:endParaRPr lang="zh-CN" altLang="en-US" sz="1400" dirty="0">
              <a:latin typeface="Adobe 楷体 Std R" pitchFamily="18" charset="-122"/>
              <a:ea typeface="Adobe 楷体 Std R" pitchFamily="18" charset="-122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76872"/>
            <a:ext cx="2933863" cy="2825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直接箭头连接符 13"/>
          <p:cNvCxnSpPr/>
          <p:nvPr/>
        </p:nvCxnSpPr>
        <p:spPr>
          <a:xfrm>
            <a:off x="3923928" y="2708920"/>
            <a:ext cx="1584176" cy="513348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0682892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500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Taobao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 </a:t>
            </a:r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B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eijing UED  |   </a:t>
            </a:r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renma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1520" y="44624"/>
            <a:ext cx="2448272" cy="717000"/>
          </a:xfrm>
        </p:spPr>
        <p:txBody>
          <a:bodyPr>
            <a:normAutofit/>
          </a:bodyPr>
          <a:lstStyle/>
          <a:p>
            <a:pPr algn="l"/>
            <a:r>
              <a:rPr lang="en-US" altLang="zh-CN" sz="2800" dirty="0" smtClean="0">
                <a:solidFill>
                  <a:schemeClr val="bg1"/>
                </a:solidFill>
                <a:latin typeface="Myriad Pro Light" pitchFamily="34" charset="0"/>
                <a:ea typeface="Adobe 黑体 Std R" pitchFamily="34" charset="-122"/>
              </a:rPr>
              <a:t>Banner</a:t>
            </a:r>
            <a:r>
              <a:rPr lang="zh-CN" altLang="en-US" sz="2400" dirty="0" smtClean="0">
                <a:solidFill>
                  <a:schemeClr val="bg1"/>
                </a:solidFill>
                <a:latin typeface="Adobe 繁黑體 Std B" pitchFamily="34" charset="-128"/>
                <a:ea typeface="Adobe 繁黑體 Std B" pitchFamily="34" charset="-128"/>
              </a:rPr>
              <a:t>設計</a:t>
            </a:r>
            <a:endParaRPr lang="zh-CN" altLang="en-US" sz="2400" dirty="0">
              <a:solidFill>
                <a:schemeClr val="bg1"/>
              </a:solidFill>
              <a:latin typeface="Myriad Web Pro" pitchFamily="34" charset="0"/>
              <a:ea typeface="Adobe 繁黑體 Std B" pitchFamily="34" charset="-128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1791" y="188640"/>
            <a:ext cx="400111" cy="4001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1679" y="219418"/>
            <a:ext cx="320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4</a:t>
            </a:r>
            <a:endParaRPr lang="zh-CN" altLang="en-US" sz="1600" dirty="0">
              <a:solidFill>
                <a:schemeClr val="bg1"/>
              </a:solidFill>
              <a:latin typeface="Adobe Gothic Std B" pitchFamily="34" charset="-128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1018" y="6237312"/>
            <a:ext cx="976312" cy="390525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473325" y="1196753"/>
            <a:ext cx="8229600" cy="108011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zh-CN" altLang="en-US" sz="3600" dirty="0">
                <a:latin typeface="Adobe 黑体 Std R" pitchFamily="34" charset="-122"/>
                <a:ea typeface="Adobe 黑体 Std R" pitchFamily="34" charset="-122"/>
              </a:rPr>
              <a:t>图片格式</a:t>
            </a:r>
            <a:r>
              <a:rPr lang="zh-CN" altLang="en-US" sz="3600" dirty="0" smtClean="0">
                <a:latin typeface="Adobe 黑体 Std R" pitchFamily="34" charset="-122"/>
                <a:ea typeface="Adobe 黑体 Std R" pitchFamily="34" charset="-122"/>
              </a:rPr>
              <a:t>：</a:t>
            </a:r>
            <a:r>
              <a:rPr lang="en-US" altLang="zh-CN" sz="3600" dirty="0">
                <a:latin typeface="Adobe 黑体 Std R" pitchFamily="34" charset="-122"/>
                <a:ea typeface="Adobe 黑体 Std R" pitchFamily="34" charset="-122"/>
              </a:rPr>
              <a:t>GIF</a:t>
            </a:r>
            <a:endParaRPr lang="en-US" altLang="zh-CN" sz="1600" dirty="0">
              <a:solidFill>
                <a:schemeClr val="accent6"/>
              </a:solidFill>
              <a:latin typeface="Adobe 黑体 Std R" pitchFamily="34" charset="-122"/>
              <a:ea typeface="Adobe 黑体 Std R" pitchFamily="34" charset="-122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79687"/>
            <a:ext cx="3842742" cy="234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32040" y="2333198"/>
            <a:ext cx="33843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Adobe 楷体 Std R" pitchFamily="18" charset="-122"/>
                <a:ea typeface="Adobe 楷体 Std R" pitchFamily="18" charset="-122"/>
              </a:rPr>
              <a:t>        GIF</a:t>
            </a:r>
            <a:r>
              <a:rPr lang="zh-CN" altLang="en-US" sz="1400" dirty="0">
                <a:latin typeface="Adobe 楷体 Std R" pitchFamily="18" charset="-122"/>
                <a:ea typeface="Adobe 楷体 Std R" pitchFamily="18" charset="-122"/>
              </a:rPr>
              <a:t>文件的数据，是一种基于</a:t>
            </a:r>
            <a:r>
              <a:rPr lang="en-US" altLang="zh-CN" sz="1400" dirty="0">
                <a:latin typeface="Adobe 楷体 Std R" pitchFamily="18" charset="-122"/>
                <a:ea typeface="Adobe 楷体 Std R" pitchFamily="18" charset="-122"/>
              </a:rPr>
              <a:t>LZW</a:t>
            </a:r>
            <a:r>
              <a:rPr lang="zh-CN" altLang="en-US" sz="1400" dirty="0">
                <a:latin typeface="Adobe 楷体 Std R" pitchFamily="18" charset="-122"/>
                <a:ea typeface="Adobe 楷体 Std R" pitchFamily="18" charset="-122"/>
              </a:rPr>
              <a:t>算法的连续色调的无损压缩格式。其压缩率一般在</a:t>
            </a:r>
            <a:r>
              <a:rPr lang="en-US" altLang="zh-CN" sz="1400" dirty="0">
                <a:latin typeface="Adobe 楷体 Std R" pitchFamily="18" charset="-122"/>
                <a:ea typeface="Adobe 楷体 Std R" pitchFamily="18" charset="-122"/>
              </a:rPr>
              <a:t>50</a:t>
            </a:r>
            <a:r>
              <a:rPr lang="zh-CN" altLang="en-US" sz="1400" dirty="0">
                <a:latin typeface="Adobe 楷体 Std R" pitchFamily="18" charset="-122"/>
                <a:ea typeface="Adobe 楷体 Std R" pitchFamily="18" charset="-122"/>
              </a:rPr>
              <a:t>％左右，它不属于任何应用程序。目前几乎所有相关软件都支持</a:t>
            </a:r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它</a:t>
            </a:r>
            <a:endParaRPr lang="en-US" altLang="zh-CN" sz="1400" dirty="0" smtClean="0">
              <a:latin typeface="Adobe 楷体 Std R" pitchFamily="18" charset="-122"/>
              <a:ea typeface="Adobe 楷体 Std R" pitchFamily="18" charset="-122"/>
            </a:endParaRPr>
          </a:p>
          <a:p>
            <a:r>
              <a:rPr lang="en-US" altLang="zh-CN" sz="1400" dirty="0">
                <a:latin typeface="Adobe 楷体 Std R" pitchFamily="18" charset="-122"/>
                <a:ea typeface="Adobe 楷体 Std R" pitchFamily="18" charset="-122"/>
              </a:rPr>
              <a:t> </a:t>
            </a:r>
            <a:r>
              <a:rPr lang="en-US" altLang="zh-CN" sz="1400" dirty="0" smtClean="0">
                <a:latin typeface="Adobe 楷体 Std R" pitchFamily="18" charset="-122"/>
                <a:ea typeface="Adobe 楷体 Std R" pitchFamily="18" charset="-122"/>
              </a:rPr>
              <a:t>        GIF</a:t>
            </a:r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最多支持</a:t>
            </a:r>
            <a:r>
              <a:rPr lang="en-US" altLang="zh-CN" sz="1400" dirty="0" smtClean="0">
                <a:latin typeface="Adobe 楷体 Std R" pitchFamily="18" charset="-122"/>
                <a:ea typeface="Adobe 楷体 Std R" pitchFamily="18" charset="-122"/>
              </a:rPr>
              <a:t>256</a:t>
            </a:r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色</a:t>
            </a:r>
            <a:endParaRPr lang="en-US" altLang="zh-CN" sz="1400" dirty="0" smtClean="0">
              <a:latin typeface="Adobe 楷体 Std R" pitchFamily="18" charset="-122"/>
              <a:ea typeface="Adobe 楷体 Std R" pitchFamily="18" charset="-122"/>
            </a:endParaRPr>
          </a:p>
          <a:p>
            <a:r>
              <a:rPr lang="en-US" altLang="zh-CN" sz="1400" dirty="0">
                <a:latin typeface="Adobe 楷体 Std R" pitchFamily="18" charset="-122"/>
                <a:ea typeface="Adobe 楷体 Std R" pitchFamily="18" charset="-122"/>
              </a:rPr>
              <a:t> </a:t>
            </a:r>
            <a:r>
              <a:rPr lang="en-US" altLang="zh-CN" sz="1400" dirty="0" smtClean="0">
                <a:latin typeface="Adobe 楷体 Std R" pitchFamily="18" charset="-122"/>
                <a:ea typeface="Adobe 楷体 Std R" pitchFamily="18" charset="-122"/>
              </a:rPr>
              <a:t>        </a:t>
            </a:r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最简单的支持低版本</a:t>
            </a:r>
            <a:r>
              <a:rPr lang="en-US" altLang="zh-CN" sz="1400" dirty="0" smtClean="0">
                <a:latin typeface="Adobe 楷体 Std R" pitchFamily="18" charset="-122"/>
                <a:ea typeface="Adobe 楷体 Std R" pitchFamily="18" charset="-122"/>
              </a:rPr>
              <a:t>IE</a:t>
            </a:r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的透明色解决方案</a:t>
            </a:r>
            <a:endParaRPr lang="en-US" altLang="zh-CN" sz="1400" dirty="0" smtClean="0">
              <a:latin typeface="Adobe 楷体 Std R" pitchFamily="18" charset="-122"/>
              <a:ea typeface="Adobe 楷体 Std R" pitchFamily="18" charset="-122"/>
            </a:endParaRPr>
          </a:p>
          <a:p>
            <a:r>
              <a:rPr lang="en-US" altLang="zh-CN" sz="1400" dirty="0">
                <a:latin typeface="Adobe 楷体 Std R" pitchFamily="18" charset="-122"/>
                <a:ea typeface="Adobe 楷体 Std R" pitchFamily="18" charset="-122"/>
              </a:rPr>
              <a:t> </a:t>
            </a:r>
            <a:r>
              <a:rPr lang="en-US" altLang="zh-CN" sz="1400" dirty="0" smtClean="0">
                <a:latin typeface="Adobe 楷体 Std R" pitchFamily="18" charset="-122"/>
                <a:ea typeface="Adobe 楷体 Std R" pitchFamily="18" charset="-122"/>
              </a:rPr>
              <a:t>        </a:t>
            </a:r>
            <a:endParaRPr lang="zh-CN" altLang="en-US" sz="1400" dirty="0">
              <a:latin typeface="Adobe 楷体 Std R" pitchFamily="18" charset="-122"/>
              <a:ea typeface="Adobe 楷体 Std R" pitchFamily="18" charset="-122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23851"/>
            <a:ext cx="2544390" cy="168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直接箭头连接符 11"/>
          <p:cNvCxnSpPr/>
          <p:nvPr/>
        </p:nvCxnSpPr>
        <p:spPr>
          <a:xfrm>
            <a:off x="2955978" y="3892406"/>
            <a:ext cx="2336102" cy="688722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604455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500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Taobao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 </a:t>
            </a:r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B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eijing UED  |   </a:t>
            </a:r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renma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1520" y="44624"/>
            <a:ext cx="2448272" cy="717000"/>
          </a:xfrm>
        </p:spPr>
        <p:txBody>
          <a:bodyPr>
            <a:normAutofit/>
          </a:bodyPr>
          <a:lstStyle/>
          <a:p>
            <a:pPr algn="l"/>
            <a:r>
              <a:rPr lang="en-US" altLang="zh-CN" sz="2800" dirty="0" smtClean="0">
                <a:solidFill>
                  <a:schemeClr val="bg1"/>
                </a:solidFill>
                <a:latin typeface="Myriad Pro Light" pitchFamily="34" charset="0"/>
                <a:ea typeface="Adobe 黑体 Std R" pitchFamily="34" charset="-122"/>
              </a:rPr>
              <a:t>Banner</a:t>
            </a:r>
            <a:r>
              <a:rPr lang="zh-CN" altLang="en-US" sz="2400" dirty="0" smtClean="0">
                <a:solidFill>
                  <a:schemeClr val="bg1"/>
                </a:solidFill>
                <a:latin typeface="Adobe 繁黑體 Std B" pitchFamily="34" charset="-128"/>
                <a:ea typeface="Adobe 繁黑體 Std B" pitchFamily="34" charset="-128"/>
              </a:rPr>
              <a:t>設計</a:t>
            </a:r>
            <a:endParaRPr lang="zh-CN" altLang="en-US" sz="2400" dirty="0">
              <a:solidFill>
                <a:schemeClr val="bg1"/>
              </a:solidFill>
              <a:latin typeface="Myriad Web Pro" pitchFamily="34" charset="0"/>
              <a:ea typeface="Adobe 繁黑體 Std B" pitchFamily="34" charset="-128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1791" y="188640"/>
            <a:ext cx="400111" cy="4001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1679" y="219418"/>
            <a:ext cx="320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4</a:t>
            </a:r>
            <a:endParaRPr lang="zh-CN" altLang="en-US" sz="1600" dirty="0">
              <a:solidFill>
                <a:schemeClr val="bg1"/>
              </a:solidFill>
              <a:latin typeface="Adobe Gothic Std B" pitchFamily="34" charset="-128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1018" y="6237312"/>
            <a:ext cx="976312" cy="390525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473325" y="1196753"/>
            <a:ext cx="8229600" cy="108011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zh-CN" altLang="en-US" sz="3600" dirty="0">
                <a:latin typeface="Adobe 黑体 Std R" pitchFamily="34" charset="-122"/>
                <a:ea typeface="Adobe 黑体 Std R" pitchFamily="34" charset="-122"/>
              </a:rPr>
              <a:t>图片格式</a:t>
            </a:r>
            <a:r>
              <a:rPr lang="zh-CN" altLang="en-US" sz="3600" dirty="0" smtClean="0">
                <a:latin typeface="Adobe 黑体 Std R" pitchFamily="34" charset="-122"/>
                <a:ea typeface="Adobe 黑体 Std R" pitchFamily="34" charset="-122"/>
              </a:rPr>
              <a:t>：</a:t>
            </a:r>
            <a:r>
              <a:rPr lang="en-US" altLang="zh-CN" sz="3600" dirty="0">
                <a:latin typeface="Adobe 黑体 Std R" pitchFamily="34" charset="-122"/>
                <a:ea typeface="Adobe 黑体 Std R" pitchFamily="34" charset="-122"/>
              </a:rPr>
              <a:t>PNG</a:t>
            </a:r>
            <a:endParaRPr lang="en-US" altLang="zh-CN" sz="1600" dirty="0">
              <a:solidFill>
                <a:schemeClr val="accent6"/>
              </a:solidFill>
              <a:latin typeface="Adobe 黑体 Std R" pitchFamily="34" charset="-122"/>
              <a:ea typeface="Adobe 黑体 Std R" pitchFamily="34" charset="-122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3" y="2420888"/>
            <a:ext cx="4176463" cy="1759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148064" y="2476053"/>
            <a:ext cx="3312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Adobe 楷体 Std R" pitchFamily="18" charset="-122"/>
                <a:ea typeface="Adobe 楷体 Std R" pitchFamily="18" charset="-122"/>
              </a:rPr>
              <a:t>         PNG</a:t>
            </a:r>
            <a:r>
              <a:rPr lang="zh-CN" altLang="en-US" sz="1400" dirty="0">
                <a:latin typeface="Adobe 楷体 Std R" pitchFamily="18" charset="-122"/>
                <a:ea typeface="Adobe 楷体 Std R" pitchFamily="18" charset="-122"/>
              </a:rPr>
              <a:t>用来存储灰度图像时，灰度图像的深度可多到</a:t>
            </a:r>
            <a:r>
              <a:rPr lang="en-US" altLang="zh-CN" sz="1400" dirty="0">
                <a:latin typeface="Adobe 楷体 Std R" pitchFamily="18" charset="-122"/>
                <a:ea typeface="Adobe 楷体 Std R" pitchFamily="18" charset="-122"/>
              </a:rPr>
              <a:t>16</a:t>
            </a:r>
            <a:r>
              <a:rPr lang="zh-CN" altLang="en-US" sz="1400" dirty="0">
                <a:latin typeface="Adobe 楷体 Std R" pitchFamily="18" charset="-122"/>
                <a:ea typeface="Adobe 楷体 Std R" pitchFamily="18" charset="-122"/>
              </a:rPr>
              <a:t>位，存储彩色图像时，彩色图像的深度可多到</a:t>
            </a:r>
            <a:r>
              <a:rPr lang="en-US" altLang="zh-CN" sz="1400" dirty="0">
                <a:latin typeface="Adobe 楷体 Std R" pitchFamily="18" charset="-122"/>
                <a:ea typeface="Adobe 楷体 Std R" pitchFamily="18" charset="-122"/>
              </a:rPr>
              <a:t>48</a:t>
            </a:r>
            <a:r>
              <a:rPr lang="zh-CN" altLang="en-US" sz="1400" dirty="0">
                <a:latin typeface="Adobe 楷体 Std R" pitchFamily="18" charset="-122"/>
                <a:ea typeface="Adobe 楷体 Std R" pitchFamily="18" charset="-122"/>
              </a:rPr>
              <a:t>位，并且还可存储多到</a:t>
            </a:r>
            <a:r>
              <a:rPr lang="en-US" altLang="zh-CN" sz="1400" dirty="0">
                <a:latin typeface="Adobe 楷体 Std R" pitchFamily="18" charset="-122"/>
                <a:ea typeface="Adobe 楷体 Std R" pitchFamily="18" charset="-122"/>
              </a:rPr>
              <a:t>16</a:t>
            </a:r>
            <a:r>
              <a:rPr lang="zh-CN" altLang="en-US" sz="1400" dirty="0">
                <a:latin typeface="Adobe 楷体 Std R" pitchFamily="18" charset="-122"/>
                <a:ea typeface="Adobe 楷体 Std R" pitchFamily="18" charset="-122"/>
              </a:rPr>
              <a:t>位的</a:t>
            </a:r>
            <a:r>
              <a:rPr lang="en-US" altLang="zh-CN" sz="1400" dirty="0">
                <a:latin typeface="Adobe 楷体 Std R" pitchFamily="18" charset="-122"/>
                <a:ea typeface="Adobe 楷体 Std R" pitchFamily="18" charset="-122"/>
              </a:rPr>
              <a:t>α</a:t>
            </a:r>
            <a:r>
              <a:rPr lang="zh-CN" altLang="en-US" sz="1400" dirty="0">
                <a:latin typeface="Adobe 楷体 Std R" pitchFamily="18" charset="-122"/>
                <a:ea typeface="Adobe 楷体 Std R" pitchFamily="18" charset="-122"/>
              </a:rPr>
              <a:t>通道数据。</a:t>
            </a:r>
            <a:r>
              <a:rPr lang="en-US" altLang="zh-CN" sz="1400" dirty="0">
                <a:latin typeface="Adobe 楷体 Std R" pitchFamily="18" charset="-122"/>
                <a:ea typeface="Adobe 楷体 Std R" pitchFamily="18" charset="-122"/>
              </a:rPr>
              <a:t>PNG</a:t>
            </a:r>
            <a:r>
              <a:rPr lang="zh-CN" altLang="en-US" sz="1400" dirty="0">
                <a:latin typeface="Adobe 楷体 Std R" pitchFamily="18" charset="-122"/>
                <a:ea typeface="Adobe 楷体 Std R" pitchFamily="18" charset="-122"/>
              </a:rPr>
              <a:t>使用从</a:t>
            </a:r>
            <a:r>
              <a:rPr lang="en-US" altLang="zh-CN" sz="1400" dirty="0">
                <a:latin typeface="Adobe 楷体 Std R" pitchFamily="18" charset="-122"/>
                <a:ea typeface="Adobe 楷体 Std R" pitchFamily="18" charset="-122"/>
              </a:rPr>
              <a:t>LZ77</a:t>
            </a:r>
            <a:r>
              <a:rPr lang="zh-CN" altLang="en-US" sz="1400" dirty="0">
                <a:latin typeface="Adobe 楷体 Std R" pitchFamily="18" charset="-122"/>
                <a:ea typeface="Adobe 楷体 Std R" pitchFamily="18" charset="-122"/>
              </a:rPr>
              <a:t>派生的无损数据压缩算法</a:t>
            </a:r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。</a:t>
            </a:r>
            <a:endParaRPr lang="en-US" altLang="zh-CN" sz="1400" dirty="0" smtClean="0">
              <a:latin typeface="Adobe 楷体 Std R" pitchFamily="18" charset="-122"/>
              <a:ea typeface="Adobe 楷体 Std R" pitchFamily="18" charset="-122"/>
            </a:endParaRPr>
          </a:p>
          <a:p>
            <a:r>
              <a:rPr lang="en-US" altLang="zh-CN" sz="1400" dirty="0">
                <a:latin typeface="Adobe 楷体 Std R" pitchFamily="18" charset="-122"/>
                <a:ea typeface="Adobe 楷体 Std R" pitchFamily="18" charset="-122"/>
              </a:rPr>
              <a:t> </a:t>
            </a:r>
            <a:r>
              <a:rPr lang="en-US" altLang="zh-CN" sz="1400" dirty="0" smtClean="0">
                <a:latin typeface="Adobe 楷体 Std R" pitchFamily="18" charset="-122"/>
                <a:ea typeface="Adobe 楷体 Std R" pitchFamily="18" charset="-122"/>
              </a:rPr>
              <a:t>        PNG</a:t>
            </a:r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可透明，</a:t>
            </a:r>
            <a:r>
              <a:rPr lang="el-GR" altLang="zh-CN" sz="1400" dirty="0">
                <a:ea typeface="Adobe 楷体 Std R" pitchFamily="18" charset="-122"/>
              </a:rPr>
              <a:t>α</a:t>
            </a:r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通道</a:t>
            </a:r>
            <a:endParaRPr lang="zh-CN" altLang="en-US" sz="1400" dirty="0">
              <a:latin typeface="Adobe 楷体 Std R" pitchFamily="18" charset="-122"/>
              <a:ea typeface="Adobe 楷体 Std R" pitchFamily="18" charset="-122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3097" y="4180781"/>
            <a:ext cx="2755007" cy="1898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直接箭头连接符 13"/>
          <p:cNvCxnSpPr/>
          <p:nvPr/>
        </p:nvCxnSpPr>
        <p:spPr>
          <a:xfrm>
            <a:off x="3275856" y="3140968"/>
            <a:ext cx="854744" cy="1584176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481773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500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Taobao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 </a:t>
            </a:r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B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eijing UED  |   </a:t>
            </a:r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renma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1520" y="44624"/>
            <a:ext cx="2448272" cy="717000"/>
          </a:xfrm>
        </p:spPr>
        <p:txBody>
          <a:bodyPr>
            <a:normAutofit/>
          </a:bodyPr>
          <a:lstStyle/>
          <a:p>
            <a:pPr algn="l"/>
            <a:r>
              <a:rPr lang="en-US" altLang="zh-CN" sz="2800" dirty="0" smtClean="0">
                <a:solidFill>
                  <a:schemeClr val="bg1"/>
                </a:solidFill>
                <a:latin typeface="Myriad Pro Light" pitchFamily="34" charset="0"/>
                <a:ea typeface="Adobe 黑体 Std R" pitchFamily="34" charset="-122"/>
              </a:rPr>
              <a:t>Banner</a:t>
            </a:r>
            <a:r>
              <a:rPr lang="zh-CN" altLang="en-US" sz="2400" dirty="0" smtClean="0">
                <a:solidFill>
                  <a:schemeClr val="bg1"/>
                </a:solidFill>
                <a:latin typeface="Adobe 繁黑體 Std B" pitchFamily="34" charset="-128"/>
                <a:ea typeface="Adobe 繁黑體 Std B" pitchFamily="34" charset="-128"/>
              </a:rPr>
              <a:t>設計</a:t>
            </a:r>
            <a:endParaRPr lang="zh-CN" altLang="en-US" sz="2400" dirty="0">
              <a:solidFill>
                <a:schemeClr val="bg1"/>
              </a:solidFill>
              <a:latin typeface="Myriad Web Pro" pitchFamily="34" charset="0"/>
              <a:ea typeface="Adobe 繁黑體 Std B" pitchFamily="34" charset="-128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1791" y="188640"/>
            <a:ext cx="400111" cy="4001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1679" y="219418"/>
            <a:ext cx="320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4</a:t>
            </a:r>
            <a:endParaRPr lang="zh-CN" altLang="en-US" sz="1600" dirty="0">
              <a:solidFill>
                <a:schemeClr val="bg1"/>
              </a:solidFill>
              <a:latin typeface="Adobe Gothic Std B" pitchFamily="34" charset="-128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1018" y="6237312"/>
            <a:ext cx="976312" cy="39052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494853"/>
            <a:ext cx="558606" cy="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9964" y="3360240"/>
            <a:ext cx="651203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043608" y="4224916"/>
            <a:ext cx="8295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" dirty="0" smtClean="0">
                <a:latin typeface="Adobe 黑体 Std R" pitchFamily="34" charset="-122"/>
                <a:ea typeface="Adobe 黑体 Std R" pitchFamily="34" charset="-122"/>
              </a:rPr>
              <a:t>2010. 7</a:t>
            </a:r>
            <a:endParaRPr lang="zh-CN" altLang="en-US" sz="800" dirty="0">
              <a:latin typeface="Adobe 黑体 Std R" pitchFamily="34" charset="-122"/>
              <a:ea typeface="Adobe 黑体 Std R" pitchFamily="34" charset="-122"/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1825901" y="3647505"/>
            <a:ext cx="244392" cy="21602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右箭头 23"/>
          <p:cNvSpPr/>
          <p:nvPr/>
        </p:nvSpPr>
        <p:spPr>
          <a:xfrm>
            <a:off x="2880838" y="3647505"/>
            <a:ext cx="278486" cy="21602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右箭头 31"/>
          <p:cNvSpPr/>
          <p:nvPr/>
        </p:nvSpPr>
        <p:spPr>
          <a:xfrm>
            <a:off x="4776284" y="3647505"/>
            <a:ext cx="436124" cy="21602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051720" y="4266147"/>
            <a:ext cx="8295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 smtClean="0">
                <a:latin typeface="Adobe 黑体 Std R" pitchFamily="34" charset="-122"/>
                <a:ea typeface="Adobe 黑体 Std R" pitchFamily="34" charset="-122"/>
              </a:rPr>
              <a:t>2010. 8</a:t>
            </a:r>
            <a:endParaRPr lang="zh-CN" altLang="en-US" sz="1000" dirty="0">
              <a:latin typeface="Adobe 黑体 Std R" pitchFamily="34" charset="-122"/>
              <a:ea typeface="Adobe 黑体 Std R" pitchFamily="34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526387" y="4492623"/>
            <a:ext cx="829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Adobe 黑体 Std R" pitchFamily="34" charset="-122"/>
                <a:ea typeface="Adobe 黑体 Std R" pitchFamily="34" charset="-122"/>
              </a:rPr>
              <a:t>2011. 6</a:t>
            </a:r>
            <a:endParaRPr lang="zh-CN" altLang="en-US" sz="1400" dirty="0">
              <a:latin typeface="Adobe 黑体 Std R" pitchFamily="34" charset="-122"/>
              <a:ea typeface="Adobe 黑体 Std R" pitchFamily="34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454461" y="4800400"/>
            <a:ext cx="1997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accent6"/>
                </a:solidFill>
                <a:latin typeface="Adobe 黑体 Std R" pitchFamily="34" charset="-122"/>
                <a:ea typeface="Adobe 黑体 Std R" pitchFamily="34" charset="-122"/>
              </a:rPr>
              <a:t>2012. 2</a:t>
            </a:r>
            <a:endParaRPr lang="zh-CN" altLang="en-US" sz="2000" b="1" dirty="0">
              <a:solidFill>
                <a:schemeClr val="accent6"/>
              </a:solidFill>
              <a:latin typeface="Adobe 黑体 Std R" pitchFamily="34" charset="-122"/>
              <a:ea typeface="Adobe 黑体 Std R" pitchFamily="34" charset="-122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995" y="3216224"/>
            <a:ext cx="1457618" cy="117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852936"/>
            <a:ext cx="2376264" cy="1947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标题 1"/>
          <p:cNvSpPr txBox="1">
            <a:spLocks/>
          </p:cNvSpPr>
          <p:nvPr/>
        </p:nvSpPr>
        <p:spPr>
          <a:xfrm>
            <a:off x="473325" y="1556792"/>
            <a:ext cx="8229600" cy="10801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zh-CN" altLang="en-US" sz="3600" dirty="0">
                <a:latin typeface="Adobe 黑体 Std R" pitchFamily="34" charset="-122"/>
                <a:ea typeface="Adobe 黑体 Std R" pitchFamily="34" charset="-122"/>
              </a:rPr>
              <a:t>分享</a:t>
            </a:r>
            <a:r>
              <a:rPr lang="zh-CN" altLang="en-US" sz="3600" dirty="0" smtClean="0">
                <a:latin typeface="Adobe 黑体 Std R" pitchFamily="34" charset="-122"/>
                <a:ea typeface="Adobe 黑体 Std R" pitchFamily="34" charset="-122"/>
              </a:rPr>
              <a:t>初衷</a:t>
            </a:r>
            <a:endParaRPr lang="en-US" altLang="zh-CN" sz="3600" dirty="0" smtClean="0">
              <a:latin typeface="Adobe 黑体 Std R" pitchFamily="34" charset="-122"/>
              <a:ea typeface="Adobe 黑体 Std R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68320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2" grpId="0" animBg="1"/>
      <p:bldP spid="34" grpId="0"/>
      <p:bldP spid="35" grpId="0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500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Taobao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 </a:t>
            </a:r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B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eijing UED  |   </a:t>
            </a:r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renma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1520" y="44624"/>
            <a:ext cx="2448272" cy="717000"/>
          </a:xfrm>
        </p:spPr>
        <p:txBody>
          <a:bodyPr>
            <a:normAutofit/>
          </a:bodyPr>
          <a:lstStyle/>
          <a:p>
            <a:pPr algn="l"/>
            <a:r>
              <a:rPr lang="en-US" altLang="zh-CN" sz="2800" dirty="0" smtClean="0">
                <a:solidFill>
                  <a:schemeClr val="bg1"/>
                </a:solidFill>
                <a:latin typeface="Myriad Pro Light" pitchFamily="34" charset="0"/>
                <a:ea typeface="Adobe 黑体 Std R" pitchFamily="34" charset="-122"/>
              </a:rPr>
              <a:t>Banner</a:t>
            </a:r>
            <a:r>
              <a:rPr lang="zh-CN" altLang="en-US" sz="2400" dirty="0" smtClean="0">
                <a:solidFill>
                  <a:schemeClr val="bg1"/>
                </a:solidFill>
                <a:latin typeface="Adobe 繁黑體 Std B" pitchFamily="34" charset="-128"/>
                <a:ea typeface="Adobe 繁黑體 Std B" pitchFamily="34" charset="-128"/>
              </a:rPr>
              <a:t>設計</a:t>
            </a:r>
            <a:endParaRPr lang="zh-CN" altLang="en-US" sz="2400" dirty="0">
              <a:solidFill>
                <a:schemeClr val="bg1"/>
              </a:solidFill>
              <a:latin typeface="Myriad Web Pro" pitchFamily="34" charset="0"/>
              <a:ea typeface="Adobe 繁黑體 Std B" pitchFamily="34" charset="-128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1791" y="188640"/>
            <a:ext cx="400111" cy="4001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1679" y="219418"/>
            <a:ext cx="320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4</a:t>
            </a:r>
            <a:endParaRPr lang="zh-CN" altLang="en-US" sz="1600" dirty="0">
              <a:solidFill>
                <a:schemeClr val="bg1"/>
              </a:solidFill>
              <a:latin typeface="Adobe Gothic Std B" pitchFamily="34" charset="-128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1018" y="6237312"/>
            <a:ext cx="976312" cy="390525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473325" y="1196753"/>
            <a:ext cx="8229600" cy="108011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zh-CN" altLang="en-US" sz="3600" dirty="0">
                <a:latin typeface="Adobe 黑体 Std R" pitchFamily="34" charset="-122"/>
                <a:ea typeface="Adobe 黑体 Std R" pitchFamily="34" charset="-122"/>
              </a:rPr>
              <a:t>图片格式</a:t>
            </a:r>
            <a:r>
              <a:rPr lang="zh-CN" altLang="en-US" sz="3600" dirty="0" smtClean="0">
                <a:latin typeface="Adobe 黑体 Std R" pitchFamily="34" charset="-122"/>
                <a:ea typeface="Adobe 黑体 Std R" pitchFamily="34" charset="-122"/>
              </a:rPr>
              <a:t>：</a:t>
            </a:r>
            <a:r>
              <a:rPr lang="en-US" altLang="zh-CN" sz="3600" dirty="0" smtClean="0">
                <a:latin typeface="Adobe 黑体 Std R" pitchFamily="34" charset="-122"/>
                <a:ea typeface="Adobe 黑体 Std R" pitchFamily="34" charset="-122"/>
              </a:rPr>
              <a:t>Flash</a:t>
            </a:r>
            <a:endParaRPr lang="en-US" altLang="zh-CN" sz="1600" dirty="0">
              <a:solidFill>
                <a:schemeClr val="accent6"/>
              </a:solidFill>
              <a:latin typeface="Adobe 黑体 Std R" pitchFamily="34" charset="-122"/>
              <a:ea typeface="Adobe 黑体 Std R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6096" y="2276872"/>
            <a:ext cx="30963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        </a:t>
            </a:r>
            <a:r>
              <a:rPr lang="en-US" altLang="zh-CN" sz="1400" dirty="0" err="1" smtClean="0">
                <a:latin typeface="Adobe 楷体 Std R" pitchFamily="18" charset="-122"/>
                <a:ea typeface="Adobe 楷体 Std R" pitchFamily="18" charset="-122"/>
              </a:rPr>
              <a:t>swf</a:t>
            </a:r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是</a:t>
            </a:r>
            <a:r>
              <a:rPr lang="en-US" altLang="zh-CN" sz="1400" dirty="0">
                <a:latin typeface="Adobe 楷体 Std R" pitchFamily="18" charset="-122"/>
                <a:ea typeface="Adobe 楷体 Std R" pitchFamily="18" charset="-122"/>
              </a:rPr>
              <a:t>Macromedia</a:t>
            </a:r>
            <a:r>
              <a:rPr lang="zh-CN" altLang="en-US" sz="1400" dirty="0">
                <a:latin typeface="Adobe 楷体 Std R" pitchFamily="18" charset="-122"/>
                <a:ea typeface="Adobe 楷体 Std R" pitchFamily="18" charset="-122"/>
              </a:rPr>
              <a:t>（现已被</a:t>
            </a:r>
            <a:r>
              <a:rPr lang="en-US" altLang="zh-CN" sz="1400" dirty="0">
                <a:latin typeface="Adobe 楷体 Std R" pitchFamily="18" charset="-122"/>
                <a:ea typeface="Adobe 楷体 Std R" pitchFamily="18" charset="-122"/>
              </a:rPr>
              <a:t>ADOBE</a:t>
            </a:r>
            <a:r>
              <a:rPr lang="zh-CN" altLang="en-US" sz="1400" dirty="0">
                <a:latin typeface="Adobe 楷体 Std R" pitchFamily="18" charset="-122"/>
                <a:ea typeface="Adobe 楷体 Std R" pitchFamily="18" charset="-122"/>
              </a:rPr>
              <a:t>公司</a:t>
            </a:r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收购）公司</a:t>
            </a:r>
            <a:r>
              <a:rPr lang="zh-CN" altLang="en-US" sz="1400" dirty="0">
                <a:latin typeface="Adobe 楷体 Std R" pitchFamily="18" charset="-122"/>
                <a:ea typeface="Adobe 楷体 Std R" pitchFamily="18" charset="-122"/>
              </a:rPr>
              <a:t>的动画设计软件</a:t>
            </a:r>
            <a:r>
              <a:rPr lang="en-US" altLang="zh-CN" sz="1400" dirty="0">
                <a:latin typeface="Adobe 楷体 Std R" pitchFamily="18" charset="-122"/>
                <a:ea typeface="Adobe 楷体 Std R" pitchFamily="18" charset="-122"/>
              </a:rPr>
              <a:t>Flash</a:t>
            </a:r>
            <a:r>
              <a:rPr lang="zh-CN" altLang="en-US" sz="1400" dirty="0">
                <a:latin typeface="Adobe 楷体 Std R" pitchFamily="18" charset="-122"/>
                <a:ea typeface="Adobe 楷体 Std R" pitchFamily="18" charset="-122"/>
              </a:rPr>
              <a:t>的专用格式，是一种支持矢量和点阵图形的动画文件格式，被广泛应用于网页设计，动画制作等</a:t>
            </a:r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领域</a:t>
            </a:r>
            <a:endParaRPr lang="en-US" altLang="zh-CN" sz="1400" dirty="0" smtClean="0">
              <a:latin typeface="Adobe 楷体 Std R" pitchFamily="18" charset="-122"/>
              <a:ea typeface="Adobe 楷体 Std R" pitchFamily="18" charset="-122"/>
            </a:endParaRPr>
          </a:p>
          <a:p>
            <a:endParaRPr lang="en-US" altLang="zh-CN" sz="1400" dirty="0" smtClean="0">
              <a:latin typeface="Adobe 楷体 Std R" pitchFamily="18" charset="-122"/>
              <a:ea typeface="Adobe 楷体 Std R" pitchFamily="18" charset="-122"/>
            </a:endParaRPr>
          </a:p>
          <a:p>
            <a:r>
              <a:rPr lang="en-US" altLang="zh-CN" sz="1400" dirty="0" smtClean="0">
                <a:latin typeface="Adobe 楷体 Std R" pitchFamily="18" charset="-122"/>
                <a:ea typeface="Adobe 楷体 Std R" pitchFamily="18" charset="-122"/>
              </a:rPr>
              <a:t>          </a:t>
            </a:r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组件化特色，擅长小</a:t>
            </a:r>
            <a:r>
              <a:rPr lang="en-US" altLang="zh-CN" sz="1400" dirty="0" smtClean="0">
                <a:latin typeface="Adobe 楷体 Std R" pitchFamily="18" charset="-122"/>
                <a:ea typeface="Adobe 楷体 Std R" pitchFamily="18" charset="-122"/>
              </a:rPr>
              <a:t>K</a:t>
            </a:r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数的大尺寸动画</a:t>
            </a:r>
            <a:endParaRPr lang="en-US" altLang="zh-CN" sz="1400" dirty="0">
              <a:latin typeface="Adobe 楷体 Std R" pitchFamily="18" charset="-122"/>
              <a:ea typeface="Adobe 楷体 Std R" pitchFamily="18" charset="-122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0069" y="2323579"/>
            <a:ext cx="3865119" cy="1648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0069" y="4101882"/>
            <a:ext cx="4228703" cy="160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直接箭头连接符 13"/>
          <p:cNvCxnSpPr/>
          <p:nvPr/>
        </p:nvCxnSpPr>
        <p:spPr>
          <a:xfrm>
            <a:off x="3995936" y="3444101"/>
            <a:ext cx="134664" cy="1152128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358742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500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Taobao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 </a:t>
            </a:r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B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eijing UED  |   </a:t>
            </a:r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renma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1520" y="44624"/>
            <a:ext cx="2448272" cy="717000"/>
          </a:xfrm>
        </p:spPr>
        <p:txBody>
          <a:bodyPr>
            <a:normAutofit/>
          </a:bodyPr>
          <a:lstStyle/>
          <a:p>
            <a:pPr algn="l"/>
            <a:r>
              <a:rPr lang="en-US" altLang="zh-CN" sz="2800" dirty="0" smtClean="0">
                <a:solidFill>
                  <a:schemeClr val="bg1"/>
                </a:solidFill>
                <a:latin typeface="Myriad Pro Light" pitchFamily="34" charset="0"/>
                <a:ea typeface="Adobe 黑体 Std R" pitchFamily="34" charset="-122"/>
              </a:rPr>
              <a:t>Banner</a:t>
            </a:r>
            <a:r>
              <a:rPr lang="zh-CN" altLang="en-US" sz="2400" dirty="0" smtClean="0">
                <a:solidFill>
                  <a:schemeClr val="bg1"/>
                </a:solidFill>
                <a:latin typeface="Adobe 繁黑體 Std B" pitchFamily="34" charset="-128"/>
                <a:ea typeface="Adobe 繁黑體 Std B" pitchFamily="34" charset="-128"/>
              </a:rPr>
              <a:t>設計</a:t>
            </a:r>
            <a:endParaRPr lang="zh-CN" altLang="en-US" sz="2400" dirty="0">
              <a:solidFill>
                <a:schemeClr val="bg1"/>
              </a:solidFill>
              <a:latin typeface="Myriad Web Pro" pitchFamily="34" charset="0"/>
              <a:ea typeface="Adobe 繁黑體 Std B" pitchFamily="34" charset="-128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1791" y="188640"/>
            <a:ext cx="400111" cy="4001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1679" y="219418"/>
            <a:ext cx="320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4</a:t>
            </a:r>
            <a:endParaRPr lang="zh-CN" altLang="en-US" sz="1600" dirty="0">
              <a:solidFill>
                <a:schemeClr val="bg1"/>
              </a:solidFill>
              <a:latin typeface="Adobe Gothic Std B" pitchFamily="34" charset="-128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1018" y="6237312"/>
            <a:ext cx="976312" cy="390525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473325" y="1196753"/>
            <a:ext cx="8229600" cy="108011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zh-CN" altLang="en-US" sz="3600" dirty="0" smtClean="0">
                <a:latin typeface="Adobe 黑体 Std R" pitchFamily="34" charset="-122"/>
                <a:ea typeface="Adobe 黑体 Std R" pitchFamily="34" charset="-122"/>
              </a:rPr>
              <a:t>总结：细节决定成败</a:t>
            </a:r>
            <a:endParaRPr lang="en-US" altLang="zh-CN" sz="1600" dirty="0">
              <a:solidFill>
                <a:schemeClr val="accent6"/>
              </a:solidFill>
              <a:latin typeface="Adobe 黑体 Std R" pitchFamily="34" charset="-122"/>
              <a:ea typeface="Adobe 黑体 Std R" pitchFamily="34" charset="-122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17373"/>
            <a:ext cx="8316416" cy="154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55576" y="4203085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zh-CN" altLang="en-US" sz="1400" dirty="0">
                <a:latin typeface="Adobe 楷体 Std R" pitchFamily="18" charset="-122"/>
                <a:ea typeface="Adobe 楷体 Std R" pitchFamily="18" charset="-122"/>
              </a:rPr>
              <a:t>清晰的主题</a:t>
            </a:r>
            <a:endParaRPr lang="en-US" altLang="zh-CN" sz="1400" dirty="0">
              <a:latin typeface="Adobe 楷体 Std R" pitchFamily="18" charset="-122"/>
              <a:ea typeface="Adobe 楷体 Std R" pitchFamily="18" charset="-12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zh-CN" altLang="en-US" sz="1400" dirty="0">
                <a:latin typeface="Adobe 楷体 Std R" pitchFamily="18" charset="-122"/>
                <a:ea typeface="Adobe 楷体 Std R" pitchFamily="18" charset="-122"/>
              </a:rPr>
              <a:t>直观的文案</a:t>
            </a:r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描述</a:t>
            </a:r>
            <a:endParaRPr lang="en-US" altLang="zh-CN" sz="1400" dirty="0" smtClean="0">
              <a:latin typeface="Adobe 楷体 Std R" pitchFamily="18" charset="-122"/>
              <a:ea typeface="Adobe 楷体 Std R" pitchFamily="18" charset="-12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良好的构图</a:t>
            </a:r>
            <a:endParaRPr lang="en-US" altLang="zh-CN" sz="1400" dirty="0" smtClean="0">
              <a:latin typeface="Adobe 楷体 Std R" pitchFamily="18" charset="-122"/>
              <a:ea typeface="Adobe 楷体 Std R" pitchFamily="18" charset="-122"/>
            </a:endParaRPr>
          </a:p>
          <a:p>
            <a:pPr marL="285750" indent="-285750">
              <a:buFont typeface="Arial" pitchFamily="34" charset="0"/>
              <a:buChar char="•"/>
            </a:pPr>
            <a:endParaRPr lang="zh-CN" altLang="en-US" sz="1400" dirty="0">
              <a:latin typeface="Adobe 楷体 Std R" pitchFamily="18" charset="-122"/>
              <a:ea typeface="Adobe 楷体 Std R" pitchFamily="18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19872" y="4203085"/>
            <a:ext cx="19479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富有</a:t>
            </a:r>
            <a:r>
              <a:rPr lang="zh-CN" altLang="en-US" sz="1400" dirty="0">
                <a:latin typeface="Adobe 楷体 Std R" pitchFamily="18" charset="-122"/>
                <a:ea typeface="Adobe 楷体 Std R" pitchFamily="18" charset="-122"/>
              </a:rPr>
              <a:t>品质感的图形</a:t>
            </a:r>
            <a:endParaRPr lang="en-US" altLang="zh-CN" sz="1400" dirty="0">
              <a:latin typeface="Adobe 楷体 Std R" pitchFamily="18" charset="-122"/>
              <a:ea typeface="Adobe 楷体 Std R" pitchFamily="18" charset="-12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zh-CN" altLang="en-US" sz="1400" dirty="0">
                <a:latin typeface="Adobe 楷体 Std R" pitchFamily="18" charset="-122"/>
                <a:ea typeface="Adobe 楷体 Std R" pitchFamily="18" charset="-122"/>
              </a:rPr>
              <a:t>锐利精致的反光</a:t>
            </a:r>
            <a:endParaRPr lang="en-US" altLang="zh-CN" sz="1400" dirty="0">
              <a:latin typeface="Adobe 楷体 Std R" pitchFamily="18" charset="-122"/>
              <a:ea typeface="Adobe 楷体 Std R" pitchFamily="18" charset="-12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zh-CN" altLang="en-US" sz="1400" dirty="0">
                <a:latin typeface="Adobe 楷体 Std R" pitchFamily="18" charset="-122"/>
                <a:ea typeface="Adobe 楷体 Std R" pitchFamily="18" charset="-122"/>
              </a:rPr>
              <a:t>适当的色调和渐变</a:t>
            </a:r>
            <a:endParaRPr lang="en-US" altLang="zh-CN" sz="1400" dirty="0">
              <a:latin typeface="Adobe 楷体 Std R" pitchFamily="18" charset="-122"/>
              <a:ea typeface="Adobe 楷体 Std R" pitchFamily="18" charset="-122"/>
            </a:endParaRPr>
          </a:p>
          <a:p>
            <a:pPr marL="285750" indent="-285750">
              <a:buFont typeface="Arial" pitchFamily="34" charset="0"/>
              <a:buChar char="•"/>
            </a:pPr>
            <a:endParaRPr lang="zh-CN" altLang="en-US" sz="1400" dirty="0">
              <a:latin typeface="Adobe 楷体 Std R" pitchFamily="18" charset="-122"/>
              <a:ea typeface="Adobe 楷体 Std R" pitchFamily="18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00192" y="4203085"/>
            <a:ext cx="17636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适合的图片格式</a:t>
            </a:r>
            <a:endParaRPr lang="en-US" altLang="zh-CN" sz="1400" dirty="0" smtClean="0">
              <a:latin typeface="Adobe 楷体 Std R" pitchFamily="18" charset="-122"/>
              <a:ea typeface="Adobe 楷体 Std R" pitchFamily="18" charset="-12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图片尺寸</a:t>
            </a:r>
            <a:endParaRPr lang="en-US" altLang="zh-CN" sz="1400" dirty="0">
              <a:latin typeface="Adobe 楷体 Std R" pitchFamily="18" charset="-122"/>
              <a:ea typeface="Adobe 楷体 Std R" pitchFamily="18" charset="-12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多底色延伸</a:t>
            </a:r>
            <a:endParaRPr lang="en-US" altLang="zh-CN" sz="1400" dirty="0">
              <a:latin typeface="Adobe 楷体 Std R" pitchFamily="18" charset="-122"/>
              <a:ea typeface="Adobe 楷体 Std R" pitchFamily="18" charset="-122"/>
            </a:endParaRPr>
          </a:p>
          <a:p>
            <a:pPr marL="285750" indent="-285750">
              <a:buFont typeface="Arial" pitchFamily="34" charset="0"/>
              <a:buChar char="•"/>
            </a:pPr>
            <a:endParaRPr lang="zh-CN" altLang="en-US" sz="1400" dirty="0">
              <a:latin typeface="Adobe 楷体 Std R" pitchFamily="18" charset="-122"/>
              <a:ea typeface="Adobe 楷体 Std R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98352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500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Taobao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 </a:t>
            </a:r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B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eijing UED  |   </a:t>
            </a:r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renma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1520" y="44624"/>
            <a:ext cx="2448272" cy="717000"/>
          </a:xfrm>
        </p:spPr>
        <p:txBody>
          <a:bodyPr>
            <a:normAutofit/>
          </a:bodyPr>
          <a:lstStyle/>
          <a:p>
            <a:pPr algn="l"/>
            <a:r>
              <a:rPr lang="en-US" altLang="zh-CN" sz="2800" dirty="0" smtClean="0">
                <a:solidFill>
                  <a:schemeClr val="bg1"/>
                </a:solidFill>
                <a:latin typeface="Myriad Pro Light" pitchFamily="34" charset="0"/>
                <a:ea typeface="Adobe 黑体 Std R" pitchFamily="34" charset="-122"/>
              </a:rPr>
              <a:t>Banner</a:t>
            </a:r>
            <a:r>
              <a:rPr lang="zh-CN" altLang="en-US" sz="2400" dirty="0" smtClean="0">
                <a:solidFill>
                  <a:schemeClr val="bg1"/>
                </a:solidFill>
                <a:latin typeface="Adobe 繁黑體 Std B" pitchFamily="34" charset="-128"/>
                <a:ea typeface="Adobe 繁黑體 Std B" pitchFamily="34" charset="-128"/>
              </a:rPr>
              <a:t>設計</a:t>
            </a:r>
            <a:endParaRPr lang="zh-CN" altLang="en-US" sz="2400" dirty="0">
              <a:solidFill>
                <a:schemeClr val="bg1"/>
              </a:solidFill>
              <a:latin typeface="Myriad Web Pro" pitchFamily="34" charset="0"/>
              <a:ea typeface="Adobe 繁黑體 Std B" pitchFamily="34" charset="-128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1791" y="188640"/>
            <a:ext cx="400111" cy="4001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1679" y="219418"/>
            <a:ext cx="320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4</a:t>
            </a:r>
            <a:endParaRPr lang="zh-CN" altLang="en-US" sz="1600" dirty="0">
              <a:solidFill>
                <a:schemeClr val="bg1"/>
              </a:solidFill>
              <a:latin typeface="Adobe Gothic Std B" pitchFamily="34" charset="-128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标题 1"/>
          <p:cNvSpPr txBox="1">
            <a:spLocks/>
          </p:cNvSpPr>
          <p:nvPr/>
        </p:nvSpPr>
        <p:spPr>
          <a:xfrm>
            <a:off x="5148064" y="2029430"/>
            <a:ext cx="2762773" cy="21196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70000"/>
              </a:lnSpc>
            </a:pPr>
            <a:r>
              <a:rPr lang="en-US" altLang="zh-CN" sz="3600" dirty="0" smtClean="0">
                <a:latin typeface="Myriad Pro Light" pitchFamily="34" charset="0"/>
                <a:ea typeface="Adobe 黑体 Std R" pitchFamily="34" charset="-122"/>
              </a:rPr>
              <a:t>Thanks  </a:t>
            </a:r>
            <a:r>
              <a:rPr lang="en-US" altLang="zh-CN" sz="3600" dirty="0" smtClean="0">
                <a:solidFill>
                  <a:schemeClr val="accent6">
                    <a:lumMod val="75000"/>
                  </a:schemeClr>
                </a:solidFill>
                <a:latin typeface="Myriad Pro Light" pitchFamily="34" charset="0"/>
                <a:ea typeface="Adobe 黑体 Std R" pitchFamily="34" charset="-122"/>
              </a:rPr>
              <a:t>:</a:t>
            </a:r>
            <a:r>
              <a:rPr lang="zh-CN" altLang="en-US" sz="3600" dirty="0" smtClean="0">
                <a:solidFill>
                  <a:schemeClr val="accent6">
                    <a:lumMod val="75000"/>
                  </a:schemeClr>
                </a:solidFill>
                <a:latin typeface="Myriad Pro Light" pitchFamily="34" charset="0"/>
                <a:ea typeface="Adobe 黑体 Std R" pitchFamily="34" charset="-122"/>
              </a:rPr>
              <a:t> </a:t>
            </a:r>
            <a:r>
              <a:rPr lang="en-US" altLang="zh-CN" sz="3600" dirty="0" smtClean="0">
                <a:solidFill>
                  <a:schemeClr val="accent6">
                    <a:lumMod val="75000"/>
                  </a:schemeClr>
                </a:solidFill>
                <a:latin typeface="Myriad Pro Light" pitchFamily="34" charset="0"/>
                <a:ea typeface="Adobe 黑体 Std R" pitchFamily="34" charset="-122"/>
              </a:rPr>
              <a:t>)</a:t>
            </a:r>
          </a:p>
          <a:p>
            <a:pPr algn="l"/>
            <a:endParaRPr lang="en-US" altLang="zh-CN" sz="1600" dirty="0" smtClean="0">
              <a:latin typeface="Myriad Pro Light" pitchFamily="34" charset="0"/>
              <a:ea typeface="Adobe 黑体 Std R" pitchFamily="34" charset="-122"/>
            </a:endParaRPr>
          </a:p>
          <a:p>
            <a:pPr algn="l"/>
            <a:r>
              <a:rPr lang="zh-CN" altLang="en-US" sz="1600" dirty="0" smtClean="0">
                <a:latin typeface="Myriad Pro Light" pitchFamily="34" charset="0"/>
                <a:ea typeface="Adobe 黑体 Std R" pitchFamily="34" charset="-122"/>
              </a:rPr>
              <a:t>谢谢观看</a:t>
            </a:r>
            <a:endParaRPr lang="en-US" altLang="zh-CN" sz="1600" dirty="0" smtClean="0">
              <a:latin typeface="Myriad Pro Light" pitchFamily="34" charset="0"/>
              <a:ea typeface="Adobe 黑体 Std R" pitchFamily="34" charset="-122"/>
            </a:endParaRPr>
          </a:p>
          <a:p>
            <a:pPr algn="l"/>
            <a:r>
              <a:rPr lang="en-US" altLang="zh-CN" sz="900" dirty="0" smtClean="0">
                <a:latin typeface="Myriad Pro Light" pitchFamily="34" charset="0"/>
                <a:ea typeface="Adobe 黑体 Std R" pitchFamily="34" charset="-122"/>
              </a:rPr>
              <a:t>2012.2.27</a:t>
            </a:r>
            <a:endParaRPr lang="en-US" altLang="zh-CN" sz="900" dirty="0">
              <a:latin typeface="Myriad Pro Light" pitchFamily="34" charset="0"/>
              <a:ea typeface="Adobe 黑体 Std R" pitchFamily="34" charset="-122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085184"/>
            <a:ext cx="839833" cy="332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148064" y="4963234"/>
            <a:ext cx="2221700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黑体 Std R" pitchFamily="34" charset="-122"/>
                <a:ea typeface="Adobe 黑体 Std R" pitchFamily="34" charset="-122"/>
              </a:rPr>
              <a:t>作者：人马 </a:t>
            </a:r>
            <a:r>
              <a:rPr lang="en-US" altLang="zh-CN" sz="1000" dirty="0" smtClean="0">
                <a:solidFill>
                  <a:schemeClr val="bg1">
                    <a:lumMod val="75000"/>
                  </a:schemeClr>
                </a:solidFill>
                <a:latin typeface="Adobe 黑体 Std R" pitchFamily="34" charset="-122"/>
                <a:ea typeface="Adobe 黑体 Std R" pitchFamily="34" charset="-122"/>
              </a:rPr>
              <a:t>| </a:t>
            </a:r>
            <a:r>
              <a:rPr lang="zh-CN" altLang="en-US" sz="1000" dirty="0" smtClean="0">
                <a:solidFill>
                  <a:schemeClr val="bg1">
                    <a:lumMod val="75000"/>
                  </a:schemeClr>
                </a:solidFill>
                <a:latin typeface="Adobe 黑体 Std R" pitchFamily="34" charset="-122"/>
                <a:ea typeface="Adobe 黑体 Std R" pitchFamily="34" charset="-122"/>
              </a:rPr>
              <a:t>淘宝北京</a:t>
            </a:r>
            <a:r>
              <a:rPr lang="en-US" altLang="zh-CN" sz="1000" dirty="0" smtClean="0">
                <a:solidFill>
                  <a:schemeClr val="bg1">
                    <a:lumMod val="75000"/>
                  </a:schemeClr>
                </a:solidFill>
                <a:latin typeface="Adobe 黑体 Std R" pitchFamily="34" charset="-122"/>
                <a:ea typeface="Adobe 黑体 Std R" pitchFamily="34" charset="-122"/>
              </a:rPr>
              <a:t>UED</a:t>
            </a:r>
          </a:p>
          <a:p>
            <a:pPr>
              <a:defRPr/>
            </a:pPr>
            <a:r>
              <a:rPr lang="zh-CN" altLang="en-US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黑体 Std R" pitchFamily="34" charset="-122"/>
                <a:ea typeface="Adobe 黑体 Std R" pitchFamily="34" charset="-122"/>
              </a:rPr>
              <a:t>联系：</a:t>
            </a:r>
            <a:r>
              <a:rPr lang="en-US" altLang="zh-CN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itchFamily="34" charset="0"/>
                <a:ea typeface="Adobe 黑体 Std R" pitchFamily="34" charset="-122"/>
              </a:rPr>
              <a:t>13691596661</a:t>
            </a:r>
          </a:p>
          <a:p>
            <a:pPr>
              <a:defRPr/>
            </a:pPr>
            <a:r>
              <a:rPr lang="zh-CN" altLang="en-US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黑体 Std R" pitchFamily="34" charset="-122"/>
                <a:ea typeface="Adobe 黑体 Std R" pitchFamily="34" charset="-122"/>
              </a:rPr>
              <a:t>邮箱</a:t>
            </a:r>
            <a:r>
              <a: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Adobe 黑体 Std R" pitchFamily="34" charset="-122"/>
                <a:ea typeface="Adobe 黑体 Std R" pitchFamily="34" charset="-122"/>
              </a:rPr>
              <a:t>：</a:t>
            </a:r>
            <a:r>
              <a:rPr lang="en-US" altLang="zh-CN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itchFamily="34" charset="0"/>
                <a:ea typeface="Adobe 黑体 Std R" pitchFamily="34" charset="-122"/>
              </a:rPr>
              <a:t>renma@taobao.com</a:t>
            </a:r>
            <a:endParaRPr lang="zh-CN" altLang="en-US" sz="1000" dirty="0">
              <a:solidFill>
                <a:schemeClr val="tx1">
                  <a:lumMod val="95000"/>
                  <a:lumOff val="5000"/>
                </a:schemeClr>
              </a:solidFill>
              <a:latin typeface="Myriad Pro Light" pitchFamily="34" charset="0"/>
              <a:ea typeface="Adobe 黑体 Std R" pitchFamily="34" charset="-122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1744511"/>
            <a:ext cx="4928320" cy="369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4368" y="5084586"/>
            <a:ext cx="976312" cy="3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909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500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Taobao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 </a:t>
            </a:r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B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eijing UED  |   </a:t>
            </a:r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renma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1520" y="44624"/>
            <a:ext cx="2448272" cy="717000"/>
          </a:xfrm>
        </p:spPr>
        <p:txBody>
          <a:bodyPr>
            <a:normAutofit/>
          </a:bodyPr>
          <a:lstStyle/>
          <a:p>
            <a:pPr algn="l"/>
            <a:r>
              <a:rPr lang="en-US" altLang="zh-CN" sz="2800" dirty="0" smtClean="0">
                <a:solidFill>
                  <a:schemeClr val="bg1"/>
                </a:solidFill>
                <a:latin typeface="Myriad Pro Light" pitchFamily="34" charset="0"/>
                <a:ea typeface="Adobe 黑体 Std R" pitchFamily="34" charset="-122"/>
              </a:rPr>
              <a:t>Banner</a:t>
            </a:r>
            <a:r>
              <a:rPr lang="zh-CN" altLang="en-US" sz="2400" dirty="0" smtClean="0">
                <a:solidFill>
                  <a:schemeClr val="bg1"/>
                </a:solidFill>
                <a:latin typeface="Adobe 繁黑體 Std B" pitchFamily="34" charset="-128"/>
                <a:ea typeface="Adobe 繁黑體 Std B" pitchFamily="34" charset="-128"/>
              </a:rPr>
              <a:t>設計</a:t>
            </a:r>
            <a:endParaRPr lang="zh-CN" altLang="en-US" sz="2400" dirty="0">
              <a:solidFill>
                <a:schemeClr val="bg1"/>
              </a:solidFill>
              <a:latin typeface="Myriad Web Pro" pitchFamily="34" charset="0"/>
              <a:ea typeface="Adobe 繁黑體 Std B" pitchFamily="34" charset="-128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1791" y="188640"/>
            <a:ext cx="400111" cy="4001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1679" y="219418"/>
            <a:ext cx="320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4</a:t>
            </a:r>
            <a:endParaRPr lang="zh-CN" altLang="en-US" sz="1600" dirty="0">
              <a:solidFill>
                <a:schemeClr val="bg1"/>
              </a:solidFill>
              <a:latin typeface="Adobe Gothic Std B" pitchFamily="34" charset="-128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1018" y="6237312"/>
            <a:ext cx="976312" cy="390525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473325" y="1196753"/>
            <a:ext cx="8229600" cy="108011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altLang="zh-CN" sz="3600" dirty="0" smtClean="0">
                <a:latin typeface="Adobe 黑体 Std R" pitchFamily="34" charset="-122"/>
                <a:ea typeface="Adobe 黑体 Std R" pitchFamily="34" charset="-122"/>
              </a:rPr>
              <a:t>Q &amp; A</a:t>
            </a:r>
            <a:endParaRPr lang="en-US" altLang="zh-CN" sz="1600" dirty="0">
              <a:solidFill>
                <a:schemeClr val="accent6"/>
              </a:solidFill>
              <a:latin typeface="Adobe 黑体 Std R" pitchFamily="34" charset="-122"/>
              <a:ea typeface="Adobe 黑体 Std R" pitchFamily="34" charset="-122"/>
            </a:endParaRPr>
          </a:p>
        </p:txBody>
      </p:sp>
      <p:pic>
        <p:nvPicPr>
          <p:cNvPr id="9" name="Picture 2" descr="D:\素材\淘宝网\6.15\shutterstock_319461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6608" y="2060848"/>
            <a:ext cx="5617720" cy="312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725304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500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Taobao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 </a:t>
            </a:r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B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eijing UED  |   </a:t>
            </a:r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renma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1520" y="44624"/>
            <a:ext cx="2448272" cy="717000"/>
          </a:xfrm>
        </p:spPr>
        <p:txBody>
          <a:bodyPr>
            <a:normAutofit/>
          </a:bodyPr>
          <a:lstStyle/>
          <a:p>
            <a:pPr algn="l"/>
            <a:r>
              <a:rPr lang="en-US" altLang="zh-CN" sz="2800" dirty="0" smtClean="0">
                <a:solidFill>
                  <a:schemeClr val="bg1"/>
                </a:solidFill>
                <a:latin typeface="Myriad Pro Light" pitchFamily="34" charset="0"/>
                <a:ea typeface="Adobe 黑体 Std R" pitchFamily="34" charset="-122"/>
              </a:rPr>
              <a:t>Banner</a:t>
            </a:r>
            <a:r>
              <a:rPr lang="zh-CN" altLang="en-US" sz="2400" dirty="0" smtClean="0">
                <a:solidFill>
                  <a:schemeClr val="bg1"/>
                </a:solidFill>
                <a:latin typeface="Adobe 繁黑體 Std B" pitchFamily="34" charset="-128"/>
                <a:ea typeface="Adobe 繁黑體 Std B" pitchFamily="34" charset="-128"/>
              </a:rPr>
              <a:t>設計</a:t>
            </a:r>
            <a:endParaRPr lang="zh-CN" altLang="en-US" sz="2400" dirty="0">
              <a:solidFill>
                <a:schemeClr val="bg1"/>
              </a:solidFill>
              <a:latin typeface="Myriad Web Pro" pitchFamily="34" charset="0"/>
              <a:ea typeface="Adobe 繁黑體 Std B" pitchFamily="34" charset="-128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1791" y="188640"/>
            <a:ext cx="400111" cy="4001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1679" y="219418"/>
            <a:ext cx="320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4</a:t>
            </a:r>
            <a:endParaRPr lang="zh-CN" altLang="en-US" sz="1600" dirty="0">
              <a:solidFill>
                <a:schemeClr val="bg1"/>
              </a:solidFill>
              <a:latin typeface="Adobe Gothic Std B" pitchFamily="34" charset="-128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8841" y="3391958"/>
            <a:ext cx="1791791" cy="147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1854" y="3328185"/>
            <a:ext cx="1534640" cy="1506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161569" y="3616217"/>
            <a:ext cx="559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+</a:t>
            </a:r>
            <a:endParaRPr lang="zh-CN" altLang="en-US" sz="3600" b="1" dirty="0">
              <a:solidFill>
                <a:srgbClr val="00B050"/>
              </a:solidFill>
              <a:latin typeface="Adobe Gothic Std B" pitchFamily="34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09361" y="3616217"/>
            <a:ext cx="559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  <a:t>+</a:t>
            </a:r>
            <a:endParaRPr lang="zh-CN" altLang="en-US" sz="3600" b="1" dirty="0">
              <a:solidFill>
                <a:srgbClr val="00B050"/>
              </a:solidFill>
              <a:latin typeface="Adobe Gothic Std B" pitchFamily="34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25185" y="49411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Adobe 黑体 Std R" pitchFamily="34" charset="-122"/>
                <a:ea typeface="Adobe 黑体 Std R" pitchFamily="34" charset="-122"/>
              </a:rPr>
              <a:t>软件共享</a:t>
            </a:r>
            <a:endParaRPr lang="zh-CN" altLang="en-US" dirty="0">
              <a:latin typeface="Adobe 黑体 Std R" pitchFamily="34" charset="-122"/>
              <a:ea typeface="Adobe 黑体 Std R" pitchFamily="34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57914" y="4941168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Adobe 黑体 Std R" pitchFamily="34" charset="-122"/>
                <a:ea typeface="Adobe 黑体 Std R" pitchFamily="34" charset="-122"/>
              </a:rPr>
              <a:t>技术分享</a:t>
            </a:r>
            <a:endParaRPr lang="zh-CN" altLang="en-US" dirty="0">
              <a:latin typeface="Adobe 黑体 Std R" pitchFamily="34" charset="-122"/>
              <a:ea typeface="Adobe 黑体 Std R" pitchFamily="34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60232" y="494116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Adobe 黑体 Std R" pitchFamily="34" charset="-122"/>
                <a:ea typeface="Adobe 黑体 Std R" pitchFamily="34" charset="-122"/>
              </a:rPr>
              <a:t>高质量素材</a:t>
            </a:r>
            <a:endParaRPr lang="zh-CN" altLang="en-US" dirty="0">
              <a:latin typeface="Adobe 黑体 Std R" pitchFamily="34" charset="-122"/>
              <a:ea typeface="Adobe 黑体 Std R" pitchFamily="34" charset="-122"/>
            </a:endParaRPr>
          </a:p>
        </p:txBody>
      </p:sp>
      <p:sp>
        <p:nvSpPr>
          <p:cNvPr id="31" name="标题 1"/>
          <p:cNvSpPr txBox="1">
            <a:spLocks/>
          </p:cNvSpPr>
          <p:nvPr/>
        </p:nvSpPr>
        <p:spPr>
          <a:xfrm>
            <a:off x="467544" y="1916832"/>
            <a:ext cx="8229600" cy="172819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zh-CN" altLang="en-US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提升</a:t>
            </a:r>
            <a:r>
              <a:rPr lang="zh-CN" altLang="en-US" sz="1600" dirty="0" smtClean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效率及设计质量</a:t>
            </a:r>
            <a:endParaRPr lang="en-US" altLang="zh-CN" sz="1600" dirty="0" smtClean="0">
              <a:solidFill>
                <a:schemeClr val="accent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5755" y="3284984"/>
            <a:ext cx="1330621" cy="1627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1018" y="6237312"/>
            <a:ext cx="976312" cy="3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95206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500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Taobao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 </a:t>
            </a:r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B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eijing UED  |   </a:t>
            </a:r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renma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1520" y="44624"/>
            <a:ext cx="2448272" cy="717000"/>
          </a:xfrm>
        </p:spPr>
        <p:txBody>
          <a:bodyPr>
            <a:normAutofit/>
          </a:bodyPr>
          <a:lstStyle/>
          <a:p>
            <a:pPr algn="l"/>
            <a:r>
              <a:rPr lang="en-US" altLang="zh-CN" sz="2800" dirty="0" smtClean="0">
                <a:solidFill>
                  <a:schemeClr val="bg1"/>
                </a:solidFill>
                <a:latin typeface="Myriad Pro Light" pitchFamily="34" charset="0"/>
                <a:ea typeface="Adobe 黑体 Std R" pitchFamily="34" charset="-122"/>
              </a:rPr>
              <a:t>Banner</a:t>
            </a:r>
            <a:r>
              <a:rPr lang="zh-CN" altLang="en-US" sz="2400" dirty="0" smtClean="0">
                <a:solidFill>
                  <a:schemeClr val="bg1"/>
                </a:solidFill>
                <a:latin typeface="Adobe 繁黑體 Std B" pitchFamily="34" charset="-128"/>
                <a:ea typeface="Adobe 繁黑體 Std B" pitchFamily="34" charset="-128"/>
              </a:rPr>
              <a:t>設計</a:t>
            </a:r>
            <a:endParaRPr lang="zh-CN" altLang="en-US" sz="2400" dirty="0">
              <a:solidFill>
                <a:schemeClr val="bg1"/>
              </a:solidFill>
              <a:latin typeface="Myriad Web Pro" pitchFamily="34" charset="0"/>
              <a:ea typeface="Adobe 繁黑體 Std B" pitchFamily="34" charset="-128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1791" y="188640"/>
            <a:ext cx="400111" cy="4001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1679" y="219418"/>
            <a:ext cx="320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4</a:t>
            </a:r>
            <a:endParaRPr lang="zh-CN" altLang="en-US" sz="1600" dirty="0">
              <a:solidFill>
                <a:schemeClr val="bg1"/>
              </a:solidFill>
              <a:latin typeface="Adobe Gothic Std B" pitchFamily="34" charset="-128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1018" y="6237312"/>
            <a:ext cx="976312" cy="39052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783" y="2348880"/>
            <a:ext cx="4773313" cy="302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580112" y="2145045"/>
            <a:ext cx="28803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zh-CN" altLang="en-US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2"/>
                <a:ea typeface="Adobe 黑体 Std R" pitchFamily="34" charset="-122"/>
              </a:rPr>
              <a:t>百度百科：</a:t>
            </a:r>
            <a:endParaRPr lang="en-US" altLang="zh-CN" dirty="0" smtClean="0">
              <a:solidFill>
                <a:schemeClr val="accent6">
                  <a:lumMod val="75000"/>
                </a:schemeClr>
              </a:solidFill>
              <a:latin typeface="Adobe 黑体 Std R" pitchFamily="34" charset="-122"/>
              <a:ea typeface="Adobe 黑体 Std R" pitchFamily="34" charset="-122"/>
            </a:endParaRPr>
          </a:p>
          <a:p>
            <a:r>
              <a:rPr lang="en-US" altLang="zh-CN" dirty="0" smtClean="0">
                <a:latin typeface="Adobe 楷体 Std R" pitchFamily="18" charset="-122"/>
                <a:ea typeface="Adobe 楷体 Std R" pitchFamily="18" charset="-122"/>
              </a:rPr>
              <a:t>Banner</a:t>
            </a:r>
            <a:r>
              <a:rPr lang="zh-CN" altLang="en-US" dirty="0">
                <a:latin typeface="Adobe 楷体 Std R" pitchFamily="18" charset="-122"/>
                <a:ea typeface="Adobe 楷体 Std R" pitchFamily="18" charset="-122"/>
              </a:rPr>
              <a:t>主要</a:t>
            </a:r>
            <a:r>
              <a:rPr lang="zh-CN" altLang="en-US" dirty="0" smtClean="0">
                <a:latin typeface="Adobe 楷体 Std R" pitchFamily="18" charset="-122"/>
                <a:ea typeface="Adobe 楷体 Std R" pitchFamily="18" charset="-122"/>
              </a:rPr>
              <a:t>体现中心意旨，</a:t>
            </a:r>
            <a:endParaRPr lang="en-US" altLang="zh-CN" dirty="0" smtClean="0">
              <a:latin typeface="Adobe 楷体 Std R" pitchFamily="18" charset="-122"/>
              <a:ea typeface="Adobe 楷体 Std R" pitchFamily="18" charset="-122"/>
            </a:endParaRPr>
          </a:p>
          <a:p>
            <a:r>
              <a:rPr lang="zh-CN" altLang="en-US" dirty="0" smtClean="0">
                <a:latin typeface="Adobe 楷体 Std R" pitchFamily="18" charset="-122"/>
                <a:ea typeface="Adobe 楷体 Std R" pitchFamily="18" charset="-122"/>
              </a:rPr>
              <a:t>形象鲜明表达最主要的情感思想的表达。</a:t>
            </a:r>
            <a:endParaRPr lang="en-US" altLang="zh-CN" dirty="0" smtClean="0">
              <a:latin typeface="Adobe 楷体 Std R" pitchFamily="18" charset="-122"/>
              <a:ea typeface="Adobe 楷体 Std R" pitchFamily="18" charset="-122"/>
            </a:endParaRPr>
          </a:p>
          <a:p>
            <a:pPr>
              <a:lnSpc>
                <a:spcPct val="250000"/>
              </a:lnSpc>
            </a:pPr>
            <a:r>
              <a:rPr lang="zh-CN" altLang="en-US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2"/>
                <a:ea typeface="Adobe 黑体 Std R" pitchFamily="34" charset="-122"/>
              </a:rPr>
              <a:t>主要类型：</a:t>
            </a:r>
            <a:endParaRPr lang="en-US" altLang="zh-CN" dirty="0" smtClean="0">
              <a:solidFill>
                <a:schemeClr val="accent6">
                  <a:lumMod val="75000"/>
                </a:schemeClr>
              </a:solidFill>
              <a:latin typeface="Adobe 黑体 Std R" pitchFamily="34" charset="-122"/>
              <a:ea typeface="Adobe 黑体 Std R" pitchFamily="34" charset="-12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zh-CN" altLang="en-US" dirty="0" smtClean="0">
                <a:latin typeface="Adobe 楷体 Std R" pitchFamily="18" charset="-122"/>
                <a:ea typeface="Adobe 楷体 Std R" pitchFamily="18" charset="-122"/>
              </a:rPr>
              <a:t>页面中的横幅广告</a:t>
            </a:r>
            <a:endParaRPr lang="en-US" altLang="zh-CN" dirty="0" smtClean="0">
              <a:latin typeface="Adobe 楷体 Std R" pitchFamily="18" charset="-122"/>
              <a:ea typeface="Adobe 楷体 Std R" pitchFamily="18" charset="-12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zh-CN" altLang="en-US" dirty="0" smtClean="0">
                <a:latin typeface="Adobe 楷体 Std R" pitchFamily="18" charset="-122"/>
                <a:ea typeface="Adobe 楷体 Std R" pitchFamily="18" charset="-122"/>
              </a:rPr>
              <a:t>游行活动时的旗帜</a:t>
            </a:r>
            <a:endParaRPr lang="en-US" altLang="zh-CN" dirty="0" smtClean="0">
              <a:latin typeface="Adobe 楷体 Std R" pitchFamily="18" charset="-122"/>
              <a:ea typeface="Adobe 楷体 Std R" pitchFamily="18" charset="-12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zh-CN" altLang="en-US" dirty="0" smtClean="0">
                <a:latin typeface="Adobe 楷体 Std R" pitchFamily="18" charset="-122"/>
                <a:ea typeface="Adobe 楷体 Std R" pitchFamily="18" charset="-122"/>
              </a:rPr>
              <a:t>报纸杂志上的大标题</a:t>
            </a:r>
            <a:endParaRPr lang="en-US" altLang="zh-CN" dirty="0" smtClean="0">
              <a:latin typeface="Adobe 楷体 Std R" pitchFamily="18" charset="-122"/>
              <a:ea typeface="Adobe 楷体 Std R" pitchFamily="18" charset="-122"/>
            </a:endParaRPr>
          </a:p>
          <a:p>
            <a:pPr>
              <a:lnSpc>
                <a:spcPct val="150000"/>
              </a:lnSpc>
            </a:pPr>
            <a:endParaRPr lang="zh-CN" altLang="en-US" dirty="0"/>
          </a:p>
          <a:p>
            <a:pPr>
              <a:lnSpc>
                <a:spcPct val="150000"/>
              </a:lnSpc>
            </a:pPr>
            <a:endParaRPr lang="zh-CN" altLang="en-US" dirty="0"/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473325" y="1196753"/>
            <a:ext cx="8229600" cy="108011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zh-CN" altLang="en-US" sz="3600" dirty="0" smtClean="0">
                <a:latin typeface="Adobe 黑体 Std R" pitchFamily="34" charset="-122"/>
                <a:ea typeface="Adobe 黑体 Std R" pitchFamily="34" charset="-122"/>
              </a:rPr>
              <a:t>什么是</a:t>
            </a:r>
            <a:r>
              <a:rPr lang="en-US" altLang="zh-CN" sz="3600" dirty="0" smtClean="0">
                <a:latin typeface="Adobe 黑体 Std R" pitchFamily="34" charset="-122"/>
                <a:ea typeface="Adobe 黑体 Std R" pitchFamily="34" charset="-122"/>
              </a:rPr>
              <a:t>Banner?</a:t>
            </a:r>
            <a:endParaRPr lang="en-US" altLang="zh-CN" sz="1600" dirty="0" smtClean="0">
              <a:solidFill>
                <a:schemeClr val="accent6"/>
              </a:solidFill>
              <a:latin typeface="Adobe 黑体 Std R" pitchFamily="34" charset="-122"/>
              <a:ea typeface="Adobe 黑体 Std R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21347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500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Taobao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 </a:t>
            </a:r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B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eijing UED  |   </a:t>
            </a:r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renma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1520" y="44624"/>
            <a:ext cx="2448272" cy="717000"/>
          </a:xfrm>
        </p:spPr>
        <p:txBody>
          <a:bodyPr>
            <a:normAutofit/>
          </a:bodyPr>
          <a:lstStyle/>
          <a:p>
            <a:pPr algn="l"/>
            <a:r>
              <a:rPr lang="en-US" altLang="zh-CN" sz="2800" dirty="0" smtClean="0">
                <a:solidFill>
                  <a:schemeClr val="bg1"/>
                </a:solidFill>
                <a:latin typeface="Myriad Pro Light" pitchFamily="34" charset="0"/>
                <a:ea typeface="Adobe 黑体 Std R" pitchFamily="34" charset="-122"/>
              </a:rPr>
              <a:t>Banner</a:t>
            </a:r>
            <a:r>
              <a:rPr lang="zh-CN" altLang="en-US" sz="2400" dirty="0" smtClean="0">
                <a:solidFill>
                  <a:schemeClr val="bg1"/>
                </a:solidFill>
                <a:latin typeface="Adobe 繁黑體 Std B" pitchFamily="34" charset="-128"/>
                <a:ea typeface="Adobe 繁黑體 Std B" pitchFamily="34" charset="-128"/>
              </a:rPr>
              <a:t>設計</a:t>
            </a:r>
            <a:endParaRPr lang="zh-CN" altLang="en-US" sz="2400" dirty="0">
              <a:solidFill>
                <a:schemeClr val="bg1"/>
              </a:solidFill>
              <a:latin typeface="Myriad Web Pro" pitchFamily="34" charset="0"/>
              <a:ea typeface="Adobe 繁黑體 Std B" pitchFamily="34" charset="-128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1791" y="188640"/>
            <a:ext cx="400111" cy="4001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1679" y="219418"/>
            <a:ext cx="320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4</a:t>
            </a:r>
            <a:endParaRPr lang="zh-CN" altLang="en-US" sz="1600" dirty="0">
              <a:solidFill>
                <a:schemeClr val="bg1"/>
              </a:solidFill>
              <a:latin typeface="Adobe Gothic Std B" pitchFamily="34" charset="-128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1018" y="6237312"/>
            <a:ext cx="976312" cy="390525"/>
          </a:xfrm>
          <a:prstGeom prst="rect">
            <a:avLst/>
          </a:prstGeom>
        </p:spPr>
      </p:pic>
      <p:sp>
        <p:nvSpPr>
          <p:cNvPr id="9" name="标题 1"/>
          <p:cNvSpPr txBox="1">
            <a:spLocks/>
          </p:cNvSpPr>
          <p:nvPr/>
        </p:nvSpPr>
        <p:spPr>
          <a:xfrm>
            <a:off x="473325" y="1196753"/>
            <a:ext cx="8229600" cy="108011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altLang="zh-CN" sz="3600" dirty="0" smtClean="0">
                <a:latin typeface="Adobe 黑体 Std R" pitchFamily="34" charset="-122"/>
                <a:ea typeface="Adobe 黑体 Std R" pitchFamily="34" charset="-122"/>
              </a:rPr>
              <a:t>Banner</a:t>
            </a:r>
            <a:r>
              <a:rPr lang="zh-CN" altLang="en-US" sz="3600" dirty="0" smtClean="0">
                <a:latin typeface="Adobe 黑体 Std R" pitchFamily="34" charset="-122"/>
                <a:ea typeface="Adobe 黑体 Std R" pitchFamily="34" charset="-122"/>
              </a:rPr>
              <a:t>的重要性</a:t>
            </a:r>
            <a:endParaRPr lang="en-US" altLang="zh-CN" sz="1600" dirty="0" smtClean="0">
              <a:solidFill>
                <a:schemeClr val="accent6"/>
              </a:solidFill>
              <a:latin typeface="Adobe 黑体 Std R" pitchFamily="34" charset="-122"/>
              <a:ea typeface="Adobe 黑体 Std R" pitchFamily="34" charset="-122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7214" y="2132856"/>
            <a:ext cx="6709572" cy="3619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8820" y="3166863"/>
            <a:ext cx="3264396" cy="1198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4892" y="2132856"/>
            <a:ext cx="6921894" cy="3733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7" y="2132856"/>
            <a:ext cx="2143425" cy="1777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419" y="2148539"/>
            <a:ext cx="7342965" cy="3960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5044" y="4365104"/>
            <a:ext cx="6983713" cy="71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120339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500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Taobao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 </a:t>
            </a:r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B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eijing UED  |   </a:t>
            </a:r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renma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1520" y="44624"/>
            <a:ext cx="2448272" cy="717000"/>
          </a:xfrm>
        </p:spPr>
        <p:txBody>
          <a:bodyPr>
            <a:normAutofit/>
          </a:bodyPr>
          <a:lstStyle/>
          <a:p>
            <a:pPr algn="l"/>
            <a:r>
              <a:rPr lang="en-US" altLang="zh-CN" sz="2800" dirty="0" smtClean="0">
                <a:solidFill>
                  <a:schemeClr val="bg1"/>
                </a:solidFill>
                <a:latin typeface="Myriad Pro Light" pitchFamily="34" charset="0"/>
                <a:ea typeface="Adobe 黑体 Std R" pitchFamily="34" charset="-122"/>
              </a:rPr>
              <a:t>Banner</a:t>
            </a:r>
            <a:r>
              <a:rPr lang="zh-CN" altLang="en-US" sz="2400" dirty="0" smtClean="0">
                <a:solidFill>
                  <a:schemeClr val="bg1"/>
                </a:solidFill>
                <a:latin typeface="Adobe 繁黑體 Std B" pitchFamily="34" charset="-128"/>
                <a:ea typeface="Adobe 繁黑體 Std B" pitchFamily="34" charset="-128"/>
              </a:rPr>
              <a:t>設計</a:t>
            </a:r>
            <a:endParaRPr lang="zh-CN" altLang="en-US" sz="2400" dirty="0">
              <a:solidFill>
                <a:schemeClr val="bg1"/>
              </a:solidFill>
              <a:latin typeface="Myriad Web Pro" pitchFamily="34" charset="0"/>
              <a:ea typeface="Adobe 繁黑體 Std B" pitchFamily="34" charset="-128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1791" y="188640"/>
            <a:ext cx="400111" cy="4001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1679" y="219418"/>
            <a:ext cx="320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4</a:t>
            </a:r>
            <a:endParaRPr lang="zh-CN" altLang="en-US" sz="1600" dirty="0">
              <a:solidFill>
                <a:schemeClr val="bg1"/>
              </a:solidFill>
              <a:latin typeface="Adobe Gothic Std B" pitchFamily="34" charset="-128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1018" y="6237312"/>
            <a:ext cx="976312" cy="390525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473325" y="1196753"/>
            <a:ext cx="8229600" cy="108011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zh-CN" altLang="en-US" sz="3600" dirty="0">
                <a:latin typeface="Adobe 黑体 Std R" pitchFamily="34" charset="-122"/>
                <a:ea typeface="Adobe 黑体 Std R" pitchFamily="34" charset="-122"/>
              </a:rPr>
              <a:t>淘</a:t>
            </a:r>
            <a:r>
              <a:rPr lang="zh-CN" altLang="en-US" sz="3600" dirty="0" smtClean="0">
                <a:latin typeface="Adobe 黑体 Std R" pitchFamily="34" charset="-122"/>
                <a:ea typeface="Adobe 黑体 Std R" pitchFamily="34" charset="-122"/>
              </a:rPr>
              <a:t>宝的设计流程</a:t>
            </a:r>
            <a:endParaRPr lang="en-US" altLang="zh-CN" sz="1600" dirty="0" smtClean="0">
              <a:solidFill>
                <a:schemeClr val="accent6"/>
              </a:solidFill>
              <a:latin typeface="Adobe 黑体 Std R" pitchFamily="34" charset="-122"/>
              <a:ea typeface="Adobe 黑体 Std R" pitchFamily="34" charset="-122"/>
            </a:endParaRPr>
          </a:p>
        </p:txBody>
      </p:sp>
      <p:pic>
        <p:nvPicPr>
          <p:cNvPr id="9" name="Picture 8" descr="careers_main_e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2276872"/>
            <a:ext cx="640080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115616" y="5013176"/>
            <a:ext cx="6984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Adobe 楷体 Std R" pitchFamily="18" charset="-122"/>
                <a:ea typeface="Adobe 楷体 Std R" pitchFamily="18" charset="-122"/>
              </a:rPr>
              <a:t>需求</a:t>
            </a:r>
            <a:r>
              <a:rPr lang="en-US" altLang="zh-CN" sz="1600" dirty="0" smtClean="0">
                <a:latin typeface="Adobe 楷体 Std R" pitchFamily="18" charset="-122"/>
                <a:ea typeface="Adobe 楷体 Std R" pitchFamily="18" charset="-122"/>
              </a:rPr>
              <a:t> </a:t>
            </a:r>
            <a:r>
              <a:rPr lang="zh-CN" altLang="en-US" sz="1600" b="1" dirty="0" smtClean="0">
                <a:solidFill>
                  <a:schemeClr val="accent6"/>
                </a:solidFill>
                <a:latin typeface="Adobe 黑体 Std R" pitchFamily="34" charset="-122"/>
                <a:ea typeface="Adobe 黑体 Std R" pitchFamily="34" charset="-122"/>
              </a:rPr>
              <a:t>→</a:t>
            </a:r>
            <a:r>
              <a:rPr lang="zh-CN" altLang="en-US" sz="1600" dirty="0" smtClean="0">
                <a:latin typeface="Adobe 楷体 Std R" pitchFamily="18" charset="-122"/>
                <a:ea typeface="Adobe 楷体 Std R" pitchFamily="18" charset="-122"/>
              </a:rPr>
              <a:t> 评估</a:t>
            </a: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Adobe 楷体 Std R" pitchFamily="18" charset="-122"/>
                <a:ea typeface="Adobe 楷体 Std R" pitchFamily="18" charset="-122"/>
              </a:rPr>
              <a:t>(</a:t>
            </a: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Adobe 楷体 Std R" pitchFamily="18" charset="-122"/>
                <a:ea typeface="Adobe 楷体 Std R" pitchFamily="18" charset="-122"/>
              </a:rPr>
              <a:t>沟通</a:t>
            </a: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Adobe 楷体 Std R" pitchFamily="18" charset="-122"/>
                <a:ea typeface="Adobe 楷体 Std R" pitchFamily="18" charset="-122"/>
              </a:rPr>
              <a:t>, </a:t>
            </a: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Adobe 楷体 Std R" pitchFamily="18" charset="-122"/>
                <a:ea typeface="Adobe 楷体 Std R" pitchFamily="18" charset="-122"/>
              </a:rPr>
              <a:t>预估</a:t>
            </a: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Adobe 楷体 Std R" pitchFamily="18" charset="-122"/>
                <a:ea typeface="Adobe 楷体 Std R" pitchFamily="18" charset="-122"/>
              </a:rPr>
              <a:t>, </a:t>
            </a: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Adobe 楷体 Std R" pitchFamily="18" charset="-122"/>
                <a:ea typeface="Adobe 楷体 Std R" pitchFamily="18" charset="-122"/>
              </a:rPr>
              <a:t>前期准备</a:t>
            </a: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Adobe 楷体 Std R" pitchFamily="18" charset="-122"/>
                <a:ea typeface="Adobe 楷体 Std R" pitchFamily="18" charset="-122"/>
              </a:rPr>
              <a:t>) </a:t>
            </a:r>
            <a:r>
              <a:rPr lang="zh-CN" altLang="en-US" sz="1600" b="1" dirty="0" smtClean="0">
                <a:solidFill>
                  <a:schemeClr val="accent6"/>
                </a:solidFill>
                <a:latin typeface="Adobe 黑体 Std R" pitchFamily="34" charset="-122"/>
                <a:ea typeface="Adobe 黑体 Std R" pitchFamily="34" charset="-122"/>
              </a:rPr>
              <a:t>→</a:t>
            </a:r>
            <a:r>
              <a:rPr lang="zh-CN" altLang="en-US" sz="1600" dirty="0" smtClean="0">
                <a:solidFill>
                  <a:schemeClr val="accent6"/>
                </a:solidFill>
                <a:latin typeface="Adobe 楷体 Std R" pitchFamily="18" charset="-122"/>
                <a:ea typeface="Adobe 楷体 Std R" pitchFamily="18" charset="-122"/>
              </a:rPr>
              <a:t> </a:t>
            </a:r>
            <a:r>
              <a:rPr lang="zh-CN" altLang="en-US" sz="1600" dirty="0" smtClean="0">
                <a:latin typeface="Adobe 楷体 Std R" pitchFamily="18" charset="-122"/>
                <a:ea typeface="Adobe 楷体 Std R" pitchFamily="18" charset="-122"/>
              </a:rPr>
              <a:t>制作 </a:t>
            </a:r>
            <a:r>
              <a:rPr lang="zh-CN" altLang="en-US" sz="1600" b="1" dirty="0">
                <a:solidFill>
                  <a:schemeClr val="accent6"/>
                </a:solidFill>
                <a:latin typeface="Adobe 黑体 Std R" pitchFamily="34" charset="-122"/>
                <a:ea typeface="Adobe 黑体 Std R" pitchFamily="34" charset="-122"/>
              </a:rPr>
              <a:t>→ </a:t>
            </a:r>
            <a:r>
              <a:rPr lang="zh-CN" altLang="en-US" sz="1600" dirty="0" smtClean="0">
                <a:solidFill>
                  <a:schemeClr val="accent6"/>
                </a:solidFill>
                <a:latin typeface="Adobe 楷体 Std R" pitchFamily="18" charset="-122"/>
                <a:ea typeface="Adobe 楷体 Std R" pitchFamily="18" charset="-122"/>
              </a:rPr>
              <a:t> </a:t>
            </a:r>
            <a:r>
              <a:rPr lang="zh-CN" altLang="en-US" sz="1600" dirty="0" smtClean="0">
                <a:latin typeface="Adobe 楷体 Std R" pitchFamily="18" charset="-122"/>
                <a:ea typeface="Adobe 楷体 Std R" pitchFamily="18" charset="-122"/>
              </a:rPr>
              <a:t>反馈</a:t>
            </a:r>
            <a:r>
              <a:rPr lang="zh-CN" altLang="en-US" sz="1600" dirty="0">
                <a:latin typeface="Adobe 楷体 Std R" pitchFamily="18" charset="-122"/>
                <a:ea typeface="Adobe 楷体 Std R" pitchFamily="18" charset="-122"/>
              </a:rPr>
              <a:t>、确定</a:t>
            </a:r>
            <a:r>
              <a:rPr lang="zh-CN" altLang="en-US" sz="1600" dirty="0" smtClean="0">
                <a:latin typeface="Adobe 楷体 Std R" pitchFamily="18" charset="-122"/>
                <a:ea typeface="Adobe 楷体 Std R" pitchFamily="18" charset="-122"/>
              </a:rPr>
              <a:t>初稿 </a:t>
            </a:r>
            <a:r>
              <a:rPr lang="zh-CN" altLang="en-US" sz="1600" b="1" dirty="0">
                <a:solidFill>
                  <a:schemeClr val="accent6"/>
                </a:solidFill>
                <a:latin typeface="Adobe 黑体 Std R" pitchFamily="34" charset="-122"/>
                <a:ea typeface="Adobe 黑体 Std R" pitchFamily="34" charset="-122"/>
              </a:rPr>
              <a:t>→</a:t>
            </a:r>
            <a:r>
              <a:rPr lang="zh-CN" altLang="en-US" sz="1600" dirty="0" smtClean="0">
                <a:solidFill>
                  <a:schemeClr val="accent6"/>
                </a:solidFill>
                <a:latin typeface="Adobe 楷体 Std R" pitchFamily="18" charset="-122"/>
                <a:ea typeface="Adobe 楷体 Std R" pitchFamily="18" charset="-122"/>
              </a:rPr>
              <a:t> </a:t>
            </a:r>
            <a:r>
              <a:rPr lang="zh-CN" altLang="en-US" sz="1600" dirty="0" smtClean="0">
                <a:latin typeface="Adobe 楷体 Std R" pitchFamily="18" charset="-122"/>
                <a:ea typeface="Adobe 楷体 Std R" pitchFamily="18" charset="-122"/>
              </a:rPr>
              <a:t>跟进</a:t>
            </a:r>
            <a:endParaRPr lang="zh-CN" altLang="en-US" sz="1600" dirty="0">
              <a:latin typeface="Adobe 楷体 Std R" pitchFamily="18" charset="-122"/>
              <a:ea typeface="Adobe 楷体 Std R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645904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500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Taobao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 </a:t>
            </a:r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B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eijing UED  |   </a:t>
            </a:r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renma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1520" y="44624"/>
            <a:ext cx="2448272" cy="717000"/>
          </a:xfrm>
        </p:spPr>
        <p:txBody>
          <a:bodyPr>
            <a:normAutofit/>
          </a:bodyPr>
          <a:lstStyle/>
          <a:p>
            <a:pPr algn="l"/>
            <a:r>
              <a:rPr lang="en-US" altLang="zh-CN" sz="2800" dirty="0" smtClean="0">
                <a:solidFill>
                  <a:schemeClr val="bg1"/>
                </a:solidFill>
                <a:latin typeface="Myriad Pro Light" pitchFamily="34" charset="0"/>
                <a:ea typeface="Adobe 黑体 Std R" pitchFamily="34" charset="-122"/>
              </a:rPr>
              <a:t>Banner</a:t>
            </a:r>
            <a:r>
              <a:rPr lang="zh-CN" altLang="en-US" sz="2400" dirty="0" smtClean="0">
                <a:solidFill>
                  <a:schemeClr val="bg1"/>
                </a:solidFill>
                <a:latin typeface="Adobe 繁黑體 Std B" pitchFamily="34" charset="-128"/>
                <a:ea typeface="Adobe 繁黑體 Std B" pitchFamily="34" charset="-128"/>
              </a:rPr>
              <a:t>設計</a:t>
            </a:r>
            <a:endParaRPr lang="zh-CN" altLang="en-US" sz="2400" dirty="0">
              <a:solidFill>
                <a:schemeClr val="bg1"/>
              </a:solidFill>
              <a:latin typeface="Myriad Web Pro" pitchFamily="34" charset="0"/>
              <a:ea typeface="Adobe 繁黑體 Std B" pitchFamily="34" charset="-128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1791" y="188640"/>
            <a:ext cx="400111" cy="4001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1679" y="219418"/>
            <a:ext cx="320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4</a:t>
            </a:r>
            <a:endParaRPr lang="zh-CN" altLang="en-US" sz="1600" dirty="0">
              <a:solidFill>
                <a:schemeClr val="bg1"/>
              </a:solidFill>
              <a:latin typeface="Adobe Gothic Std B" pitchFamily="34" charset="-128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1018" y="6237312"/>
            <a:ext cx="976312" cy="390525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473325" y="1196753"/>
            <a:ext cx="8229600" cy="108011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altLang="zh-CN" sz="3600" dirty="0" smtClean="0">
                <a:latin typeface="Adobe 黑体 Std R" pitchFamily="34" charset="-122"/>
                <a:ea typeface="Adobe 黑体 Std R" pitchFamily="34" charset="-122"/>
              </a:rPr>
              <a:t>Banner</a:t>
            </a:r>
            <a:r>
              <a:rPr lang="zh-CN" altLang="en-US" sz="3600" dirty="0" smtClean="0">
                <a:latin typeface="Adobe 黑体 Std R" pitchFamily="34" charset="-122"/>
                <a:ea typeface="Adobe 黑体 Std R" pitchFamily="34" charset="-122"/>
              </a:rPr>
              <a:t>设计：字体</a:t>
            </a:r>
            <a:endParaRPr lang="en-US" altLang="zh-CN" sz="1600" dirty="0">
              <a:solidFill>
                <a:schemeClr val="accent6"/>
              </a:solidFill>
              <a:latin typeface="Adobe 黑体 Std R" pitchFamily="34" charset="-122"/>
              <a:ea typeface="Adobe 黑体 Std R" pitchFamily="34" charset="-122"/>
            </a:endParaRPr>
          </a:p>
        </p:txBody>
      </p:sp>
      <p:pic>
        <p:nvPicPr>
          <p:cNvPr id="9" name="图片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19060" y="2492897"/>
            <a:ext cx="3481332" cy="26642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9552" y="3074184"/>
            <a:ext cx="3816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 smtClean="0">
                <a:latin typeface="Adobe 楷体 Std R" pitchFamily="18" charset="-122"/>
                <a:ea typeface="Adobe 楷体 Std R" pitchFamily="18" charset="-122"/>
              </a:rPr>
              <a:t>字体传达：清晰易辨认</a:t>
            </a:r>
            <a:endParaRPr lang="en-US" altLang="zh-CN" sz="1600" dirty="0" smtClean="0">
              <a:latin typeface="Adobe 楷体 Std R" pitchFamily="18" charset="-122"/>
              <a:ea typeface="Adobe 楷体 Std R" pitchFamily="18" charset="-122"/>
            </a:endParaRPr>
          </a:p>
          <a:p>
            <a:pPr algn="r"/>
            <a:endParaRPr lang="en-US" altLang="zh-CN" sz="1600" dirty="0">
              <a:latin typeface="Adobe 楷体 Std R" pitchFamily="18" charset="-122"/>
              <a:ea typeface="Adobe 楷体 Std R" pitchFamily="18" charset="-122"/>
            </a:endParaRPr>
          </a:p>
          <a:p>
            <a:pPr algn="r"/>
            <a:r>
              <a:rPr lang="zh-CN" altLang="zh-CN" sz="1600" dirty="0" smtClean="0">
                <a:latin typeface="Adobe 楷体 Std R" pitchFamily="18" charset="-122"/>
                <a:ea typeface="Adobe 楷体 Std R" pitchFamily="18" charset="-122"/>
              </a:rPr>
              <a:t>推荐</a:t>
            </a:r>
            <a:r>
              <a:rPr lang="zh-CN" altLang="en-US" sz="1600" dirty="0" smtClean="0">
                <a:latin typeface="Adobe 楷体 Std R" pitchFamily="18" charset="-122"/>
                <a:ea typeface="Adobe 楷体 Std R" pitchFamily="18" charset="-122"/>
              </a:rPr>
              <a:t>“</a:t>
            </a:r>
            <a:r>
              <a:rPr lang="zh-CN" altLang="zh-CN" sz="1600" dirty="0" smtClean="0">
                <a:latin typeface="Adobe 楷体 Std R" pitchFamily="18" charset="-122"/>
                <a:ea typeface="Adobe 楷体 Std R" pitchFamily="18" charset="-122"/>
              </a:rPr>
              <a:t>方正</a:t>
            </a:r>
            <a:r>
              <a:rPr lang="zh-CN" altLang="zh-CN" sz="1600" dirty="0">
                <a:latin typeface="Adobe 楷体 Std R" pitchFamily="18" charset="-122"/>
                <a:ea typeface="Adobe 楷体 Std R" pitchFamily="18" charset="-122"/>
              </a:rPr>
              <a:t>兰亭</a:t>
            </a:r>
            <a:r>
              <a:rPr lang="zh-CN" altLang="zh-CN" sz="1600" dirty="0" smtClean="0">
                <a:latin typeface="Adobe 楷体 Std R" pitchFamily="18" charset="-122"/>
                <a:ea typeface="Adobe 楷体 Std R" pitchFamily="18" charset="-122"/>
              </a:rPr>
              <a:t>黑</a:t>
            </a:r>
            <a:r>
              <a:rPr lang="zh-CN" altLang="en-US" sz="1600" dirty="0" smtClean="0">
                <a:latin typeface="Adobe 楷体 Std R" pitchFamily="18" charset="-122"/>
                <a:ea typeface="Adobe 楷体 Std R" pitchFamily="18" charset="-122"/>
              </a:rPr>
              <a:t>”</a:t>
            </a:r>
            <a:r>
              <a:rPr lang="zh-CN" altLang="zh-CN" sz="1600" dirty="0" smtClean="0">
                <a:latin typeface="Adobe 楷体 Std R" pitchFamily="18" charset="-122"/>
                <a:ea typeface="Adobe 楷体 Std R" pitchFamily="18" charset="-122"/>
              </a:rPr>
              <a:t>系列</a:t>
            </a:r>
            <a:endParaRPr lang="zh-CN" altLang="zh-CN" sz="1600" dirty="0">
              <a:latin typeface="Adobe 楷体 Std R" pitchFamily="18" charset="-122"/>
              <a:ea typeface="Adobe 楷体 Std R" pitchFamily="18" charset="-122"/>
            </a:endParaRPr>
          </a:p>
          <a:p>
            <a:pPr algn="r"/>
            <a:r>
              <a:rPr lang="zh-CN" altLang="zh-CN" sz="1400" dirty="0" smtClean="0">
                <a:solidFill>
                  <a:srgbClr val="FF0000"/>
                </a:solidFill>
                <a:latin typeface="Adobe 楷体 Std R" pitchFamily="18" charset="-122"/>
                <a:ea typeface="Adobe 楷体 Std R" pitchFamily="18" charset="-122"/>
              </a:rPr>
              <a:t>禁止</a:t>
            </a:r>
            <a:r>
              <a:rPr lang="zh-CN" altLang="zh-CN" sz="1400" dirty="0">
                <a:solidFill>
                  <a:srgbClr val="FF0000"/>
                </a:solidFill>
                <a:latin typeface="Adobe 楷体 Std R" pitchFamily="18" charset="-122"/>
                <a:ea typeface="Adobe 楷体 Std R" pitchFamily="18" charset="-122"/>
              </a:rPr>
              <a:t>使用微软雅黑等未授权</a:t>
            </a:r>
            <a:r>
              <a:rPr lang="zh-CN" altLang="zh-CN" sz="1400" dirty="0" smtClean="0">
                <a:solidFill>
                  <a:srgbClr val="FF0000"/>
                </a:solidFill>
                <a:latin typeface="Adobe 楷体 Std R" pitchFamily="18" charset="-122"/>
                <a:ea typeface="Adobe 楷体 Std R" pitchFamily="18" charset="-122"/>
              </a:rPr>
              <a:t>字体</a:t>
            </a:r>
            <a:endParaRPr lang="en-US" altLang="zh-CN" sz="1400" dirty="0" smtClean="0">
              <a:solidFill>
                <a:srgbClr val="FF0000"/>
              </a:solidFill>
              <a:latin typeface="Adobe 楷体 Std R" pitchFamily="18" charset="-122"/>
              <a:ea typeface="Adobe 楷体 Std R" pitchFamily="18" charset="-122"/>
            </a:endParaRPr>
          </a:p>
          <a:p>
            <a:pPr algn="r"/>
            <a:endParaRPr lang="en-US" altLang="zh-CN" sz="1400" dirty="0">
              <a:solidFill>
                <a:srgbClr val="FF0000"/>
              </a:solidFill>
              <a:latin typeface="Adobe 楷体 Std R" pitchFamily="18" charset="-122"/>
              <a:ea typeface="Adobe 楷体 Std R" pitchFamily="18" charset="-122"/>
            </a:endParaRPr>
          </a:p>
          <a:p>
            <a:pPr algn="r"/>
            <a:r>
              <a:rPr lang="zh-CN" altLang="en-US" sz="1400" dirty="0" smtClean="0">
                <a:latin typeface="Adobe 楷体 Std R" pitchFamily="18" charset="-122"/>
                <a:ea typeface="Adobe 楷体 Std R" pitchFamily="18" charset="-122"/>
              </a:rPr>
              <a:t>尽量少使用英文，且拼写一定要正确</a:t>
            </a:r>
            <a:endParaRPr lang="en-US" altLang="zh-CN" sz="1400" dirty="0" smtClean="0">
              <a:latin typeface="Adobe 楷体 Std R" pitchFamily="18" charset="-122"/>
              <a:ea typeface="Adobe 楷体 Std R" pitchFamily="18" charset="-122"/>
            </a:endParaRPr>
          </a:p>
          <a:p>
            <a:pPr algn="r"/>
            <a:r>
              <a:rPr lang="zh-CN" altLang="en-US" sz="1400" dirty="0">
                <a:latin typeface="Adobe 楷体 Std R" pitchFamily="18" charset="-122"/>
                <a:ea typeface="Adobe 楷体 Std R" pitchFamily="18" charset="-122"/>
              </a:rPr>
              <a:t>尽量避免对字体的变化，倾斜、拉伸、变形等</a:t>
            </a:r>
            <a:endParaRPr lang="zh-CN" altLang="zh-CN" sz="1400" dirty="0">
              <a:latin typeface="Adobe 楷体 Std R" pitchFamily="18" charset="-122"/>
              <a:ea typeface="Adobe 楷体 Std R" pitchFamily="18" charset="-122"/>
            </a:endParaRPr>
          </a:p>
          <a:p>
            <a:pPr algn="r"/>
            <a:endParaRPr lang="zh-CN" altLang="en-US" sz="1600" dirty="0">
              <a:latin typeface="Adobe 楷体 Std R" pitchFamily="18" charset="-122"/>
              <a:ea typeface="Adobe 楷体 Std R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42003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500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Taobao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 </a:t>
            </a:r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B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eijing UED  |   </a:t>
            </a:r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renma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1520" y="44624"/>
            <a:ext cx="2448272" cy="717000"/>
          </a:xfrm>
        </p:spPr>
        <p:txBody>
          <a:bodyPr>
            <a:normAutofit/>
          </a:bodyPr>
          <a:lstStyle/>
          <a:p>
            <a:pPr algn="l"/>
            <a:r>
              <a:rPr lang="en-US" altLang="zh-CN" sz="2800" dirty="0" smtClean="0">
                <a:solidFill>
                  <a:schemeClr val="bg1"/>
                </a:solidFill>
                <a:latin typeface="Myriad Pro Light" pitchFamily="34" charset="0"/>
                <a:ea typeface="Adobe 黑体 Std R" pitchFamily="34" charset="-122"/>
              </a:rPr>
              <a:t>Banner</a:t>
            </a:r>
            <a:r>
              <a:rPr lang="zh-CN" altLang="en-US" sz="2400" dirty="0" smtClean="0">
                <a:solidFill>
                  <a:schemeClr val="bg1"/>
                </a:solidFill>
                <a:latin typeface="Adobe 繁黑體 Std B" pitchFamily="34" charset="-128"/>
                <a:ea typeface="Adobe 繁黑體 Std B" pitchFamily="34" charset="-128"/>
              </a:rPr>
              <a:t>設計</a:t>
            </a:r>
            <a:endParaRPr lang="zh-CN" altLang="en-US" sz="2400" dirty="0">
              <a:solidFill>
                <a:schemeClr val="bg1"/>
              </a:solidFill>
              <a:latin typeface="Myriad Web Pro" pitchFamily="34" charset="0"/>
              <a:ea typeface="Adobe 繁黑體 Std B" pitchFamily="34" charset="-128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1791" y="188640"/>
            <a:ext cx="400111" cy="4001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1679" y="219418"/>
            <a:ext cx="320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4</a:t>
            </a:r>
            <a:endParaRPr lang="zh-CN" altLang="en-US" sz="1600" dirty="0">
              <a:solidFill>
                <a:schemeClr val="bg1"/>
              </a:solidFill>
              <a:latin typeface="Adobe Gothic Std B" pitchFamily="34" charset="-128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1018" y="6237312"/>
            <a:ext cx="976312" cy="3905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3608" y="4509120"/>
            <a:ext cx="223224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2"/>
                <a:ea typeface="Adobe 黑体 Std R" pitchFamily="34" charset="-122"/>
              </a:rPr>
              <a:t>图片质量</a:t>
            </a:r>
            <a:endParaRPr lang="en-US" altLang="zh-CN" sz="1600" dirty="0" smtClean="0">
              <a:solidFill>
                <a:schemeClr val="accent6">
                  <a:lumMod val="75000"/>
                </a:schemeClr>
              </a:solidFill>
              <a:latin typeface="Adobe 黑体 Std R" pitchFamily="34" charset="-122"/>
              <a:ea typeface="Adobe 黑体 Std R" pitchFamily="34" charset="-122"/>
            </a:endParaRPr>
          </a:p>
          <a:p>
            <a:r>
              <a:rPr lang="zh-CN" altLang="zh-CN" sz="1200" dirty="0">
                <a:latin typeface="Adobe 楷体 Std R" pitchFamily="18" charset="-122"/>
                <a:ea typeface="Adobe 楷体 Std R" pitchFamily="18" charset="-122"/>
              </a:rPr>
              <a:t>严格按照</a:t>
            </a:r>
            <a:r>
              <a:rPr lang="en-US" altLang="zh-CN" sz="1200" dirty="0">
                <a:latin typeface="Adobe 楷体 Std R" pitchFamily="18" charset="-122"/>
                <a:ea typeface="Adobe 楷体 Std R" pitchFamily="18" charset="-122"/>
              </a:rPr>
              <a:t>TMS</a:t>
            </a:r>
            <a:r>
              <a:rPr lang="zh-CN" altLang="zh-CN" sz="1200" dirty="0">
                <a:latin typeface="Adobe 楷体 Std R" pitchFamily="18" charset="-122"/>
                <a:ea typeface="Adobe 楷体 Std R" pitchFamily="18" charset="-122"/>
              </a:rPr>
              <a:t>标准下，从视觉上控制</a:t>
            </a:r>
            <a:r>
              <a:rPr lang="en-US" altLang="zh-CN" sz="1200" dirty="0">
                <a:latin typeface="Adobe 楷体 Std R" pitchFamily="18" charset="-122"/>
                <a:ea typeface="Adobe 楷体 Std R" pitchFamily="18" charset="-122"/>
              </a:rPr>
              <a:t>JPG</a:t>
            </a:r>
            <a:r>
              <a:rPr lang="zh-CN" altLang="zh-CN" sz="1200" dirty="0">
                <a:latin typeface="Adobe 楷体 Std R" pitchFamily="18" charset="-122"/>
                <a:ea typeface="Adobe 楷体 Std R" pitchFamily="18" charset="-122"/>
              </a:rPr>
              <a:t>产生的噪点和层次感的丧失。</a:t>
            </a:r>
          </a:p>
          <a:p>
            <a:endParaRPr lang="zh-CN" altLang="en-US" dirty="0">
              <a:latin typeface="Adobe 黑体 Std R" pitchFamily="34" charset="-122"/>
              <a:ea typeface="Adobe 黑体 Std R" pitchFamily="34" charset="-122"/>
            </a:endParaRPr>
          </a:p>
        </p:txBody>
      </p:sp>
      <p:pic>
        <p:nvPicPr>
          <p:cNvPr id="9" name="图片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6841" y="2418251"/>
            <a:ext cx="1296144" cy="936104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34993" y="2640903"/>
            <a:ext cx="419671" cy="4254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63888" y="4509120"/>
            <a:ext cx="2232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2"/>
                <a:ea typeface="Adobe 黑体 Std R" pitchFamily="34" charset="-122"/>
              </a:rPr>
              <a:t>图片</a:t>
            </a:r>
            <a:r>
              <a:rPr lang="zh-CN" altLang="en-US" sz="1600" dirty="0">
                <a:solidFill>
                  <a:schemeClr val="accent6">
                    <a:lumMod val="75000"/>
                  </a:schemeClr>
                </a:solidFill>
                <a:latin typeface="Adobe 黑体 Std R" pitchFamily="34" charset="-122"/>
                <a:ea typeface="Adobe 黑体 Std R" pitchFamily="34" charset="-122"/>
              </a:rPr>
              <a:t>素材</a:t>
            </a:r>
            <a:endParaRPr lang="en-US" altLang="zh-CN" sz="1600" dirty="0" smtClean="0">
              <a:solidFill>
                <a:schemeClr val="accent6">
                  <a:lumMod val="75000"/>
                </a:schemeClr>
              </a:solidFill>
              <a:latin typeface="Adobe 黑体 Std R" pitchFamily="34" charset="-122"/>
              <a:ea typeface="Adobe 黑体 Std R" pitchFamily="34" charset="-122"/>
            </a:endParaRPr>
          </a:p>
          <a:p>
            <a:r>
              <a:rPr lang="zh-CN" altLang="zh-CN" sz="1200" dirty="0">
                <a:latin typeface="Adobe 楷体 Std R" pitchFamily="18" charset="-122"/>
                <a:ea typeface="Adobe 楷体 Std R" pitchFamily="18" charset="-122"/>
              </a:rPr>
              <a:t>素材图片应该以真人实景为主。除特殊需求否则不推荐卡通效果类素材</a:t>
            </a:r>
            <a:r>
              <a:rPr lang="zh-CN" altLang="zh-CN" sz="1200" dirty="0" smtClean="0">
                <a:latin typeface="Adobe 楷体 Std R" pitchFamily="18" charset="-122"/>
                <a:ea typeface="Adobe 楷体 Std R" pitchFamily="18" charset="-122"/>
              </a:rPr>
              <a:t>。</a:t>
            </a:r>
            <a:endParaRPr lang="zh-CN" altLang="zh-CN" sz="1200" dirty="0">
              <a:latin typeface="Adobe 楷体 Std R" pitchFamily="18" charset="-122"/>
              <a:ea typeface="Adobe 楷体 Std R" pitchFamily="18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12160" y="4509120"/>
            <a:ext cx="223224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2"/>
                <a:ea typeface="Adobe 黑体 Std R" pitchFamily="34" charset="-122"/>
              </a:rPr>
              <a:t>图片</a:t>
            </a:r>
            <a:r>
              <a:rPr lang="zh-CN" altLang="en-US" sz="1600" dirty="0">
                <a:solidFill>
                  <a:schemeClr val="accent6">
                    <a:lumMod val="75000"/>
                  </a:schemeClr>
                </a:solidFill>
                <a:latin typeface="Adobe 黑体 Std R" pitchFamily="34" charset="-122"/>
                <a:ea typeface="Adobe 黑体 Std R" pitchFamily="34" charset="-122"/>
              </a:rPr>
              <a:t>素材</a:t>
            </a:r>
            <a:endParaRPr lang="en-US" altLang="zh-CN" sz="1600" dirty="0" smtClean="0">
              <a:solidFill>
                <a:schemeClr val="accent6">
                  <a:lumMod val="75000"/>
                </a:schemeClr>
              </a:solidFill>
              <a:latin typeface="Adobe 黑体 Std R" pitchFamily="34" charset="-122"/>
              <a:ea typeface="Adobe 黑体 Std R" pitchFamily="34" charset="-122"/>
            </a:endParaRPr>
          </a:p>
          <a:p>
            <a:r>
              <a:rPr lang="zh-CN" altLang="zh-CN" sz="1200" dirty="0">
                <a:latin typeface="Adobe 楷体 Std R" pitchFamily="18" charset="-122"/>
                <a:ea typeface="Adobe 楷体 Std R" pitchFamily="18" charset="-122"/>
              </a:rPr>
              <a:t>当素材设计到大小调整或图片比重调整时，需按照</a:t>
            </a:r>
            <a:r>
              <a:rPr lang="en-US" altLang="zh-CN" sz="1200" dirty="0">
                <a:latin typeface="Adobe 楷体 Std R" pitchFamily="18" charset="-122"/>
                <a:ea typeface="Adobe 楷体 Std R" pitchFamily="18" charset="-122"/>
              </a:rPr>
              <a:t>1</a:t>
            </a:r>
            <a:r>
              <a:rPr lang="zh-CN" altLang="zh-CN" sz="1200" dirty="0">
                <a:latin typeface="Adobe 楷体 Std R" pitchFamily="18" charset="-122"/>
                <a:ea typeface="Adobe 楷体 Std R" pitchFamily="18" charset="-122"/>
              </a:rPr>
              <a:t>：</a:t>
            </a:r>
            <a:r>
              <a:rPr lang="en-US" altLang="zh-CN" sz="1200" dirty="0">
                <a:latin typeface="Adobe 楷体 Std R" pitchFamily="18" charset="-122"/>
                <a:ea typeface="Adobe 楷体 Std R" pitchFamily="18" charset="-122"/>
              </a:rPr>
              <a:t>1</a:t>
            </a:r>
            <a:r>
              <a:rPr lang="zh-CN" altLang="zh-CN" sz="1200" dirty="0">
                <a:latin typeface="Adobe 楷体 Std R" pitchFamily="18" charset="-122"/>
                <a:ea typeface="Adobe 楷体 Std R" pitchFamily="18" charset="-122"/>
              </a:rPr>
              <a:t>的长宽比进行缩放或修改。含人物，风景等易辨识内容时，严禁压扁或拉长素材内容。</a:t>
            </a:r>
          </a:p>
          <a:p>
            <a:endParaRPr lang="zh-CN" altLang="en-US" dirty="0">
              <a:latin typeface="Adobe 黑体 Std R" pitchFamily="34" charset="-122"/>
              <a:ea typeface="Adobe 黑体 Std R" pitchFamily="34" charset="-122"/>
            </a:endParaRPr>
          </a:p>
        </p:txBody>
      </p:sp>
      <p:pic>
        <p:nvPicPr>
          <p:cNvPr id="16" name="图片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663839" y="2348880"/>
            <a:ext cx="977317" cy="1009466"/>
          </a:xfrm>
          <a:prstGeom prst="rect">
            <a:avLst/>
          </a:prstGeom>
        </p:spPr>
      </p:pic>
      <p:pic>
        <p:nvPicPr>
          <p:cNvPr id="17" name="图片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95963" y="3540965"/>
            <a:ext cx="1151747" cy="965518"/>
          </a:xfrm>
          <a:prstGeom prst="rect">
            <a:avLst/>
          </a:prstGeom>
        </p:spPr>
      </p:pic>
      <p:pic>
        <p:nvPicPr>
          <p:cNvPr id="18" name="图片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44364" y="2603441"/>
            <a:ext cx="419671" cy="425420"/>
          </a:xfrm>
          <a:prstGeom prst="rect">
            <a:avLst/>
          </a:prstGeom>
        </p:spPr>
      </p:pic>
      <p:pic>
        <p:nvPicPr>
          <p:cNvPr id="19" name="图片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08652" y="2600553"/>
            <a:ext cx="1657350" cy="571500"/>
          </a:xfrm>
          <a:prstGeom prst="rect">
            <a:avLst/>
          </a:prstGeom>
        </p:spPr>
      </p:pic>
      <p:pic>
        <p:nvPicPr>
          <p:cNvPr id="20" name="图片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108652" y="3498371"/>
            <a:ext cx="1685925" cy="514350"/>
          </a:xfrm>
          <a:prstGeom prst="rect">
            <a:avLst/>
          </a:prstGeom>
        </p:spPr>
      </p:pic>
      <p:pic>
        <p:nvPicPr>
          <p:cNvPr id="21" name="图片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12360" y="2603441"/>
            <a:ext cx="419671" cy="425420"/>
          </a:xfrm>
          <a:prstGeom prst="rect">
            <a:avLst/>
          </a:prstGeom>
        </p:spPr>
      </p:pic>
      <p:sp>
        <p:nvSpPr>
          <p:cNvPr id="22" name="标题 1"/>
          <p:cNvSpPr txBox="1">
            <a:spLocks/>
          </p:cNvSpPr>
          <p:nvPr/>
        </p:nvSpPr>
        <p:spPr>
          <a:xfrm>
            <a:off x="473325" y="1196753"/>
            <a:ext cx="8229600" cy="108011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altLang="zh-CN" sz="3600" dirty="0">
                <a:latin typeface="Adobe 黑体 Std R" pitchFamily="34" charset="-122"/>
                <a:ea typeface="Adobe 黑体 Std R" pitchFamily="34" charset="-122"/>
              </a:rPr>
              <a:t>Banner</a:t>
            </a:r>
            <a:r>
              <a:rPr lang="zh-CN" altLang="en-US" sz="3600" dirty="0">
                <a:latin typeface="Adobe 黑体 Std R" pitchFamily="34" charset="-122"/>
                <a:ea typeface="Adobe 黑体 Std R" pitchFamily="34" charset="-122"/>
              </a:rPr>
              <a:t>设计</a:t>
            </a:r>
            <a:r>
              <a:rPr lang="zh-CN" altLang="en-US" sz="3600" dirty="0" smtClean="0">
                <a:latin typeface="Adobe 黑体 Std R" pitchFamily="34" charset="-122"/>
                <a:ea typeface="Adobe 黑体 Std R" pitchFamily="34" charset="-122"/>
              </a:rPr>
              <a:t>：图片</a:t>
            </a:r>
            <a:endParaRPr lang="en-US" altLang="zh-CN" sz="1600" dirty="0">
              <a:solidFill>
                <a:schemeClr val="accent6"/>
              </a:solidFill>
              <a:latin typeface="Adobe 黑体 Std R" pitchFamily="34" charset="-122"/>
              <a:ea typeface="Adobe 黑体 Std R" pitchFamily="34" charset="-122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6839" y="3542963"/>
            <a:ext cx="1299083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4385497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500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Taobao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 </a:t>
            </a:r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B</a:t>
            </a:r>
            <a:r>
              <a:rPr lang="en-US" altLang="zh-CN" sz="1200" dirty="0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eijing UED  |   </a:t>
            </a:r>
            <a:r>
              <a:rPr lang="en-US" altLang="zh-CN" sz="1200" dirty="0" err="1" smtClean="0">
                <a:solidFill>
                  <a:schemeClr val="bg1">
                    <a:lumMod val="65000"/>
                  </a:schemeClr>
                </a:solidFill>
                <a:latin typeface="Myriad Web Pro" pitchFamily="34" charset="0"/>
                <a:ea typeface="Adobe 繁黑體 Std B" pitchFamily="34" charset="-128"/>
              </a:rPr>
              <a:t>renma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1520" y="44624"/>
            <a:ext cx="2448272" cy="717000"/>
          </a:xfrm>
        </p:spPr>
        <p:txBody>
          <a:bodyPr>
            <a:normAutofit/>
          </a:bodyPr>
          <a:lstStyle/>
          <a:p>
            <a:pPr algn="l"/>
            <a:r>
              <a:rPr lang="en-US" altLang="zh-CN" sz="2800" dirty="0" smtClean="0">
                <a:solidFill>
                  <a:schemeClr val="bg1"/>
                </a:solidFill>
                <a:latin typeface="Myriad Pro Light" pitchFamily="34" charset="0"/>
                <a:ea typeface="Adobe 黑体 Std R" pitchFamily="34" charset="-122"/>
              </a:rPr>
              <a:t>Banner</a:t>
            </a:r>
            <a:r>
              <a:rPr lang="zh-CN" altLang="en-US" sz="2400" dirty="0" smtClean="0">
                <a:solidFill>
                  <a:schemeClr val="bg1"/>
                </a:solidFill>
                <a:latin typeface="Adobe 繁黑體 Std B" pitchFamily="34" charset="-128"/>
                <a:ea typeface="Adobe 繁黑體 Std B" pitchFamily="34" charset="-128"/>
              </a:rPr>
              <a:t>設計</a:t>
            </a:r>
            <a:endParaRPr lang="zh-CN" altLang="en-US" sz="2400" dirty="0">
              <a:solidFill>
                <a:schemeClr val="bg1"/>
              </a:solidFill>
              <a:latin typeface="Myriad Web Pro" pitchFamily="34" charset="0"/>
              <a:ea typeface="Adobe 繁黑體 Std B" pitchFamily="34" charset="-128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1791" y="188640"/>
            <a:ext cx="400111" cy="4001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1679" y="219418"/>
            <a:ext cx="320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4</a:t>
            </a:r>
            <a:endParaRPr lang="zh-CN" altLang="en-US" sz="1600" dirty="0">
              <a:solidFill>
                <a:schemeClr val="bg1"/>
              </a:solidFill>
              <a:latin typeface="Adobe Gothic Std B" pitchFamily="34" charset="-128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1018" y="6237312"/>
            <a:ext cx="976312" cy="390525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473325" y="1196753"/>
            <a:ext cx="8229600" cy="108011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altLang="zh-CN" sz="3600" dirty="0">
                <a:latin typeface="Adobe 黑体 Std R" pitchFamily="34" charset="-122"/>
                <a:ea typeface="Adobe 黑体 Std R" pitchFamily="34" charset="-122"/>
              </a:rPr>
              <a:t>Banner</a:t>
            </a:r>
            <a:r>
              <a:rPr lang="zh-CN" altLang="en-US" sz="3600" dirty="0">
                <a:latin typeface="Adobe 黑体 Std R" pitchFamily="34" charset="-122"/>
                <a:ea typeface="Adobe 黑体 Std R" pitchFamily="34" charset="-122"/>
              </a:rPr>
              <a:t>设计</a:t>
            </a:r>
            <a:r>
              <a:rPr lang="zh-CN" altLang="en-US" sz="3600" dirty="0" smtClean="0">
                <a:latin typeface="Adobe 黑体 Std R" pitchFamily="34" charset="-122"/>
                <a:ea typeface="Adobe 黑体 Std R" pitchFamily="34" charset="-122"/>
              </a:rPr>
              <a:t>：传承</a:t>
            </a:r>
            <a:endParaRPr lang="en-US" altLang="zh-CN" sz="1600" dirty="0">
              <a:solidFill>
                <a:schemeClr val="accent6"/>
              </a:solidFill>
              <a:latin typeface="Adobe 黑体 Std R" pitchFamily="34" charset="-122"/>
              <a:ea typeface="Adobe 黑体 Std R" pitchFamily="34" charset="-122"/>
            </a:endParaRPr>
          </a:p>
        </p:txBody>
      </p:sp>
      <p:pic>
        <p:nvPicPr>
          <p:cNvPr id="10" name="Picture 6" descr="D:\工作\淘宝北京\保险\A 保险平台项目\2010-09-09 - 中秋+国庆保险活动页\120_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7951" y="2334597"/>
            <a:ext cx="714129" cy="4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D:\工作\淘宝北京\保险\A 保险平台项目\2010-09-09 - 中秋+国庆保险活动页\180_95bann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9896" y="2340654"/>
            <a:ext cx="834203" cy="44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D:\工作\淘宝北京\保险\A 保险平台项目\2010-09-09 - 中秋+国庆保险活动页\330_1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7951" y="2930204"/>
            <a:ext cx="1746148" cy="92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D:\工作\淘宝北京\保险\A 保险平台项目\2010-09-09 - 中秋+国庆保险活动页\保险首页510_200副本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5881" y="4005064"/>
            <a:ext cx="3132543" cy="122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D:\工作\淘宝北京\保险\A 保险平台项目\2010-09-09 - 中秋+国庆保险活动页\促销频道190_250副本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3144" y="2296612"/>
            <a:ext cx="1185280" cy="155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484" y="2276872"/>
            <a:ext cx="4116357" cy="3648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右箭头 16"/>
          <p:cNvSpPr/>
          <p:nvPr/>
        </p:nvSpPr>
        <p:spPr>
          <a:xfrm>
            <a:off x="4895841" y="3645024"/>
            <a:ext cx="292108" cy="21602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7630294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2363</TotalTime>
  <Words>991</Words>
  <Application>Microsoft Office PowerPoint</Application>
  <PresentationFormat>全屏显示(4:3)</PresentationFormat>
  <Paragraphs>173</Paragraphs>
  <Slides>23</Slides>
  <Notes>0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5" baseType="lpstr">
      <vt:lpstr>Office 主题</vt:lpstr>
      <vt:lpstr>Image</vt:lpstr>
      <vt:lpstr>Banner設計</vt:lpstr>
      <vt:lpstr>Banner設計</vt:lpstr>
      <vt:lpstr>Banner設計</vt:lpstr>
      <vt:lpstr>Banner設計</vt:lpstr>
      <vt:lpstr>Banner設計</vt:lpstr>
      <vt:lpstr>Banner設計</vt:lpstr>
      <vt:lpstr>Banner設計</vt:lpstr>
      <vt:lpstr>Banner設計</vt:lpstr>
      <vt:lpstr>Banner設計</vt:lpstr>
      <vt:lpstr>Banner設計</vt:lpstr>
      <vt:lpstr>Banner設計</vt:lpstr>
      <vt:lpstr>Banner設計</vt:lpstr>
      <vt:lpstr>Banner設計</vt:lpstr>
      <vt:lpstr>Banner設計</vt:lpstr>
      <vt:lpstr>Banner設計</vt:lpstr>
      <vt:lpstr>Banner設計</vt:lpstr>
      <vt:lpstr>Banner設計</vt:lpstr>
      <vt:lpstr>Banner設計</vt:lpstr>
      <vt:lpstr>Banner設計</vt:lpstr>
      <vt:lpstr>Banner設計</vt:lpstr>
      <vt:lpstr>Banner設計</vt:lpstr>
      <vt:lpstr>Banner設計</vt:lpstr>
      <vt:lpstr>Banner設計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标题</dc:title>
  <dc:creator>SixDogs</dc:creator>
  <cp:lastModifiedBy>fuyao.xy</cp:lastModifiedBy>
  <cp:revision>247</cp:revision>
  <dcterms:created xsi:type="dcterms:W3CDTF">2011-03-10T15:18:43Z</dcterms:created>
  <dcterms:modified xsi:type="dcterms:W3CDTF">2012-03-02T08:59:15Z</dcterms:modified>
</cp:coreProperties>
</file>